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67"/>
  </p:notesMasterIdLst>
  <p:handoutMasterIdLst>
    <p:handoutMasterId r:id="rId68"/>
  </p:handoutMasterIdLst>
  <p:sldIdLst>
    <p:sldId id="606" r:id="rId2"/>
    <p:sldId id="504" r:id="rId3"/>
    <p:sldId id="529" r:id="rId4"/>
    <p:sldId id="543" r:id="rId5"/>
    <p:sldId id="530" r:id="rId6"/>
    <p:sldId id="531" r:id="rId7"/>
    <p:sldId id="532" r:id="rId8"/>
    <p:sldId id="535" r:id="rId9"/>
    <p:sldId id="536" r:id="rId10"/>
    <p:sldId id="538" r:id="rId11"/>
    <p:sldId id="539" r:id="rId12"/>
    <p:sldId id="540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6" r:id="rId33"/>
    <p:sldId id="568" r:id="rId34"/>
    <p:sldId id="602" r:id="rId35"/>
    <p:sldId id="639" r:id="rId36"/>
    <p:sldId id="633" r:id="rId37"/>
    <p:sldId id="629" r:id="rId38"/>
    <p:sldId id="607" r:id="rId39"/>
    <p:sldId id="608" r:id="rId40"/>
    <p:sldId id="609" r:id="rId41"/>
    <p:sldId id="610" r:id="rId42"/>
    <p:sldId id="611" r:id="rId43"/>
    <p:sldId id="612" r:id="rId44"/>
    <p:sldId id="613" r:id="rId45"/>
    <p:sldId id="614" r:id="rId46"/>
    <p:sldId id="615" r:id="rId47"/>
    <p:sldId id="616" r:id="rId48"/>
    <p:sldId id="635" r:id="rId49"/>
    <p:sldId id="617" r:id="rId50"/>
    <p:sldId id="634" r:id="rId51"/>
    <p:sldId id="618" r:id="rId52"/>
    <p:sldId id="619" r:id="rId53"/>
    <p:sldId id="620" r:id="rId54"/>
    <p:sldId id="621" r:id="rId55"/>
    <p:sldId id="622" r:id="rId56"/>
    <p:sldId id="623" r:id="rId57"/>
    <p:sldId id="624" r:id="rId58"/>
    <p:sldId id="625" r:id="rId59"/>
    <p:sldId id="626" r:id="rId60"/>
    <p:sldId id="627" r:id="rId61"/>
    <p:sldId id="636" r:id="rId62"/>
    <p:sldId id="637" r:id="rId63"/>
    <p:sldId id="638" r:id="rId64"/>
    <p:sldId id="628" r:id="rId65"/>
    <p:sldId id="503" r:id="rId66"/>
  </p:sldIdLst>
  <p:sldSz cx="9144000" cy="6858000" type="screen4x3"/>
  <p:notesSz cx="7315200" cy="9601200"/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000000"/>
    <a:srgbClr val="0066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888"/>
    </p:cViewPr>
  </p:sorterViewPr>
  <p:notesViewPr>
    <p:cSldViewPr>
      <p:cViewPr varScale="1">
        <p:scale>
          <a:sx n="40" d="100"/>
          <a:sy n="40" d="100"/>
        </p:scale>
        <p:origin x="-2100" y="-12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9.xml"/><Relationship Id="rId5" Type="http://schemas.openxmlformats.org/officeDocument/2006/relationships/slide" Target="slides/slide54.xml"/><Relationship Id="rId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ECE 757: Advanced Computer Architecture II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342900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Lecture 3: Cores, </a:t>
            </a:r>
            <a:r>
              <a:rPr lang="en-US" dirty="0" err="1" smtClean="0"/>
              <a:t>Multicores</a:t>
            </a:r>
            <a:r>
              <a:rPr lang="en-US" dirty="0" smtClean="0"/>
              <a:t>, and Multithreading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B31478-DE34-4D72-A208-C14F59E1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6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685A651-65C8-4409-9DE4-600BA02D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7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D92DA5-A2E7-43C9-A3BC-FD22750E5B71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22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C538FF-3534-4EDB-80B6-042747162AF2}" type="slidenum">
              <a:rPr lang="en-US" smtClean="0">
                <a:latin typeface="Arial" pitchFamily="34" charset="0"/>
                <a:ea typeface="굴림" pitchFamily="34" charset="-127"/>
              </a:rPr>
              <a:pPr defTabSz="965200"/>
              <a:t>9</a:t>
            </a:fld>
            <a:endParaRPr lang="en-US" smtClean="0">
              <a:latin typeface="Arial" pitchFamily="34" charset="0"/>
              <a:ea typeface="굴림" pitchFamily="34" charset="-127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6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7AA5E8-6376-4639-8860-8F98F2997F9E}" type="slidenum">
              <a:rPr lang="en-US" smtClean="0"/>
              <a:pPr defTabSz="965200"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428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USPTO -- Advanced Modern Processor Design</a:t>
            </a:r>
          </a:p>
        </p:txBody>
      </p:sp>
      <p:sp>
        <p:nvSpPr>
          <p:cNvPr id="34819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2005 Mikko Lipasti</a:t>
            </a:r>
          </a:p>
        </p:txBody>
      </p:sp>
      <p:sp>
        <p:nvSpPr>
          <p:cNvPr id="3482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C7172-6BE7-4E6B-8ACF-7996B74A739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7425" cy="3597275"/>
          </a:xfrm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07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Mikko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4FFF4EDC-19D7-4667-8C7B-E3DD2EBCE2C6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F3BF26C8-2D79-4691-BE80-2DAE92A90F44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n-lt"/>
              </a:defRPr>
            </a:lvl2pPr>
          </a:lstStyle>
          <a:p>
            <a:pPr lvl="1">
              <a:defRPr/>
            </a:pPr>
            <a:fld id="{7F0AC6B0-63F9-48DA-8403-50AF2CA0DF73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Arial" pitchFamily="34" charset="0"/>
              </a:defRPr>
            </a:lvl2pPr>
          </a:lstStyle>
          <a:p>
            <a:pPr lvl="1">
              <a:defRPr/>
            </a:pPr>
            <a:fld id="{0B3C6E3F-F423-4A52-9FA9-91D0D4C10853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7663"/>
            <a:ext cx="8637588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1941513"/>
            <a:ext cx="40274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0088" y="19415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0088" y="40751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398CD-078B-4BCC-9477-31D2A459E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n-lt"/>
              </a:defRPr>
            </a:lvl2pPr>
          </a:lstStyle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n-lt"/>
              </a:defRPr>
            </a:lvl2pPr>
          </a:lstStyle>
          <a:p>
            <a:pPr lvl="1">
              <a:defRPr/>
            </a:pPr>
            <a:fld id="{E6F366C9-D4CC-415E-95D4-F071CE049E23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F56776D2-DF16-484B-BE4A-8EC11F6ECF32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A7EFA2AD-CC77-4CAB-8E9F-866C3185B565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B0895F60-44AD-4293-80E5-63F07AC6B0F8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B60C9B40-9849-40A8-9DCE-C84758DDEB38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7DA56790-379A-40E4-97DB-B4B7B566CD40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Mikko</a:t>
            </a:r>
            <a:r>
              <a:rPr lang="en-US" dirty="0" smtClean="0"/>
              <a:t>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z="1400">
                <a:latin typeface="+mj-lt"/>
              </a:defRPr>
            </a:lvl2pPr>
          </a:lstStyle>
          <a:p>
            <a:pPr lvl="1">
              <a:defRPr/>
            </a:pPr>
            <a:fld id="{690DEA61-CE9A-4DAE-9729-845BD7C894DD}" type="slidenum">
              <a:rPr lang="en-US" smtClean="0"/>
              <a:pPr lvl="1"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>
              <a:defRPr>
                <a:latin typeface="Times New Roman" pitchFamily="18" charset="0"/>
              </a:defRPr>
            </a:lvl2pPr>
          </a:lstStyle>
          <a:p>
            <a:pPr lvl="1">
              <a:defRPr/>
            </a:pPr>
            <a:fld id="{8BDD44FB-66B3-4163-8804-8208DF6BD635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ECE/CS 757: Advanced  Computer Architecture II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085975"/>
            <a:ext cx="6629400" cy="40862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Instructor:Mikko</a:t>
            </a:r>
            <a:r>
              <a:rPr lang="en-US" dirty="0" smtClean="0"/>
              <a:t> H </a:t>
            </a:r>
            <a:r>
              <a:rPr lang="en-US" dirty="0" err="1" smtClean="0"/>
              <a:t>Lipasti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Spring </a:t>
            </a:r>
            <a:r>
              <a:rPr lang="en-US" dirty="0" smtClean="0"/>
              <a:t>2017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University of Wisconsin-Madison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/>
              <a:t>Lecture notes based on slides created by John </a:t>
            </a:r>
            <a:r>
              <a:rPr lang="en-US" sz="2400" dirty="0" err="1"/>
              <a:t>Shen</a:t>
            </a:r>
            <a:r>
              <a:rPr lang="en-US" sz="2400" dirty="0"/>
              <a:t>, Mark Hill, David Wood, </a:t>
            </a:r>
            <a:r>
              <a:rPr lang="en-US" sz="2400" dirty="0" err="1"/>
              <a:t>Guri</a:t>
            </a:r>
            <a:r>
              <a:rPr lang="en-US" sz="2400" dirty="0"/>
              <a:t> </a:t>
            </a:r>
            <a:r>
              <a:rPr lang="en-US" sz="2400" dirty="0" err="1"/>
              <a:t>Sohi</a:t>
            </a:r>
            <a:r>
              <a:rPr lang="en-US" sz="2400" dirty="0"/>
              <a:t>, Jim Smith, Natalie Enright </a:t>
            </a:r>
            <a:r>
              <a:rPr lang="en-US" sz="2400" dirty="0" err="1"/>
              <a:t>Jerger</a:t>
            </a:r>
            <a:r>
              <a:rPr lang="en-US" sz="2400" dirty="0"/>
              <a:t>, Michel Dubois, </a:t>
            </a:r>
            <a:r>
              <a:rPr lang="en-US" sz="2400" dirty="0" err="1"/>
              <a:t>Murali</a:t>
            </a:r>
            <a:r>
              <a:rPr lang="en-US" sz="2400" dirty="0"/>
              <a:t> </a:t>
            </a:r>
            <a:r>
              <a:rPr lang="en-US" sz="2400" dirty="0" err="1"/>
              <a:t>Annavaram</a:t>
            </a:r>
            <a:r>
              <a:rPr lang="en-US" sz="2400" dirty="0"/>
              <a:t>, Per </a:t>
            </a:r>
            <a:r>
              <a:rPr lang="en-US" sz="2400" dirty="0" err="1"/>
              <a:t>Stenström</a:t>
            </a:r>
            <a:r>
              <a:rPr lang="en-US" sz="2400" dirty="0"/>
              <a:t> and probably others</a:t>
            </a:r>
          </a:p>
        </p:txBody>
      </p:sp>
    </p:spTree>
    <p:extLst>
      <p:ext uri="{BB962C8B-B14F-4D97-AF65-F5344CB8AC3E}">
        <p14:creationId xmlns:p14="http://schemas.microsoft.com/office/powerpoint/2010/main" val="45689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8080375" cy="609600"/>
          </a:xfrm>
        </p:spPr>
        <p:txBody>
          <a:bodyPr/>
          <a:lstStyle/>
          <a:p>
            <a:r>
              <a:rPr lang="en-US" sz="2800" dirty="0" smtClean="0"/>
              <a:t>SMT </a:t>
            </a:r>
            <a:r>
              <a:rPr lang="en-US" sz="2800" dirty="0" err="1" smtClean="0"/>
              <a:t>Microarchitecture</a:t>
            </a:r>
            <a:r>
              <a:rPr lang="en-US" sz="2800" dirty="0" smtClean="0"/>
              <a:t> </a:t>
            </a:r>
            <a:r>
              <a:rPr lang="en-US" sz="2000" dirty="0" smtClean="0"/>
              <a:t>[Emer,’01]</a:t>
            </a:r>
            <a:endParaRPr lang="en-US" sz="2800" dirty="0" smtClean="0"/>
          </a:p>
        </p:txBody>
      </p:sp>
      <p:pic>
        <p:nvPicPr>
          <p:cNvPr id="47107" name="Picture 3" descr="sm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8153400" cy="52959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m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838200"/>
            <a:ext cx="8458200" cy="5638800"/>
          </a:xfr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25" y="304800"/>
            <a:ext cx="8080375" cy="533400"/>
          </a:xfrm>
          <a:noFill/>
        </p:spPr>
        <p:txBody>
          <a:bodyPr/>
          <a:lstStyle/>
          <a:p>
            <a:r>
              <a:rPr lang="en-US" sz="2800" dirty="0" smtClean="0"/>
              <a:t>SMT </a:t>
            </a:r>
            <a:r>
              <a:rPr lang="en-US" sz="2800" dirty="0" err="1" smtClean="0"/>
              <a:t>Microarchitecture</a:t>
            </a:r>
            <a:r>
              <a:rPr lang="en-US" sz="2800" dirty="0" smtClean="0"/>
              <a:t> </a:t>
            </a:r>
            <a:r>
              <a:rPr lang="en-US" sz="1800" dirty="0" smtClean="0"/>
              <a:t>[Emer,’01]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8080375" cy="685800"/>
          </a:xfrm>
        </p:spPr>
        <p:txBody>
          <a:bodyPr/>
          <a:lstStyle/>
          <a:p>
            <a:r>
              <a:rPr lang="en-US" sz="3200" dirty="0" smtClean="0"/>
              <a:t>SMT Performance </a:t>
            </a:r>
            <a:r>
              <a:rPr lang="en-US" sz="1800" dirty="0" smtClean="0"/>
              <a:t>[Emer,’01]</a:t>
            </a:r>
          </a:p>
        </p:txBody>
      </p:sp>
      <p:pic>
        <p:nvPicPr>
          <p:cNvPr id="49155" name="Picture 3" descr="smt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000" y="1066800"/>
            <a:ext cx="8153400" cy="542131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9A989B8D-1162-48E1-805F-CD527DD43614}" type="slidenum">
              <a:rPr lang="en-US"/>
              <a:pPr defTabSz="958850"/>
              <a:t>13</a:t>
            </a:fld>
            <a:endParaRPr lang="en-US"/>
          </a:p>
        </p:txBody>
      </p:sp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Historical Multithreaded Processors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8207375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CDC6600 PPs</a:t>
            </a:r>
          </a:p>
          <a:p>
            <a:pPr marL="742950" lvl="1" indent="-285750" defTabSz="914400" eaLnBrk="1" hangingPunct="1"/>
            <a:r>
              <a:rPr lang="en-US" smtClean="0">
                <a:solidFill>
                  <a:srgbClr val="000099"/>
                </a:solidFill>
              </a:rPr>
              <a:t>I/O processing</a:t>
            </a:r>
          </a:p>
          <a:p>
            <a:pPr marL="342900" indent="-342900" defTabSz="914400" eaLnBrk="1" hangingPunct="1"/>
            <a:r>
              <a:rPr lang="en-US" smtClean="0"/>
              <a:t>Denelcor HEP</a:t>
            </a:r>
          </a:p>
          <a:p>
            <a:pPr marL="742950" lvl="1" indent="-285750" defTabSz="914400" eaLnBrk="1" hangingPunct="1"/>
            <a:r>
              <a:rPr lang="en-US" smtClean="0">
                <a:solidFill>
                  <a:srgbClr val="000099"/>
                </a:solidFill>
              </a:rPr>
              <a:t>General purpose scientific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3969F8EF-D5A2-4B9A-83D8-7840DE19D30A}" type="slidenum">
              <a:rPr lang="en-US"/>
              <a:pPr defTabSz="958850"/>
              <a:t>14</a:t>
            </a:fld>
            <a:endParaRPr lang="en-US"/>
          </a:p>
        </p:txBody>
      </p:sp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CDC 6600 Peripheral Processors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524000"/>
            <a:ext cx="8204200" cy="3810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dirty="0" smtClean="0"/>
              <a:t>Intended to perform OS and I/O functions</a:t>
            </a:r>
          </a:p>
          <a:p>
            <a:pPr marL="342900" indent="-342900" defTabSz="914400" eaLnBrk="1" hangingPunct="1"/>
            <a:r>
              <a:rPr lang="en-US" sz="2500" dirty="0" smtClean="0"/>
              <a:t>Used "barrel and slot"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register state is arranged around a “barrel”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one set of ALU and memory hardware accessed through “slot” in barrel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slot in barrel rotates one position each cycle</a:t>
            </a:r>
          </a:p>
          <a:p>
            <a:pPr marL="342900" indent="-342900" defTabSz="914400" eaLnBrk="1" hangingPunct="1"/>
            <a:r>
              <a:rPr lang="en-US" sz="2500" dirty="0" smtClean="0"/>
              <a:t>Could be used as stand-alone "MP"</a:t>
            </a:r>
          </a:p>
          <a:p>
            <a:pPr marL="342900" indent="-342900" defTabSz="914400" eaLnBrk="1" hangingPunct="1"/>
            <a:r>
              <a:rPr lang="en-US" sz="2500" dirty="0" smtClean="0"/>
              <a:t>Similar method later used in IBM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C0AD5E4B-B316-4AE6-9B36-856B76427BF3}" type="slidenum">
              <a:rPr lang="en-US"/>
              <a:pPr defTabSz="958850"/>
              <a:t>15</a:t>
            </a:fld>
            <a:endParaRPr lang="en-US"/>
          </a:p>
        </p:txBody>
      </p:sp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CDC 6600 Peripheral Processors</a:t>
            </a:r>
          </a:p>
        </p:txBody>
      </p:sp>
      <p:pic>
        <p:nvPicPr>
          <p:cNvPr id="50181" name="Picture 7" descr="Barrelsl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295400"/>
            <a:ext cx="5715000" cy="5070475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120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5B2E1F3E-72A0-4DFA-89DD-2802F2EE90EE}" type="slidenum">
              <a:rPr lang="en-US"/>
              <a:pPr defTabSz="958850"/>
              <a:t>16</a:t>
            </a:fld>
            <a:endParaRPr lang="en-US"/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Denelcor HEP</a:t>
            </a: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295400"/>
            <a:ext cx="4584700" cy="4367213"/>
          </a:xfrm>
          <a:noFill/>
        </p:spPr>
      </p:pic>
      <p:sp>
        <p:nvSpPr>
          <p:cNvPr id="51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143000"/>
            <a:ext cx="43942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smtClean="0"/>
              <a:t>General purpose scientific computer</a:t>
            </a:r>
          </a:p>
          <a:p>
            <a:pPr marL="342900" indent="-342900" defTabSz="914400" eaLnBrk="1" hangingPunct="1"/>
            <a:r>
              <a:rPr lang="en-US" sz="2500" smtClean="0"/>
              <a:t>Organized as an MP</a:t>
            </a:r>
          </a:p>
          <a:p>
            <a:pPr marL="742950" lvl="1" indent="-285750" defTabSz="914400" eaLnBrk="1" hangingPunct="1"/>
            <a:r>
              <a:rPr lang="en-US" sz="2100" smtClean="0">
                <a:solidFill>
                  <a:srgbClr val="000099"/>
                </a:solidFill>
              </a:rPr>
              <a:t>Up to 16 processors</a:t>
            </a:r>
          </a:p>
          <a:p>
            <a:pPr marL="742950" lvl="1" indent="-285750" defTabSz="914400" eaLnBrk="1" hangingPunct="1"/>
            <a:r>
              <a:rPr lang="en-US" sz="2100" smtClean="0">
                <a:solidFill>
                  <a:srgbClr val="000099"/>
                </a:solidFill>
              </a:rPr>
              <a:t>Each processor is multithreaded</a:t>
            </a:r>
          </a:p>
          <a:p>
            <a:pPr marL="742950" lvl="1" indent="-285750" defTabSz="914400" eaLnBrk="1" hangingPunct="1"/>
            <a:r>
              <a:rPr lang="en-US" sz="2100" smtClean="0">
                <a:solidFill>
                  <a:srgbClr val="000099"/>
                </a:solidFill>
              </a:rPr>
              <a:t>Up to 128 memory modules</a:t>
            </a:r>
          </a:p>
          <a:p>
            <a:pPr marL="742950" lvl="1" indent="-285750" defTabSz="914400" eaLnBrk="1" hangingPunct="1"/>
            <a:r>
              <a:rPr lang="en-US" sz="2100" smtClean="0">
                <a:solidFill>
                  <a:srgbClr val="000099"/>
                </a:solidFill>
              </a:rPr>
              <a:t>Up to 4 I/O cache modules</a:t>
            </a:r>
          </a:p>
          <a:p>
            <a:pPr marL="742950" lvl="1" indent="-285750" defTabSz="914400" eaLnBrk="1" hangingPunct="1"/>
            <a:r>
              <a:rPr lang="en-US" sz="2100" smtClean="0">
                <a:solidFill>
                  <a:srgbClr val="000099"/>
                </a:solidFill>
              </a:rPr>
              <a:t>Three-input switches and </a:t>
            </a:r>
            <a:r>
              <a:rPr lang="en-US" sz="2100" i="1" smtClean="0">
                <a:solidFill>
                  <a:srgbClr val="000099"/>
                </a:solidFill>
              </a:rPr>
              <a:t>chaotic</a:t>
            </a:r>
            <a:r>
              <a:rPr lang="en-US" sz="2100" smtClean="0">
                <a:solidFill>
                  <a:srgbClr val="000099"/>
                </a:solidFill>
              </a:rPr>
              <a:t> routing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B08E2B01-A152-47F5-B333-B19CE10D3E1F}" type="slidenum">
              <a:rPr lang="en-US"/>
              <a:pPr defTabSz="958850"/>
              <a:t>17</a:t>
            </a:fld>
            <a:endParaRPr lang="en-US"/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dirty="0" smtClean="0"/>
              <a:t>HEP Processor Organization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201025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100" dirty="0" smtClean="0"/>
              <a:t>Multiple contexts (threads) are supported;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120 threads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Each with a PSW (program status word)</a:t>
            </a:r>
          </a:p>
          <a:p>
            <a:pPr marL="342900" indent="-342900" defTabSz="914400" eaLnBrk="1" hangingPunct="1"/>
            <a:r>
              <a:rPr lang="en-US" sz="2100" dirty="0" smtClean="0"/>
              <a:t>PSWs circulate in a control loop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control and data loops pipelined 8 deep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PSW in control loop can circulate no faster than data in data loop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PSW at queue head fetches and starts execution of next instruction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No inter-instruction pipeline forwarding or stalls needed</a:t>
            </a:r>
          </a:p>
          <a:p>
            <a:pPr marL="342900" indent="-342900" defTabSz="914400" eaLnBrk="1" hangingPunct="1"/>
            <a:r>
              <a:rPr lang="en-US" sz="2100" dirty="0" smtClean="0"/>
              <a:t>Clock period: 100 ns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8 PSWs in control loop =&gt; 10 MIPS</a:t>
            </a:r>
          </a:p>
          <a:p>
            <a:pPr marL="742950" lvl="1" indent="-285750" defTabSz="914400" eaLnBrk="1" hangingPunct="1"/>
            <a:r>
              <a:rPr lang="en-US" sz="1900" dirty="0" smtClean="0">
                <a:solidFill>
                  <a:srgbClr val="000099"/>
                </a:solidFill>
              </a:rPr>
              <a:t>Maximum </a:t>
            </a:r>
            <a:r>
              <a:rPr lang="en-US" sz="1900" dirty="0" err="1" smtClean="0">
                <a:solidFill>
                  <a:srgbClr val="000099"/>
                </a:solidFill>
              </a:rPr>
              <a:t>perf</a:t>
            </a:r>
            <a:r>
              <a:rPr lang="en-US" sz="1900" dirty="0" smtClean="0">
                <a:solidFill>
                  <a:srgbClr val="000099"/>
                </a:solidFill>
              </a:rPr>
              <a:t>. per thread =&gt; 1.25 MIPS</a:t>
            </a:r>
          </a:p>
          <a:p>
            <a:pPr marL="742950" lvl="1" indent="-285750" defTabSz="914400" eaLnBrk="1" hangingPunct="1">
              <a:buFontTx/>
              <a:buNone/>
            </a:pPr>
            <a:r>
              <a:rPr lang="en-US" sz="1900" dirty="0" smtClean="0">
                <a:solidFill>
                  <a:srgbClr val="000099"/>
                </a:solidFill>
              </a:rPr>
              <a:t>    (They tried to sell this as a supercomputer)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337ACCC4-2C61-42BD-B09D-01260B60FE2D}" type="slidenum">
              <a:rPr lang="en-US"/>
              <a:pPr defTabSz="958850"/>
              <a:t>18</a:t>
            </a:fld>
            <a:endParaRPr lang="en-US"/>
          </a:p>
        </p:txBody>
      </p:sp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dirty="0" smtClean="0"/>
              <a:t>HEP Processor Organization</a:t>
            </a:r>
          </a:p>
        </p:txBody>
      </p:sp>
      <p:sp>
        <p:nvSpPr>
          <p:cNvPr id="53253" name="AutoShape 10"/>
          <p:cNvSpPr>
            <a:spLocks noChangeAspect="1" noChangeArrowheads="1" noTextEdit="1"/>
          </p:cNvSpPr>
          <p:nvPr/>
        </p:nvSpPr>
        <p:spPr bwMode="auto">
          <a:xfrm>
            <a:off x="457200" y="1905000"/>
            <a:ext cx="8077200" cy="2751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747713" y="2736850"/>
            <a:ext cx="1227137" cy="544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747713" y="2736850"/>
            <a:ext cx="1227137" cy="5445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025525" y="2936875"/>
            <a:ext cx="717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PSW Queue</a:t>
            </a:r>
            <a:endParaRPr lang="en-US" b="1"/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1988" y="2601913"/>
            <a:ext cx="815975" cy="814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3201988" y="2601913"/>
            <a:ext cx="815975" cy="814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330575" y="2865438"/>
            <a:ext cx="65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Instruction</a:t>
            </a:r>
            <a:endParaRPr lang="en-US" b="1"/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3390900" y="3009900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Memory</a:t>
            </a:r>
            <a:endParaRPr lang="en-US" b="1"/>
          </a:p>
        </p:txBody>
      </p:sp>
      <p:sp>
        <p:nvSpPr>
          <p:cNvPr id="53261" name="Rectangle 19"/>
          <p:cNvSpPr>
            <a:spLocks noChangeArrowheads="1"/>
          </p:cNvSpPr>
          <p:nvPr/>
        </p:nvSpPr>
        <p:spPr bwMode="auto">
          <a:xfrm>
            <a:off x="5108575" y="2601913"/>
            <a:ext cx="815975" cy="814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20"/>
          <p:cNvSpPr>
            <a:spLocks noChangeArrowheads="1"/>
          </p:cNvSpPr>
          <p:nvPr/>
        </p:nvSpPr>
        <p:spPr bwMode="auto">
          <a:xfrm>
            <a:off x="5108575" y="2601913"/>
            <a:ext cx="815975" cy="814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Rectangle 21"/>
          <p:cNvSpPr>
            <a:spLocks noChangeArrowheads="1"/>
          </p:cNvSpPr>
          <p:nvPr/>
        </p:nvSpPr>
        <p:spPr bwMode="auto">
          <a:xfrm>
            <a:off x="5291138" y="2865438"/>
            <a:ext cx="506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Register</a:t>
            </a:r>
            <a:endParaRPr lang="en-US" b="1"/>
          </a:p>
        </p:txBody>
      </p:sp>
      <p:sp>
        <p:nvSpPr>
          <p:cNvPr id="53264" name="Rectangle 22"/>
          <p:cNvSpPr>
            <a:spLocks noChangeArrowheads="1"/>
          </p:cNvSpPr>
          <p:nvPr/>
        </p:nvSpPr>
        <p:spPr bwMode="auto">
          <a:xfrm>
            <a:off x="5297488" y="3009900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Memory</a:t>
            </a:r>
            <a:endParaRPr lang="en-US" b="1"/>
          </a:p>
        </p:txBody>
      </p:sp>
      <p:sp>
        <p:nvSpPr>
          <p:cNvPr id="53265" name="Rectangle 23"/>
          <p:cNvSpPr>
            <a:spLocks noChangeArrowheads="1"/>
          </p:cNvSpPr>
          <p:nvPr/>
        </p:nvSpPr>
        <p:spPr bwMode="auto">
          <a:xfrm>
            <a:off x="6470650" y="3281363"/>
            <a:ext cx="817563" cy="81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Rectangle 24"/>
          <p:cNvSpPr>
            <a:spLocks noChangeArrowheads="1"/>
          </p:cNvSpPr>
          <p:nvPr/>
        </p:nvSpPr>
        <p:spPr bwMode="auto">
          <a:xfrm>
            <a:off x="6470650" y="3281363"/>
            <a:ext cx="817563" cy="812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Rectangle 25"/>
          <p:cNvSpPr>
            <a:spLocks noChangeArrowheads="1"/>
          </p:cNvSpPr>
          <p:nvPr/>
        </p:nvSpPr>
        <p:spPr bwMode="auto">
          <a:xfrm>
            <a:off x="6646863" y="3543300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Function</a:t>
            </a:r>
            <a:endParaRPr lang="en-US" b="1"/>
          </a:p>
        </p:txBody>
      </p:sp>
      <p:sp>
        <p:nvSpPr>
          <p:cNvPr id="53268" name="Rectangle 26"/>
          <p:cNvSpPr>
            <a:spLocks noChangeArrowheads="1"/>
          </p:cNvSpPr>
          <p:nvPr/>
        </p:nvSpPr>
        <p:spPr bwMode="auto">
          <a:xfrm>
            <a:off x="6740525" y="3686175"/>
            <a:ext cx="317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Units</a:t>
            </a:r>
            <a:endParaRPr lang="en-US" b="1"/>
          </a:p>
        </p:txBody>
      </p:sp>
      <p:sp>
        <p:nvSpPr>
          <p:cNvPr id="53269" name="Rectangle 27"/>
          <p:cNvSpPr>
            <a:spLocks noChangeArrowheads="1"/>
          </p:cNvSpPr>
          <p:nvPr/>
        </p:nvSpPr>
        <p:spPr bwMode="auto">
          <a:xfrm>
            <a:off x="6470650" y="1924050"/>
            <a:ext cx="817563" cy="81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Rectangle 28"/>
          <p:cNvSpPr>
            <a:spLocks noChangeArrowheads="1"/>
          </p:cNvSpPr>
          <p:nvPr/>
        </p:nvSpPr>
        <p:spPr bwMode="auto">
          <a:xfrm>
            <a:off x="6470650" y="1924050"/>
            <a:ext cx="817563" cy="812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Rectangle 29"/>
          <p:cNvSpPr>
            <a:spLocks noChangeArrowheads="1"/>
          </p:cNvSpPr>
          <p:nvPr/>
        </p:nvSpPr>
        <p:spPr bwMode="auto">
          <a:xfrm>
            <a:off x="6605588" y="2114550"/>
            <a:ext cx="611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Scheduler</a:t>
            </a:r>
            <a:endParaRPr lang="en-US" b="1"/>
          </a:p>
        </p:txBody>
      </p:sp>
      <p:sp>
        <p:nvSpPr>
          <p:cNvPr id="53272" name="Rectangle 30"/>
          <p:cNvSpPr>
            <a:spLocks noChangeArrowheads="1"/>
          </p:cNvSpPr>
          <p:nvPr/>
        </p:nvSpPr>
        <p:spPr bwMode="auto">
          <a:xfrm>
            <a:off x="6646863" y="2259013"/>
            <a:ext cx="536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Function</a:t>
            </a:r>
            <a:endParaRPr lang="en-US" b="1"/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6770688" y="2403475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Unit</a:t>
            </a:r>
            <a:endParaRPr lang="en-US" b="1"/>
          </a:p>
        </p:txBody>
      </p:sp>
      <p:sp>
        <p:nvSpPr>
          <p:cNvPr id="53274" name="Rectangle 32"/>
          <p:cNvSpPr>
            <a:spLocks noChangeArrowheads="1"/>
          </p:cNvSpPr>
          <p:nvPr/>
        </p:nvSpPr>
        <p:spPr bwMode="auto">
          <a:xfrm>
            <a:off x="7561263" y="1924050"/>
            <a:ext cx="815975" cy="812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Rectangle 33"/>
          <p:cNvSpPr>
            <a:spLocks noChangeArrowheads="1"/>
          </p:cNvSpPr>
          <p:nvPr/>
        </p:nvSpPr>
        <p:spPr bwMode="auto">
          <a:xfrm>
            <a:off x="7561263" y="1924050"/>
            <a:ext cx="815975" cy="812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Rectangle 34"/>
          <p:cNvSpPr>
            <a:spLocks noChangeArrowheads="1"/>
          </p:cNvSpPr>
          <p:nvPr/>
        </p:nvSpPr>
        <p:spPr bwMode="auto">
          <a:xfrm>
            <a:off x="7837488" y="2185988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Main</a:t>
            </a:r>
            <a:endParaRPr lang="en-US" b="1"/>
          </a:p>
        </p:txBody>
      </p:sp>
      <p:sp>
        <p:nvSpPr>
          <p:cNvPr id="53277" name="Rectangle 35"/>
          <p:cNvSpPr>
            <a:spLocks noChangeArrowheads="1"/>
          </p:cNvSpPr>
          <p:nvPr/>
        </p:nvSpPr>
        <p:spPr bwMode="auto">
          <a:xfrm>
            <a:off x="7750175" y="2332038"/>
            <a:ext cx="485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Memory</a:t>
            </a:r>
            <a:endParaRPr lang="en-US" b="1"/>
          </a:p>
        </p:txBody>
      </p:sp>
      <p:sp>
        <p:nvSpPr>
          <p:cNvPr id="53278" name="Rectangle 36"/>
          <p:cNvSpPr>
            <a:spLocks noChangeArrowheads="1"/>
          </p:cNvSpPr>
          <p:nvPr/>
        </p:nvSpPr>
        <p:spPr bwMode="auto">
          <a:xfrm>
            <a:off x="3201988" y="3686175"/>
            <a:ext cx="1225550" cy="542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Rectangle 37"/>
          <p:cNvSpPr>
            <a:spLocks noChangeArrowheads="1"/>
          </p:cNvSpPr>
          <p:nvPr/>
        </p:nvSpPr>
        <p:spPr bwMode="auto">
          <a:xfrm>
            <a:off x="3201988" y="3686175"/>
            <a:ext cx="1225550" cy="542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Rectangle 38"/>
          <p:cNvSpPr>
            <a:spLocks noChangeArrowheads="1"/>
          </p:cNvSpPr>
          <p:nvPr/>
        </p:nvSpPr>
        <p:spPr bwMode="auto">
          <a:xfrm>
            <a:off x="3497263" y="3814763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PSW Buffer</a:t>
            </a:r>
            <a:endParaRPr lang="en-US" b="1"/>
          </a:p>
        </p:txBody>
      </p:sp>
      <p:sp>
        <p:nvSpPr>
          <p:cNvPr id="53281" name="Rectangle 39"/>
          <p:cNvSpPr>
            <a:spLocks noChangeArrowheads="1"/>
          </p:cNvSpPr>
          <p:nvPr/>
        </p:nvSpPr>
        <p:spPr bwMode="auto">
          <a:xfrm>
            <a:off x="3363913" y="3957638"/>
            <a:ext cx="1020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pending memory</a:t>
            </a:r>
            <a:endParaRPr lang="en-US" b="1"/>
          </a:p>
        </p:txBody>
      </p:sp>
      <p:sp>
        <p:nvSpPr>
          <p:cNvPr id="53282" name="Rectangle 40"/>
          <p:cNvSpPr>
            <a:spLocks noChangeArrowheads="1"/>
          </p:cNvSpPr>
          <p:nvPr/>
        </p:nvSpPr>
        <p:spPr bwMode="auto">
          <a:xfrm>
            <a:off x="747713" y="3686175"/>
            <a:ext cx="682625" cy="542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3" name="Rectangle 41"/>
          <p:cNvSpPr>
            <a:spLocks noChangeArrowheads="1"/>
          </p:cNvSpPr>
          <p:nvPr/>
        </p:nvSpPr>
        <p:spPr bwMode="auto">
          <a:xfrm>
            <a:off x="747713" y="3686175"/>
            <a:ext cx="682625" cy="542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Rectangle 42"/>
          <p:cNvSpPr>
            <a:spLocks noChangeArrowheads="1"/>
          </p:cNvSpPr>
          <p:nvPr/>
        </p:nvSpPr>
        <p:spPr bwMode="auto">
          <a:xfrm>
            <a:off x="820738" y="3886200"/>
            <a:ext cx="604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Increment</a:t>
            </a:r>
            <a:endParaRPr lang="en-US" b="1"/>
          </a:p>
        </p:txBody>
      </p:sp>
      <p:sp>
        <p:nvSpPr>
          <p:cNvPr id="53285" name="Line 43"/>
          <p:cNvSpPr>
            <a:spLocks noChangeShapeType="1"/>
          </p:cNvSpPr>
          <p:nvPr/>
        </p:nvSpPr>
        <p:spPr bwMode="auto">
          <a:xfrm>
            <a:off x="1974850" y="3008313"/>
            <a:ext cx="12271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Line 44"/>
          <p:cNvSpPr>
            <a:spLocks noChangeShapeType="1"/>
          </p:cNvSpPr>
          <p:nvPr/>
        </p:nvSpPr>
        <p:spPr bwMode="auto">
          <a:xfrm>
            <a:off x="7288213" y="2332038"/>
            <a:ext cx="2095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Freeform 45"/>
          <p:cNvSpPr>
            <a:spLocks/>
          </p:cNvSpPr>
          <p:nvPr/>
        </p:nvSpPr>
        <p:spPr bwMode="auto">
          <a:xfrm>
            <a:off x="7477125" y="2289175"/>
            <a:ext cx="84138" cy="82550"/>
          </a:xfrm>
          <a:custGeom>
            <a:avLst/>
            <a:gdLst>
              <a:gd name="T0" fmla="*/ 105 w 105"/>
              <a:gd name="T1" fmla="*/ 53 h 105"/>
              <a:gd name="T2" fmla="*/ 0 w 105"/>
              <a:gd name="T3" fmla="*/ 105 h 105"/>
              <a:gd name="T4" fmla="*/ 3 w 105"/>
              <a:gd name="T5" fmla="*/ 99 h 105"/>
              <a:gd name="T6" fmla="*/ 5 w 105"/>
              <a:gd name="T7" fmla="*/ 93 h 105"/>
              <a:gd name="T8" fmla="*/ 8 w 105"/>
              <a:gd name="T9" fmla="*/ 85 h 105"/>
              <a:gd name="T10" fmla="*/ 9 w 105"/>
              <a:gd name="T11" fmla="*/ 79 h 105"/>
              <a:gd name="T12" fmla="*/ 11 w 105"/>
              <a:gd name="T13" fmla="*/ 73 h 105"/>
              <a:gd name="T14" fmla="*/ 11 w 105"/>
              <a:gd name="T15" fmla="*/ 65 h 105"/>
              <a:gd name="T16" fmla="*/ 12 w 105"/>
              <a:gd name="T17" fmla="*/ 59 h 105"/>
              <a:gd name="T18" fmla="*/ 12 w 105"/>
              <a:gd name="T19" fmla="*/ 52 h 105"/>
              <a:gd name="T20" fmla="*/ 12 w 105"/>
              <a:gd name="T21" fmla="*/ 46 h 105"/>
              <a:gd name="T22" fmla="*/ 11 w 105"/>
              <a:gd name="T23" fmla="*/ 40 h 105"/>
              <a:gd name="T24" fmla="*/ 11 w 105"/>
              <a:gd name="T25" fmla="*/ 32 h 105"/>
              <a:gd name="T26" fmla="*/ 9 w 105"/>
              <a:gd name="T27" fmla="*/ 26 h 105"/>
              <a:gd name="T28" fmla="*/ 8 w 105"/>
              <a:gd name="T29" fmla="*/ 18 h 105"/>
              <a:gd name="T30" fmla="*/ 5 w 105"/>
              <a:gd name="T31" fmla="*/ 12 h 105"/>
              <a:gd name="T32" fmla="*/ 3 w 105"/>
              <a:gd name="T33" fmla="*/ 6 h 105"/>
              <a:gd name="T34" fmla="*/ 0 w 105"/>
              <a:gd name="T35" fmla="*/ 0 h 105"/>
              <a:gd name="T36" fmla="*/ 0 w 105"/>
              <a:gd name="T37" fmla="*/ 0 h 105"/>
              <a:gd name="T38" fmla="*/ 105 w 105"/>
              <a:gd name="T39" fmla="*/ 53 h 105"/>
              <a:gd name="T40" fmla="*/ 105 w 105"/>
              <a:gd name="T41" fmla="*/ 53 h 1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5"/>
              <a:gd name="T65" fmla="*/ 105 w 105"/>
              <a:gd name="T66" fmla="*/ 105 h 1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5">
                <a:moveTo>
                  <a:pt x="105" y="53"/>
                </a:moveTo>
                <a:lnTo>
                  <a:pt x="0" y="105"/>
                </a:lnTo>
                <a:lnTo>
                  <a:pt x="3" y="99"/>
                </a:lnTo>
                <a:lnTo>
                  <a:pt x="5" y="93"/>
                </a:lnTo>
                <a:lnTo>
                  <a:pt x="8" y="85"/>
                </a:lnTo>
                <a:lnTo>
                  <a:pt x="9" y="79"/>
                </a:lnTo>
                <a:lnTo>
                  <a:pt x="11" y="73"/>
                </a:lnTo>
                <a:lnTo>
                  <a:pt x="11" y="65"/>
                </a:lnTo>
                <a:lnTo>
                  <a:pt x="12" y="59"/>
                </a:lnTo>
                <a:lnTo>
                  <a:pt x="12" y="52"/>
                </a:lnTo>
                <a:lnTo>
                  <a:pt x="12" y="46"/>
                </a:lnTo>
                <a:lnTo>
                  <a:pt x="11" y="40"/>
                </a:lnTo>
                <a:lnTo>
                  <a:pt x="11" y="32"/>
                </a:lnTo>
                <a:lnTo>
                  <a:pt x="9" y="26"/>
                </a:lnTo>
                <a:lnTo>
                  <a:pt x="8" y="18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10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Rectangle 46"/>
          <p:cNvSpPr>
            <a:spLocks noChangeArrowheads="1"/>
          </p:cNvSpPr>
          <p:nvPr/>
        </p:nvSpPr>
        <p:spPr bwMode="auto">
          <a:xfrm>
            <a:off x="1703388" y="3822700"/>
            <a:ext cx="542925" cy="271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9" name="Rectangle 47"/>
          <p:cNvSpPr>
            <a:spLocks noChangeArrowheads="1"/>
          </p:cNvSpPr>
          <p:nvPr/>
        </p:nvSpPr>
        <p:spPr bwMode="auto">
          <a:xfrm>
            <a:off x="1703388" y="3822700"/>
            <a:ext cx="542925" cy="2714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0" name="Rectangle 48"/>
          <p:cNvSpPr>
            <a:spLocks noChangeArrowheads="1"/>
          </p:cNvSpPr>
          <p:nvPr/>
        </p:nvSpPr>
        <p:spPr bwMode="auto">
          <a:xfrm>
            <a:off x="1819275" y="3886200"/>
            <a:ext cx="336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Delay</a:t>
            </a:r>
            <a:endParaRPr lang="en-US" b="1"/>
          </a:p>
        </p:txBody>
      </p:sp>
      <p:sp>
        <p:nvSpPr>
          <p:cNvPr id="53291" name="Freeform 49"/>
          <p:cNvSpPr>
            <a:spLocks/>
          </p:cNvSpPr>
          <p:nvPr/>
        </p:nvSpPr>
        <p:spPr bwMode="auto">
          <a:xfrm>
            <a:off x="2246313" y="3008313"/>
            <a:ext cx="265112" cy="949325"/>
          </a:xfrm>
          <a:custGeom>
            <a:avLst/>
            <a:gdLst>
              <a:gd name="T0" fmla="*/ 333 w 333"/>
              <a:gd name="T1" fmla="*/ 0 h 1196"/>
              <a:gd name="T2" fmla="*/ 333 w 333"/>
              <a:gd name="T3" fmla="*/ 1196 h 1196"/>
              <a:gd name="T4" fmla="*/ 0 w 333"/>
              <a:gd name="T5" fmla="*/ 1196 h 1196"/>
              <a:gd name="T6" fmla="*/ 0 60000 65536"/>
              <a:gd name="T7" fmla="*/ 0 60000 65536"/>
              <a:gd name="T8" fmla="*/ 0 60000 65536"/>
              <a:gd name="T9" fmla="*/ 0 w 333"/>
              <a:gd name="T10" fmla="*/ 0 h 1196"/>
              <a:gd name="T11" fmla="*/ 333 w 333"/>
              <a:gd name="T12" fmla="*/ 1196 h 1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1196">
                <a:moveTo>
                  <a:pt x="333" y="0"/>
                </a:moveTo>
                <a:lnTo>
                  <a:pt x="333" y="1196"/>
                </a:lnTo>
                <a:lnTo>
                  <a:pt x="0" y="119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2" name="Line 50"/>
          <p:cNvSpPr>
            <a:spLocks noChangeShapeType="1"/>
          </p:cNvSpPr>
          <p:nvPr/>
        </p:nvSpPr>
        <p:spPr bwMode="auto">
          <a:xfrm flipH="1">
            <a:off x="1492250" y="3957638"/>
            <a:ext cx="2111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Freeform 51"/>
          <p:cNvSpPr>
            <a:spLocks/>
          </p:cNvSpPr>
          <p:nvPr/>
        </p:nvSpPr>
        <p:spPr bwMode="auto">
          <a:xfrm>
            <a:off x="1430338" y="3916363"/>
            <a:ext cx="82550" cy="84137"/>
          </a:xfrm>
          <a:custGeom>
            <a:avLst/>
            <a:gdLst>
              <a:gd name="T0" fmla="*/ 0 w 105"/>
              <a:gd name="T1" fmla="*/ 53 h 106"/>
              <a:gd name="T2" fmla="*/ 105 w 105"/>
              <a:gd name="T3" fmla="*/ 0 h 106"/>
              <a:gd name="T4" fmla="*/ 102 w 105"/>
              <a:gd name="T5" fmla="*/ 7 h 106"/>
              <a:gd name="T6" fmla="*/ 101 w 105"/>
              <a:gd name="T7" fmla="*/ 13 h 106"/>
              <a:gd name="T8" fmla="*/ 98 w 105"/>
              <a:gd name="T9" fmla="*/ 19 h 106"/>
              <a:gd name="T10" fmla="*/ 96 w 105"/>
              <a:gd name="T11" fmla="*/ 25 h 106"/>
              <a:gd name="T12" fmla="*/ 95 w 105"/>
              <a:gd name="T13" fmla="*/ 33 h 106"/>
              <a:gd name="T14" fmla="*/ 93 w 105"/>
              <a:gd name="T15" fmla="*/ 39 h 106"/>
              <a:gd name="T16" fmla="*/ 93 w 105"/>
              <a:gd name="T17" fmla="*/ 47 h 106"/>
              <a:gd name="T18" fmla="*/ 93 w 105"/>
              <a:gd name="T19" fmla="*/ 53 h 106"/>
              <a:gd name="T20" fmla="*/ 93 w 105"/>
              <a:gd name="T21" fmla="*/ 59 h 106"/>
              <a:gd name="T22" fmla="*/ 93 w 105"/>
              <a:gd name="T23" fmla="*/ 66 h 106"/>
              <a:gd name="T24" fmla="*/ 95 w 105"/>
              <a:gd name="T25" fmla="*/ 72 h 106"/>
              <a:gd name="T26" fmla="*/ 96 w 105"/>
              <a:gd name="T27" fmla="*/ 80 h 106"/>
              <a:gd name="T28" fmla="*/ 98 w 105"/>
              <a:gd name="T29" fmla="*/ 86 h 106"/>
              <a:gd name="T30" fmla="*/ 101 w 105"/>
              <a:gd name="T31" fmla="*/ 92 h 106"/>
              <a:gd name="T32" fmla="*/ 102 w 105"/>
              <a:gd name="T33" fmla="*/ 100 h 106"/>
              <a:gd name="T34" fmla="*/ 105 w 105"/>
              <a:gd name="T35" fmla="*/ 106 h 106"/>
              <a:gd name="T36" fmla="*/ 0 w 105"/>
              <a:gd name="T37" fmla="*/ 53 h 106"/>
              <a:gd name="T38" fmla="*/ 0 w 105"/>
              <a:gd name="T39" fmla="*/ 53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"/>
              <a:gd name="T61" fmla="*/ 0 h 106"/>
              <a:gd name="T62" fmla="*/ 105 w 105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" h="106">
                <a:moveTo>
                  <a:pt x="0" y="53"/>
                </a:moveTo>
                <a:lnTo>
                  <a:pt x="105" y="0"/>
                </a:lnTo>
                <a:lnTo>
                  <a:pt x="102" y="7"/>
                </a:lnTo>
                <a:lnTo>
                  <a:pt x="101" y="13"/>
                </a:lnTo>
                <a:lnTo>
                  <a:pt x="98" y="19"/>
                </a:lnTo>
                <a:lnTo>
                  <a:pt x="96" y="25"/>
                </a:lnTo>
                <a:lnTo>
                  <a:pt x="95" y="33"/>
                </a:lnTo>
                <a:lnTo>
                  <a:pt x="93" y="39"/>
                </a:lnTo>
                <a:lnTo>
                  <a:pt x="93" y="47"/>
                </a:lnTo>
                <a:lnTo>
                  <a:pt x="93" y="53"/>
                </a:lnTo>
                <a:lnTo>
                  <a:pt x="93" y="59"/>
                </a:lnTo>
                <a:lnTo>
                  <a:pt x="93" y="66"/>
                </a:lnTo>
                <a:lnTo>
                  <a:pt x="95" y="72"/>
                </a:lnTo>
                <a:lnTo>
                  <a:pt x="96" y="80"/>
                </a:lnTo>
                <a:lnTo>
                  <a:pt x="98" y="86"/>
                </a:lnTo>
                <a:lnTo>
                  <a:pt x="101" y="92"/>
                </a:lnTo>
                <a:lnTo>
                  <a:pt x="102" y="100"/>
                </a:lnTo>
                <a:lnTo>
                  <a:pt x="105" y="106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4" name="Line 52"/>
          <p:cNvSpPr>
            <a:spLocks noChangeShapeType="1"/>
          </p:cNvSpPr>
          <p:nvPr/>
        </p:nvSpPr>
        <p:spPr bwMode="auto">
          <a:xfrm flipH="1">
            <a:off x="476250" y="3957638"/>
            <a:ext cx="2714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5" name="Freeform 53"/>
          <p:cNvSpPr>
            <a:spLocks/>
          </p:cNvSpPr>
          <p:nvPr/>
        </p:nvSpPr>
        <p:spPr bwMode="auto">
          <a:xfrm>
            <a:off x="476250" y="3008313"/>
            <a:ext cx="209550" cy="949325"/>
          </a:xfrm>
          <a:custGeom>
            <a:avLst/>
            <a:gdLst>
              <a:gd name="T0" fmla="*/ 0 w 263"/>
              <a:gd name="T1" fmla="*/ 1196 h 1196"/>
              <a:gd name="T2" fmla="*/ 0 w 263"/>
              <a:gd name="T3" fmla="*/ 0 h 1196"/>
              <a:gd name="T4" fmla="*/ 263 w 263"/>
              <a:gd name="T5" fmla="*/ 0 h 1196"/>
              <a:gd name="T6" fmla="*/ 0 60000 65536"/>
              <a:gd name="T7" fmla="*/ 0 60000 65536"/>
              <a:gd name="T8" fmla="*/ 0 60000 65536"/>
              <a:gd name="T9" fmla="*/ 0 w 263"/>
              <a:gd name="T10" fmla="*/ 0 h 1196"/>
              <a:gd name="T11" fmla="*/ 263 w 263"/>
              <a:gd name="T12" fmla="*/ 1196 h 1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" h="1196">
                <a:moveTo>
                  <a:pt x="0" y="1196"/>
                </a:moveTo>
                <a:lnTo>
                  <a:pt x="0" y="0"/>
                </a:lnTo>
                <a:lnTo>
                  <a:pt x="26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6" name="Freeform 54"/>
          <p:cNvSpPr>
            <a:spLocks/>
          </p:cNvSpPr>
          <p:nvPr/>
        </p:nvSpPr>
        <p:spPr bwMode="auto">
          <a:xfrm>
            <a:off x="665163" y="2967038"/>
            <a:ext cx="82550" cy="82550"/>
          </a:xfrm>
          <a:custGeom>
            <a:avLst/>
            <a:gdLst>
              <a:gd name="T0" fmla="*/ 104 w 104"/>
              <a:gd name="T1" fmla="*/ 53 h 104"/>
              <a:gd name="T2" fmla="*/ 0 w 104"/>
              <a:gd name="T3" fmla="*/ 104 h 104"/>
              <a:gd name="T4" fmla="*/ 3 w 104"/>
              <a:gd name="T5" fmla="*/ 98 h 104"/>
              <a:gd name="T6" fmla="*/ 6 w 104"/>
              <a:gd name="T7" fmla="*/ 92 h 104"/>
              <a:gd name="T8" fmla="*/ 7 w 104"/>
              <a:gd name="T9" fmla="*/ 86 h 104"/>
              <a:gd name="T10" fmla="*/ 9 w 104"/>
              <a:gd name="T11" fmla="*/ 79 h 104"/>
              <a:gd name="T12" fmla="*/ 10 w 104"/>
              <a:gd name="T13" fmla="*/ 73 h 104"/>
              <a:gd name="T14" fmla="*/ 12 w 104"/>
              <a:gd name="T15" fmla="*/ 67 h 104"/>
              <a:gd name="T16" fmla="*/ 12 w 104"/>
              <a:gd name="T17" fmla="*/ 59 h 104"/>
              <a:gd name="T18" fmla="*/ 12 w 104"/>
              <a:gd name="T19" fmla="*/ 53 h 104"/>
              <a:gd name="T20" fmla="*/ 12 w 104"/>
              <a:gd name="T21" fmla="*/ 45 h 104"/>
              <a:gd name="T22" fmla="*/ 12 w 104"/>
              <a:gd name="T23" fmla="*/ 39 h 104"/>
              <a:gd name="T24" fmla="*/ 10 w 104"/>
              <a:gd name="T25" fmla="*/ 32 h 104"/>
              <a:gd name="T26" fmla="*/ 9 w 104"/>
              <a:gd name="T27" fmla="*/ 26 h 104"/>
              <a:gd name="T28" fmla="*/ 7 w 104"/>
              <a:gd name="T29" fmla="*/ 20 h 104"/>
              <a:gd name="T30" fmla="*/ 6 w 104"/>
              <a:gd name="T31" fmla="*/ 12 h 104"/>
              <a:gd name="T32" fmla="*/ 3 w 104"/>
              <a:gd name="T33" fmla="*/ 6 h 104"/>
              <a:gd name="T34" fmla="*/ 0 w 104"/>
              <a:gd name="T35" fmla="*/ 0 h 104"/>
              <a:gd name="T36" fmla="*/ 0 w 104"/>
              <a:gd name="T37" fmla="*/ 0 h 104"/>
              <a:gd name="T38" fmla="*/ 104 w 104"/>
              <a:gd name="T39" fmla="*/ 53 h 104"/>
              <a:gd name="T40" fmla="*/ 104 w 104"/>
              <a:gd name="T41" fmla="*/ 53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4"/>
              <a:gd name="T65" fmla="*/ 104 w 104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4">
                <a:moveTo>
                  <a:pt x="104" y="53"/>
                </a:moveTo>
                <a:lnTo>
                  <a:pt x="0" y="104"/>
                </a:lnTo>
                <a:lnTo>
                  <a:pt x="3" y="98"/>
                </a:lnTo>
                <a:lnTo>
                  <a:pt x="6" y="92"/>
                </a:lnTo>
                <a:lnTo>
                  <a:pt x="7" y="86"/>
                </a:lnTo>
                <a:lnTo>
                  <a:pt x="9" y="79"/>
                </a:lnTo>
                <a:lnTo>
                  <a:pt x="10" y="73"/>
                </a:lnTo>
                <a:lnTo>
                  <a:pt x="12" y="67"/>
                </a:lnTo>
                <a:lnTo>
                  <a:pt x="12" y="59"/>
                </a:lnTo>
                <a:lnTo>
                  <a:pt x="12" y="53"/>
                </a:lnTo>
                <a:lnTo>
                  <a:pt x="12" y="45"/>
                </a:lnTo>
                <a:lnTo>
                  <a:pt x="12" y="39"/>
                </a:lnTo>
                <a:lnTo>
                  <a:pt x="10" y="32"/>
                </a:lnTo>
                <a:lnTo>
                  <a:pt x="9" y="26"/>
                </a:lnTo>
                <a:lnTo>
                  <a:pt x="7" y="20"/>
                </a:lnTo>
                <a:lnTo>
                  <a:pt x="6" y="12"/>
                </a:lnTo>
                <a:lnTo>
                  <a:pt x="3" y="6"/>
                </a:lnTo>
                <a:lnTo>
                  <a:pt x="0" y="0"/>
                </a:lnTo>
                <a:lnTo>
                  <a:pt x="104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7" name="Freeform 55"/>
          <p:cNvSpPr>
            <a:spLocks/>
          </p:cNvSpPr>
          <p:nvPr/>
        </p:nvSpPr>
        <p:spPr bwMode="auto">
          <a:xfrm>
            <a:off x="2655888" y="3008313"/>
            <a:ext cx="481012" cy="949325"/>
          </a:xfrm>
          <a:custGeom>
            <a:avLst/>
            <a:gdLst>
              <a:gd name="T0" fmla="*/ 0 w 607"/>
              <a:gd name="T1" fmla="*/ 0 h 1196"/>
              <a:gd name="T2" fmla="*/ 0 w 607"/>
              <a:gd name="T3" fmla="*/ 1196 h 1196"/>
              <a:gd name="T4" fmla="*/ 607 w 607"/>
              <a:gd name="T5" fmla="*/ 1196 h 1196"/>
              <a:gd name="T6" fmla="*/ 0 60000 65536"/>
              <a:gd name="T7" fmla="*/ 0 60000 65536"/>
              <a:gd name="T8" fmla="*/ 0 60000 65536"/>
              <a:gd name="T9" fmla="*/ 0 w 607"/>
              <a:gd name="T10" fmla="*/ 0 h 1196"/>
              <a:gd name="T11" fmla="*/ 607 w 607"/>
              <a:gd name="T12" fmla="*/ 1196 h 1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1196">
                <a:moveTo>
                  <a:pt x="0" y="0"/>
                </a:moveTo>
                <a:lnTo>
                  <a:pt x="0" y="1196"/>
                </a:lnTo>
                <a:lnTo>
                  <a:pt x="607" y="119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8" name="Freeform 56"/>
          <p:cNvSpPr>
            <a:spLocks/>
          </p:cNvSpPr>
          <p:nvPr/>
        </p:nvSpPr>
        <p:spPr bwMode="auto">
          <a:xfrm>
            <a:off x="3116263" y="3916363"/>
            <a:ext cx="85725" cy="84137"/>
          </a:xfrm>
          <a:custGeom>
            <a:avLst/>
            <a:gdLst>
              <a:gd name="T0" fmla="*/ 106 w 106"/>
              <a:gd name="T1" fmla="*/ 53 h 106"/>
              <a:gd name="T2" fmla="*/ 0 w 106"/>
              <a:gd name="T3" fmla="*/ 106 h 106"/>
              <a:gd name="T4" fmla="*/ 3 w 106"/>
              <a:gd name="T5" fmla="*/ 100 h 106"/>
              <a:gd name="T6" fmla="*/ 6 w 106"/>
              <a:gd name="T7" fmla="*/ 92 h 106"/>
              <a:gd name="T8" fmla="*/ 8 w 106"/>
              <a:gd name="T9" fmla="*/ 86 h 106"/>
              <a:gd name="T10" fmla="*/ 9 w 106"/>
              <a:gd name="T11" fmla="*/ 80 h 106"/>
              <a:gd name="T12" fmla="*/ 11 w 106"/>
              <a:gd name="T13" fmla="*/ 72 h 106"/>
              <a:gd name="T14" fmla="*/ 12 w 106"/>
              <a:gd name="T15" fmla="*/ 66 h 106"/>
              <a:gd name="T16" fmla="*/ 12 w 106"/>
              <a:gd name="T17" fmla="*/ 59 h 106"/>
              <a:gd name="T18" fmla="*/ 12 w 106"/>
              <a:gd name="T19" fmla="*/ 53 h 106"/>
              <a:gd name="T20" fmla="*/ 12 w 106"/>
              <a:gd name="T21" fmla="*/ 47 h 106"/>
              <a:gd name="T22" fmla="*/ 12 w 106"/>
              <a:gd name="T23" fmla="*/ 39 h 106"/>
              <a:gd name="T24" fmla="*/ 11 w 106"/>
              <a:gd name="T25" fmla="*/ 33 h 106"/>
              <a:gd name="T26" fmla="*/ 9 w 106"/>
              <a:gd name="T27" fmla="*/ 25 h 106"/>
              <a:gd name="T28" fmla="*/ 8 w 106"/>
              <a:gd name="T29" fmla="*/ 19 h 106"/>
              <a:gd name="T30" fmla="*/ 6 w 106"/>
              <a:gd name="T31" fmla="*/ 13 h 106"/>
              <a:gd name="T32" fmla="*/ 3 w 106"/>
              <a:gd name="T33" fmla="*/ 7 h 106"/>
              <a:gd name="T34" fmla="*/ 0 w 106"/>
              <a:gd name="T35" fmla="*/ 0 h 106"/>
              <a:gd name="T36" fmla="*/ 0 w 106"/>
              <a:gd name="T37" fmla="*/ 0 h 106"/>
              <a:gd name="T38" fmla="*/ 106 w 106"/>
              <a:gd name="T39" fmla="*/ 53 h 106"/>
              <a:gd name="T40" fmla="*/ 106 w 106"/>
              <a:gd name="T41" fmla="*/ 53 h 1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6"/>
              <a:gd name="T64" fmla="*/ 0 h 106"/>
              <a:gd name="T65" fmla="*/ 106 w 106"/>
              <a:gd name="T66" fmla="*/ 106 h 10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6" h="106">
                <a:moveTo>
                  <a:pt x="106" y="53"/>
                </a:moveTo>
                <a:lnTo>
                  <a:pt x="0" y="106"/>
                </a:lnTo>
                <a:lnTo>
                  <a:pt x="3" y="100"/>
                </a:lnTo>
                <a:lnTo>
                  <a:pt x="6" y="92"/>
                </a:lnTo>
                <a:lnTo>
                  <a:pt x="8" y="86"/>
                </a:lnTo>
                <a:lnTo>
                  <a:pt x="9" y="80"/>
                </a:lnTo>
                <a:lnTo>
                  <a:pt x="11" y="72"/>
                </a:lnTo>
                <a:lnTo>
                  <a:pt x="12" y="66"/>
                </a:lnTo>
                <a:lnTo>
                  <a:pt x="12" y="59"/>
                </a:lnTo>
                <a:lnTo>
                  <a:pt x="12" y="53"/>
                </a:lnTo>
                <a:lnTo>
                  <a:pt x="12" y="47"/>
                </a:lnTo>
                <a:lnTo>
                  <a:pt x="12" y="39"/>
                </a:lnTo>
                <a:lnTo>
                  <a:pt x="11" y="33"/>
                </a:lnTo>
                <a:lnTo>
                  <a:pt x="9" y="25"/>
                </a:lnTo>
                <a:lnTo>
                  <a:pt x="8" y="19"/>
                </a:lnTo>
                <a:lnTo>
                  <a:pt x="6" y="13"/>
                </a:lnTo>
                <a:lnTo>
                  <a:pt x="3" y="7"/>
                </a:lnTo>
                <a:lnTo>
                  <a:pt x="0" y="0"/>
                </a:lnTo>
                <a:lnTo>
                  <a:pt x="106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9" name="Rectangle 57"/>
          <p:cNvSpPr>
            <a:spLocks noChangeArrowheads="1"/>
          </p:cNvSpPr>
          <p:nvPr/>
        </p:nvSpPr>
        <p:spPr bwMode="auto">
          <a:xfrm>
            <a:off x="2413000" y="2801938"/>
            <a:ext cx="288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PSW</a:t>
            </a:r>
            <a:endParaRPr lang="en-US" b="1"/>
          </a:p>
        </p:txBody>
      </p:sp>
      <p:sp>
        <p:nvSpPr>
          <p:cNvPr id="53300" name="Rectangle 58"/>
          <p:cNvSpPr>
            <a:spLocks noChangeArrowheads="1"/>
          </p:cNvSpPr>
          <p:nvPr/>
        </p:nvSpPr>
        <p:spPr bwMode="auto">
          <a:xfrm>
            <a:off x="2709863" y="3662363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memory</a:t>
            </a:r>
            <a:endParaRPr lang="en-US" b="1"/>
          </a:p>
        </p:txBody>
      </p:sp>
      <p:sp>
        <p:nvSpPr>
          <p:cNvPr id="53301" name="Rectangle 59"/>
          <p:cNvSpPr>
            <a:spLocks noChangeArrowheads="1"/>
          </p:cNvSpPr>
          <p:nvPr/>
        </p:nvSpPr>
        <p:spPr bwMode="auto">
          <a:xfrm>
            <a:off x="2787650" y="3808413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insts.</a:t>
            </a:r>
            <a:endParaRPr lang="en-US" b="1"/>
          </a:p>
        </p:txBody>
      </p:sp>
      <p:sp>
        <p:nvSpPr>
          <p:cNvPr id="53302" name="Rectangle 60"/>
          <p:cNvSpPr>
            <a:spLocks noChangeArrowheads="1"/>
          </p:cNvSpPr>
          <p:nvPr/>
        </p:nvSpPr>
        <p:spPr bwMode="auto">
          <a:xfrm>
            <a:off x="2125663" y="3351213"/>
            <a:ext cx="276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non-</a:t>
            </a:r>
            <a:endParaRPr lang="en-US" b="1"/>
          </a:p>
        </p:txBody>
      </p:sp>
      <p:sp>
        <p:nvSpPr>
          <p:cNvPr id="53303" name="Rectangle 61"/>
          <p:cNvSpPr>
            <a:spLocks noChangeArrowheads="1"/>
          </p:cNvSpPr>
          <p:nvPr/>
        </p:nvSpPr>
        <p:spPr bwMode="auto">
          <a:xfrm>
            <a:off x="2028825" y="3494088"/>
            <a:ext cx="492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memory</a:t>
            </a:r>
            <a:endParaRPr lang="en-US" b="1"/>
          </a:p>
        </p:txBody>
      </p:sp>
      <p:sp>
        <p:nvSpPr>
          <p:cNvPr id="53304" name="Rectangle 62"/>
          <p:cNvSpPr>
            <a:spLocks noChangeArrowheads="1"/>
          </p:cNvSpPr>
          <p:nvPr/>
        </p:nvSpPr>
        <p:spPr bwMode="auto">
          <a:xfrm>
            <a:off x="2105025" y="3638550"/>
            <a:ext cx="33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insts.</a:t>
            </a:r>
            <a:endParaRPr lang="en-US" b="1"/>
          </a:p>
        </p:txBody>
      </p:sp>
      <p:sp>
        <p:nvSpPr>
          <p:cNvPr id="53305" name="Freeform 63"/>
          <p:cNvSpPr>
            <a:spLocks/>
          </p:cNvSpPr>
          <p:nvPr/>
        </p:nvSpPr>
        <p:spPr bwMode="auto">
          <a:xfrm>
            <a:off x="1492250" y="3957638"/>
            <a:ext cx="3206750" cy="679450"/>
          </a:xfrm>
          <a:custGeom>
            <a:avLst/>
            <a:gdLst>
              <a:gd name="T0" fmla="*/ 3698 w 4040"/>
              <a:gd name="T1" fmla="*/ 0 h 855"/>
              <a:gd name="T2" fmla="*/ 4040 w 4040"/>
              <a:gd name="T3" fmla="*/ 0 h 855"/>
              <a:gd name="T4" fmla="*/ 4040 w 4040"/>
              <a:gd name="T5" fmla="*/ 855 h 855"/>
              <a:gd name="T6" fmla="*/ 93 w 4040"/>
              <a:gd name="T7" fmla="*/ 855 h 855"/>
              <a:gd name="T8" fmla="*/ 93 w 4040"/>
              <a:gd name="T9" fmla="*/ 171 h 855"/>
              <a:gd name="T10" fmla="*/ 0 w 4040"/>
              <a:gd name="T11" fmla="*/ 171 h 8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40"/>
              <a:gd name="T19" fmla="*/ 0 h 855"/>
              <a:gd name="T20" fmla="*/ 4040 w 4040"/>
              <a:gd name="T21" fmla="*/ 855 h 8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40" h="855">
                <a:moveTo>
                  <a:pt x="3698" y="0"/>
                </a:moveTo>
                <a:lnTo>
                  <a:pt x="4040" y="0"/>
                </a:lnTo>
                <a:lnTo>
                  <a:pt x="4040" y="855"/>
                </a:lnTo>
                <a:lnTo>
                  <a:pt x="93" y="855"/>
                </a:lnTo>
                <a:lnTo>
                  <a:pt x="93" y="171"/>
                </a:lnTo>
                <a:lnTo>
                  <a:pt x="0" y="17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6" name="Freeform 64"/>
          <p:cNvSpPr>
            <a:spLocks/>
          </p:cNvSpPr>
          <p:nvPr/>
        </p:nvSpPr>
        <p:spPr bwMode="auto">
          <a:xfrm>
            <a:off x="1430338" y="4051300"/>
            <a:ext cx="82550" cy="84138"/>
          </a:xfrm>
          <a:custGeom>
            <a:avLst/>
            <a:gdLst>
              <a:gd name="T0" fmla="*/ 0 w 105"/>
              <a:gd name="T1" fmla="*/ 53 h 106"/>
              <a:gd name="T2" fmla="*/ 105 w 105"/>
              <a:gd name="T3" fmla="*/ 0 h 106"/>
              <a:gd name="T4" fmla="*/ 102 w 105"/>
              <a:gd name="T5" fmla="*/ 6 h 106"/>
              <a:gd name="T6" fmla="*/ 101 w 105"/>
              <a:gd name="T7" fmla="*/ 13 h 106"/>
              <a:gd name="T8" fmla="*/ 98 w 105"/>
              <a:gd name="T9" fmla="*/ 19 h 106"/>
              <a:gd name="T10" fmla="*/ 96 w 105"/>
              <a:gd name="T11" fmla="*/ 25 h 106"/>
              <a:gd name="T12" fmla="*/ 95 w 105"/>
              <a:gd name="T13" fmla="*/ 33 h 106"/>
              <a:gd name="T14" fmla="*/ 93 w 105"/>
              <a:gd name="T15" fmla="*/ 39 h 106"/>
              <a:gd name="T16" fmla="*/ 93 w 105"/>
              <a:gd name="T17" fmla="*/ 45 h 106"/>
              <a:gd name="T18" fmla="*/ 93 w 105"/>
              <a:gd name="T19" fmla="*/ 53 h 106"/>
              <a:gd name="T20" fmla="*/ 93 w 105"/>
              <a:gd name="T21" fmla="*/ 59 h 106"/>
              <a:gd name="T22" fmla="*/ 93 w 105"/>
              <a:gd name="T23" fmla="*/ 66 h 106"/>
              <a:gd name="T24" fmla="*/ 95 w 105"/>
              <a:gd name="T25" fmla="*/ 72 h 106"/>
              <a:gd name="T26" fmla="*/ 96 w 105"/>
              <a:gd name="T27" fmla="*/ 80 h 106"/>
              <a:gd name="T28" fmla="*/ 98 w 105"/>
              <a:gd name="T29" fmla="*/ 86 h 106"/>
              <a:gd name="T30" fmla="*/ 101 w 105"/>
              <a:gd name="T31" fmla="*/ 92 h 106"/>
              <a:gd name="T32" fmla="*/ 102 w 105"/>
              <a:gd name="T33" fmla="*/ 98 h 106"/>
              <a:gd name="T34" fmla="*/ 105 w 105"/>
              <a:gd name="T35" fmla="*/ 106 h 106"/>
              <a:gd name="T36" fmla="*/ 0 w 105"/>
              <a:gd name="T37" fmla="*/ 53 h 106"/>
              <a:gd name="T38" fmla="*/ 0 w 105"/>
              <a:gd name="T39" fmla="*/ 53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"/>
              <a:gd name="T61" fmla="*/ 0 h 106"/>
              <a:gd name="T62" fmla="*/ 105 w 105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" h="106">
                <a:moveTo>
                  <a:pt x="0" y="53"/>
                </a:moveTo>
                <a:lnTo>
                  <a:pt x="105" y="0"/>
                </a:lnTo>
                <a:lnTo>
                  <a:pt x="102" y="6"/>
                </a:lnTo>
                <a:lnTo>
                  <a:pt x="101" y="13"/>
                </a:lnTo>
                <a:lnTo>
                  <a:pt x="98" y="19"/>
                </a:lnTo>
                <a:lnTo>
                  <a:pt x="96" y="25"/>
                </a:lnTo>
                <a:lnTo>
                  <a:pt x="95" y="33"/>
                </a:lnTo>
                <a:lnTo>
                  <a:pt x="93" y="39"/>
                </a:lnTo>
                <a:lnTo>
                  <a:pt x="93" y="45"/>
                </a:lnTo>
                <a:lnTo>
                  <a:pt x="93" y="53"/>
                </a:lnTo>
                <a:lnTo>
                  <a:pt x="93" y="59"/>
                </a:lnTo>
                <a:lnTo>
                  <a:pt x="93" y="66"/>
                </a:lnTo>
                <a:lnTo>
                  <a:pt x="95" y="72"/>
                </a:lnTo>
                <a:lnTo>
                  <a:pt x="96" y="80"/>
                </a:lnTo>
                <a:lnTo>
                  <a:pt x="98" y="86"/>
                </a:lnTo>
                <a:lnTo>
                  <a:pt x="101" y="92"/>
                </a:lnTo>
                <a:lnTo>
                  <a:pt x="102" y="98"/>
                </a:lnTo>
                <a:lnTo>
                  <a:pt x="105" y="106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7" name="Line 65"/>
          <p:cNvSpPr>
            <a:spLocks noChangeShapeType="1"/>
          </p:cNvSpPr>
          <p:nvPr/>
        </p:nvSpPr>
        <p:spPr bwMode="auto">
          <a:xfrm>
            <a:off x="4017963" y="3008313"/>
            <a:ext cx="10271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8" name="Freeform 66"/>
          <p:cNvSpPr>
            <a:spLocks/>
          </p:cNvSpPr>
          <p:nvPr/>
        </p:nvSpPr>
        <p:spPr bwMode="auto">
          <a:xfrm>
            <a:off x="5024438" y="2967038"/>
            <a:ext cx="84137" cy="82550"/>
          </a:xfrm>
          <a:custGeom>
            <a:avLst/>
            <a:gdLst>
              <a:gd name="T0" fmla="*/ 105 w 105"/>
              <a:gd name="T1" fmla="*/ 53 h 104"/>
              <a:gd name="T2" fmla="*/ 0 w 105"/>
              <a:gd name="T3" fmla="*/ 104 h 104"/>
              <a:gd name="T4" fmla="*/ 3 w 105"/>
              <a:gd name="T5" fmla="*/ 98 h 104"/>
              <a:gd name="T6" fmla="*/ 4 w 105"/>
              <a:gd name="T7" fmla="*/ 92 h 104"/>
              <a:gd name="T8" fmla="*/ 7 w 105"/>
              <a:gd name="T9" fmla="*/ 86 h 104"/>
              <a:gd name="T10" fmla="*/ 9 w 105"/>
              <a:gd name="T11" fmla="*/ 79 h 104"/>
              <a:gd name="T12" fmla="*/ 10 w 105"/>
              <a:gd name="T13" fmla="*/ 73 h 104"/>
              <a:gd name="T14" fmla="*/ 10 w 105"/>
              <a:gd name="T15" fmla="*/ 67 h 104"/>
              <a:gd name="T16" fmla="*/ 12 w 105"/>
              <a:gd name="T17" fmla="*/ 59 h 104"/>
              <a:gd name="T18" fmla="*/ 12 w 105"/>
              <a:gd name="T19" fmla="*/ 53 h 104"/>
              <a:gd name="T20" fmla="*/ 12 w 105"/>
              <a:gd name="T21" fmla="*/ 45 h 104"/>
              <a:gd name="T22" fmla="*/ 10 w 105"/>
              <a:gd name="T23" fmla="*/ 39 h 104"/>
              <a:gd name="T24" fmla="*/ 10 w 105"/>
              <a:gd name="T25" fmla="*/ 33 h 104"/>
              <a:gd name="T26" fmla="*/ 9 w 105"/>
              <a:gd name="T27" fmla="*/ 26 h 104"/>
              <a:gd name="T28" fmla="*/ 7 w 105"/>
              <a:gd name="T29" fmla="*/ 20 h 104"/>
              <a:gd name="T30" fmla="*/ 4 w 105"/>
              <a:gd name="T31" fmla="*/ 14 h 104"/>
              <a:gd name="T32" fmla="*/ 3 w 105"/>
              <a:gd name="T33" fmla="*/ 6 h 104"/>
              <a:gd name="T34" fmla="*/ 0 w 105"/>
              <a:gd name="T35" fmla="*/ 0 h 104"/>
              <a:gd name="T36" fmla="*/ 0 w 105"/>
              <a:gd name="T37" fmla="*/ 0 h 104"/>
              <a:gd name="T38" fmla="*/ 105 w 105"/>
              <a:gd name="T39" fmla="*/ 53 h 104"/>
              <a:gd name="T40" fmla="*/ 105 w 105"/>
              <a:gd name="T41" fmla="*/ 53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4"/>
              <a:gd name="T65" fmla="*/ 105 w 105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4">
                <a:moveTo>
                  <a:pt x="105" y="53"/>
                </a:moveTo>
                <a:lnTo>
                  <a:pt x="0" y="104"/>
                </a:lnTo>
                <a:lnTo>
                  <a:pt x="3" y="98"/>
                </a:lnTo>
                <a:lnTo>
                  <a:pt x="4" y="92"/>
                </a:lnTo>
                <a:lnTo>
                  <a:pt x="7" y="86"/>
                </a:lnTo>
                <a:lnTo>
                  <a:pt x="9" y="79"/>
                </a:lnTo>
                <a:lnTo>
                  <a:pt x="10" y="73"/>
                </a:lnTo>
                <a:lnTo>
                  <a:pt x="10" y="67"/>
                </a:lnTo>
                <a:lnTo>
                  <a:pt x="12" y="59"/>
                </a:lnTo>
                <a:lnTo>
                  <a:pt x="12" y="53"/>
                </a:lnTo>
                <a:lnTo>
                  <a:pt x="12" y="45"/>
                </a:lnTo>
                <a:lnTo>
                  <a:pt x="10" y="39"/>
                </a:lnTo>
                <a:lnTo>
                  <a:pt x="10" y="33"/>
                </a:lnTo>
                <a:lnTo>
                  <a:pt x="9" y="26"/>
                </a:lnTo>
                <a:lnTo>
                  <a:pt x="7" y="20"/>
                </a:lnTo>
                <a:lnTo>
                  <a:pt x="4" y="14"/>
                </a:lnTo>
                <a:lnTo>
                  <a:pt x="3" y="6"/>
                </a:lnTo>
                <a:lnTo>
                  <a:pt x="0" y="0"/>
                </a:lnTo>
                <a:lnTo>
                  <a:pt x="10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9" name="Freeform 67"/>
          <p:cNvSpPr>
            <a:spLocks/>
          </p:cNvSpPr>
          <p:nvPr/>
        </p:nvSpPr>
        <p:spPr bwMode="auto">
          <a:xfrm>
            <a:off x="4017963" y="2332038"/>
            <a:ext cx="2390775" cy="474662"/>
          </a:xfrm>
          <a:custGeom>
            <a:avLst/>
            <a:gdLst>
              <a:gd name="T0" fmla="*/ 0 w 3010"/>
              <a:gd name="T1" fmla="*/ 598 h 598"/>
              <a:gd name="T2" fmla="*/ 772 w 3010"/>
              <a:gd name="T3" fmla="*/ 598 h 598"/>
              <a:gd name="T4" fmla="*/ 772 w 3010"/>
              <a:gd name="T5" fmla="*/ 0 h 598"/>
              <a:gd name="T6" fmla="*/ 3010 w 3010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3010"/>
              <a:gd name="T13" fmla="*/ 0 h 598"/>
              <a:gd name="T14" fmla="*/ 3010 w 3010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0" h="598">
                <a:moveTo>
                  <a:pt x="0" y="598"/>
                </a:moveTo>
                <a:lnTo>
                  <a:pt x="772" y="598"/>
                </a:lnTo>
                <a:lnTo>
                  <a:pt x="772" y="0"/>
                </a:lnTo>
                <a:lnTo>
                  <a:pt x="301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0" name="Freeform 68"/>
          <p:cNvSpPr>
            <a:spLocks/>
          </p:cNvSpPr>
          <p:nvPr/>
        </p:nvSpPr>
        <p:spPr bwMode="auto">
          <a:xfrm>
            <a:off x="6388100" y="2289175"/>
            <a:ext cx="82550" cy="82550"/>
          </a:xfrm>
          <a:custGeom>
            <a:avLst/>
            <a:gdLst>
              <a:gd name="T0" fmla="*/ 105 w 105"/>
              <a:gd name="T1" fmla="*/ 53 h 105"/>
              <a:gd name="T2" fmla="*/ 0 w 105"/>
              <a:gd name="T3" fmla="*/ 105 h 105"/>
              <a:gd name="T4" fmla="*/ 2 w 105"/>
              <a:gd name="T5" fmla="*/ 99 h 105"/>
              <a:gd name="T6" fmla="*/ 5 w 105"/>
              <a:gd name="T7" fmla="*/ 93 h 105"/>
              <a:gd name="T8" fmla="*/ 8 w 105"/>
              <a:gd name="T9" fmla="*/ 85 h 105"/>
              <a:gd name="T10" fmla="*/ 9 w 105"/>
              <a:gd name="T11" fmla="*/ 79 h 105"/>
              <a:gd name="T12" fmla="*/ 11 w 105"/>
              <a:gd name="T13" fmla="*/ 73 h 105"/>
              <a:gd name="T14" fmla="*/ 11 w 105"/>
              <a:gd name="T15" fmla="*/ 65 h 105"/>
              <a:gd name="T16" fmla="*/ 12 w 105"/>
              <a:gd name="T17" fmla="*/ 59 h 105"/>
              <a:gd name="T18" fmla="*/ 12 w 105"/>
              <a:gd name="T19" fmla="*/ 52 h 105"/>
              <a:gd name="T20" fmla="*/ 12 w 105"/>
              <a:gd name="T21" fmla="*/ 46 h 105"/>
              <a:gd name="T22" fmla="*/ 11 w 105"/>
              <a:gd name="T23" fmla="*/ 40 h 105"/>
              <a:gd name="T24" fmla="*/ 11 w 105"/>
              <a:gd name="T25" fmla="*/ 32 h 105"/>
              <a:gd name="T26" fmla="*/ 9 w 105"/>
              <a:gd name="T27" fmla="*/ 26 h 105"/>
              <a:gd name="T28" fmla="*/ 8 w 105"/>
              <a:gd name="T29" fmla="*/ 18 h 105"/>
              <a:gd name="T30" fmla="*/ 5 w 105"/>
              <a:gd name="T31" fmla="*/ 12 h 105"/>
              <a:gd name="T32" fmla="*/ 2 w 105"/>
              <a:gd name="T33" fmla="*/ 6 h 105"/>
              <a:gd name="T34" fmla="*/ 0 w 105"/>
              <a:gd name="T35" fmla="*/ 0 h 105"/>
              <a:gd name="T36" fmla="*/ 0 w 105"/>
              <a:gd name="T37" fmla="*/ 0 h 105"/>
              <a:gd name="T38" fmla="*/ 105 w 105"/>
              <a:gd name="T39" fmla="*/ 53 h 105"/>
              <a:gd name="T40" fmla="*/ 105 w 105"/>
              <a:gd name="T41" fmla="*/ 53 h 1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5"/>
              <a:gd name="T65" fmla="*/ 105 w 105"/>
              <a:gd name="T66" fmla="*/ 105 h 1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5">
                <a:moveTo>
                  <a:pt x="105" y="53"/>
                </a:moveTo>
                <a:lnTo>
                  <a:pt x="0" y="105"/>
                </a:lnTo>
                <a:lnTo>
                  <a:pt x="2" y="99"/>
                </a:lnTo>
                <a:lnTo>
                  <a:pt x="5" y="93"/>
                </a:lnTo>
                <a:lnTo>
                  <a:pt x="8" y="85"/>
                </a:lnTo>
                <a:lnTo>
                  <a:pt x="9" y="79"/>
                </a:lnTo>
                <a:lnTo>
                  <a:pt x="11" y="73"/>
                </a:lnTo>
                <a:lnTo>
                  <a:pt x="11" y="65"/>
                </a:lnTo>
                <a:lnTo>
                  <a:pt x="12" y="59"/>
                </a:lnTo>
                <a:lnTo>
                  <a:pt x="12" y="52"/>
                </a:lnTo>
                <a:lnTo>
                  <a:pt x="12" y="46"/>
                </a:lnTo>
                <a:lnTo>
                  <a:pt x="11" y="40"/>
                </a:lnTo>
                <a:lnTo>
                  <a:pt x="11" y="32"/>
                </a:lnTo>
                <a:lnTo>
                  <a:pt x="9" y="26"/>
                </a:lnTo>
                <a:lnTo>
                  <a:pt x="8" y="18"/>
                </a:lnTo>
                <a:lnTo>
                  <a:pt x="5" y="12"/>
                </a:lnTo>
                <a:lnTo>
                  <a:pt x="2" y="6"/>
                </a:lnTo>
                <a:lnTo>
                  <a:pt x="0" y="0"/>
                </a:lnTo>
                <a:lnTo>
                  <a:pt x="10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1" name="Freeform 69"/>
          <p:cNvSpPr>
            <a:spLocks/>
          </p:cNvSpPr>
          <p:nvPr/>
        </p:nvSpPr>
        <p:spPr bwMode="auto">
          <a:xfrm>
            <a:off x="6197600" y="2332038"/>
            <a:ext cx="211138" cy="1354137"/>
          </a:xfrm>
          <a:custGeom>
            <a:avLst/>
            <a:gdLst>
              <a:gd name="T0" fmla="*/ 0 w 264"/>
              <a:gd name="T1" fmla="*/ 0 h 1708"/>
              <a:gd name="T2" fmla="*/ 0 w 264"/>
              <a:gd name="T3" fmla="*/ 1708 h 1708"/>
              <a:gd name="T4" fmla="*/ 264 w 264"/>
              <a:gd name="T5" fmla="*/ 1708 h 1708"/>
              <a:gd name="T6" fmla="*/ 0 60000 65536"/>
              <a:gd name="T7" fmla="*/ 0 60000 65536"/>
              <a:gd name="T8" fmla="*/ 0 60000 65536"/>
              <a:gd name="T9" fmla="*/ 0 w 264"/>
              <a:gd name="T10" fmla="*/ 0 h 1708"/>
              <a:gd name="T11" fmla="*/ 264 w 264"/>
              <a:gd name="T12" fmla="*/ 1708 h 1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1708">
                <a:moveTo>
                  <a:pt x="0" y="0"/>
                </a:moveTo>
                <a:lnTo>
                  <a:pt x="0" y="1708"/>
                </a:lnTo>
                <a:lnTo>
                  <a:pt x="264" y="17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2" name="Freeform 70"/>
          <p:cNvSpPr>
            <a:spLocks/>
          </p:cNvSpPr>
          <p:nvPr/>
        </p:nvSpPr>
        <p:spPr bwMode="auto">
          <a:xfrm>
            <a:off x="6388100" y="3646488"/>
            <a:ext cx="82550" cy="82550"/>
          </a:xfrm>
          <a:custGeom>
            <a:avLst/>
            <a:gdLst>
              <a:gd name="T0" fmla="*/ 105 w 105"/>
              <a:gd name="T1" fmla="*/ 52 h 105"/>
              <a:gd name="T2" fmla="*/ 0 w 105"/>
              <a:gd name="T3" fmla="*/ 105 h 105"/>
              <a:gd name="T4" fmla="*/ 2 w 105"/>
              <a:gd name="T5" fmla="*/ 98 h 105"/>
              <a:gd name="T6" fmla="*/ 5 w 105"/>
              <a:gd name="T7" fmla="*/ 92 h 105"/>
              <a:gd name="T8" fmla="*/ 8 w 105"/>
              <a:gd name="T9" fmla="*/ 85 h 105"/>
              <a:gd name="T10" fmla="*/ 9 w 105"/>
              <a:gd name="T11" fmla="*/ 79 h 105"/>
              <a:gd name="T12" fmla="*/ 11 w 105"/>
              <a:gd name="T13" fmla="*/ 73 h 105"/>
              <a:gd name="T14" fmla="*/ 11 w 105"/>
              <a:gd name="T15" fmla="*/ 65 h 105"/>
              <a:gd name="T16" fmla="*/ 12 w 105"/>
              <a:gd name="T17" fmla="*/ 59 h 105"/>
              <a:gd name="T18" fmla="*/ 12 w 105"/>
              <a:gd name="T19" fmla="*/ 52 h 105"/>
              <a:gd name="T20" fmla="*/ 12 w 105"/>
              <a:gd name="T21" fmla="*/ 46 h 105"/>
              <a:gd name="T22" fmla="*/ 11 w 105"/>
              <a:gd name="T23" fmla="*/ 38 h 105"/>
              <a:gd name="T24" fmla="*/ 11 w 105"/>
              <a:gd name="T25" fmla="*/ 32 h 105"/>
              <a:gd name="T26" fmla="*/ 9 w 105"/>
              <a:gd name="T27" fmla="*/ 26 h 105"/>
              <a:gd name="T28" fmla="*/ 8 w 105"/>
              <a:gd name="T29" fmla="*/ 18 h 105"/>
              <a:gd name="T30" fmla="*/ 5 w 105"/>
              <a:gd name="T31" fmla="*/ 12 h 105"/>
              <a:gd name="T32" fmla="*/ 2 w 105"/>
              <a:gd name="T33" fmla="*/ 6 h 105"/>
              <a:gd name="T34" fmla="*/ 0 w 105"/>
              <a:gd name="T35" fmla="*/ 0 h 105"/>
              <a:gd name="T36" fmla="*/ 0 w 105"/>
              <a:gd name="T37" fmla="*/ 0 h 105"/>
              <a:gd name="T38" fmla="*/ 105 w 105"/>
              <a:gd name="T39" fmla="*/ 52 h 105"/>
              <a:gd name="T40" fmla="*/ 105 w 105"/>
              <a:gd name="T41" fmla="*/ 52 h 1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5"/>
              <a:gd name="T65" fmla="*/ 105 w 105"/>
              <a:gd name="T66" fmla="*/ 105 h 1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5">
                <a:moveTo>
                  <a:pt x="105" y="52"/>
                </a:moveTo>
                <a:lnTo>
                  <a:pt x="0" y="105"/>
                </a:lnTo>
                <a:lnTo>
                  <a:pt x="2" y="98"/>
                </a:lnTo>
                <a:lnTo>
                  <a:pt x="5" y="92"/>
                </a:lnTo>
                <a:lnTo>
                  <a:pt x="8" y="85"/>
                </a:lnTo>
                <a:lnTo>
                  <a:pt x="9" y="79"/>
                </a:lnTo>
                <a:lnTo>
                  <a:pt x="11" y="73"/>
                </a:lnTo>
                <a:lnTo>
                  <a:pt x="11" y="65"/>
                </a:lnTo>
                <a:lnTo>
                  <a:pt x="12" y="59"/>
                </a:lnTo>
                <a:lnTo>
                  <a:pt x="12" y="52"/>
                </a:lnTo>
                <a:lnTo>
                  <a:pt x="12" y="46"/>
                </a:lnTo>
                <a:lnTo>
                  <a:pt x="11" y="38"/>
                </a:lnTo>
                <a:lnTo>
                  <a:pt x="11" y="32"/>
                </a:lnTo>
                <a:lnTo>
                  <a:pt x="9" y="26"/>
                </a:lnTo>
                <a:lnTo>
                  <a:pt x="8" y="18"/>
                </a:lnTo>
                <a:lnTo>
                  <a:pt x="5" y="12"/>
                </a:lnTo>
                <a:lnTo>
                  <a:pt x="2" y="6"/>
                </a:lnTo>
                <a:lnTo>
                  <a:pt x="0" y="0"/>
                </a:lnTo>
                <a:lnTo>
                  <a:pt x="105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3" name="Freeform 71"/>
          <p:cNvSpPr>
            <a:spLocks/>
          </p:cNvSpPr>
          <p:nvPr/>
        </p:nvSpPr>
        <p:spPr bwMode="auto">
          <a:xfrm>
            <a:off x="4802188" y="2332038"/>
            <a:ext cx="3711575" cy="2033587"/>
          </a:xfrm>
          <a:custGeom>
            <a:avLst/>
            <a:gdLst>
              <a:gd name="T0" fmla="*/ 4490 w 4677"/>
              <a:gd name="T1" fmla="*/ 0 h 2563"/>
              <a:gd name="T2" fmla="*/ 4677 w 4677"/>
              <a:gd name="T3" fmla="*/ 0 h 2563"/>
              <a:gd name="T4" fmla="*/ 4677 w 4677"/>
              <a:gd name="T5" fmla="*/ 2563 h 2563"/>
              <a:gd name="T6" fmla="*/ 0 w 4677"/>
              <a:gd name="T7" fmla="*/ 2563 h 2563"/>
              <a:gd name="T8" fmla="*/ 0 w 4677"/>
              <a:gd name="T9" fmla="*/ 1025 h 2563"/>
              <a:gd name="T10" fmla="*/ 295 w 4677"/>
              <a:gd name="T11" fmla="*/ 1025 h 25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77"/>
              <a:gd name="T19" fmla="*/ 0 h 2563"/>
              <a:gd name="T20" fmla="*/ 4677 w 4677"/>
              <a:gd name="T21" fmla="*/ 2563 h 25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77" h="2563">
                <a:moveTo>
                  <a:pt x="4490" y="0"/>
                </a:moveTo>
                <a:lnTo>
                  <a:pt x="4677" y="0"/>
                </a:lnTo>
                <a:lnTo>
                  <a:pt x="4677" y="2563"/>
                </a:lnTo>
                <a:lnTo>
                  <a:pt x="0" y="2563"/>
                </a:lnTo>
                <a:lnTo>
                  <a:pt x="0" y="1025"/>
                </a:lnTo>
                <a:lnTo>
                  <a:pt x="295" y="102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4" name="Freeform 72"/>
          <p:cNvSpPr>
            <a:spLocks/>
          </p:cNvSpPr>
          <p:nvPr/>
        </p:nvSpPr>
        <p:spPr bwMode="auto">
          <a:xfrm>
            <a:off x="5014913" y="3101975"/>
            <a:ext cx="84137" cy="84138"/>
          </a:xfrm>
          <a:custGeom>
            <a:avLst/>
            <a:gdLst>
              <a:gd name="T0" fmla="*/ 104 w 104"/>
              <a:gd name="T1" fmla="*/ 53 h 104"/>
              <a:gd name="T2" fmla="*/ 0 w 104"/>
              <a:gd name="T3" fmla="*/ 104 h 104"/>
              <a:gd name="T4" fmla="*/ 3 w 104"/>
              <a:gd name="T5" fmla="*/ 98 h 104"/>
              <a:gd name="T6" fmla="*/ 4 w 104"/>
              <a:gd name="T7" fmla="*/ 92 h 104"/>
              <a:gd name="T8" fmla="*/ 7 w 104"/>
              <a:gd name="T9" fmla="*/ 86 h 104"/>
              <a:gd name="T10" fmla="*/ 9 w 104"/>
              <a:gd name="T11" fmla="*/ 79 h 104"/>
              <a:gd name="T12" fmla="*/ 10 w 104"/>
              <a:gd name="T13" fmla="*/ 73 h 104"/>
              <a:gd name="T14" fmla="*/ 10 w 104"/>
              <a:gd name="T15" fmla="*/ 67 h 104"/>
              <a:gd name="T16" fmla="*/ 12 w 104"/>
              <a:gd name="T17" fmla="*/ 59 h 104"/>
              <a:gd name="T18" fmla="*/ 12 w 104"/>
              <a:gd name="T19" fmla="*/ 53 h 104"/>
              <a:gd name="T20" fmla="*/ 12 w 104"/>
              <a:gd name="T21" fmla="*/ 45 h 104"/>
              <a:gd name="T22" fmla="*/ 10 w 104"/>
              <a:gd name="T23" fmla="*/ 39 h 104"/>
              <a:gd name="T24" fmla="*/ 10 w 104"/>
              <a:gd name="T25" fmla="*/ 32 h 104"/>
              <a:gd name="T26" fmla="*/ 9 w 104"/>
              <a:gd name="T27" fmla="*/ 26 h 104"/>
              <a:gd name="T28" fmla="*/ 7 w 104"/>
              <a:gd name="T29" fmla="*/ 20 h 104"/>
              <a:gd name="T30" fmla="*/ 4 w 104"/>
              <a:gd name="T31" fmla="*/ 12 h 104"/>
              <a:gd name="T32" fmla="*/ 3 w 104"/>
              <a:gd name="T33" fmla="*/ 6 h 104"/>
              <a:gd name="T34" fmla="*/ 0 w 104"/>
              <a:gd name="T35" fmla="*/ 0 h 104"/>
              <a:gd name="T36" fmla="*/ 0 w 104"/>
              <a:gd name="T37" fmla="*/ 0 h 104"/>
              <a:gd name="T38" fmla="*/ 104 w 104"/>
              <a:gd name="T39" fmla="*/ 53 h 104"/>
              <a:gd name="T40" fmla="*/ 104 w 104"/>
              <a:gd name="T41" fmla="*/ 53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4"/>
              <a:gd name="T64" fmla="*/ 0 h 104"/>
              <a:gd name="T65" fmla="*/ 104 w 104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4" h="104">
                <a:moveTo>
                  <a:pt x="104" y="53"/>
                </a:moveTo>
                <a:lnTo>
                  <a:pt x="0" y="104"/>
                </a:lnTo>
                <a:lnTo>
                  <a:pt x="3" y="98"/>
                </a:lnTo>
                <a:lnTo>
                  <a:pt x="4" y="92"/>
                </a:lnTo>
                <a:lnTo>
                  <a:pt x="7" y="86"/>
                </a:lnTo>
                <a:lnTo>
                  <a:pt x="9" y="79"/>
                </a:lnTo>
                <a:lnTo>
                  <a:pt x="10" y="73"/>
                </a:lnTo>
                <a:lnTo>
                  <a:pt x="10" y="67"/>
                </a:lnTo>
                <a:lnTo>
                  <a:pt x="12" y="59"/>
                </a:lnTo>
                <a:lnTo>
                  <a:pt x="12" y="53"/>
                </a:lnTo>
                <a:lnTo>
                  <a:pt x="12" y="45"/>
                </a:lnTo>
                <a:lnTo>
                  <a:pt x="10" y="39"/>
                </a:lnTo>
                <a:lnTo>
                  <a:pt x="10" y="32"/>
                </a:lnTo>
                <a:lnTo>
                  <a:pt x="9" y="26"/>
                </a:lnTo>
                <a:lnTo>
                  <a:pt x="7" y="20"/>
                </a:lnTo>
                <a:lnTo>
                  <a:pt x="4" y="12"/>
                </a:lnTo>
                <a:lnTo>
                  <a:pt x="3" y="6"/>
                </a:lnTo>
                <a:lnTo>
                  <a:pt x="0" y="0"/>
                </a:lnTo>
                <a:lnTo>
                  <a:pt x="104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5" name="Rectangle 73"/>
          <p:cNvSpPr>
            <a:spLocks noChangeArrowheads="1"/>
          </p:cNvSpPr>
          <p:nvPr/>
        </p:nvSpPr>
        <p:spPr bwMode="auto">
          <a:xfrm>
            <a:off x="5132388" y="2174875"/>
            <a:ext cx="450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opcode</a:t>
            </a:r>
            <a:endParaRPr lang="en-US" b="1"/>
          </a:p>
        </p:txBody>
      </p:sp>
      <p:sp>
        <p:nvSpPr>
          <p:cNvPr id="53316" name="Freeform 74"/>
          <p:cNvSpPr>
            <a:spLocks/>
          </p:cNvSpPr>
          <p:nvPr/>
        </p:nvSpPr>
        <p:spPr bwMode="auto">
          <a:xfrm>
            <a:off x="5924550" y="2465388"/>
            <a:ext cx="484188" cy="542925"/>
          </a:xfrm>
          <a:custGeom>
            <a:avLst/>
            <a:gdLst>
              <a:gd name="T0" fmla="*/ 0 w 608"/>
              <a:gd name="T1" fmla="*/ 684 h 684"/>
              <a:gd name="T2" fmla="*/ 172 w 608"/>
              <a:gd name="T3" fmla="*/ 684 h 684"/>
              <a:gd name="T4" fmla="*/ 172 w 608"/>
              <a:gd name="T5" fmla="*/ 0 h 684"/>
              <a:gd name="T6" fmla="*/ 608 w 608"/>
              <a:gd name="T7" fmla="*/ 12 h 684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684"/>
              <a:gd name="T14" fmla="*/ 608 w 608"/>
              <a:gd name="T15" fmla="*/ 684 h 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684">
                <a:moveTo>
                  <a:pt x="0" y="684"/>
                </a:moveTo>
                <a:lnTo>
                  <a:pt x="172" y="684"/>
                </a:lnTo>
                <a:lnTo>
                  <a:pt x="172" y="0"/>
                </a:lnTo>
                <a:lnTo>
                  <a:pt x="608" y="1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7" name="Freeform 75"/>
          <p:cNvSpPr>
            <a:spLocks/>
          </p:cNvSpPr>
          <p:nvPr/>
        </p:nvSpPr>
        <p:spPr bwMode="auto">
          <a:xfrm>
            <a:off x="6386513" y="2433638"/>
            <a:ext cx="84137" cy="84137"/>
          </a:xfrm>
          <a:custGeom>
            <a:avLst/>
            <a:gdLst>
              <a:gd name="T0" fmla="*/ 106 w 106"/>
              <a:gd name="T1" fmla="*/ 56 h 106"/>
              <a:gd name="T2" fmla="*/ 0 w 106"/>
              <a:gd name="T3" fmla="*/ 106 h 106"/>
              <a:gd name="T4" fmla="*/ 3 w 106"/>
              <a:gd name="T5" fmla="*/ 98 h 106"/>
              <a:gd name="T6" fmla="*/ 6 w 106"/>
              <a:gd name="T7" fmla="*/ 92 h 106"/>
              <a:gd name="T8" fmla="*/ 7 w 106"/>
              <a:gd name="T9" fmla="*/ 86 h 106"/>
              <a:gd name="T10" fmla="*/ 9 w 106"/>
              <a:gd name="T11" fmla="*/ 80 h 106"/>
              <a:gd name="T12" fmla="*/ 10 w 106"/>
              <a:gd name="T13" fmla="*/ 73 h 106"/>
              <a:gd name="T14" fmla="*/ 12 w 106"/>
              <a:gd name="T15" fmla="*/ 67 h 106"/>
              <a:gd name="T16" fmla="*/ 13 w 106"/>
              <a:gd name="T17" fmla="*/ 60 h 106"/>
              <a:gd name="T18" fmla="*/ 13 w 106"/>
              <a:gd name="T19" fmla="*/ 53 h 106"/>
              <a:gd name="T20" fmla="*/ 13 w 106"/>
              <a:gd name="T21" fmla="*/ 47 h 106"/>
              <a:gd name="T22" fmla="*/ 13 w 106"/>
              <a:gd name="T23" fmla="*/ 39 h 106"/>
              <a:gd name="T24" fmla="*/ 12 w 106"/>
              <a:gd name="T25" fmla="*/ 33 h 106"/>
              <a:gd name="T26" fmla="*/ 10 w 106"/>
              <a:gd name="T27" fmla="*/ 26 h 106"/>
              <a:gd name="T28" fmla="*/ 9 w 106"/>
              <a:gd name="T29" fmla="*/ 20 h 106"/>
              <a:gd name="T30" fmla="*/ 7 w 106"/>
              <a:gd name="T31" fmla="*/ 14 h 106"/>
              <a:gd name="T32" fmla="*/ 4 w 106"/>
              <a:gd name="T33" fmla="*/ 6 h 106"/>
              <a:gd name="T34" fmla="*/ 3 w 106"/>
              <a:gd name="T35" fmla="*/ 0 h 106"/>
              <a:gd name="T36" fmla="*/ 3 w 106"/>
              <a:gd name="T37" fmla="*/ 0 h 106"/>
              <a:gd name="T38" fmla="*/ 106 w 106"/>
              <a:gd name="T39" fmla="*/ 56 h 106"/>
              <a:gd name="T40" fmla="*/ 106 w 106"/>
              <a:gd name="T41" fmla="*/ 56 h 1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6"/>
              <a:gd name="T64" fmla="*/ 0 h 106"/>
              <a:gd name="T65" fmla="*/ 106 w 106"/>
              <a:gd name="T66" fmla="*/ 106 h 10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6" h="106">
                <a:moveTo>
                  <a:pt x="106" y="56"/>
                </a:moveTo>
                <a:lnTo>
                  <a:pt x="0" y="106"/>
                </a:lnTo>
                <a:lnTo>
                  <a:pt x="3" y="98"/>
                </a:lnTo>
                <a:lnTo>
                  <a:pt x="6" y="92"/>
                </a:lnTo>
                <a:lnTo>
                  <a:pt x="7" y="86"/>
                </a:lnTo>
                <a:lnTo>
                  <a:pt x="9" y="80"/>
                </a:lnTo>
                <a:lnTo>
                  <a:pt x="10" y="73"/>
                </a:lnTo>
                <a:lnTo>
                  <a:pt x="12" y="67"/>
                </a:lnTo>
                <a:lnTo>
                  <a:pt x="13" y="60"/>
                </a:lnTo>
                <a:lnTo>
                  <a:pt x="13" y="53"/>
                </a:lnTo>
                <a:lnTo>
                  <a:pt x="13" y="47"/>
                </a:lnTo>
                <a:lnTo>
                  <a:pt x="13" y="39"/>
                </a:lnTo>
                <a:lnTo>
                  <a:pt x="12" y="33"/>
                </a:lnTo>
                <a:lnTo>
                  <a:pt x="10" y="26"/>
                </a:lnTo>
                <a:lnTo>
                  <a:pt x="9" y="20"/>
                </a:lnTo>
                <a:lnTo>
                  <a:pt x="7" y="14"/>
                </a:lnTo>
                <a:lnTo>
                  <a:pt x="4" y="6"/>
                </a:lnTo>
                <a:lnTo>
                  <a:pt x="3" y="0"/>
                </a:lnTo>
                <a:lnTo>
                  <a:pt x="106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8" name="Freeform 76"/>
          <p:cNvSpPr>
            <a:spLocks/>
          </p:cNvSpPr>
          <p:nvPr/>
        </p:nvSpPr>
        <p:spPr bwMode="auto">
          <a:xfrm>
            <a:off x="6061075" y="3008313"/>
            <a:ext cx="347663" cy="882650"/>
          </a:xfrm>
          <a:custGeom>
            <a:avLst/>
            <a:gdLst>
              <a:gd name="T0" fmla="*/ 0 w 436"/>
              <a:gd name="T1" fmla="*/ 0 h 1111"/>
              <a:gd name="T2" fmla="*/ 0 w 436"/>
              <a:gd name="T3" fmla="*/ 1111 h 1111"/>
              <a:gd name="T4" fmla="*/ 436 w 436"/>
              <a:gd name="T5" fmla="*/ 1111 h 1111"/>
              <a:gd name="T6" fmla="*/ 0 60000 65536"/>
              <a:gd name="T7" fmla="*/ 0 60000 65536"/>
              <a:gd name="T8" fmla="*/ 0 60000 65536"/>
              <a:gd name="T9" fmla="*/ 0 w 436"/>
              <a:gd name="T10" fmla="*/ 0 h 1111"/>
              <a:gd name="T11" fmla="*/ 436 w 436"/>
              <a:gd name="T12" fmla="*/ 1111 h 1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6" h="1111">
                <a:moveTo>
                  <a:pt x="0" y="0"/>
                </a:moveTo>
                <a:lnTo>
                  <a:pt x="0" y="1111"/>
                </a:lnTo>
                <a:lnTo>
                  <a:pt x="436" y="111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19" name="Freeform 77"/>
          <p:cNvSpPr>
            <a:spLocks/>
          </p:cNvSpPr>
          <p:nvPr/>
        </p:nvSpPr>
        <p:spPr bwMode="auto">
          <a:xfrm>
            <a:off x="6388100" y="3848100"/>
            <a:ext cx="82550" cy="84138"/>
          </a:xfrm>
          <a:custGeom>
            <a:avLst/>
            <a:gdLst>
              <a:gd name="T0" fmla="*/ 105 w 105"/>
              <a:gd name="T1" fmla="*/ 53 h 104"/>
              <a:gd name="T2" fmla="*/ 0 w 105"/>
              <a:gd name="T3" fmla="*/ 104 h 104"/>
              <a:gd name="T4" fmla="*/ 2 w 105"/>
              <a:gd name="T5" fmla="*/ 98 h 104"/>
              <a:gd name="T6" fmla="*/ 5 w 105"/>
              <a:gd name="T7" fmla="*/ 92 h 104"/>
              <a:gd name="T8" fmla="*/ 8 w 105"/>
              <a:gd name="T9" fmla="*/ 86 h 104"/>
              <a:gd name="T10" fmla="*/ 9 w 105"/>
              <a:gd name="T11" fmla="*/ 79 h 104"/>
              <a:gd name="T12" fmla="*/ 11 w 105"/>
              <a:gd name="T13" fmla="*/ 73 h 104"/>
              <a:gd name="T14" fmla="*/ 11 w 105"/>
              <a:gd name="T15" fmla="*/ 66 h 104"/>
              <a:gd name="T16" fmla="*/ 12 w 105"/>
              <a:gd name="T17" fmla="*/ 59 h 104"/>
              <a:gd name="T18" fmla="*/ 12 w 105"/>
              <a:gd name="T19" fmla="*/ 53 h 104"/>
              <a:gd name="T20" fmla="*/ 12 w 105"/>
              <a:gd name="T21" fmla="*/ 45 h 104"/>
              <a:gd name="T22" fmla="*/ 11 w 105"/>
              <a:gd name="T23" fmla="*/ 39 h 104"/>
              <a:gd name="T24" fmla="*/ 11 w 105"/>
              <a:gd name="T25" fmla="*/ 32 h 104"/>
              <a:gd name="T26" fmla="*/ 9 w 105"/>
              <a:gd name="T27" fmla="*/ 26 h 104"/>
              <a:gd name="T28" fmla="*/ 8 w 105"/>
              <a:gd name="T29" fmla="*/ 20 h 104"/>
              <a:gd name="T30" fmla="*/ 5 w 105"/>
              <a:gd name="T31" fmla="*/ 12 h 104"/>
              <a:gd name="T32" fmla="*/ 2 w 105"/>
              <a:gd name="T33" fmla="*/ 6 h 104"/>
              <a:gd name="T34" fmla="*/ 0 w 105"/>
              <a:gd name="T35" fmla="*/ 0 h 104"/>
              <a:gd name="T36" fmla="*/ 0 w 105"/>
              <a:gd name="T37" fmla="*/ 0 h 104"/>
              <a:gd name="T38" fmla="*/ 105 w 105"/>
              <a:gd name="T39" fmla="*/ 53 h 104"/>
              <a:gd name="T40" fmla="*/ 105 w 105"/>
              <a:gd name="T41" fmla="*/ 53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4"/>
              <a:gd name="T65" fmla="*/ 105 w 105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4">
                <a:moveTo>
                  <a:pt x="105" y="53"/>
                </a:moveTo>
                <a:lnTo>
                  <a:pt x="0" y="104"/>
                </a:lnTo>
                <a:lnTo>
                  <a:pt x="2" y="98"/>
                </a:lnTo>
                <a:lnTo>
                  <a:pt x="5" y="92"/>
                </a:lnTo>
                <a:lnTo>
                  <a:pt x="8" y="86"/>
                </a:lnTo>
                <a:lnTo>
                  <a:pt x="9" y="79"/>
                </a:lnTo>
                <a:lnTo>
                  <a:pt x="11" y="73"/>
                </a:lnTo>
                <a:lnTo>
                  <a:pt x="11" y="66"/>
                </a:lnTo>
                <a:lnTo>
                  <a:pt x="12" y="59"/>
                </a:lnTo>
                <a:lnTo>
                  <a:pt x="12" y="53"/>
                </a:lnTo>
                <a:lnTo>
                  <a:pt x="12" y="45"/>
                </a:lnTo>
                <a:lnTo>
                  <a:pt x="11" y="39"/>
                </a:lnTo>
                <a:lnTo>
                  <a:pt x="11" y="32"/>
                </a:lnTo>
                <a:lnTo>
                  <a:pt x="9" y="26"/>
                </a:lnTo>
                <a:lnTo>
                  <a:pt x="8" y="20"/>
                </a:lnTo>
                <a:lnTo>
                  <a:pt x="5" y="12"/>
                </a:lnTo>
                <a:lnTo>
                  <a:pt x="2" y="6"/>
                </a:lnTo>
                <a:lnTo>
                  <a:pt x="0" y="0"/>
                </a:lnTo>
                <a:lnTo>
                  <a:pt x="10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0" name="Freeform 78"/>
          <p:cNvSpPr>
            <a:spLocks/>
          </p:cNvSpPr>
          <p:nvPr/>
        </p:nvSpPr>
        <p:spPr bwMode="auto">
          <a:xfrm>
            <a:off x="4972050" y="3281363"/>
            <a:ext cx="2520950" cy="947737"/>
          </a:xfrm>
          <a:custGeom>
            <a:avLst/>
            <a:gdLst>
              <a:gd name="T0" fmla="*/ 2917 w 3176"/>
              <a:gd name="T1" fmla="*/ 512 h 1196"/>
              <a:gd name="T2" fmla="*/ 3176 w 3176"/>
              <a:gd name="T3" fmla="*/ 512 h 1196"/>
              <a:gd name="T4" fmla="*/ 3176 w 3176"/>
              <a:gd name="T5" fmla="*/ 1196 h 1196"/>
              <a:gd name="T6" fmla="*/ 0 w 3176"/>
              <a:gd name="T7" fmla="*/ 1188 h 1196"/>
              <a:gd name="T8" fmla="*/ 0 w 3176"/>
              <a:gd name="T9" fmla="*/ 0 h 1196"/>
              <a:gd name="T10" fmla="*/ 93 w 3176"/>
              <a:gd name="T11" fmla="*/ 0 h 11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6"/>
              <a:gd name="T19" fmla="*/ 0 h 1196"/>
              <a:gd name="T20" fmla="*/ 3176 w 3176"/>
              <a:gd name="T21" fmla="*/ 1196 h 11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6" h="1196">
                <a:moveTo>
                  <a:pt x="2917" y="512"/>
                </a:moveTo>
                <a:lnTo>
                  <a:pt x="3176" y="512"/>
                </a:lnTo>
                <a:lnTo>
                  <a:pt x="3176" y="1196"/>
                </a:lnTo>
                <a:lnTo>
                  <a:pt x="0" y="1188"/>
                </a:lnTo>
                <a:lnTo>
                  <a:pt x="0" y="0"/>
                </a:lnTo>
                <a:lnTo>
                  <a:pt x="9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1" name="Freeform 79"/>
          <p:cNvSpPr>
            <a:spLocks/>
          </p:cNvSpPr>
          <p:nvPr/>
        </p:nvSpPr>
        <p:spPr bwMode="auto">
          <a:xfrm>
            <a:off x="5024438" y="3238500"/>
            <a:ext cx="84137" cy="82550"/>
          </a:xfrm>
          <a:custGeom>
            <a:avLst/>
            <a:gdLst>
              <a:gd name="T0" fmla="*/ 105 w 105"/>
              <a:gd name="T1" fmla="*/ 53 h 104"/>
              <a:gd name="T2" fmla="*/ 0 w 105"/>
              <a:gd name="T3" fmla="*/ 104 h 104"/>
              <a:gd name="T4" fmla="*/ 3 w 105"/>
              <a:gd name="T5" fmla="*/ 98 h 104"/>
              <a:gd name="T6" fmla="*/ 4 w 105"/>
              <a:gd name="T7" fmla="*/ 92 h 104"/>
              <a:gd name="T8" fmla="*/ 7 w 105"/>
              <a:gd name="T9" fmla="*/ 86 h 104"/>
              <a:gd name="T10" fmla="*/ 9 w 105"/>
              <a:gd name="T11" fmla="*/ 79 h 104"/>
              <a:gd name="T12" fmla="*/ 10 w 105"/>
              <a:gd name="T13" fmla="*/ 73 h 104"/>
              <a:gd name="T14" fmla="*/ 10 w 105"/>
              <a:gd name="T15" fmla="*/ 65 h 104"/>
              <a:gd name="T16" fmla="*/ 12 w 105"/>
              <a:gd name="T17" fmla="*/ 59 h 104"/>
              <a:gd name="T18" fmla="*/ 12 w 105"/>
              <a:gd name="T19" fmla="*/ 53 h 104"/>
              <a:gd name="T20" fmla="*/ 12 w 105"/>
              <a:gd name="T21" fmla="*/ 45 h 104"/>
              <a:gd name="T22" fmla="*/ 10 w 105"/>
              <a:gd name="T23" fmla="*/ 39 h 104"/>
              <a:gd name="T24" fmla="*/ 10 w 105"/>
              <a:gd name="T25" fmla="*/ 32 h 104"/>
              <a:gd name="T26" fmla="*/ 9 w 105"/>
              <a:gd name="T27" fmla="*/ 26 h 104"/>
              <a:gd name="T28" fmla="*/ 7 w 105"/>
              <a:gd name="T29" fmla="*/ 20 h 104"/>
              <a:gd name="T30" fmla="*/ 4 w 105"/>
              <a:gd name="T31" fmla="*/ 12 h 104"/>
              <a:gd name="T32" fmla="*/ 3 w 105"/>
              <a:gd name="T33" fmla="*/ 6 h 104"/>
              <a:gd name="T34" fmla="*/ 0 w 105"/>
              <a:gd name="T35" fmla="*/ 0 h 104"/>
              <a:gd name="T36" fmla="*/ 0 w 105"/>
              <a:gd name="T37" fmla="*/ 0 h 104"/>
              <a:gd name="T38" fmla="*/ 105 w 105"/>
              <a:gd name="T39" fmla="*/ 53 h 104"/>
              <a:gd name="T40" fmla="*/ 105 w 105"/>
              <a:gd name="T41" fmla="*/ 53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"/>
              <a:gd name="T64" fmla="*/ 0 h 104"/>
              <a:gd name="T65" fmla="*/ 105 w 105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" h="104">
                <a:moveTo>
                  <a:pt x="105" y="53"/>
                </a:moveTo>
                <a:lnTo>
                  <a:pt x="0" y="104"/>
                </a:lnTo>
                <a:lnTo>
                  <a:pt x="3" y="98"/>
                </a:lnTo>
                <a:lnTo>
                  <a:pt x="4" y="92"/>
                </a:lnTo>
                <a:lnTo>
                  <a:pt x="7" y="86"/>
                </a:lnTo>
                <a:lnTo>
                  <a:pt x="9" y="79"/>
                </a:lnTo>
                <a:lnTo>
                  <a:pt x="10" y="73"/>
                </a:lnTo>
                <a:lnTo>
                  <a:pt x="10" y="65"/>
                </a:lnTo>
                <a:lnTo>
                  <a:pt x="12" y="59"/>
                </a:lnTo>
                <a:lnTo>
                  <a:pt x="12" y="53"/>
                </a:lnTo>
                <a:lnTo>
                  <a:pt x="12" y="45"/>
                </a:lnTo>
                <a:lnTo>
                  <a:pt x="10" y="39"/>
                </a:lnTo>
                <a:lnTo>
                  <a:pt x="10" y="32"/>
                </a:lnTo>
                <a:lnTo>
                  <a:pt x="9" y="26"/>
                </a:lnTo>
                <a:lnTo>
                  <a:pt x="7" y="20"/>
                </a:lnTo>
                <a:lnTo>
                  <a:pt x="4" y="12"/>
                </a:lnTo>
                <a:lnTo>
                  <a:pt x="3" y="6"/>
                </a:lnTo>
                <a:lnTo>
                  <a:pt x="0" y="0"/>
                </a:lnTo>
                <a:lnTo>
                  <a:pt x="105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22" name="Rectangle 80"/>
          <p:cNvSpPr>
            <a:spLocks noChangeArrowheads="1"/>
          </p:cNvSpPr>
          <p:nvPr/>
        </p:nvSpPr>
        <p:spPr bwMode="auto">
          <a:xfrm>
            <a:off x="4254500" y="2879725"/>
            <a:ext cx="231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reg.</a:t>
            </a:r>
            <a:endParaRPr lang="en-US" b="1"/>
          </a:p>
        </p:txBody>
      </p:sp>
      <p:sp>
        <p:nvSpPr>
          <p:cNvPr id="53323" name="Rectangle 81"/>
          <p:cNvSpPr>
            <a:spLocks noChangeArrowheads="1"/>
          </p:cNvSpPr>
          <p:nvPr/>
        </p:nvSpPr>
        <p:spPr bwMode="auto">
          <a:xfrm>
            <a:off x="4078288" y="3024188"/>
            <a:ext cx="623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addresses</a:t>
            </a:r>
            <a:endParaRPr lang="en-US" b="1"/>
          </a:p>
        </p:txBody>
      </p:sp>
      <p:sp>
        <p:nvSpPr>
          <p:cNvPr id="53324" name="Rectangle 82"/>
          <p:cNvSpPr>
            <a:spLocks noChangeArrowheads="1"/>
          </p:cNvSpPr>
          <p:nvPr/>
        </p:nvSpPr>
        <p:spPr bwMode="auto">
          <a:xfrm>
            <a:off x="6218238" y="2921000"/>
            <a:ext cx="569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operands</a:t>
            </a:r>
            <a:endParaRPr lang="en-US" b="1"/>
          </a:p>
        </p:txBody>
      </p:sp>
      <p:sp>
        <p:nvSpPr>
          <p:cNvPr id="53325" name="Rectangle 83"/>
          <p:cNvSpPr>
            <a:spLocks noChangeArrowheads="1"/>
          </p:cNvSpPr>
          <p:nvPr/>
        </p:nvSpPr>
        <p:spPr bwMode="auto">
          <a:xfrm>
            <a:off x="5029200" y="3600450"/>
            <a:ext cx="414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</a:rPr>
              <a:t>results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48DF611A-2E20-45BA-87E1-C62201338417}" type="slidenum">
              <a:rPr lang="en-US"/>
              <a:pPr defTabSz="958850"/>
              <a:t>19</a:t>
            </a:fld>
            <a:endParaRPr lang="en-US"/>
          </a:p>
        </p:txBody>
      </p:sp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dirty="0" smtClean="0"/>
              <a:t>HEP Processor, contd.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8612188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dirty="0" smtClean="0"/>
              <a:t>Address space: 32K to 1Mwords (64 bits)</a:t>
            </a:r>
          </a:p>
          <a:p>
            <a:pPr marL="342900" indent="-342900" defTabSz="914400" eaLnBrk="1" hangingPunct="1"/>
            <a:r>
              <a:rPr lang="en-US" sz="2400" dirty="0" smtClean="0"/>
              <a:t>64 bit instructions</a:t>
            </a:r>
          </a:p>
          <a:p>
            <a:pPr marL="342900" indent="-342900" defTabSz="914400" eaLnBrk="1" hangingPunct="1"/>
            <a:r>
              <a:rPr lang="en-US" sz="2400" dirty="0" smtClean="0"/>
              <a:t>2048 GP registers + 4096 constants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Registers can be shared among threads</a:t>
            </a:r>
          </a:p>
          <a:p>
            <a:pPr marL="342900" indent="-342900" defTabSz="914400" eaLnBrk="1" hangingPunct="1"/>
            <a:r>
              <a:rPr lang="en-US" sz="2400" dirty="0" smtClean="0"/>
              <a:t>Memory operation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Loads and stores performed by scheduler functional unit (SFU)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SFU builds network packet and sends it into switch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PSW is removed from control loop and placed in SFU queue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PSW is placed back into control loop following memory response</a:t>
            </a:r>
          </a:p>
          <a:p>
            <a:pPr marL="342900" indent="-342900" defTabSz="914400" eaLnBrk="1" hangingPunct="1"/>
            <a:r>
              <a:rPr lang="en-US" sz="2400" dirty="0" smtClean="0"/>
              <a:t>Special operations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control instructions to create/terminate threads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full/empty bits in memory and registers</a:t>
            </a:r>
          </a:p>
          <a:p>
            <a:pPr marL="1143000" lvl="2" indent="-22860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busy wait on empty/full operands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3 Outline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Multithreaded processors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Multicore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8983A6D3-8158-4DBC-9363-E871C48C0F71}" type="slidenum">
              <a:rPr lang="en-US"/>
              <a:pPr defTabSz="958850"/>
              <a:t>20</a:t>
            </a:fld>
            <a:endParaRPr lang="en-US"/>
          </a:p>
        </p:txBody>
      </p:sp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Switch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8207375" cy="4114800"/>
          </a:xfrm>
        </p:spPr>
        <p:txBody>
          <a:bodyPr/>
          <a:lstStyle/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Packet switched, but </a:t>
            </a:r>
            <a:r>
              <a:rPr lang="en-US" dirty="0" err="1" smtClean="0"/>
              <a:t>bufferless</a:t>
            </a:r>
            <a:endParaRPr lang="en-US" dirty="0" smtClean="0"/>
          </a:p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3 bi-directional ports per switch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Every cycle, take in 3 packets, send out 3 packets</a:t>
            </a:r>
          </a:p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"Hot Potato" routing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Form of adaptive routing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Do not </a:t>
            </a:r>
            <a:r>
              <a:rPr lang="en-US" dirty="0" err="1" smtClean="0">
                <a:solidFill>
                  <a:srgbClr val="000099"/>
                </a:solidFill>
              </a:rPr>
              <a:t>enqueue</a:t>
            </a:r>
            <a:r>
              <a:rPr lang="en-US" dirty="0" smtClean="0">
                <a:solidFill>
                  <a:srgbClr val="000099"/>
                </a:solidFill>
              </a:rPr>
              <a:t> on a port conflict</a:t>
            </a:r>
          </a:p>
          <a:p>
            <a:pPr marL="1143000" lvl="2" indent="-22860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Send anyway on another port and raise priority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At top priority (15) traverse a circuit through the </a:t>
            </a:r>
            <a:r>
              <a:rPr lang="en-US" dirty="0" smtClean="0">
                <a:solidFill>
                  <a:srgbClr val="000099"/>
                </a:solidFill>
              </a:rPr>
              <a:t>net</a:t>
            </a:r>
          </a:p>
          <a:p>
            <a:pPr lvl="1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Revisited: </a:t>
            </a:r>
            <a:r>
              <a:rPr lang="en-US" dirty="0" smtClean="0"/>
              <a:t>C. </a:t>
            </a:r>
            <a:r>
              <a:rPr lang="en-US" dirty="0" err="1"/>
              <a:t>Fallin</a:t>
            </a:r>
            <a:r>
              <a:rPr lang="en-US" dirty="0"/>
              <a:t>, </a:t>
            </a:r>
            <a:r>
              <a:rPr lang="en-US" dirty="0" smtClean="0"/>
              <a:t>“CHIPPER: …” HPCA 2011</a:t>
            </a:r>
            <a:endParaRPr lang="en-U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9D5DD7A7-3420-4750-9723-B2A41C4CDF99}" type="slidenum">
              <a:rPr lang="en-US"/>
              <a:pPr defTabSz="958850"/>
              <a:t>21</a:t>
            </a:fld>
            <a:endParaRPr lang="en-US"/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Modern  Day Multi-Threading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8207375" cy="4114800"/>
          </a:xfrm>
        </p:spPr>
        <p:txBody>
          <a:bodyPr/>
          <a:lstStyle/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Apply to superscalar pipelines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More resources to share</a:t>
            </a:r>
          </a:p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Also one-wide in-order processors </a:t>
            </a:r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Provide high efficiency for throughput-oriented servers</a:t>
            </a:r>
          </a:p>
          <a:p>
            <a:pPr marL="342900" indent="-342900" defTabSz="914400" eaLnBrk="1" hangingPunct="1">
              <a:tabLst>
                <a:tab pos="5429250" algn="l"/>
              </a:tabLst>
            </a:pPr>
            <a:r>
              <a:rPr lang="en-US" dirty="0" smtClean="0"/>
              <a:t>Start with </a:t>
            </a:r>
            <a:r>
              <a:rPr lang="en-US" dirty="0" smtClean="0"/>
              <a:t>case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 smtClean="0"/>
          </a:p>
          <a:p>
            <a:pPr marL="742950" lvl="1" indent="-285750" defTabSz="914400" eaLnBrk="1" hangingPunct="1">
              <a:tabLst>
                <a:tab pos="542925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Intel Pentium 4 </a:t>
            </a:r>
            <a:r>
              <a:rPr lang="en-US" i="1" dirty="0" err="1" smtClean="0">
                <a:solidFill>
                  <a:srgbClr val="000099"/>
                </a:solidFill>
              </a:rPr>
              <a:t>Hyperthreading</a:t>
            </a:r>
            <a:endParaRPr lang="en-US" i="1" dirty="0" smtClean="0">
              <a:solidFill>
                <a:srgbClr val="000099"/>
              </a:solidFill>
            </a:endParaRPr>
          </a:p>
          <a:p>
            <a:pPr marL="457200" lvl="1" indent="0" eaLnBrk="1" hangingPunct="1">
              <a:buNone/>
              <a:tabLst>
                <a:tab pos="5429250" algn="l"/>
              </a:tabLst>
            </a:pPr>
            <a:r>
              <a:rPr lang="en-US" sz="2000" i="1" dirty="0" smtClean="0"/>
              <a:t>D</a:t>
            </a:r>
            <a:r>
              <a:rPr lang="en-US" sz="2000" i="1" dirty="0"/>
              <a:t>. Marr et al. Hyper-Threading Technology Architecture and Microarchitecture.  Intel Technology Journal, Feb. 2002</a:t>
            </a:r>
            <a:endParaRPr lang="en-US" sz="2000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7752113F-BD8A-4C61-A122-FE90F52DB4D3}" type="slidenum">
              <a:rPr lang="en-US"/>
              <a:pPr defTabSz="958850"/>
              <a:t>22</a:t>
            </a:fld>
            <a:endParaRPr lang="en-US"/>
          </a:p>
        </p:txBody>
      </p:sp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Intel Hyperthreading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242300" cy="5334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dirty="0" smtClean="0"/>
              <a:t>Part of Pentium 4 design  (Xeon)</a:t>
            </a:r>
          </a:p>
          <a:p>
            <a:pPr marL="342900" indent="-342900" defTabSz="914400" eaLnBrk="1" hangingPunct="1"/>
            <a:r>
              <a:rPr lang="en-US" sz="2500" dirty="0" smtClean="0"/>
              <a:t>Two threads per processor</a:t>
            </a:r>
          </a:p>
          <a:p>
            <a:pPr marL="342900" indent="-342900" defTabSz="914400" eaLnBrk="1" hangingPunct="1"/>
            <a:r>
              <a:rPr lang="en-US" sz="2500" dirty="0" smtClean="0"/>
              <a:t>Goals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Low cost – less than 5% overhead for replicated state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Assure forward progress of both threads</a:t>
            </a:r>
          </a:p>
          <a:p>
            <a:pPr marL="1143000" lvl="2" indent="-22860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Make sure both threads get some buffer resources</a:t>
            </a:r>
          </a:p>
          <a:p>
            <a:pPr marL="1143000" lvl="2" indent="-22860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through partitioning or budgeting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Single thread running alone does not suffer slowdown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F4B11F26-888F-4700-BF7E-27124EC8903C}" type="slidenum">
              <a:rPr lang="en-US"/>
              <a:pPr defTabSz="958850"/>
              <a:t>23</a:t>
            </a:fld>
            <a:endParaRPr lang="en-US"/>
          </a:p>
        </p:txBody>
      </p:sp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Intel Hyperthreading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242300" cy="23114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500" dirty="0" smtClean="0"/>
              <a:t>Main pipeline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99"/>
                </a:solidFill>
              </a:rPr>
              <a:t>Pipeline prior to trace cache not shown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500" dirty="0" smtClean="0"/>
              <a:t>Round-Robin instruction fetching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99"/>
                </a:solidFill>
              </a:rPr>
              <a:t>Alternates between threads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99"/>
                </a:solidFill>
              </a:rPr>
              <a:t>Avoids dual-ported trace cache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99"/>
                </a:solidFill>
              </a:rPr>
              <a:t>BUT trace cache is a shared resource</a:t>
            </a:r>
          </a:p>
        </p:txBody>
      </p:sp>
      <p:pic>
        <p:nvPicPr>
          <p:cNvPr id="58374" name="Picture 4" descr="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505200"/>
            <a:ext cx="8851900" cy="2790825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41D9AAD2-C5A6-4B70-83EA-580E6F34CBE5}" type="slidenum">
              <a:rPr lang="en-US"/>
              <a:pPr defTabSz="958850"/>
              <a:t>24</a:t>
            </a:fld>
            <a:endParaRPr lang="en-US"/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Trace Caches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8207375" cy="1752600"/>
          </a:xfrm>
        </p:spPr>
        <p:txBody>
          <a:bodyPr/>
          <a:lstStyle/>
          <a:p>
            <a:pPr marL="342900" indent="-342900" defTabSz="914400" eaLnBrk="1" hangingPunct="1"/>
            <a:r>
              <a:rPr lang="en-US" smtClean="0"/>
              <a:t>Trace cache captures dynamic traces</a:t>
            </a:r>
          </a:p>
          <a:p>
            <a:pPr marL="342900" indent="-342900" defTabSz="914400" eaLnBrk="1" hangingPunct="1"/>
            <a:r>
              <a:rPr lang="en-US" smtClean="0"/>
              <a:t>Increases fetch bandwidth</a:t>
            </a:r>
          </a:p>
          <a:p>
            <a:pPr marL="342900" indent="-342900" defTabSz="914400" eaLnBrk="1" hangingPunct="1"/>
            <a:r>
              <a:rPr lang="en-US" smtClean="0"/>
              <a:t>Help shorten pipeline (if predecoded)</a:t>
            </a: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4491038" y="3529013"/>
            <a:ext cx="2935287" cy="271780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719138" y="3529013"/>
            <a:ext cx="2936875" cy="271780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38238" y="4365625"/>
            <a:ext cx="3984625" cy="207963"/>
            <a:chOff x="717" y="2750"/>
            <a:chExt cx="2510" cy="131"/>
          </a:xfrm>
        </p:grpSpPr>
        <p:sp>
          <p:nvSpPr>
            <p:cNvPr id="59415" name="Rectangle 7"/>
            <p:cNvSpPr>
              <a:spLocks noChangeArrowheads="1"/>
            </p:cNvSpPr>
            <p:nvPr/>
          </p:nvSpPr>
          <p:spPr bwMode="auto">
            <a:xfrm>
              <a:off x="717" y="2750"/>
              <a:ext cx="396" cy="131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Rectangle 8"/>
            <p:cNvSpPr>
              <a:spLocks noChangeArrowheads="1"/>
            </p:cNvSpPr>
            <p:nvPr/>
          </p:nvSpPr>
          <p:spPr bwMode="auto">
            <a:xfrm>
              <a:off x="2829" y="2750"/>
              <a:ext cx="398" cy="131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38238" y="4365625"/>
            <a:ext cx="4927600" cy="1044575"/>
            <a:chOff x="717" y="2750"/>
            <a:chExt cx="3104" cy="658"/>
          </a:xfrm>
        </p:grpSpPr>
        <p:sp>
          <p:nvSpPr>
            <p:cNvPr id="59410" name="Freeform 10"/>
            <p:cNvSpPr>
              <a:spLocks/>
            </p:cNvSpPr>
            <p:nvPr/>
          </p:nvSpPr>
          <p:spPr bwMode="auto">
            <a:xfrm>
              <a:off x="890" y="3311"/>
              <a:ext cx="66" cy="66"/>
            </a:xfrm>
            <a:custGeom>
              <a:avLst/>
              <a:gdLst>
                <a:gd name="T0" fmla="*/ 66 w 66"/>
                <a:gd name="T1" fmla="*/ 32 h 66"/>
                <a:gd name="T2" fmla="*/ 0 w 66"/>
                <a:gd name="T3" fmla="*/ 66 h 66"/>
                <a:gd name="T4" fmla="*/ 6 w 66"/>
                <a:gd name="T5" fmla="*/ 42 h 66"/>
                <a:gd name="T6" fmla="*/ 6 w 66"/>
                <a:gd name="T7" fmla="*/ 21 h 66"/>
                <a:gd name="T8" fmla="*/ 0 w 66"/>
                <a:gd name="T9" fmla="*/ 0 h 66"/>
                <a:gd name="T10" fmla="*/ 66 w 66"/>
                <a:gd name="T11" fmla="*/ 3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6"/>
                <a:gd name="T20" fmla="*/ 66 w 6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6">
                  <a:moveTo>
                    <a:pt x="66" y="32"/>
                  </a:moveTo>
                  <a:lnTo>
                    <a:pt x="0" y="66"/>
                  </a:lnTo>
                  <a:lnTo>
                    <a:pt x="6" y="42"/>
                  </a:lnTo>
                  <a:lnTo>
                    <a:pt x="6" y="21"/>
                  </a:lnTo>
                  <a:lnTo>
                    <a:pt x="0" y="0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17" y="2750"/>
              <a:ext cx="3104" cy="658"/>
              <a:chOff x="717" y="2750"/>
              <a:chExt cx="3104" cy="658"/>
            </a:xfrm>
          </p:grpSpPr>
          <p:sp>
            <p:nvSpPr>
              <p:cNvPr id="59412" name="Freeform 12"/>
              <p:cNvSpPr>
                <a:spLocks/>
              </p:cNvSpPr>
              <p:nvPr/>
            </p:nvSpPr>
            <p:spPr bwMode="auto">
              <a:xfrm>
                <a:off x="717" y="2816"/>
                <a:ext cx="528" cy="527"/>
              </a:xfrm>
              <a:custGeom>
                <a:avLst/>
                <a:gdLst>
                  <a:gd name="T0" fmla="*/ 396 w 528"/>
                  <a:gd name="T1" fmla="*/ 0 h 527"/>
                  <a:gd name="T2" fmla="*/ 528 w 528"/>
                  <a:gd name="T3" fmla="*/ 0 h 527"/>
                  <a:gd name="T4" fmla="*/ 528 w 528"/>
                  <a:gd name="T5" fmla="*/ 263 h 527"/>
                  <a:gd name="T6" fmla="*/ 0 w 528"/>
                  <a:gd name="T7" fmla="*/ 263 h 527"/>
                  <a:gd name="T8" fmla="*/ 0 w 528"/>
                  <a:gd name="T9" fmla="*/ 527 h 527"/>
                  <a:gd name="T10" fmla="*/ 188 w 528"/>
                  <a:gd name="T11" fmla="*/ 527 h 5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8"/>
                  <a:gd name="T19" fmla="*/ 0 h 527"/>
                  <a:gd name="T20" fmla="*/ 528 w 528"/>
                  <a:gd name="T21" fmla="*/ 527 h 5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8" h="527">
                    <a:moveTo>
                      <a:pt x="396" y="0"/>
                    </a:moveTo>
                    <a:lnTo>
                      <a:pt x="528" y="0"/>
                    </a:lnTo>
                    <a:lnTo>
                      <a:pt x="528" y="263"/>
                    </a:lnTo>
                    <a:lnTo>
                      <a:pt x="0" y="263"/>
                    </a:lnTo>
                    <a:lnTo>
                      <a:pt x="0" y="527"/>
                    </a:lnTo>
                    <a:lnTo>
                      <a:pt x="188" y="527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3" name="Rectangle 13"/>
              <p:cNvSpPr>
                <a:spLocks noChangeArrowheads="1"/>
              </p:cNvSpPr>
              <p:nvPr/>
            </p:nvSpPr>
            <p:spPr bwMode="auto">
              <a:xfrm>
                <a:off x="981" y="3277"/>
                <a:ext cx="594" cy="13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4" name="Rectangle 14"/>
              <p:cNvSpPr>
                <a:spLocks noChangeArrowheads="1"/>
              </p:cNvSpPr>
              <p:nvPr/>
            </p:nvSpPr>
            <p:spPr bwMode="auto">
              <a:xfrm>
                <a:off x="3227" y="2750"/>
                <a:ext cx="594" cy="13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185988" y="4051300"/>
            <a:ext cx="4613275" cy="1255713"/>
            <a:chOff x="1377" y="2552"/>
            <a:chExt cx="2906" cy="791"/>
          </a:xfrm>
        </p:grpSpPr>
        <p:sp>
          <p:nvSpPr>
            <p:cNvPr id="59405" name="Freeform 16"/>
            <p:cNvSpPr>
              <a:spLocks/>
            </p:cNvSpPr>
            <p:nvPr/>
          </p:nvSpPr>
          <p:spPr bwMode="auto">
            <a:xfrm>
              <a:off x="1549" y="2584"/>
              <a:ext cx="66" cy="66"/>
            </a:xfrm>
            <a:custGeom>
              <a:avLst/>
              <a:gdLst>
                <a:gd name="T0" fmla="*/ 66 w 66"/>
                <a:gd name="T1" fmla="*/ 34 h 66"/>
                <a:gd name="T2" fmla="*/ 0 w 66"/>
                <a:gd name="T3" fmla="*/ 66 h 66"/>
                <a:gd name="T4" fmla="*/ 7 w 66"/>
                <a:gd name="T5" fmla="*/ 45 h 66"/>
                <a:gd name="T6" fmla="*/ 7 w 66"/>
                <a:gd name="T7" fmla="*/ 23 h 66"/>
                <a:gd name="T8" fmla="*/ 0 w 66"/>
                <a:gd name="T9" fmla="*/ 0 h 66"/>
                <a:gd name="T10" fmla="*/ 66 w 66"/>
                <a:gd name="T11" fmla="*/ 3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66"/>
                <a:gd name="T20" fmla="*/ 66 w 66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66">
                  <a:moveTo>
                    <a:pt x="66" y="34"/>
                  </a:moveTo>
                  <a:lnTo>
                    <a:pt x="0" y="66"/>
                  </a:lnTo>
                  <a:lnTo>
                    <a:pt x="7" y="45"/>
                  </a:lnTo>
                  <a:lnTo>
                    <a:pt x="7" y="23"/>
                  </a:lnTo>
                  <a:lnTo>
                    <a:pt x="0" y="0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377" y="2552"/>
              <a:ext cx="2906" cy="791"/>
              <a:chOff x="1377" y="2552"/>
              <a:chExt cx="2906" cy="791"/>
            </a:xfrm>
          </p:grpSpPr>
          <p:sp>
            <p:nvSpPr>
              <p:cNvPr id="59407" name="Freeform 18"/>
              <p:cNvSpPr>
                <a:spLocks/>
              </p:cNvSpPr>
              <p:nvPr/>
            </p:nvSpPr>
            <p:spPr bwMode="auto">
              <a:xfrm>
                <a:off x="1377" y="2618"/>
                <a:ext cx="396" cy="725"/>
              </a:xfrm>
              <a:custGeom>
                <a:avLst/>
                <a:gdLst>
                  <a:gd name="T0" fmla="*/ 198 w 396"/>
                  <a:gd name="T1" fmla="*/ 725 h 725"/>
                  <a:gd name="T2" fmla="*/ 396 w 396"/>
                  <a:gd name="T3" fmla="*/ 725 h 725"/>
                  <a:gd name="T4" fmla="*/ 396 w 396"/>
                  <a:gd name="T5" fmla="*/ 198 h 725"/>
                  <a:gd name="T6" fmla="*/ 0 w 396"/>
                  <a:gd name="T7" fmla="*/ 198 h 725"/>
                  <a:gd name="T8" fmla="*/ 0 w 396"/>
                  <a:gd name="T9" fmla="*/ 0 h 725"/>
                  <a:gd name="T10" fmla="*/ 187 w 396"/>
                  <a:gd name="T11" fmla="*/ 0 h 7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6"/>
                  <a:gd name="T19" fmla="*/ 0 h 725"/>
                  <a:gd name="T20" fmla="*/ 396 w 396"/>
                  <a:gd name="T21" fmla="*/ 725 h 7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6" h="725">
                    <a:moveTo>
                      <a:pt x="198" y="725"/>
                    </a:moveTo>
                    <a:lnTo>
                      <a:pt x="396" y="725"/>
                    </a:lnTo>
                    <a:lnTo>
                      <a:pt x="396" y="198"/>
                    </a:lnTo>
                    <a:lnTo>
                      <a:pt x="0" y="198"/>
                    </a:lnTo>
                    <a:lnTo>
                      <a:pt x="0" y="0"/>
                    </a:lnTo>
                    <a:lnTo>
                      <a:pt x="187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Rectangle 19"/>
              <p:cNvSpPr>
                <a:spLocks noChangeArrowheads="1"/>
              </p:cNvSpPr>
              <p:nvPr/>
            </p:nvSpPr>
            <p:spPr bwMode="auto">
              <a:xfrm>
                <a:off x="1641" y="2552"/>
                <a:ext cx="462" cy="13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Rectangle 20"/>
              <p:cNvSpPr>
                <a:spLocks noChangeArrowheads="1"/>
              </p:cNvSpPr>
              <p:nvPr/>
            </p:nvSpPr>
            <p:spPr bwMode="auto">
              <a:xfrm>
                <a:off x="3821" y="2750"/>
                <a:ext cx="462" cy="131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403" name="Rectangle 21"/>
          <p:cNvSpPr>
            <a:spLocks noChangeArrowheads="1"/>
          </p:cNvSpPr>
          <p:nvPr/>
        </p:nvSpPr>
        <p:spPr bwMode="auto">
          <a:xfrm>
            <a:off x="1466850" y="2998788"/>
            <a:ext cx="17541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1500" b="1">
                <a:solidFill>
                  <a:srgbClr val="000000"/>
                </a:solidFill>
                <a:latin typeface="Times-Roman"/>
              </a:rPr>
              <a:t>Instruction Cache</a:t>
            </a:r>
            <a:endParaRPr lang="en-US" sz="2800">
              <a:solidFill>
                <a:srgbClr val="000066"/>
              </a:solidFill>
            </a:endParaRPr>
          </a:p>
        </p:txBody>
      </p:sp>
      <p:sp>
        <p:nvSpPr>
          <p:cNvPr id="59404" name="Rectangle 22"/>
          <p:cNvSpPr>
            <a:spLocks noChangeArrowheads="1"/>
          </p:cNvSpPr>
          <p:nvPr/>
        </p:nvSpPr>
        <p:spPr bwMode="auto">
          <a:xfrm>
            <a:off x="5341938" y="2998788"/>
            <a:ext cx="12636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1500" b="1">
                <a:solidFill>
                  <a:srgbClr val="000000"/>
                </a:solidFill>
                <a:latin typeface="Times-Roman"/>
              </a:rPr>
              <a:t>Trace Cache</a:t>
            </a:r>
            <a:endParaRPr lang="en-US" sz="2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04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065356EA-34A5-40F2-BD63-2BE4D84751D7}" type="slidenum">
              <a:rPr lang="en-US"/>
              <a:pPr defTabSz="958850"/>
              <a:t>25</a:t>
            </a:fld>
            <a:endParaRPr lang="en-US"/>
          </a:p>
        </p:txBody>
      </p:sp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Capacity Resource Sharing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73914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smtClean="0"/>
              <a:t>Append thread identifier (TId) to threads in shared capacity (storage) resource</a:t>
            </a:r>
          </a:p>
          <a:p>
            <a:pPr marL="342900" indent="-342900" defTabSz="914400" eaLnBrk="1" hangingPunct="1"/>
            <a:r>
              <a:rPr lang="en-US" sz="2500" smtClean="0"/>
              <a:t>Example: cache memory</a:t>
            </a:r>
            <a:endParaRPr lang="en-US" sz="2500" smtClean="0">
              <a:solidFill>
                <a:srgbClr val="000099"/>
              </a:solidFill>
            </a:endParaRPr>
          </a:p>
        </p:txBody>
      </p:sp>
      <p:pic>
        <p:nvPicPr>
          <p:cNvPr id="60422" name="Picture 5" descr="T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667000"/>
            <a:ext cx="7391400" cy="3243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13DC52F4-297D-4069-AC92-82525A9E19C7}" type="slidenum">
              <a:rPr lang="en-US"/>
              <a:pPr defTabSz="958850"/>
              <a:t>26</a:t>
            </a:fld>
            <a:endParaRPr lang="en-US"/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Frontend Implementation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712200" cy="20066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100" smtClean="0"/>
              <a:t>Partitioned front-end resources</a:t>
            </a:r>
          </a:p>
          <a:p>
            <a:pPr marL="742950" lvl="1" indent="-285750" defTabSz="914400" eaLnBrk="1" hangingPunct="1"/>
            <a:r>
              <a:rPr lang="en-US" sz="1900" smtClean="0"/>
              <a:t>Fetch queue (holds uops)</a:t>
            </a:r>
          </a:p>
          <a:p>
            <a:pPr marL="742950" lvl="1" indent="-285750" defTabSz="914400" eaLnBrk="1" hangingPunct="1"/>
            <a:r>
              <a:rPr lang="en-US" sz="1900" smtClean="0"/>
              <a:t>Rename and allocate tables</a:t>
            </a:r>
          </a:p>
          <a:p>
            <a:pPr marL="742950" lvl="1" indent="-285750" defTabSz="914400" eaLnBrk="1" hangingPunct="1"/>
            <a:r>
              <a:rPr lang="en-US" sz="1900" smtClean="0"/>
              <a:t>Post-rename queues</a:t>
            </a:r>
          </a:p>
          <a:p>
            <a:pPr marL="342900" indent="-342900" defTabSz="914400" eaLnBrk="1" hangingPunct="1"/>
            <a:r>
              <a:rPr lang="en-US" sz="2100" smtClean="0"/>
              <a:t>Partitioning assures forward progress if other thread is blocked</a:t>
            </a:r>
          </a:p>
          <a:p>
            <a:pPr marL="742950" lvl="1" indent="-285750" defTabSz="914400" eaLnBrk="1" hangingPunct="1"/>
            <a:r>
              <a:rPr lang="en-US" sz="1900" smtClean="0"/>
              <a:t>Round-robin scheduling</a:t>
            </a:r>
          </a:p>
        </p:txBody>
      </p:sp>
      <p:pic>
        <p:nvPicPr>
          <p:cNvPr id="61446" name="Picture 9" descr="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505200"/>
            <a:ext cx="8851900" cy="2790825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18E22097-D597-4E4E-B741-6CB28C4BFB01}" type="slidenum">
              <a:rPr lang="en-US"/>
              <a:pPr defTabSz="958850"/>
              <a:t>27</a:t>
            </a:fld>
            <a:endParaRPr lang="en-US"/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Backend Implementation</a:t>
            </a:r>
          </a:p>
        </p:txBody>
      </p:sp>
      <p:pic>
        <p:nvPicPr>
          <p:cNvPr id="62470" name="Picture 9" descr="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505200"/>
            <a:ext cx="8851900" cy="2790825"/>
          </a:xfrm>
          <a:solidFill>
            <a:srgbClr val="FFFFFF"/>
          </a:solidFill>
        </p:spPr>
      </p:pic>
      <p:sp>
        <p:nvSpPr>
          <p:cNvPr id="624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2159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000" dirty="0" smtClean="0"/>
              <a:t>Physical registers are pooled (shared)</a:t>
            </a:r>
          </a:p>
          <a:p>
            <a:pPr marL="342900" indent="-342900" defTabSz="914400" eaLnBrk="1" hangingPunct="1"/>
            <a:r>
              <a:rPr lang="en-US" sz="2000" dirty="0" smtClean="0"/>
              <a:t>Five instruction buffers (schedulers)</a:t>
            </a:r>
          </a:p>
          <a:p>
            <a:pPr marL="742950" lvl="1" indent="-285750" defTabSz="914400" eaLnBrk="1" hangingPunct="1"/>
            <a:r>
              <a:rPr lang="en-US" sz="1800" dirty="0" smtClean="0"/>
              <a:t>Shared</a:t>
            </a:r>
          </a:p>
          <a:p>
            <a:pPr marL="742950" lvl="1" indent="-285750" defTabSz="914400" eaLnBrk="1" hangingPunct="1"/>
            <a:r>
              <a:rPr lang="en-US" sz="1800" dirty="0" smtClean="0"/>
              <a:t>With an upper limit</a:t>
            </a:r>
          </a:p>
          <a:p>
            <a:pPr marL="342900" indent="-342900" defTabSz="914400" eaLnBrk="1" hangingPunct="1"/>
            <a:r>
              <a:rPr lang="en-US" sz="2000" dirty="0" smtClean="0"/>
              <a:t>Instruction issue is irrespective of thread ID</a:t>
            </a:r>
          </a:p>
          <a:p>
            <a:pPr marL="342900" indent="-342900" defTabSz="914400" eaLnBrk="1" hangingPunct="1"/>
            <a:r>
              <a:rPr lang="en-US" sz="2000" dirty="0" smtClean="0"/>
              <a:t>Instruction commit is round-robin</a:t>
            </a:r>
          </a:p>
          <a:p>
            <a:pPr marL="742950" lvl="1" indent="-285750" defTabSz="914400" eaLnBrk="1" hangingPunct="1"/>
            <a:r>
              <a:rPr lang="en-US" sz="1800" dirty="0" smtClean="0"/>
              <a:t>From partitioned ROB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98273810-4CB0-4ABA-B576-F9847D31A438}" type="slidenum">
              <a:rPr lang="en-US"/>
              <a:pPr defTabSz="958850"/>
              <a:t>28</a:t>
            </a:fld>
            <a:endParaRPr lang="en-US"/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Operating Modes and OS Support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5207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dirty="0" smtClean="0"/>
              <a:t>MT-mode – two active logical processors; shared/partitioned resources</a:t>
            </a:r>
          </a:p>
          <a:p>
            <a:pPr marL="342900" indent="-342900" defTabSz="914400" eaLnBrk="1" hangingPunct="1"/>
            <a:r>
              <a:rPr lang="en-US" sz="2400" dirty="0" smtClean="0"/>
              <a:t>ST-mode (ST0 or ST1) – one logical processor; combined resources</a:t>
            </a:r>
          </a:p>
          <a:p>
            <a:pPr marL="342900" indent="-342900" defTabSz="914400" eaLnBrk="1" hangingPunct="1"/>
            <a:r>
              <a:rPr lang="en-US" sz="2400" dirty="0" smtClean="0"/>
              <a:t>HALT – privileged instruction =&gt; (normally) low power mode</a:t>
            </a:r>
          </a:p>
          <a:p>
            <a:pPr marL="742950" lvl="1" indent="-285750" defTabSz="914400" eaLnBrk="1" hangingPunct="1"/>
            <a:r>
              <a:rPr lang="en-US" sz="2000" dirty="0" smtClean="0">
                <a:solidFill>
                  <a:srgbClr val="000099"/>
                </a:solidFill>
              </a:rPr>
              <a:t>IN MT mode =&gt; transition to ST0 or ST1 </a:t>
            </a:r>
          </a:p>
          <a:p>
            <a:pPr marL="742950" lvl="1" indent="-285750" defTabSz="914400" eaLnBrk="1" hangingPunct="1">
              <a:buFontTx/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	(depending on the thread that </a:t>
            </a:r>
            <a:r>
              <a:rPr lang="en-US" sz="2000" dirty="0" err="1" smtClean="0">
                <a:solidFill>
                  <a:srgbClr val="000099"/>
                </a:solidFill>
              </a:rPr>
              <a:t>HALTed</a:t>
            </a:r>
            <a:r>
              <a:rPr lang="en-US" sz="2000" dirty="0" smtClean="0">
                <a:solidFill>
                  <a:srgbClr val="000099"/>
                </a:solidFill>
              </a:rPr>
              <a:t>)</a:t>
            </a:r>
          </a:p>
          <a:p>
            <a:pPr marL="742950" lvl="1" indent="-285750" defTabSz="914400" eaLnBrk="1" hangingPunct="1"/>
            <a:r>
              <a:rPr lang="en-US" sz="2000" dirty="0" smtClean="0">
                <a:solidFill>
                  <a:srgbClr val="000099"/>
                </a:solidFill>
              </a:rPr>
              <a:t>In ST mode =&gt; low power mode</a:t>
            </a:r>
          </a:p>
          <a:p>
            <a:pPr marL="342900" indent="-342900" defTabSz="914400" eaLnBrk="1" hangingPunct="1"/>
            <a:r>
              <a:rPr lang="en-US" sz="2400" dirty="0" smtClean="0"/>
              <a:t>Interrupt to </a:t>
            </a:r>
            <a:r>
              <a:rPr lang="en-US" sz="2400" dirty="0" err="1" smtClean="0"/>
              <a:t>HALTed</a:t>
            </a:r>
            <a:r>
              <a:rPr lang="en-US" sz="2400" dirty="0" smtClean="0"/>
              <a:t> thread =&gt; transition to MT mode</a:t>
            </a:r>
          </a:p>
          <a:p>
            <a:pPr marL="342900" indent="-342900" defTabSz="914400" eaLnBrk="1" hangingPunct="1"/>
            <a:r>
              <a:rPr lang="en-US" sz="2400" dirty="0" smtClean="0"/>
              <a:t>OS manages two “</a:t>
            </a:r>
            <a:r>
              <a:rPr lang="en-US" sz="2400" dirty="0" smtClean="0"/>
              <a:t>processors” </a:t>
            </a:r>
          </a:p>
          <a:p>
            <a:pPr marL="742950" lvl="1" indent="-285750" defTabSz="914400" eaLnBrk="1" hangingPunct="1"/>
            <a:r>
              <a:rPr lang="en-US" sz="2000" dirty="0" smtClean="0">
                <a:solidFill>
                  <a:srgbClr val="000099"/>
                </a:solidFill>
              </a:rPr>
              <a:t>OS code should HALT rather than idle loop</a:t>
            </a:r>
          </a:p>
          <a:p>
            <a:pPr marL="742950" lvl="1" indent="-285750" defTabSz="914400" eaLnBrk="1" hangingPunct="1"/>
            <a:r>
              <a:rPr lang="en-US" sz="2000" dirty="0" smtClean="0">
                <a:solidFill>
                  <a:srgbClr val="000099"/>
                </a:solidFill>
              </a:rPr>
              <a:t>Schedule </a:t>
            </a:r>
            <a:r>
              <a:rPr lang="en-US" sz="2000" dirty="0" smtClean="0">
                <a:solidFill>
                  <a:srgbClr val="000099"/>
                </a:solidFill>
              </a:rPr>
              <a:t>threads with priority to ST mode</a:t>
            </a:r>
          </a:p>
          <a:p>
            <a:pPr marL="1143000" lvl="2" indent="-228600" defTabSz="914400" eaLnBrk="1" hangingPunct="1"/>
            <a:r>
              <a:rPr lang="en-US" sz="2000" dirty="0" smtClean="0">
                <a:solidFill>
                  <a:srgbClr val="000099"/>
                </a:solidFill>
              </a:rPr>
              <a:t>(require OS knowledge of </a:t>
            </a:r>
            <a:r>
              <a:rPr lang="en-US" sz="2000" dirty="0" err="1" smtClean="0">
                <a:solidFill>
                  <a:srgbClr val="000099"/>
                </a:solidFill>
              </a:rPr>
              <a:t>hyperthreading</a:t>
            </a:r>
            <a:r>
              <a:rPr lang="en-US" sz="2000" dirty="0" smtClean="0">
                <a:solidFill>
                  <a:srgbClr val="000099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708D287E-5579-42A9-9D97-EDAE7B36F1CF}" type="slidenum">
              <a:rPr lang="en-US"/>
              <a:pPr defTabSz="958850"/>
              <a:t>29</a:t>
            </a:fld>
            <a:endParaRPr lang="en-US"/>
          </a:p>
        </p:txBody>
      </p:sp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Performance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5207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dirty="0" smtClean="0"/>
              <a:t>OLTP workload</a:t>
            </a:r>
          </a:p>
          <a:p>
            <a:pPr marL="742950" lvl="1" indent="-285750" defTabSz="914400" eaLnBrk="1" hangingPunct="1"/>
            <a:r>
              <a:rPr lang="en-US" sz="2100" dirty="0" smtClean="0"/>
              <a:t>21% gain in single and dual systems</a:t>
            </a:r>
          </a:p>
          <a:p>
            <a:pPr marL="742950" lvl="1" indent="-285750" defTabSz="914400" eaLnBrk="1" hangingPunct="1"/>
            <a:r>
              <a:rPr lang="en-US" sz="2100" dirty="0" smtClean="0"/>
              <a:t>Likely external </a:t>
            </a:r>
            <a:r>
              <a:rPr lang="en-US" sz="2100" dirty="0" smtClean="0"/>
              <a:t>bottleneck in 4 processor systems</a:t>
            </a:r>
          </a:p>
          <a:p>
            <a:pPr lvl="2" indent="-285750" eaLnBrk="1" hangingPunct="1"/>
            <a:r>
              <a:rPr lang="en-US" sz="1700" dirty="0" smtClean="0"/>
              <a:t>Most likely front-side bus (FSB), i.e. memory bandwidth</a:t>
            </a:r>
          </a:p>
          <a:p>
            <a:pPr marL="342900" indent="-342900" defTabSz="914400" eaLnBrk="1" hangingPunct="1"/>
            <a:endParaRPr lang="en-US" sz="2500" dirty="0" smtClean="0"/>
          </a:p>
        </p:txBody>
      </p:sp>
      <p:pic>
        <p:nvPicPr>
          <p:cNvPr id="6451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9325" y="2971800"/>
            <a:ext cx="3716338" cy="314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Cores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00200"/>
            <a:ext cx="7772400" cy="472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/>
              <a:t>Basic idea: 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CPU resources are expensive and should not be idle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1960’s: Virtual memory and multiprogramming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Virtual memory/multiprogramming invented  to tolerate latency to secondary storage (disk/tape/etc.)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Processor-disk speed mismatch: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microseconds to tens of  milliseconds (1:10000 or more)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OS context switch used to bring in other useful work while waiting for page fault or explicit read/write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Cost of context switch must be much less than I/O latency (easy)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553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E02D0915-0681-45E2-8274-E424E7C8748E}" type="slidenum">
              <a:rPr lang="en-US"/>
              <a:pPr defTabSz="958850"/>
              <a:t>30</a:t>
            </a:fld>
            <a:endParaRPr lang="en-US"/>
          </a:p>
        </p:txBody>
      </p:sp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Performance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295400"/>
            <a:ext cx="84328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smtClean="0"/>
              <a:t>Web server apps</a:t>
            </a:r>
          </a:p>
          <a:p>
            <a:pPr marL="342900" indent="-342900" defTabSz="914400" eaLnBrk="1" hangingPunct="1"/>
            <a:endParaRPr lang="en-US" sz="2500" smtClean="0"/>
          </a:p>
        </p:txBody>
      </p:sp>
      <p:pic>
        <p:nvPicPr>
          <p:cNvPr id="65542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438400"/>
            <a:ext cx="5029200" cy="3865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409BC4FD-4164-4DFF-B18D-3669F3C22DF8}" type="slidenum">
              <a:rPr lang="en-US"/>
              <a:pPr defTabSz="958850"/>
              <a:t>31</a:t>
            </a:fld>
            <a:endParaRPr lang="en-US"/>
          </a:p>
        </p:txBody>
      </p:sp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Intel Hyperthreading Summary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2159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dirty="0" smtClean="0"/>
              <a:t>Mix of partitioned and shared resources</a:t>
            </a:r>
          </a:p>
          <a:p>
            <a:pPr marL="342900" indent="-342900" defTabSz="914400" eaLnBrk="1" hangingPunct="1"/>
            <a:r>
              <a:rPr lang="en-US" sz="2400" dirty="0" smtClean="0"/>
              <a:t>Mostly round-robin scheduling</a:t>
            </a:r>
          </a:p>
          <a:p>
            <a:pPr marL="342900" indent="-342900" defTabSz="914400" eaLnBrk="1" hangingPunct="1"/>
            <a:r>
              <a:rPr lang="en-US" sz="2400" dirty="0" smtClean="0"/>
              <a:t>Primary objective: performance</a:t>
            </a:r>
          </a:p>
          <a:p>
            <a:pPr marL="342900" indent="-342900" defTabSz="914400" eaLnBrk="1" hangingPunct="1"/>
            <a:r>
              <a:rPr lang="en-US" sz="2400" dirty="0" smtClean="0"/>
              <a:t>Secondary objective: fairness</a:t>
            </a:r>
          </a:p>
          <a:p>
            <a:pPr marL="342900" indent="-342900" defTabSz="914400" eaLnBrk="1" hangingPunct="1"/>
            <a:endParaRPr lang="en-US" sz="2400" dirty="0" smtClean="0"/>
          </a:p>
        </p:txBody>
      </p:sp>
      <p:pic>
        <p:nvPicPr>
          <p:cNvPr id="66566" name="Picture 4" descr="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352800"/>
            <a:ext cx="8851900" cy="2790825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D59FB133-77E4-45F6-961D-6242DA6108CA}" type="slidenum">
              <a:rPr lang="en-US"/>
              <a:pPr defTabSz="958850"/>
              <a:t>32</a:t>
            </a:fld>
            <a:endParaRPr lang="en-US"/>
          </a:p>
        </p:txBody>
      </p:sp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Policies and Mechanisms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21590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1900" smtClean="0"/>
              <a:t>Separate primitives (mechanisms) from solutions (policies)</a:t>
            </a:r>
          </a:p>
          <a:p>
            <a:pPr marL="742950" lvl="1" indent="-285750" defTabSz="914400" eaLnBrk="1" hangingPunct="1"/>
            <a:r>
              <a:rPr lang="en-US" sz="1700" smtClean="0">
                <a:solidFill>
                  <a:srgbClr val="000099"/>
                </a:solidFill>
              </a:rPr>
              <a:t>Generally good computer engineering</a:t>
            </a:r>
          </a:p>
          <a:p>
            <a:pPr marL="742950" lvl="1" indent="-285750" defTabSz="914400" eaLnBrk="1" hangingPunct="1"/>
            <a:r>
              <a:rPr lang="en-US" sz="1700" smtClean="0">
                <a:solidFill>
                  <a:srgbClr val="000099"/>
                </a:solidFill>
              </a:rPr>
              <a:t>Allows flexibility in policies (during and after design)</a:t>
            </a:r>
          </a:p>
          <a:p>
            <a:pPr marL="342900" indent="-342900" defTabSz="914400" eaLnBrk="1" hangingPunct="1"/>
            <a:r>
              <a:rPr lang="en-US" sz="1900" smtClean="0"/>
              <a:t>Example</a:t>
            </a:r>
          </a:p>
          <a:p>
            <a:pPr marL="742950" lvl="1" indent="-285750" defTabSz="914400" eaLnBrk="1" hangingPunct="1"/>
            <a:r>
              <a:rPr lang="en-US" sz="1700" smtClean="0">
                <a:solidFill>
                  <a:srgbClr val="000099"/>
                </a:solidFill>
              </a:rPr>
              <a:t>Mechanism: Program counter multiplexer in IFetch stage</a:t>
            </a:r>
          </a:p>
          <a:p>
            <a:pPr marL="742950" lvl="1" indent="-285750" defTabSz="914400" eaLnBrk="1" hangingPunct="1"/>
            <a:r>
              <a:rPr lang="en-US" sz="1700" smtClean="0">
                <a:solidFill>
                  <a:srgbClr val="000099"/>
                </a:solidFill>
              </a:rPr>
              <a:t>Policy: mux control – round-robin (or priorities)</a:t>
            </a:r>
          </a:p>
          <a:p>
            <a:pPr marL="742950" lvl="1" indent="-285750" defTabSz="914400" eaLnBrk="1" hangingPunct="1"/>
            <a:endParaRPr lang="en-US" sz="1700" smtClean="0">
              <a:solidFill>
                <a:srgbClr val="000099"/>
              </a:solidFill>
            </a:endParaRPr>
          </a:p>
          <a:p>
            <a:pPr marL="742950" lvl="1" indent="-285750" defTabSz="914400" eaLnBrk="1" hangingPunct="1"/>
            <a:endParaRPr lang="en-US" sz="1700" smtClean="0">
              <a:solidFill>
                <a:srgbClr val="000099"/>
              </a:solidFill>
            </a:endParaRPr>
          </a:p>
          <a:p>
            <a:pPr marL="342900" indent="-342900" defTabSz="914400" eaLnBrk="1" hangingPunct="1"/>
            <a:endParaRPr lang="en-US" sz="1900" smtClean="0"/>
          </a:p>
        </p:txBody>
      </p:sp>
      <p:pic>
        <p:nvPicPr>
          <p:cNvPr id="70662" name="Picture 6" descr="Hy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352800"/>
            <a:ext cx="8851900" cy="2790825"/>
          </a:xfrm>
          <a:solidFill>
            <a:srgbClr val="FFFFFF"/>
          </a:solidFill>
        </p:spPr>
      </p:pic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685800" y="3200400"/>
            <a:ext cx="762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764" tIns="47883" rIns="95764" bIns="4788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7AA09BB3-91D3-49BE-8DE3-65BD49208F40}" type="slidenum">
              <a:rPr lang="en-US"/>
              <a:pPr defTabSz="958850"/>
              <a:t>33</a:t>
            </a:fld>
            <a:endParaRPr lang="en-US"/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" y="347663"/>
            <a:ext cx="8521700" cy="6127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mtClean="0"/>
              <a:t>Example: Hyperthreading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193800"/>
            <a:ext cx="8496300" cy="3987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smtClean="0"/>
              <a:t>Mechanisms (and Policies) in Pentium 4</a:t>
            </a:r>
          </a:p>
        </p:txBody>
      </p:sp>
      <p:pic>
        <p:nvPicPr>
          <p:cNvPr id="72710" name="Picture 6" descr="Pentium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400" y="2971800"/>
            <a:ext cx="8382000" cy="2535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958850"/>
            <a:r>
              <a:rPr lang="en-US" smtClean="0"/>
              <a:t>© J.E. Smith</a:t>
            </a:r>
            <a:endParaRPr lang="en-US"/>
          </a:p>
        </p:txBody>
      </p:sp>
      <p:sp>
        <p:nvSpPr>
          <p:cNvPr id="1075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1C55237D-A13A-498E-B3DD-4889F51BE64C}" type="slidenum">
              <a:rPr lang="en-US"/>
              <a:pPr defTabSz="958850"/>
              <a:t>34</a:t>
            </a:fld>
            <a:endParaRPr lang="en-US"/>
          </a:p>
        </p:txBody>
      </p:sp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defRPr/>
            </a:pPr>
            <a:r>
              <a:rPr lang="en-US" dirty="0" smtClean="0"/>
              <a:t>Dispatch Policy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207375" cy="44958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500" dirty="0" smtClean="0"/>
              <a:t>Primary point for resource management</a:t>
            </a:r>
          </a:p>
          <a:p>
            <a:pPr marL="342900" indent="-342900" defTabSz="914400" eaLnBrk="1" hangingPunct="1"/>
            <a:r>
              <a:rPr lang="en-US" sz="2500" dirty="0" smtClean="0"/>
              <a:t>Intel design uses </a:t>
            </a:r>
            <a:r>
              <a:rPr lang="en-US" sz="2500" dirty="0" smtClean="0"/>
              <a:t>software-settable priorities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Set via software writeable control register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Application software can control some of the priority settings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Priority 0 =&gt; idle, priority 1 =&gt; spinning</a:t>
            </a:r>
          </a:p>
          <a:p>
            <a:pPr marL="742950" lvl="1" indent="-285750" defTabSz="914400" eaLnBrk="1" hangingPunct="1"/>
            <a:r>
              <a:rPr lang="en-US" sz="2100" dirty="0" smtClean="0">
                <a:solidFill>
                  <a:srgbClr val="000099"/>
                </a:solidFill>
              </a:rPr>
              <a:t>Both threads at level 1 =&gt; throttle to save power</a:t>
            </a:r>
          </a:p>
          <a:p>
            <a:pPr marL="342900" indent="-342900" defTabSz="914400" eaLnBrk="1" hangingPunct="1"/>
            <a:r>
              <a:rPr lang="en-US" sz="2500" dirty="0" smtClean="0"/>
              <a:t>Hardware feedback can adjust </a:t>
            </a:r>
            <a:r>
              <a:rPr lang="en-US" sz="2500" dirty="0" smtClean="0"/>
              <a:t>priorities</a:t>
            </a:r>
          </a:p>
          <a:p>
            <a:pPr eaLnBrk="1" hangingPunct="1"/>
            <a:r>
              <a:rPr lang="en-US" sz="2500" dirty="0" smtClean="0"/>
              <a:t>Reference:</a:t>
            </a:r>
          </a:p>
          <a:p>
            <a:pPr lvl="1" eaLnBrk="1" hangingPunct="1"/>
            <a:r>
              <a:rPr lang="en-US" sz="2400" dirty="0" smtClean="0"/>
              <a:t>D.M</a:t>
            </a:r>
            <a:r>
              <a:rPr lang="en-US" sz="2400" dirty="0"/>
              <a:t>. </a:t>
            </a:r>
            <a:r>
              <a:rPr lang="en-US" sz="2400" dirty="0" err="1" smtClean="0"/>
              <a:t>Tullsen</a:t>
            </a:r>
            <a:r>
              <a:rPr lang="en-US" sz="2400" dirty="0" smtClean="0"/>
              <a:t> et al., ”Exploiting </a:t>
            </a:r>
            <a:r>
              <a:rPr lang="en-US" sz="2400" dirty="0"/>
              <a:t>choice</a:t>
            </a:r>
            <a:r>
              <a:rPr lang="en-US" sz="2400" dirty="0" smtClean="0"/>
              <a:t>:…” ISCA 1996.</a:t>
            </a: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 Register File Capacity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4" y="1524000"/>
            <a:ext cx="8004175" cy="4572000"/>
          </a:xfrm>
        </p:spPr>
        <p:txBody>
          <a:bodyPr/>
          <a:lstStyle/>
          <a:p>
            <a:r>
              <a:rPr lang="en-US" sz="2800" dirty="0" smtClean="0"/>
              <a:t>IBM Power8: 12 cores, 8T each, (32 FX+32FP) registers per thread. Consider FX only:</a:t>
            </a:r>
          </a:p>
          <a:p>
            <a:pPr lvl="1"/>
            <a:r>
              <a:rPr lang="en-US" sz="2400" dirty="0" smtClean="0"/>
              <a:t>8x32 = 256 physical registers minimum</a:t>
            </a:r>
          </a:p>
          <a:p>
            <a:pPr lvl="1"/>
            <a:r>
              <a:rPr lang="en-US" sz="2400" dirty="0" smtClean="0"/>
              <a:t>Also need registers for inflight instructions</a:t>
            </a:r>
          </a:p>
          <a:p>
            <a:pPr lvl="2"/>
            <a:r>
              <a:rPr lang="en-US" sz="2000" dirty="0" smtClean="0"/>
              <a:t>GCT (ROB) is 28x8=224 instructions x 75% = 168 registers</a:t>
            </a:r>
          </a:p>
          <a:p>
            <a:pPr lvl="1"/>
            <a:r>
              <a:rPr lang="en-US" sz="2400" dirty="0" smtClean="0"/>
              <a:t>Total demand: 168+256 = 424 !!!</a:t>
            </a:r>
          </a:p>
          <a:p>
            <a:pPr lvl="1"/>
            <a:r>
              <a:rPr lang="en-US" sz="2400" dirty="0" smtClean="0"/>
              <a:t>Very large, slow, power hungry</a:t>
            </a:r>
          </a:p>
          <a:p>
            <a:pPr lvl="1"/>
            <a:r>
              <a:rPr lang="en-US" sz="2400" dirty="0" smtClean="0"/>
              <a:t>Instead: two-level RF for SMT8 mode:</a:t>
            </a:r>
          </a:p>
          <a:p>
            <a:pPr lvl="2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level is a cache of 124+124)</a:t>
            </a:r>
          </a:p>
          <a:p>
            <a:r>
              <a:rPr lang="en-US" sz="2400" dirty="0" smtClean="0"/>
              <a:t>More: B. </a:t>
            </a:r>
            <a:r>
              <a:rPr lang="en-US" sz="2400" dirty="0" err="1" smtClean="0"/>
              <a:t>Sinharoy</a:t>
            </a:r>
            <a:r>
              <a:rPr lang="en-US" sz="2400" dirty="0" smtClean="0"/>
              <a:t> et al., “</a:t>
            </a:r>
            <a:r>
              <a:rPr lang="en-US" sz="2400" dirty="0"/>
              <a:t>IBM POWER8 processor core </a:t>
            </a:r>
            <a:r>
              <a:rPr lang="en-US" sz="2400" dirty="0" smtClean="0"/>
              <a:t>microarchitecture, ” IBM J R&amp;D 59(1), </a:t>
            </a:r>
            <a:r>
              <a:rPr lang="en-US" sz="2400" smtClean="0"/>
              <a:t>Jan 2015.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Mikko </a:t>
            </a:r>
            <a:r>
              <a:rPr lang="en-US" dirty="0" err="1" smtClean="0"/>
              <a:t>Lipasti</a:t>
            </a:r>
            <a:r>
              <a:rPr lang="en-US" dirty="0" smtClean="0"/>
              <a:t>-University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B3C6E3F-F423-4A52-9FA9-91D0D4C10853}" type="slidenum">
              <a:rPr lang="en-US" smtClean="0"/>
              <a:pPr lvl="1">
                <a:defRPr/>
              </a:pPr>
              <a:t>35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959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611188"/>
          </a:xfrm>
        </p:spPr>
        <p:txBody>
          <a:bodyPr/>
          <a:lstStyle/>
          <a:p>
            <a:r>
              <a:rPr lang="en-US" sz="4000" dirty="0" smtClean="0"/>
              <a:t>Multithreading 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447800"/>
            <a:ext cx="7772400" cy="464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/>
              <a:t>Goal: increase throughput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Not latency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Utilize execution resources by sharing among multiple threads: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Fine-grained, coarse-grained, simultaneous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Usually some hybrid of fine-grained and SMT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Front-end is FG, core is SMT, back-end is FG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Resource sharing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I$, D$, ALU, decode, rename, commit – shared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IQ, ROB, LQ, SQ – partitioned vs. shared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Historic multithreaded machines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Recent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3 Outline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Multithreaded processors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Multicore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9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Processor Performance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3962400"/>
            <a:ext cx="77724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the 1980’s (decade of pipelining):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CPI: 5.0 =&gt; 1.15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the 1990’s (decade of superscalar):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CPI: 1.15 =&gt; 0.5 (best case)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the 2000’s (decade of multicore):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Core CPI unchanged; chip CPI scales with #cores</a:t>
            </a:r>
          </a:p>
        </p:txBody>
      </p:sp>
      <p:sp>
        <p:nvSpPr>
          <p:cNvPr id="37892" name="Rectangle 27"/>
          <p:cNvSpPr>
            <a:spLocks noChangeArrowheads="1"/>
          </p:cNvSpPr>
          <p:nvPr/>
        </p:nvSpPr>
        <p:spPr bwMode="auto">
          <a:xfrm>
            <a:off x="850900" y="1511300"/>
            <a:ext cx="5564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pitchFamily="34" charset="0"/>
              </a:rPr>
              <a:t>Processor Performance  =   ---------------</a:t>
            </a:r>
            <a:endParaRPr lang="en-US"/>
          </a:p>
        </p:txBody>
      </p:sp>
      <p:sp>
        <p:nvSpPr>
          <p:cNvPr id="37893" name="Rectangle 28"/>
          <p:cNvSpPr>
            <a:spLocks noChangeArrowheads="1"/>
          </p:cNvSpPr>
          <p:nvPr/>
        </p:nvSpPr>
        <p:spPr bwMode="auto">
          <a:xfrm>
            <a:off x="5346700" y="1219200"/>
            <a:ext cx="71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pitchFamily="34" charset="0"/>
              </a:rPr>
              <a:t>Time</a:t>
            </a:r>
            <a:endParaRPr lang="en-US"/>
          </a:p>
        </p:txBody>
      </p:sp>
      <p:sp>
        <p:nvSpPr>
          <p:cNvPr id="37894" name="Rectangle 29"/>
          <p:cNvSpPr>
            <a:spLocks noChangeArrowheads="1"/>
          </p:cNvSpPr>
          <p:nvPr/>
        </p:nvSpPr>
        <p:spPr bwMode="auto">
          <a:xfrm>
            <a:off x="5130800" y="1803400"/>
            <a:ext cx="1338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pitchFamily="34" charset="0"/>
              </a:rPr>
              <a:t> Program</a:t>
            </a:r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38200" y="2514600"/>
            <a:ext cx="7091363" cy="1355725"/>
            <a:chOff x="528" y="1824"/>
            <a:chExt cx="4467" cy="854"/>
          </a:xfrm>
        </p:grpSpPr>
        <p:sp>
          <p:nvSpPr>
            <p:cNvPr id="37896" name="Rectangle 32"/>
            <p:cNvSpPr>
              <a:spLocks noChangeArrowheads="1"/>
            </p:cNvSpPr>
            <p:nvPr/>
          </p:nvSpPr>
          <p:spPr bwMode="auto">
            <a:xfrm>
              <a:off x="3912" y="1832"/>
              <a:ext cx="1040" cy="56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Rectangle 34"/>
            <p:cNvSpPr>
              <a:spLocks noChangeArrowheads="1"/>
            </p:cNvSpPr>
            <p:nvPr/>
          </p:nvSpPr>
          <p:spPr bwMode="auto">
            <a:xfrm>
              <a:off x="2416" y="1824"/>
              <a:ext cx="1240" cy="57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Rectangle 35"/>
            <p:cNvSpPr>
              <a:spLocks noChangeArrowheads="1"/>
            </p:cNvSpPr>
            <p:nvPr/>
          </p:nvSpPr>
          <p:spPr bwMode="auto">
            <a:xfrm>
              <a:off x="784" y="1832"/>
              <a:ext cx="1336" cy="56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36"/>
            <p:cNvSpPr>
              <a:spLocks noChangeArrowheads="1"/>
            </p:cNvSpPr>
            <p:nvPr/>
          </p:nvSpPr>
          <p:spPr bwMode="auto">
            <a:xfrm>
              <a:off x="896" y="1840"/>
              <a:ext cx="10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Instructions</a:t>
              </a:r>
              <a:endParaRPr lang="en-US"/>
            </a:p>
          </p:txBody>
        </p:sp>
        <p:sp>
          <p:nvSpPr>
            <p:cNvPr id="37900" name="Rectangle 37"/>
            <p:cNvSpPr>
              <a:spLocks noChangeArrowheads="1"/>
            </p:cNvSpPr>
            <p:nvPr/>
          </p:nvSpPr>
          <p:spPr bwMode="auto">
            <a:xfrm>
              <a:off x="2544" y="1840"/>
              <a:ext cx="7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   Cycles</a:t>
              </a:r>
              <a:endParaRPr lang="en-US"/>
            </a:p>
          </p:txBody>
        </p:sp>
        <p:sp>
          <p:nvSpPr>
            <p:cNvPr id="37901" name="Rectangle 38"/>
            <p:cNvSpPr>
              <a:spLocks noChangeArrowheads="1"/>
            </p:cNvSpPr>
            <p:nvPr/>
          </p:nvSpPr>
          <p:spPr bwMode="auto">
            <a:xfrm>
              <a:off x="976" y="2120"/>
              <a:ext cx="84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 Program</a:t>
              </a:r>
              <a:endParaRPr lang="en-US"/>
            </a:p>
          </p:txBody>
        </p:sp>
        <p:sp>
          <p:nvSpPr>
            <p:cNvPr id="37902" name="Rectangle 39"/>
            <p:cNvSpPr>
              <a:spLocks noChangeArrowheads="1"/>
            </p:cNvSpPr>
            <p:nvPr/>
          </p:nvSpPr>
          <p:spPr bwMode="auto">
            <a:xfrm>
              <a:off x="2544" y="2112"/>
              <a:ext cx="99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Instruction</a:t>
              </a:r>
              <a:endParaRPr lang="en-US"/>
            </a:p>
          </p:txBody>
        </p:sp>
        <p:sp>
          <p:nvSpPr>
            <p:cNvPr id="37903" name="Rectangle 40"/>
            <p:cNvSpPr>
              <a:spLocks noChangeArrowheads="1"/>
            </p:cNvSpPr>
            <p:nvPr/>
          </p:nvSpPr>
          <p:spPr bwMode="auto">
            <a:xfrm>
              <a:off x="4168" y="1864"/>
              <a:ext cx="4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37904" name="Rectangle 41"/>
            <p:cNvSpPr>
              <a:spLocks noChangeArrowheads="1"/>
            </p:cNvSpPr>
            <p:nvPr/>
          </p:nvSpPr>
          <p:spPr bwMode="auto">
            <a:xfrm>
              <a:off x="4168" y="2128"/>
              <a:ext cx="5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Cycle</a:t>
              </a:r>
              <a:endParaRPr lang="en-US"/>
            </a:p>
          </p:txBody>
        </p:sp>
        <p:sp>
          <p:nvSpPr>
            <p:cNvPr id="37905" name="Rectangle 42"/>
            <p:cNvSpPr>
              <a:spLocks noChangeArrowheads="1"/>
            </p:cNvSpPr>
            <p:nvPr/>
          </p:nvSpPr>
          <p:spPr bwMode="auto">
            <a:xfrm>
              <a:off x="864" y="2448"/>
              <a:ext cx="10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 (code size)</a:t>
              </a:r>
              <a:endParaRPr lang="en-US"/>
            </a:p>
          </p:txBody>
        </p:sp>
        <p:sp>
          <p:nvSpPr>
            <p:cNvPr id="37906" name="Text Box 43"/>
            <p:cNvSpPr txBox="1">
              <a:spLocks noChangeArrowheads="1"/>
            </p:cNvSpPr>
            <p:nvPr/>
          </p:nvSpPr>
          <p:spPr bwMode="auto">
            <a:xfrm>
              <a:off x="528" y="1918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=</a:t>
              </a:r>
            </a:p>
          </p:txBody>
        </p:sp>
        <p:sp>
          <p:nvSpPr>
            <p:cNvPr id="37907" name="Text Box 44"/>
            <p:cNvSpPr txBox="1">
              <a:spLocks noChangeArrowheads="1"/>
            </p:cNvSpPr>
            <p:nvPr/>
          </p:nvSpPr>
          <p:spPr bwMode="auto">
            <a:xfrm>
              <a:off x="2160" y="1966"/>
              <a:ext cx="24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X</a:t>
              </a:r>
            </a:p>
          </p:txBody>
        </p:sp>
        <p:sp>
          <p:nvSpPr>
            <p:cNvPr id="37908" name="Text Box 45"/>
            <p:cNvSpPr txBox="1">
              <a:spLocks noChangeArrowheads="1"/>
            </p:cNvSpPr>
            <p:nvPr/>
          </p:nvSpPr>
          <p:spPr bwMode="auto">
            <a:xfrm>
              <a:off x="3648" y="1966"/>
              <a:ext cx="24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X</a:t>
              </a:r>
            </a:p>
          </p:txBody>
        </p:sp>
        <p:sp>
          <p:nvSpPr>
            <p:cNvPr id="37909" name="Line 46"/>
            <p:cNvSpPr>
              <a:spLocks noChangeShapeType="1"/>
            </p:cNvSpPr>
            <p:nvPr/>
          </p:nvSpPr>
          <p:spPr bwMode="auto">
            <a:xfrm>
              <a:off x="912" y="211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47"/>
            <p:cNvSpPr>
              <a:spLocks noChangeShapeType="1"/>
            </p:cNvSpPr>
            <p:nvPr/>
          </p:nvSpPr>
          <p:spPr bwMode="auto">
            <a:xfrm>
              <a:off x="2544" y="211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48"/>
            <p:cNvSpPr>
              <a:spLocks noChangeShapeType="1"/>
            </p:cNvSpPr>
            <p:nvPr/>
          </p:nvSpPr>
          <p:spPr bwMode="auto">
            <a:xfrm>
              <a:off x="3984" y="2112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Rectangle 49"/>
            <p:cNvSpPr>
              <a:spLocks noChangeArrowheads="1"/>
            </p:cNvSpPr>
            <p:nvPr/>
          </p:nvSpPr>
          <p:spPr bwMode="auto">
            <a:xfrm>
              <a:off x="2736" y="2448"/>
              <a:ext cx="50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 (CPI)</a:t>
              </a:r>
              <a:endParaRPr lang="en-US"/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3888" y="2448"/>
              <a:ext cx="1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latin typeface="Helvetica" pitchFamily="34" charset="0"/>
                </a:rPr>
                <a:t> (cycle time)</a:t>
              </a:r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38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Use available transistors to add value</a:t>
            </a:r>
          </a:p>
          <a:p>
            <a:pPr lvl="1"/>
            <a:r>
              <a:rPr lang="en-US" sz="2400" dirty="0" smtClean="0"/>
              <a:t>Provide better </a:t>
            </a:r>
            <a:r>
              <a:rPr lang="en-US" sz="2400" dirty="0" err="1" smtClean="0"/>
              <a:t>perf</a:t>
            </a:r>
            <a:r>
              <a:rPr lang="en-US" sz="2400" dirty="0" smtClean="0"/>
              <a:t>, </a:t>
            </a:r>
            <a:r>
              <a:rPr lang="en-US" sz="2400" dirty="0" err="1" smtClean="0"/>
              <a:t>perf</a:t>
            </a:r>
            <a:r>
              <a:rPr lang="en-US" sz="2400" dirty="0" smtClean="0"/>
              <a:t>/cost, </a:t>
            </a:r>
            <a:r>
              <a:rPr lang="en-US" sz="2400" dirty="0" err="1" smtClean="0"/>
              <a:t>perf</a:t>
            </a:r>
            <a:r>
              <a:rPr lang="en-US" sz="2400" dirty="0" smtClean="0"/>
              <a:t>/watt</a:t>
            </a:r>
          </a:p>
          <a:p>
            <a:r>
              <a:rPr lang="en-US" sz="2800" dirty="0" smtClean="0"/>
              <a:t>Effectively share expensive resources</a:t>
            </a:r>
          </a:p>
          <a:p>
            <a:pPr lvl="1"/>
            <a:r>
              <a:rPr lang="en-US" sz="2400" dirty="0" smtClean="0"/>
              <a:t>Socket/pins:</a:t>
            </a:r>
          </a:p>
          <a:p>
            <a:pPr lvl="2"/>
            <a:r>
              <a:rPr lang="en-US" sz="2000" dirty="0" smtClean="0"/>
              <a:t>DRAM interface</a:t>
            </a:r>
          </a:p>
          <a:p>
            <a:pPr lvl="2"/>
            <a:r>
              <a:rPr lang="en-US" sz="2000" dirty="0" smtClean="0"/>
              <a:t>Coherence interface</a:t>
            </a:r>
          </a:p>
          <a:p>
            <a:pPr lvl="2"/>
            <a:r>
              <a:rPr lang="en-US" sz="2000" dirty="0" smtClean="0"/>
              <a:t>I/O interface</a:t>
            </a:r>
          </a:p>
          <a:p>
            <a:pPr lvl="1"/>
            <a:r>
              <a:rPr lang="en-US" sz="2400" dirty="0" smtClean="0"/>
              <a:t>On-chip area/power</a:t>
            </a:r>
          </a:p>
          <a:p>
            <a:pPr lvl="2"/>
            <a:r>
              <a:rPr lang="en-US" sz="2000" dirty="0" err="1" smtClean="0"/>
              <a:t>Mem</a:t>
            </a:r>
            <a:r>
              <a:rPr lang="en-US" sz="2000" dirty="0" smtClean="0"/>
              <a:t> controller</a:t>
            </a:r>
          </a:p>
          <a:p>
            <a:pPr lvl="2"/>
            <a:r>
              <a:rPr lang="en-US" sz="2000" dirty="0" smtClean="0"/>
              <a:t>Cache</a:t>
            </a:r>
          </a:p>
          <a:p>
            <a:pPr lvl="2"/>
            <a:r>
              <a:rPr lang="en-US" sz="2000" dirty="0" smtClean="0"/>
              <a:t>FPU? (Conjoined cores, e.g. Niagara)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1DF615D-DB19-409E-893E-F51D5F8AABE2}" type="slidenum">
              <a:rPr lang="en-US" smtClean="0"/>
              <a:pPr lvl="1">
                <a:defRPr/>
              </a:pPr>
              <a:t>39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0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Cores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676400"/>
            <a:ext cx="7772400" cy="464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1990’s: Memory wall and multithreading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Processor-DRAM speed mismatch: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nanosecond to fractions of a microsecond (1:500)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H/W task switch used to bring in other useful work while waiting for cache miss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Cost of context switch must be much less than cache miss latency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Very attractive for applications with abundant thread-level parallelism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Commercial multi-user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Design Issues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Where to connect cores?</a:t>
            </a:r>
          </a:p>
          <a:p>
            <a:pPr lvl="1"/>
            <a:r>
              <a:rPr lang="en-US" dirty="0" smtClean="0"/>
              <a:t>Time to market:</a:t>
            </a:r>
          </a:p>
          <a:p>
            <a:pPr lvl="2"/>
            <a:r>
              <a:rPr lang="en-US" dirty="0" smtClean="0"/>
              <a:t>at off-chip bus (Pentium D)</a:t>
            </a:r>
          </a:p>
          <a:p>
            <a:pPr lvl="2"/>
            <a:r>
              <a:rPr lang="en-US" dirty="0" smtClean="0"/>
              <a:t>at coherence interconnect (</a:t>
            </a:r>
            <a:r>
              <a:rPr lang="en-US" dirty="0" err="1" smtClean="0"/>
              <a:t>Opteron</a:t>
            </a:r>
            <a:r>
              <a:rPr lang="en-US" dirty="0" smtClean="0"/>
              <a:t> </a:t>
            </a:r>
            <a:r>
              <a:rPr lang="en-US" dirty="0" err="1" smtClean="0"/>
              <a:t>Hypertransport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Requires substantial (re)design:</a:t>
            </a:r>
          </a:p>
          <a:p>
            <a:pPr lvl="2"/>
            <a:r>
              <a:rPr lang="en-US" dirty="0" smtClean="0"/>
              <a:t>at L2 (Power 4, Core Duo, Core 2 Duo, etc.)</a:t>
            </a:r>
          </a:p>
          <a:p>
            <a:pPr lvl="2"/>
            <a:r>
              <a:rPr lang="en-US" dirty="0" smtClean="0"/>
              <a:t>at L3 (</a:t>
            </a:r>
            <a:r>
              <a:rPr lang="en-US" dirty="0" err="1" smtClean="0"/>
              <a:t>Opteron</a:t>
            </a:r>
            <a:r>
              <a:rPr lang="en-US" dirty="0" smtClean="0"/>
              <a:t>, Itanium,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CBC948B-8D1C-4EC2-BA76-481B2C5C0061}" type="slidenum">
              <a:rPr lang="en-US" smtClean="0"/>
              <a:pPr lvl="1">
                <a:defRPr/>
              </a:pPr>
              <a:t>40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Design Issues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2"/>
            </a:pPr>
            <a:r>
              <a:rPr lang="en-US" sz="2800" dirty="0" smtClean="0"/>
              <a:t>Share caches?</a:t>
            </a:r>
          </a:p>
          <a:p>
            <a:pPr lvl="1"/>
            <a:r>
              <a:rPr lang="en-US" sz="2400" dirty="0" smtClean="0"/>
              <a:t>yes: all designs that connect at L2 or L3</a:t>
            </a:r>
          </a:p>
          <a:p>
            <a:pPr lvl="1"/>
            <a:r>
              <a:rPr lang="en-US" sz="2400" dirty="0" smtClean="0"/>
              <a:t>no: initial designs that connected at “bus”</a:t>
            </a:r>
          </a:p>
          <a:p>
            <a:pPr marL="514350" indent="-514350">
              <a:buFont typeface="Calibri" pitchFamily="34" charset="0"/>
              <a:buAutoNum type="arabicPeriod" startAt="3"/>
            </a:pPr>
            <a:r>
              <a:rPr lang="en-US" sz="2800" dirty="0" smtClean="0"/>
              <a:t>Coherence?</a:t>
            </a:r>
          </a:p>
          <a:p>
            <a:pPr lvl="1"/>
            <a:r>
              <a:rPr lang="en-US" sz="2400" dirty="0" smtClean="0"/>
              <a:t>Private caches? Reuse existing MP/socket coherence</a:t>
            </a:r>
          </a:p>
          <a:p>
            <a:pPr lvl="2"/>
            <a:r>
              <a:rPr lang="en-US" sz="2000" dirty="0" smtClean="0"/>
              <a:t>Opportunity missed to optimize </a:t>
            </a:r>
            <a:r>
              <a:rPr lang="en-US" sz="2000" dirty="0" smtClean="0"/>
              <a:t>for on-chip sharing?</a:t>
            </a:r>
          </a:p>
          <a:p>
            <a:pPr lvl="1"/>
            <a:r>
              <a:rPr lang="en-US" sz="2400" dirty="0" smtClean="0"/>
              <a:t>Shared caches?</a:t>
            </a:r>
          </a:p>
          <a:p>
            <a:pPr lvl="2"/>
            <a:r>
              <a:rPr lang="en-US" sz="2000" dirty="0" smtClean="0"/>
              <a:t>Need new coherence protocol for on-chip caches</a:t>
            </a:r>
          </a:p>
          <a:p>
            <a:pPr lvl="2"/>
            <a:r>
              <a:rPr lang="en-US" sz="2000" dirty="0" smtClean="0"/>
              <a:t>Could be write-through </a:t>
            </a:r>
            <a:r>
              <a:rPr lang="en-US" sz="2000" dirty="0" smtClean="0"/>
              <a:t>L1 with back-invalidates for other </a:t>
            </a:r>
            <a:r>
              <a:rPr lang="en-US" sz="2000" dirty="0" smtClean="0"/>
              <a:t>caches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EBDAC3-DB5F-4734-AFC9-8C61ECB4996B}" type="slidenum">
              <a:rPr lang="en-US" smtClean="0"/>
              <a:pPr lvl="1">
                <a:defRPr/>
              </a:pPr>
              <a:t>41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High-Level Design Issues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4"/>
            </a:pPr>
            <a:r>
              <a:rPr lang="en-US" sz="2800" dirty="0" smtClean="0"/>
              <a:t>How to connect?</a:t>
            </a:r>
          </a:p>
          <a:p>
            <a:pPr lvl="1"/>
            <a:r>
              <a:rPr lang="en-US" sz="2400" dirty="0" smtClean="0"/>
              <a:t>Off-chip bus? Time-to-market hack, not scalable</a:t>
            </a:r>
          </a:p>
          <a:p>
            <a:pPr lvl="1"/>
            <a:r>
              <a:rPr lang="en-US" sz="2400" dirty="0" smtClean="0"/>
              <a:t>Existing pt-to-pt coherence interconnect </a:t>
            </a:r>
          </a:p>
          <a:p>
            <a:pPr lvl="2"/>
            <a:r>
              <a:rPr lang="en-US" sz="2000" dirty="0" smtClean="0"/>
              <a:t>e.g. AMD’s </a:t>
            </a:r>
            <a:r>
              <a:rPr lang="en-US" sz="2000" dirty="0" err="1" smtClean="0"/>
              <a:t>hypertransport</a:t>
            </a:r>
            <a:endParaRPr lang="en-US" sz="2000" dirty="0" smtClean="0"/>
          </a:p>
          <a:p>
            <a:pPr lvl="1"/>
            <a:r>
              <a:rPr lang="en-US" sz="2400" dirty="0" smtClean="0"/>
              <a:t>Shared L2/L3: </a:t>
            </a:r>
          </a:p>
          <a:p>
            <a:pPr lvl="2"/>
            <a:r>
              <a:rPr lang="en-US" sz="2000" dirty="0" smtClean="0"/>
              <a:t>Crossbar, up to 3-4 cores </a:t>
            </a:r>
          </a:p>
          <a:p>
            <a:pPr lvl="2"/>
            <a:r>
              <a:rPr lang="en-US" sz="2000" dirty="0" smtClean="0"/>
              <a:t>1D </a:t>
            </a:r>
            <a:r>
              <a:rPr lang="en-US" sz="2000" dirty="0" smtClean="0"/>
              <a:t>“UMA/dancehall</a:t>
            </a:r>
            <a:r>
              <a:rPr lang="en-US" sz="2000" dirty="0" smtClean="0"/>
              <a:t>“ organization with crossbar</a:t>
            </a:r>
          </a:p>
          <a:p>
            <a:pPr lvl="1"/>
            <a:r>
              <a:rPr lang="en-US" sz="2400" dirty="0" smtClean="0"/>
              <a:t>On-chip bus? Not very scalable</a:t>
            </a:r>
          </a:p>
          <a:p>
            <a:pPr lvl="1"/>
            <a:r>
              <a:rPr lang="en-US" sz="2400" dirty="0" smtClean="0"/>
              <a:t>Interconnection network</a:t>
            </a:r>
          </a:p>
          <a:p>
            <a:pPr lvl="2"/>
            <a:r>
              <a:rPr lang="en-US" sz="2000" dirty="0" smtClean="0"/>
              <a:t>scalable, but high overhead, design complexity</a:t>
            </a:r>
          </a:p>
          <a:p>
            <a:pPr lvl="2"/>
            <a:r>
              <a:rPr lang="en-US" sz="2000" dirty="0" smtClean="0"/>
              <a:t>E.g. ring, 2D tiled organization, mesh interconnect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922B7AA-66F8-4ABF-AE09-F5816F53143D}" type="slidenum">
              <a:rPr lang="en-US" smtClean="0"/>
              <a:pPr lvl="1">
                <a:defRPr/>
              </a:pPr>
              <a:t>42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Private L2/L3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dirty="0" smtClean="0"/>
              <a:t>Bandwidth issues</a:t>
            </a:r>
          </a:p>
          <a:p>
            <a:pPr marL="914400" lvl="1" indent="-514350"/>
            <a:r>
              <a:rPr lang="en-US" dirty="0" smtClean="0"/>
              <a:t>Data: if shared then banked/interleaved</a:t>
            </a:r>
          </a:p>
          <a:p>
            <a:pPr marL="914400" lvl="1" indent="-514350"/>
            <a:r>
              <a:rPr lang="en-US" dirty="0" smtClean="0"/>
              <a:t>Tags: snoop b/w into L2 (L1 if not inclusive)</a:t>
            </a:r>
          </a:p>
          <a:p>
            <a:pPr marL="514350" indent="-514350"/>
            <a:r>
              <a:rPr lang="en-US" dirty="0" smtClean="0"/>
              <a:t>Cache misses: per core vs. per chip</a:t>
            </a:r>
          </a:p>
          <a:p>
            <a:pPr marL="914400" lvl="1" indent="-514350"/>
            <a:r>
              <a:rPr lang="en-US" dirty="0" smtClean="0"/>
              <a:t>Compare same on-chip capacity (e.g. 4MB)</a:t>
            </a:r>
          </a:p>
          <a:p>
            <a:pPr marL="914400" lvl="1" indent="-514350"/>
            <a:r>
              <a:rPr lang="en-US" dirty="0" smtClean="0"/>
              <a:t>When cores share data:</a:t>
            </a:r>
          </a:p>
          <a:p>
            <a:pPr marL="1314450" lvl="2" indent="-514350"/>
            <a:r>
              <a:rPr lang="en-US" dirty="0" smtClean="0"/>
              <a:t>Cold/capacity/conflict misses fewer in shared cache</a:t>
            </a:r>
          </a:p>
          <a:p>
            <a:pPr marL="1314450" lvl="2" indent="-514350"/>
            <a:r>
              <a:rPr lang="en-US" dirty="0" smtClean="0"/>
              <a:t>Communication misses greater in private cache</a:t>
            </a:r>
          </a:p>
          <a:p>
            <a:pPr marL="914400" lvl="1" indent="-514350"/>
            <a:r>
              <a:rPr lang="en-US" dirty="0" smtClean="0"/>
              <a:t>Conflict misses can increase with shared cache</a:t>
            </a:r>
          </a:p>
          <a:p>
            <a:pPr marL="1314450" lvl="2" indent="-514350"/>
            <a:r>
              <a:rPr lang="en-US" dirty="0" smtClean="0"/>
              <a:t>Fairness issues between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3FCBE3E-D1BB-4C35-978C-502CE925CD83}" type="slidenum">
              <a:rPr lang="en-US" smtClean="0"/>
              <a:pPr lvl="1">
                <a:defRPr/>
              </a:pPr>
              <a:t>43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vs. Private L2/L3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Access latency: fixed vs. NUCA (interconnect)</a:t>
            </a:r>
          </a:p>
          <a:p>
            <a:pPr marL="914400" lvl="1" indent="-514350"/>
            <a:r>
              <a:rPr lang="en-US" sz="2400" dirty="0" smtClean="0"/>
              <a:t>Classic UMA (dancehall) vs. </a:t>
            </a:r>
            <a:r>
              <a:rPr lang="en-US" sz="2400" dirty="0" smtClean="0"/>
              <a:t>NUMA/NUCA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Collocate LLC banks with cores</a:t>
            </a:r>
          </a:p>
          <a:p>
            <a:pPr marL="1314450" lvl="2" indent="-514350"/>
            <a:r>
              <a:rPr lang="en-US" sz="2000" dirty="0" smtClean="0"/>
              <a:t>Commonly assumed in research literature</a:t>
            </a:r>
          </a:p>
          <a:p>
            <a:pPr marL="514350" indent="-514350"/>
            <a:r>
              <a:rPr lang="en-US" sz="2800" dirty="0" smtClean="0"/>
              <a:t>Complexity due to bandwidth:</a:t>
            </a:r>
          </a:p>
          <a:p>
            <a:pPr marL="914400" lvl="1" indent="-514350"/>
            <a:r>
              <a:rPr lang="en-US" sz="2400" dirty="0" smtClean="0"/>
              <a:t>Arbitration</a:t>
            </a:r>
          </a:p>
          <a:p>
            <a:pPr marL="914400" lvl="1" indent="-514350"/>
            <a:r>
              <a:rPr lang="en-US" sz="2400" dirty="0" smtClean="0"/>
              <a:t>Concurrency/interaction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Coherent vs. non-coherent shared LLC</a:t>
            </a:r>
          </a:p>
          <a:p>
            <a:pPr marL="914400" lvl="1" indent="-514350"/>
            <a:r>
              <a:rPr lang="en-US" sz="2400" dirty="0" smtClean="0"/>
              <a:t>LLC can be "memory cache” below “coherence”</a:t>
            </a:r>
          </a:p>
          <a:p>
            <a:pPr marL="914400" lvl="1" indent="-514350"/>
            <a:r>
              <a:rPr lang="en-US" sz="2400" dirty="0" smtClean="0"/>
              <a:t>Only trust contents after snoop/coherence has determined that no higher-level cache has a dirty 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81422D1-213B-4454-A5A7-51346F6A500B}" type="slidenum">
              <a:rPr lang="en-US" smtClean="0"/>
              <a:pPr lvl="1">
                <a:defRPr/>
              </a:pPr>
              <a:t>44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5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Coherence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smtClean="0"/>
              <a:t>All private caches: </a:t>
            </a:r>
          </a:p>
          <a:p>
            <a:pPr lvl="1"/>
            <a:r>
              <a:rPr lang="en-US" sz="2400" smtClean="0"/>
              <a:t>reuse existing protocol, if scalable enough</a:t>
            </a:r>
          </a:p>
          <a:p>
            <a:r>
              <a:rPr lang="en-US" sz="2800" smtClean="0"/>
              <a:t>Some shared cache</a:t>
            </a:r>
          </a:p>
          <a:p>
            <a:pPr lvl="1"/>
            <a:r>
              <a:rPr lang="en-US" sz="2400" smtClean="0"/>
              <a:t>New LL shared cache is non-coherent (easy)</a:t>
            </a:r>
          </a:p>
          <a:p>
            <a:pPr lvl="2"/>
            <a:r>
              <a:rPr lang="en-US" sz="2000" smtClean="0"/>
              <a:t>Use existing protocol to find blocks in private L2/L1</a:t>
            </a:r>
          </a:p>
          <a:p>
            <a:pPr lvl="2"/>
            <a:r>
              <a:rPr lang="en-US" sz="2000" smtClean="0"/>
              <a:t>Serialize L3 access; use as memory cache</a:t>
            </a:r>
          </a:p>
          <a:p>
            <a:pPr lvl="1"/>
            <a:r>
              <a:rPr lang="en-US" sz="2400" smtClean="0"/>
              <a:t>New shared LLC is coherent (harder)</a:t>
            </a:r>
          </a:p>
          <a:p>
            <a:pPr lvl="2"/>
            <a:r>
              <a:rPr lang="en-US" sz="2000" smtClean="0"/>
              <a:t>Complexity of multilevel protocols is underappreciated</a:t>
            </a:r>
          </a:p>
          <a:p>
            <a:pPr lvl="2"/>
            <a:r>
              <a:rPr lang="en-US" sz="2000" smtClean="0"/>
              <a:t>Could flatten (treat as peers) but:</a:t>
            </a:r>
          </a:p>
          <a:p>
            <a:pPr lvl="3"/>
            <a:r>
              <a:rPr lang="en-US" sz="1800" smtClean="0"/>
              <a:t>Lose opportunity</a:t>
            </a:r>
          </a:p>
          <a:p>
            <a:pPr lvl="3"/>
            <a:r>
              <a:rPr lang="en-US" sz="1800" smtClean="0"/>
              <a:t>May not be possible (due to inclusion, WB/WT handling)</a:t>
            </a:r>
          </a:p>
          <a:p>
            <a:pPr lvl="2"/>
            <a:r>
              <a:rPr lang="en-US" sz="2000" smtClean="0"/>
              <a:t>Combinatorial explosion due to multiple protocols interacting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62FD1D4-2E62-4F94-B82D-2830A9BD0324}" type="slidenum">
              <a:rPr lang="en-US" smtClean="0"/>
              <a:pPr lvl="1">
                <a:defRPr/>
              </a:pPr>
              <a:t>45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5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Coherence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Shared L2 is coherent via </a:t>
            </a:r>
            <a:r>
              <a:rPr lang="en-US" dirty="0" err="1" smtClean="0"/>
              <a:t>writethru</a:t>
            </a:r>
            <a:r>
              <a:rPr lang="en-US" dirty="0" smtClean="0"/>
              <a:t> L1</a:t>
            </a:r>
          </a:p>
          <a:p>
            <a:pPr lvl="1"/>
            <a:r>
              <a:rPr lang="en-US" dirty="0" smtClean="0"/>
              <a:t>Still need sharing list to forward </a:t>
            </a:r>
            <a:r>
              <a:rPr lang="en-US" dirty="0" smtClean="0"/>
              <a:t>invalidates/writes</a:t>
            </a:r>
            <a:endParaRPr lang="en-US" dirty="0" smtClean="0"/>
          </a:p>
          <a:p>
            <a:pPr lvl="1"/>
            <a:r>
              <a:rPr lang="en-US" i="1" dirty="0" smtClean="0"/>
              <a:t>Ordering</a:t>
            </a:r>
            <a:r>
              <a:rPr lang="en-US" dirty="0" smtClean="0"/>
              <a:t> of WT stores and conflicting loads, coherence messages not trivial</a:t>
            </a:r>
          </a:p>
          <a:p>
            <a:pPr lvl="1"/>
            <a:r>
              <a:rPr lang="en-US" dirty="0" smtClean="0"/>
              <a:t>WT bandwidth is expensive</a:t>
            </a:r>
          </a:p>
          <a:p>
            <a:r>
              <a:rPr lang="en-US" dirty="0" smtClean="0"/>
              <a:t>Shared L2 with </a:t>
            </a:r>
            <a:r>
              <a:rPr lang="en-US" dirty="0" err="1" smtClean="0"/>
              <a:t>writeback</a:t>
            </a:r>
            <a:r>
              <a:rPr lang="en-US" dirty="0" smtClean="0"/>
              <a:t> L1</a:t>
            </a:r>
          </a:p>
          <a:p>
            <a:pPr lvl="1"/>
            <a:r>
              <a:rPr lang="en-US" dirty="0" smtClean="0"/>
              <a:t>Combinatorial explosion of multiple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Fractal coherence (MICRO ‘10), manager-client pairing (MICRO’11) addresses this issue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D5FB5C8-6DD5-499D-B856-3E4164BFDCE5}" type="slidenum">
              <a:rPr lang="en-US" smtClean="0"/>
              <a:pPr lvl="1">
                <a:defRPr/>
              </a:pPr>
              <a:t>46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4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Interconnects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Bus/crossbar - dismiss as short-term solutions?</a:t>
            </a:r>
          </a:p>
          <a:p>
            <a:r>
              <a:rPr lang="en-US" sz="2800" dirty="0" smtClean="0"/>
              <a:t>Point-to-point links, many possible topographies</a:t>
            </a:r>
          </a:p>
          <a:p>
            <a:pPr lvl="1"/>
            <a:r>
              <a:rPr lang="en-US" sz="2400" dirty="0" smtClean="0"/>
              <a:t>2D (suitable for planar realization)</a:t>
            </a:r>
          </a:p>
          <a:p>
            <a:pPr lvl="2"/>
            <a:r>
              <a:rPr lang="en-US" sz="2000" dirty="0" smtClean="0"/>
              <a:t>Ring</a:t>
            </a:r>
          </a:p>
          <a:p>
            <a:pPr lvl="2"/>
            <a:r>
              <a:rPr lang="en-US" sz="2000" dirty="0" smtClean="0"/>
              <a:t>Mesh</a:t>
            </a:r>
          </a:p>
          <a:p>
            <a:pPr lvl="2"/>
            <a:r>
              <a:rPr lang="en-US" sz="2000" dirty="0" smtClean="0"/>
              <a:t>2D torus</a:t>
            </a:r>
          </a:p>
          <a:p>
            <a:pPr lvl="1"/>
            <a:r>
              <a:rPr lang="en-US" sz="2400" dirty="0" smtClean="0"/>
              <a:t>3D - may become more interesting with 3D packaging (chip stacks)</a:t>
            </a:r>
          </a:p>
          <a:p>
            <a:pPr lvl="2"/>
            <a:r>
              <a:rPr lang="en-US" sz="2000" dirty="0" smtClean="0"/>
              <a:t>Hypercube</a:t>
            </a:r>
          </a:p>
          <a:p>
            <a:pPr lvl="2"/>
            <a:r>
              <a:rPr lang="en-US" sz="2000" dirty="0" smtClean="0"/>
              <a:t>3D Mesh</a:t>
            </a:r>
          </a:p>
          <a:p>
            <a:pPr lvl="2"/>
            <a:r>
              <a:rPr lang="en-US" sz="2000" dirty="0" smtClean="0"/>
              <a:t>3D torus</a:t>
            </a:r>
          </a:p>
          <a:p>
            <a:r>
              <a:rPr lang="en-US" sz="2800" dirty="0" smtClean="0"/>
              <a:t>More detail in subsequent </a:t>
            </a:r>
            <a:r>
              <a:rPr lang="en-US" sz="2800" dirty="0" err="1" smtClean="0"/>
              <a:t>NoC</a:t>
            </a:r>
            <a:r>
              <a:rPr lang="en-US" sz="2800" dirty="0" smtClean="0"/>
              <a:t>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813759-848F-4EB3-A9D7-00A8703C06EB}" type="slidenum">
              <a:rPr lang="en-US" smtClean="0"/>
              <a:pPr lvl="1">
                <a:defRPr/>
              </a:pPr>
              <a:t>47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Cross-bar </a:t>
            </a:r>
            <a:r>
              <a:rPr lang="en-US" dirty="0" smtClean="0"/>
              <a:t>(IBM Power4-Power8)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0895F60-44AD-4293-80E5-63F07AC6B0F8}" type="slidenum">
              <a:rPr lang="en-US" smtClean="0"/>
              <a:pPr lvl="1">
                <a:defRPr/>
              </a:pPr>
              <a:t>48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84338" y="1898650"/>
            <a:ext cx="5707062" cy="2825750"/>
            <a:chOff x="381000" y="609600"/>
            <a:chExt cx="8153400" cy="4038600"/>
          </a:xfrm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381000" y="609600"/>
              <a:ext cx="8153400" cy="4038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latin typeface="Calibri" pitchFamily="34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533400" y="838200"/>
              <a:ext cx="838200" cy="990600"/>
              <a:chOff x="762000" y="990600"/>
              <a:chExt cx="838200" cy="990600"/>
            </a:xfrm>
          </p:grpSpPr>
          <p:sp>
            <p:nvSpPr>
              <p:cNvPr id="58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59" name="TextBox 6"/>
              <p:cNvSpPr txBox="1"/>
              <p:nvPr/>
            </p:nvSpPr>
            <p:spPr>
              <a:xfrm>
                <a:off x="838666" y="1599217"/>
                <a:ext cx="632768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60" name="TextBox 7"/>
              <p:cNvSpPr txBox="1">
                <a:spLocks noChangeArrowheads="1"/>
              </p:cNvSpPr>
              <p:nvPr/>
            </p:nvSpPr>
            <p:spPr bwMode="auto">
              <a:xfrm>
                <a:off x="761554" y="991157"/>
                <a:ext cx="839154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Core0</a:t>
                </a: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447800" y="838200"/>
              <a:ext cx="838200" cy="990600"/>
              <a:chOff x="762000" y="990600"/>
              <a:chExt cx="838200" cy="990600"/>
            </a:xfrm>
          </p:grpSpPr>
          <p:sp>
            <p:nvSpPr>
              <p:cNvPr id="55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56" name="TextBox 10"/>
              <p:cNvSpPr txBox="1"/>
              <p:nvPr/>
            </p:nvSpPr>
            <p:spPr>
              <a:xfrm>
                <a:off x="838264" y="1599217"/>
                <a:ext cx="632767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57" name="TextBox 11"/>
              <p:cNvSpPr txBox="1">
                <a:spLocks noChangeArrowheads="1"/>
              </p:cNvSpPr>
              <p:nvPr/>
            </p:nvSpPr>
            <p:spPr bwMode="auto">
              <a:xfrm>
                <a:off x="761153" y="991157"/>
                <a:ext cx="839154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Core1</a:t>
                </a: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362200" y="838200"/>
              <a:ext cx="838200" cy="990600"/>
              <a:chOff x="762000" y="990600"/>
              <a:chExt cx="838200" cy="990600"/>
            </a:xfrm>
          </p:grpSpPr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40129" y="1599217"/>
                <a:ext cx="630500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54" name="TextBox 15"/>
              <p:cNvSpPr txBox="1">
                <a:spLocks noChangeArrowheads="1"/>
              </p:cNvSpPr>
              <p:nvPr/>
            </p:nvSpPr>
            <p:spPr bwMode="auto">
              <a:xfrm>
                <a:off x="763017" y="991157"/>
                <a:ext cx="836886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Core2</a:t>
                </a: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276600" y="838200"/>
              <a:ext cx="838200" cy="990600"/>
              <a:chOff x="762000" y="990600"/>
              <a:chExt cx="838200" cy="990600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39726" y="1599217"/>
                <a:ext cx="630500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51" name="TextBox 23"/>
              <p:cNvSpPr txBox="1">
                <a:spLocks noChangeArrowheads="1"/>
              </p:cNvSpPr>
              <p:nvPr/>
            </p:nvSpPr>
            <p:spPr bwMode="auto">
              <a:xfrm>
                <a:off x="762614" y="991157"/>
                <a:ext cx="836887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Core3</a:t>
                </a: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191000" y="838200"/>
              <a:ext cx="838200" cy="990600"/>
              <a:chOff x="762000" y="990600"/>
              <a:chExt cx="838200" cy="990600"/>
            </a:xfrm>
          </p:grpSpPr>
          <p:sp>
            <p:nvSpPr>
              <p:cNvPr id="46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39324" y="1599217"/>
                <a:ext cx="630500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8" name="TextBox 27"/>
              <p:cNvSpPr txBox="1">
                <a:spLocks noChangeArrowheads="1"/>
              </p:cNvSpPr>
              <p:nvPr/>
            </p:nvSpPr>
            <p:spPr bwMode="auto">
              <a:xfrm>
                <a:off x="762213" y="991157"/>
                <a:ext cx="836886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Core4</a:t>
                </a: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5105400" y="838200"/>
              <a:ext cx="838200" cy="990600"/>
              <a:chOff x="762000" y="990600"/>
              <a:chExt cx="838200" cy="990600"/>
            </a:xfrm>
          </p:grpSpPr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8920" y="1599217"/>
                <a:ext cx="632768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5" name="TextBox 31"/>
              <p:cNvSpPr txBox="1">
                <a:spLocks noChangeArrowheads="1"/>
              </p:cNvSpPr>
              <p:nvPr/>
            </p:nvSpPr>
            <p:spPr bwMode="auto">
              <a:xfrm>
                <a:off x="761809" y="991157"/>
                <a:ext cx="839154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Core5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6019800" y="838200"/>
              <a:ext cx="838200" cy="990600"/>
              <a:chOff x="762000" y="990600"/>
              <a:chExt cx="838200" cy="990600"/>
            </a:xfrm>
          </p:grpSpPr>
          <p:sp>
            <p:nvSpPr>
              <p:cNvPr id="40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38519" y="1599217"/>
                <a:ext cx="632767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2" name="TextBox 35"/>
              <p:cNvSpPr txBox="1">
                <a:spLocks noChangeArrowheads="1"/>
              </p:cNvSpPr>
              <p:nvPr/>
            </p:nvSpPr>
            <p:spPr bwMode="auto">
              <a:xfrm>
                <a:off x="761407" y="991157"/>
                <a:ext cx="839154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Core6</a:t>
                </a:r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6934200" y="838200"/>
              <a:ext cx="838200" cy="990600"/>
              <a:chOff x="762000" y="990600"/>
              <a:chExt cx="838200" cy="990600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116" y="1599217"/>
                <a:ext cx="632768" cy="3698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39" name="TextBox 39"/>
              <p:cNvSpPr txBox="1">
                <a:spLocks noChangeArrowheads="1"/>
              </p:cNvSpPr>
              <p:nvPr/>
            </p:nvSpPr>
            <p:spPr bwMode="auto">
              <a:xfrm>
                <a:off x="761004" y="991157"/>
                <a:ext cx="839154" cy="36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55000" lnSpcReduction="20000"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latin typeface="+mn-lt"/>
                  </a:rPr>
                  <a:t>Core7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32954" y="3012341"/>
              <a:ext cx="839154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6952" y="3012341"/>
              <a:ext cx="839154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3218" y="3012341"/>
              <a:ext cx="836885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7214" y="3012341"/>
              <a:ext cx="836887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212" y="3012341"/>
              <a:ext cx="836885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209" y="3012341"/>
              <a:ext cx="839154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207" y="3012341"/>
              <a:ext cx="839154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3204" y="3012341"/>
              <a:ext cx="839154" cy="644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L2 $ Bank7</a:t>
              </a:r>
            </a:p>
          </p:txBody>
        </p:sp>
        <p:sp>
          <p:nvSpPr>
            <p:cNvPr id="23" name="Rounded Rectangle 48"/>
            <p:cNvSpPr>
              <a:spLocks noChangeArrowheads="1"/>
            </p:cNvSpPr>
            <p:nvPr/>
          </p:nvSpPr>
          <p:spPr bwMode="auto">
            <a:xfrm>
              <a:off x="610066" y="1905129"/>
              <a:ext cx="7085180" cy="9914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77500" lnSpcReduction="20000"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latin typeface="+mn-lt"/>
                </a:rPr>
                <a:t>8X9 Cross-Bar Interconnect</a:t>
              </a:r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684910" y="3899471"/>
              <a:ext cx="1449241" cy="6080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Memory Controller</a:t>
              </a:r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2515172" y="3885858"/>
              <a:ext cx="1446973" cy="6103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Memory Controller</a:t>
              </a:r>
            </a:p>
          </p:txBody>
        </p:sp>
        <p:sp>
          <p:nvSpPr>
            <p:cNvPr id="26" name="Rectangle 51"/>
            <p:cNvSpPr>
              <a:spLocks noChangeArrowheads="1"/>
            </p:cNvSpPr>
            <p:nvPr/>
          </p:nvSpPr>
          <p:spPr bwMode="auto">
            <a:xfrm>
              <a:off x="4343166" y="3885858"/>
              <a:ext cx="1446973" cy="6103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Memory Controller</a:t>
              </a:r>
            </a:p>
          </p:txBody>
        </p:sp>
        <p:sp>
          <p:nvSpPr>
            <p:cNvPr id="27" name="Rectangle 52"/>
            <p:cNvSpPr>
              <a:spLocks noChangeArrowheads="1"/>
            </p:cNvSpPr>
            <p:nvPr/>
          </p:nvSpPr>
          <p:spPr bwMode="auto">
            <a:xfrm>
              <a:off x="6248273" y="3885858"/>
              <a:ext cx="1446973" cy="6103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Memory Controller</a:t>
              </a:r>
            </a:p>
          </p:txBody>
        </p:sp>
        <p:cxnSp>
          <p:nvCxnSpPr>
            <p:cNvPr id="28" name="Elbow Connector 55"/>
            <p:cNvCxnSpPr>
              <a:cxnSpLocks noChangeShapeType="1"/>
              <a:stCxn id="15" idx="2"/>
              <a:endCxn id="24" idx="0"/>
            </p:cNvCxnSpPr>
            <p:nvPr/>
          </p:nvCxnSpPr>
          <p:spPr bwMode="auto">
            <a:xfrm rot="16200000" flipH="1">
              <a:off x="10604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" name="Elbow Connector 57"/>
            <p:cNvCxnSpPr>
              <a:cxnSpLocks noChangeShapeType="1"/>
              <a:stCxn id="16" idx="2"/>
              <a:endCxn id="24" idx="0"/>
            </p:cNvCxnSpPr>
            <p:nvPr/>
          </p:nvCxnSpPr>
          <p:spPr bwMode="auto">
            <a:xfrm rot="5400000">
              <a:off x="15176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" name="Elbow Connector 59"/>
            <p:cNvCxnSpPr>
              <a:cxnSpLocks noChangeShapeType="1"/>
            </p:cNvCxnSpPr>
            <p:nvPr/>
          </p:nvCxnSpPr>
          <p:spPr bwMode="auto">
            <a:xfrm rot="16200000" flipH="1">
              <a:off x="28511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1" name="Elbow Connector 60"/>
            <p:cNvCxnSpPr>
              <a:cxnSpLocks noChangeShapeType="1"/>
            </p:cNvCxnSpPr>
            <p:nvPr/>
          </p:nvCxnSpPr>
          <p:spPr bwMode="auto">
            <a:xfrm rot="5400000">
              <a:off x="33083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2" name="Elbow Connector 61"/>
            <p:cNvCxnSpPr>
              <a:cxnSpLocks noChangeShapeType="1"/>
            </p:cNvCxnSpPr>
            <p:nvPr/>
          </p:nvCxnSpPr>
          <p:spPr bwMode="auto">
            <a:xfrm rot="16200000" flipH="1">
              <a:off x="46799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3" name="Elbow Connector 62"/>
            <p:cNvCxnSpPr>
              <a:cxnSpLocks noChangeShapeType="1"/>
            </p:cNvCxnSpPr>
            <p:nvPr/>
          </p:nvCxnSpPr>
          <p:spPr bwMode="auto">
            <a:xfrm rot="5400000">
              <a:off x="51371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4" name="Elbow Connector 63"/>
            <p:cNvCxnSpPr>
              <a:cxnSpLocks noChangeShapeType="1"/>
            </p:cNvCxnSpPr>
            <p:nvPr/>
          </p:nvCxnSpPr>
          <p:spPr bwMode="auto">
            <a:xfrm rot="16200000" flipH="1">
              <a:off x="65087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5" name="Elbow Connector 64"/>
            <p:cNvCxnSpPr>
              <a:cxnSpLocks noChangeShapeType="1"/>
            </p:cNvCxnSpPr>
            <p:nvPr/>
          </p:nvCxnSpPr>
          <p:spPr bwMode="auto">
            <a:xfrm rot="5400000">
              <a:off x="6965950" y="3549650"/>
              <a:ext cx="2413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" name="TextBox 35"/>
            <p:cNvSpPr txBox="1"/>
            <p:nvPr/>
          </p:nvSpPr>
          <p:spPr>
            <a:xfrm>
              <a:off x="7849469" y="3048643"/>
              <a:ext cx="532977" cy="3698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I/O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4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On-Chip Bus/Crossbar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2800" dirty="0" smtClean="0"/>
              <a:t>Used widely (</a:t>
            </a:r>
            <a:r>
              <a:rPr lang="en-US" sz="2800" dirty="0" smtClean="0"/>
              <a:t>Power4/5/6/7/8, </a:t>
            </a:r>
            <a:r>
              <a:rPr lang="en-US" sz="2800" dirty="0" smtClean="0"/>
              <a:t>Piranha, Niagara, etc.)</a:t>
            </a:r>
          </a:p>
          <a:p>
            <a:pPr lvl="1"/>
            <a:r>
              <a:rPr lang="en-US" sz="2400" dirty="0" smtClean="0"/>
              <a:t>Assumed not scalable</a:t>
            </a:r>
          </a:p>
          <a:p>
            <a:pPr lvl="1"/>
            <a:r>
              <a:rPr lang="en-US" sz="2400" dirty="0" smtClean="0"/>
              <a:t>Is this really true, given on-chip characteristics?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dirty="0" smtClean="0"/>
              <a:t>cales </a:t>
            </a:r>
            <a:r>
              <a:rPr lang="en-US" sz="2400" dirty="0" smtClean="0"/>
              <a:t>"far enough" : watch out for arguments at the limit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swizzle-switch makes x-bar scalable </a:t>
            </a:r>
            <a:r>
              <a:rPr lang="en-US" sz="2400" dirty="0" smtClean="0"/>
              <a:t>enough [</a:t>
            </a:r>
            <a:r>
              <a:rPr lang="en-US" sz="2400" dirty="0" err="1" smtClean="0"/>
              <a:t>UMich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Simple, straightforward, nice ordering properties</a:t>
            </a:r>
          </a:p>
          <a:p>
            <a:pPr lvl="1"/>
            <a:r>
              <a:rPr lang="en-US" sz="2400" dirty="0" smtClean="0"/>
              <a:t>Wiring can be a nightmare (for crossbar)</a:t>
            </a:r>
          </a:p>
          <a:p>
            <a:pPr lvl="1"/>
            <a:r>
              <a:rPr lang="en-US" sz="2400" dirty="0" smtClean="0"/>
              <a:t>Bus bandwidth is weak (even multiple busses)</a:t>
            </a:r>
          </a:p>
          <a:p>
            <a:pPr lvl="1"/>
            <a:r>
              <a:rPr lang="en-US" sz="2400" dirty="0" smtClean="0"/>
              <a:t>Compare DEC Piranha 8-lane bus (32GB/s) to Power4 crossbar (100+GB/s)</a:t>
            </a:r>
          </a:p>
          <a:p>
            <a:pPr lvl="1"/>
            <a:r>
              <a:rPr lang="en-US" sz="2400" dirty="0" smtClean="0"/>
              <a:t>Workload </a:t>
            </a:r>
            <a:r>
              <a:rPr lang="en-US" sz="2400" dirty="0" smtClean="0"/>
              <a:t>BW demands</a:t>
            </a:r>
            <a:r>
              <a:rPr lang="en-US" sz="2400" dirty="0" smtClean="0"/>
              <a:t>: commercial vs. scientific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376B818-0A91-41E9-8D91-3E746FCB83B6}" type="slidenum">
              <a:rPr lang="en-US" smtClean="0"/>
              <a:pPr lvl="1">
                <a:defRPr/>
              </a:pPr>
              <a:t>49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5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 to Multithreading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Fine-grain multithreading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Switch contexts at fixed fine-grain interval (e.g. every cycle)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Need enough thread contexts to cover stalls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Example: Tera MTA, 128 contexts, no data caches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Benefits: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Conceptually simple, high throughput, deterministic behavior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Drawback: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Very poor single-thread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82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58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82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34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058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582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34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058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10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534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058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582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10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534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058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582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010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534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058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582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010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1534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058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582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Ring (e.g. Intel)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0895F60-44AD-4293-80E5-63F07AC6B0F8}" type="slidenum">
              <a:rPr lang="en-US" smtClean="0"/>
              <a:pPr lvl="1">
                <a:defRPr/>
              </a:pPr>
              <a:t>50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36800" y="1524000"/>
            <a:ext cx="3627438" cy="3573462"/>
            <a:chOff x="304800" y="609600"/>
            <a:chExt cx="5181600" cy="51054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04800" y="609600"/>
              <a:ext cx="5181600" cy="5105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09600" y="990600"/>
              <a:ext cx="838200" cy="990600"/>
              <a:chOff x="762000" y="990600"/>
              <a:chExt cx="838200" cy="990600"/>
            </a:xfrm>
          </p:grpSpPr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38166" y="1600742"/>
                <a:ext cx="632678" cy="369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761066" y="990634"/>
                <a:ext cx="839034" cy="369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/>
                  <a:t>Core0</a:t>
                </a: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609600" y="2438400"/>
              <a:ext cx="838200" cy="990600"/>
              <a:chOff x="762000" y="990600"/>
              <a:chExt cx="838200" cy="990600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38166" y="1599963"/>
                <a:ext cx="632678" cy="369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761066" y="989856"/>
                <a:ext cx="839034" cy="369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/>
                  <a:t>Core1</a:t>
                </a: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114800" y="2590800"/>
              <a:ext cx="838200" cy="990600"/>
              <a:chOff x="762000" y="990600"/>
              <a:chExt cx="838200" cy="990600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8766" y="1599523"/>
                <a:ext cx="632678" cy="36969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761666" y="991683"/>
                <a:ext cx="839034" cy="369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/>
                  <a:t>Core2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114800" y="990600"/>
              <a:ext cx="838200" cy="990600"/>
              <a:chOff x="762000" y="990600"/>
              <a:chExt cx="838200" cy="990600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62000" y="990600"/>
                <a:ext cx="838200" cy="990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GB" b="1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8766" y="1600742"/>
                <a:ext cx="632678" cy="3696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 dirty="0"/>
                  <a:t>L1 $</a:t>
                </a: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761666" y="990634"/>
                <a:ext cx="839034" cy="369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47500" lnSpcReduction="20000"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en-US"/>
                  <a:t>Core3</a:t>
                </a:r>
              </a:p>
            </p:txBody>
          </p:sp>
        </p:grp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1447800" y="15240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058193" y="2132807"/>
              <a:ext cx="315913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3112293" y="2132807"/>
              <a:ext cx="315913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972593" y="2437607"/>
              <a:ext cx="315913" cy="127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1752600" y="796925"/>
              <a:ext cx="2133600" cy="29368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508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0800000">
              <a:off x="1447800" y="28956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7" name="Rectangle 16"/>
            <p:cNvSpPr/>
            <p:nvPr/>
          </p:nvSpPr>
          <p:spPr bwMode="auto">
            <a:xfrm rot="5400000">
              <a:off x="1529107" y="1376365"/>
              <a:ext cx="2590123" cy="1818662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5767" y="1106304"/>
              <a:ext cx="836767" cy="6463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en-US" dirty="0"/>
                <a:t>L2 $ Bank0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5767" y="2818689"/>
              <a:ext cx="836767" cy="64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en-US" dirty="0"/>
                <a:t>L2 $ Bank1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6734" y="2818689"/>
              <a:ext cx="836765" cy="64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en-US" dirty="0"/>
                <a:t>L2 $ Bank2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96734" y="1124449"/>
              <a:ext cx="836765" cy="648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en-US" dirty="0"/>
                <a:t>L2 $ Bank3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  <a:stCxn id="19" idx="2"/>
            </p:cNvCxnSpPr>
            <p:nvPr/>
          </p:nvCxnSpPr>
          <p:spPr bwMode="auto">
            <a:xfrm rot="5400000">
              <a:off x="2170906" y="3580607"/>
              <a:ext cx="268287" cy="381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143250" y="3562350"/>
              <a:ext cx="304800" cy="381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4" name="Straight Arrow Connector 23"/>
            <p:cNvCxnSpPr>
              <a:cxnSpLocks noChangeShapeType="1"/>
              <a:endCxn id="18" idx="0"/>
            </p:cNvCxnSpPr>
            <p:nvPr/>
          </p:nvCxnSpPr>
          <p:spPr bwMode="auto">
            <a:xfrm rot="5400000">
              <a:off x="2189162" y="933451"/>
              <a:ext cx="307975" cy="381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5" name="Straight Arrow Connector 24"/>
            <p:cNvCxnSpPr>
              <a:cxnSpLocks noChangeShapeType="1"/>
              <a:endCxn id="21" idx="0"/>
            </p:cNvCxnSpPr>
            <p:nvPr/>
          </p:nvCxnSpPr>
          <p:spPr bwMode="auto">
            <a:xfrm rot="16200000" flipH="1">
              <a:off x="3124200" y="935038"/>
              <a:ext cx="342900" cy="381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rot="10800000">
              <a:off x="3886200" y="2970213"/>
              <a:ext cx="228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10800000">
              <a:off x="3886200" y="15240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259521" y="4038905"/>
              <a:ext cx="1145168" cy="38103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/>
                <a:t>Router</a:t>
              </a:r>
            </a:p>
          </p:txBody>
        </p:sp>
        <p:sp>
          <p:nvSpPr>
            <p:cNvPr id="29" name="Up-Down Arrow 28"/>
            <p:cNvSpPr>
              <a:spLocks noChangeArrowheads="1"/>
            </p:cNvSpPr>
            <p:nvPr/>
          </p:nvSpPr>
          <p:spPr bwMode="auto">
            <a:xfrm>
              <a:off x="2742533" y="3732716"/>
              <a:ext cx="154201" cy="306189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810600" y="3886944"/>
              <a:ext cx="1446766" cy="6078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/>
                <a:t>Directory Coherence</a:t>
              </a:r>
            </a:p>
          </p:txBody>
        </p:sp>
        <p:sp>
          <p:nvSpPr>
            <p:cNvPr id="31" name="Up-Down Arrow 30"/>
            <p:cNvSpPr>
              <a:spLocks noChangeArrowheads="1"/>
            </p:cNvSpPr>
            <p:nvPr/>
          </p:nvSpPr>
          <p:spPr bwMode="auto">
            <a:xfrm rot="5400000">
              <a:off x="3467030" y="3924408"/>
              <a:ext cx="229073" cy="458067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2" name="Up-Down Arrow 31"/>
            <p:cNvSpPr>
              <a:spLocks noChangeArrowheads="1"/>
            </p:cNvSpPr>
            <p:nvPr/>
          </p:nvSpPr>
          <p:spPr bwMode="auto">
            <a:xfrm>
              <a:off x="2742533" y="4419939"/>
              <a:ext cx="154201" cy="30392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132533" y="4723859"/>
              <a:ext cx="1446766" cy="6101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/>
                <a:t>QPI/HT Interconnect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9522" y="3898285"/>
              <a:ext cx="1449033" cy="6101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550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/>
                <a:t>Memory Controller</a:t>
              </a:r>
            </a:p>
          </p:txBody>
        </p:sp>
        <p:sp>
          <p:nvSpPr>
            <p:cNvPr id="35" name="Up-Down Arrow 34"/>
            <p:cNvSpPr>
              <a:spLocks noChangeArrowheads="1"/>
            </p:cNvSpPr>
            <p:nvPr/>
          </p:nvSpPr>
          <p:spPr bwMode="auto">
            <a:xfrm rot="5400000">
              <a:off x="1943163" y="3999254"/>
              <a:ext cx="229075" cy="458067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rmAutofit fontScale="47500" lnSpcReduction="20000"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83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On-Chip 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Point-to-point ring interconnect</a:t>
            </a:r>
          </a:p>
          <a:p>
            <a:pPr lvl="1"/>
            <a:r>
              <a:rPr lang="en-US" dirty="0" smtClean="0"/>
              <a:t>Simple, easy</a:t>
            </a:r>
          </a:p>
          <a:p>
            <a:pPr lvl="1"/>
            <a:r>
              <a:rPr lang="en-US" dirty="0" smtClean="0"/>
              <a:t>Nice ordering properties (unidirectional)</a:t>
            </a:r>
          </a:p>
          <a:p>
            <a:pPr lvl="1"/>
            <a:r>
              <a:rPr lang="en-US" dirty="0" smtClean="0"/>
              <a:t>Every request a broadcast (all nodes can snoop)</a:t>
            </a:r>
          </a:p>
          <a:p>
            <a:pPr lvl="1"/>
            <a:r>
              <a:rPr lang="en-US" dirty="0" smtClean="0"/>
              <a:t>Scales poorly: </a:t>
            </a:r>
            <a:r>
              <a:rPr lang="en-US" i="1" dirty="0" smtClean="0"/>
              <a:t>O(n)</a:t>
            </a:r>
            <a:r>
              <a:rPr lang="en-US" dirty="0" smtClean="0"/>
              <a:t> latency, fixed bandwidth</a:t>
            </a:r>
          </a:p>
          <a:p>
            <a:r>
              <a:rPr lang="en-US" dirty="0" smtClean="0"/>
              <a:t>Optical ring (</a:t>
            </a:r>
            <a:r>
              <a:rPr lang="en-US" dirty="0" err="1" smtClean="0"/>
              <a:t>nanophotonic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HP Labs Corona </a:t>
            </a:r>
            <a:r>
              <a:rPr lang="en-US" dirty="0" smtClean="0"/>
              <a:t>project [ISCA 08]</a:t>
            </a:r>
            <a:endParaRPr lang="en-US" dirty="0" smtClean="0"/>
          </a:p>
          <a:p>
            <a:pPr lvl="1"/>
            <a:r>
              <a:rPr lang="en-US" dirty="0" smtClean="0"/>
              <a:t>Much lower latency (speed of light)</a:t>
            </a:r>
          </a:p>
          <a:p>
            <a:pPr lvl="1"/>
            <a:r>
              <a:rPr lang="en-US" dirty="0" smtClean="0"/>
              <a:t> Still fixed bandwidth (but lots of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DA3844E-012E-4CEF-A707-6FF5D1E4FD9C}" type="slidenum">
              <a:rPr lang="en-US" smtClean="0"/>
              <a:pPr lvl="1">
                <a:defRPr/>
              </a:pPr>
              <a:t>51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1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On-Chip Mesh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2800" dirty="0" smtClean="0"/>
              <a:t>Widely assumed in academic literature</a:t>
            </a:r>
          </a:p>
          <a:p>
            <a:r>
              <a:rPr lang="en-US" sz="2800" dirty="0" err="1" smtClean="0"/>
              <a:t>Tilera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Wentzlaff</a:t>
            </a:r>
            <a:r>
              <a:rPr lang="en-US" sz="2800" dirty="0" smtClean="0"/>
              <a:t> </a:t>
            </a:r>
            <a:r>
              <a:rPr lang="en-US" sz="2800" dirty="0" smtClean="0"/>
              <a:t>reading [19])</a:t>
            </a:r>
            <a:endParaRPr lang="en-US" sz="2800" dirty="0" smtClean="0"/>
          </a:p>
          <a:p>
            <a:r>
              <a:rPr lang="en-US" sz="2800" dirty="0" smtClean="0"/>
              <a:t>Not symmetric, so have to watch out for load imbalance on inner nodes/links</a:t>
            </a:r>
          </a:p>
          <a:p>
            <a:pPr lvl="1"/>
            <a:r>
              <a:rPr lang="en-US" sz="2400" dirty="0" smtClean="0"/>
              <a:t>2D torus: wraparound links to create symmetry</a:t>
            </a:r>
          </a:p>
          <a:p>
            <a:pPr lvl="2"/>
            <a:r>
              <a:rPr lang="en-US" sz="2000" dirty="0" smtClean="0"/>
              <a:t>Not obviously planar</a:t>
            </a:r>
          </a:p>
          <a:p>
            <a:pPr lvl="2"/>
            <a:r>
              <a:rPr lang="en-US" sz="2000" dirty="0" smtClean="0"/>
              <a:t>Can be laid out in 2D but longer wires, more intersecting links</a:t>
            </a:r>
          </a:p>
          <a:p>
            <a:r>
              <a:rPr lang="en-US" sz="2800" dirty="0" smtClean="0"/>
              <a:t>Latency, bandwidth scale well</a:t>
            </a:r>
          </a:p>
          <a:p>
            <a:r>
              <a:rPr lang="en-US" sz="2800" dirty="0" smtClean="0"/>
              <a:t>Lots of recent research in 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5841654-FCE0-4B02-A9AB-72077CFF5624}" type="slidenum">
              <a:rPr lang="en-US" smtClean="0"/>
              <a:pPr lvl="1">
                <a:defRPr/>
              </a:pPr>
              <a:t>52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199313" y="6148388"/>
            <a:ext cx="1905000" cy="3810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/>
            <a:fld id="{580DB140-97C9-41B4-832E-97D7D0D1BFF5}" type="slidenum">
              <a:rPr lang="en-US" smtClean="0"/>
              <a:pPr lvl="1"/>
              <a:t>53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838200"/>
          </a:xfrm>
        </p:spPr>
        <p:txBody>
          <a:bodyPr/>
          <a:lstStyle/>
          <a:p>
            <a:r>
              <a:rPr lang="en-US" dirty="0" smtClean="0"/>
              <a:t>CMP Examples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19200"/>
            <a:ext cx="7470775" cy="1524000"/>
          </a:xfrm>
        </p:spPr>
        <p:txBody>
          <a:bodyPr/>
          <a:lstStyle/>
          <a:p>
            <a:r>
              <a:rPr lang="en-US" sz="2800" smtClean="0"/>
              <a:t>Chip Multiprocessors (CMP)</a:t>
            </a:r>
          </a:p>
          <a:p>
            <a:r>
              <a:rPr lang="en-US" sz="2800" smtClean="0"/>
              <a:t>Becoming very popular</a:t>
            </a:r>
          </a:p>
        </p:txBody>
      </p:sp>
      <p:graphicFrame>
        <p:nvGraphicFramePr>
          <p:cNvPr id="1431642" name="Group 90"/>
          <p:cNvGraphicFramePr>
            <a:graphicFrameLocks noGrp="1"/>
          </p:cNvGraphicFramePr>
          <p:nvPr>
            <p:ph sz="half" idx="2"/>
          </p:nvPr>
        </p:nvGraphicFramePr>
        <p:xfrm>
          <a:off x="762000" y="2438400"/>
          <a:ext cx="7948613" cy="3312479"/>
        </p:xfrm>
        <a:graphic>
          <a:graphicData uri="http://schemas.openxmlformats.org/drawingml/2006/table">
            <a:tbl>
              <a:tblPr/>
              <a:tblGrid>
                <a:gridCol w="2259013"/>
                <a:gridCol w="1169987"/>
                <a:gridCol w="1169988"/>
                <a:gridCol w="334962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Cores/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Multi-threaded?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Resources shared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IBM Power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L2/L3, system 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IBM Power7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(4T)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Core,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L2/L3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system 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Ultrasparc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 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Sun Niagara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(4T)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Everything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Intel Pentium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(2T)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Core, nothing else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AMD Opteron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 interface (socket)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3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/>
            <a:fld id="{0F807244-2764-4E81-8B6B-6F9918452D7A}" type="slidenum">
              <a:rPr lang="en-US" smtClean="0"/>
              <a:pPr lvl="1"/>
              <a:t>54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80375" cy="457200"/>
          </a:xfrm>
        </p:spPr>
        <p:txBody>
          <a:bodyPr/>
          <a:lstStyle/>
          <a:p>
            <a:r>
              <a:rPr lang="en-US" sz="2800" smtClean="0"/>
              <a:t>IBM Power4: Example CMP</a:t>
            </a:r>
          </a:p>
        </p:txBody>
      </p:sp>
      <p:pic>
        <p:nvPicPr>
          <p:cNvPr id="29701" name="Picture 3" descr="she70647_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6858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9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Niagara Case Study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smtClean="0"/>
              <a:t>Targeted application: web servers</a:t>
            </a:r>
          </a:p>
          <a:p>
            <a:pPr lvl="1" eaLnBrk="1" hangingPunct="1"/>
            <a:r>
              <a:rPr lang="en-US" smtClean="0"/>
              <a:t>Memory intensive (many cache misses)</a:t>
            </a:r>
          </a:p>
          <a:p>
            <a:pPr lvl="1" eaLnBrk="1" hangingPunct="1"/>
            <a:r>
              <a:rPr lang="en-US" smtClean="0"/>
              <a:t>ILP limited by memory behavior</a:t>
            </a:r>
          </a:p>
          <a:p>
            <a:pPr lvl="1" eaLnBrk="1" hangingPunct="1"/>
            <a:r>
              <a:rPr lang="en-US" smtClean="0"/>
              <a:t>TLP: Lots of available threads (one per client)</a:t>
            </a:r>
          </a:p>
          <a:p>
            <a:pPr eaLnBrk="1" hangingPunct="1"/>
            <a:r>
              <a:rPr lang="en-US" smtClean="0"/>
              <a:t>Design goal: maximize throughput (/watt)</a:t>
            </a:r>
          </a:p>
          <a:p>
            <a:pPr eaLnBrk="1" hangingPunct="1"/>
            <a:r>
              <a:rPr lang="en-US" smtClean="0"/>
              <a:t>Results:</a:t>
            </a:r>
          </a:p>
          <a:p>
            <a:pPr lvl="1" eaLnBrk="1" hangingPunct="1"/>
            <a:r>
              <a:rPr lang="en-US" smtClean="0"/>
              <a:t>Pack many cores on die (8)</a:t>
            </a:r>
          </a:p>
          <a:p>
            <a:pPr lvl="1" eaLnBrk="1" hangingPunct="1"/>
            <a:r>
              <a:rPr lang="en-US" smtClean="0"/>
              <a:t>Keep cores simple to fit 8 on a die, share FPU</a:t>
            </a:r>
          </a:p>
          <a:p>
            <a:pPr lvl="1" eaLnBrk="1" hangingPunct="1"/>
            <a:r>
              <a:rPr lang="en-US" smtClean="0"/>
              <a:t>Use multithreading to cover pipeline stalls</a:t>
            </a:r>
          </a:p>
          <a:p>
            <a:pPr lvl="1" eaLnBrk="1" hangingPunct="1"/>
            <a:r>
              <a:rPr lang="en-US" smtClean="0"/>
              <a:t>Modest frequency target (1.2 GHz)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Niagara Block Diagram </a:t>
            </a:r>
            <a:r>
              <a:rPr lang="en-US" sz="2000" dirty="0" smtClean="0"/>
              <a:t>[Source: J. </a:t>
            </a:r>
            <a:r>
              <a:rPr lang="en-US" sz="2000" dirty="0" err="1" smtClean="0"/>
              <a:t>Laudon</a:t>
            </a:r>
            <a:r>
              <a:rPr lang="en-US" sz="2000" dirty="0" smtClean="0"/>
              <a:t>]</a:t>
            </a:r>
            <a:endParaRPr lang="en-US" dirty="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8 in-order cores, 4 threads each</a:t>
            </a:r>
          </a:p>
          <a:p>
            <a:pPr eaLnBrk="1" hangingPunct="1"/>
            <a:r>
              <a:rPr lang="en-US" dirty="0" smtClean="0"/>
              <a:t>4 L2 banks, 4 DDR2 memory controllers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6950"/>
            <a:ext cx="7053263" cy="4489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808037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Ultrasparc</a:t>
            </a:r>
            <a:r>
              <a:rPr lang="en-US" sz="4000" dirty="0" smtClean="0"/>
              <a:t> T1 Die Photo </a:t>
            </a:r>
            <a:r>
              <a:rPr lang="en-US" sz="1800" dirty="0" smtClean="0"/>
              <a:t>[Source: J. </a:t>
            </a:r>
            <a:r>
              <a:rPr lang="en-US" sz="1800" dirty="0" err="1" smtClean="0"/>
              <a:t>Laudon</a:t>
            </a:r>
            <a:r>
              <a:rPr lang="en-US" sz="1800" dirty="0" smtClean="0"/>
              <a:t>]</a:t>
            </a:r>
            <a:endParaRPr lang="en-US" dirty="0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5086350" cy="51117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19200"/>
            <a:ext cx="2601913" cy="4989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B3C6E3F-F423-4A52-9FA9-91D0D4C10853}" type="slidenum">
              <a:rPr lang="en-US" smtClean="0"/>
              <a:pPr lvl="1">
                <a:defRPr/>
              </a:pPr>
              <a:t>57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Niagara Pipeline </a:t>
            </a:r>
            <a:r>
              <a:rPr lang="en-US" sz="2000" smtClean="0"/>
              <a:t>[Source: J. Laudon]</a:t>
            </a: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Shallow 6-stage pipeline</a:t>
            </a:r>
          </a:p>
          <a:p>
            <a:pPr eaLnBrk="1" hangingPunct="1"/>
            <a:r>
              <a:rPr lang="en-US" dirty="0" smtClean="0"/>
              <a:t>Fine-grained multithreading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990600"/>
            <a:ext cx="6783387" cy="44545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58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T2000 System Power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572000"/>
            <a:ext cx="8001000" cy="1554163"/>
          </a:xfrm>
        </p:spPr>
        <p:txBody>
          <a:bodyPr/>
          <a:lstStyle/>
          <a:p>
            <a:pPr eaLnBrk="1" hangingPunct="1"/>
            <a:r>
              <a:rPr lang="en-US" smtClean="0"/>
              <a:t>271W running SpecJBB2000</a:t>
            </a:r>
          </a:p>
          <a:p>
            <a:pPr eaLnBrk="1" hangingPunct="1"/>
            <a:r>
              <a:rPr lang="en-US" smtClean="0"/>
              <a:t>Processor is only 25% of total</a:t>
            </a:r>
          </a:p>
          <a:p>
            <a:pPr eaLnBrk="1" hangingPunct="1"/>
            <a:r>
              <a:rPr lang="en-US" smtClean="0"/>
              <a:t>DRAM &amp; I/O next, then conversion losses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4495800" cy="3476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56776D2-DF16-484B-BE4A-8EC11F6ECF32}" type="slidenum">
              <a:rPr lang="en-US" smtClean="0"/>
              <a:pPr lvl="1">
                <a:defRPr/>
              </a:pPr>
              <a:t>59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Approaches to Multithreading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391400" cy="4906963"/>
          </a:xfrm>
        </p:spPr>
        <p:txBody>
          <a:bodyPr/>
          <a:lstStyle/>
          <a:p>
            <a:r>
              <a:rPr lang="en-US" sz="2800" dirty="0" smtClean="0"/>
              <a:t>Coarse-grain multithreading</a:t>
            </a:r>
          </a:p>
          <a:p>
            <a:pPr lvl="1"/>
            <a:r>
              <a:rPr lang="en-US" sz="2400" dirty="0" smtClean="0"/>
              <a:t>Switch contexts on long-latency events (e.g. cache misses)</a:t>
            </a:r>
          </a:p>
          <a:p>
            <a:pPr lvl="1"/>
            <a:r>
              <a:rPr lang="en-US" sz="2400" dirty="0" smtClean="0"/>
              <a:t>Need a handful of contexts (2-4) for most benefit</a:t>
            </a:r>
          </a:p>
          <a:p>
            <a:r>
              <a:rPr lang="en-US" sz="2800" dirty="0" smtClean="0"/>
              <a:t>Example: IBM RS64-IV (</a:t>
            </a:r>
            <a:r>
              <a:rPr lang="en-US" sz="2800" dirty="0" err="1" smtClean="0"/>
              <a:t>Northstar</a:t>
            </a:r>
            <a:r>
              <a:rPr lang="en-US" sz="2800" dirty="0" smtClean="0"/>
              <a:t>), 2 contexts</a:t>
            </a:r>
          </a:p>
          <a:p>
            <a:r>
              <a:rPr lang="en-US" sz="2800" dirty="0" smtClean="0"/>
              <a:t>Benefits: </a:t>
            </a:r>
          </a:p>
          <a:p>
            <a:pPr lvl="1"/>
            <a:r>
              <a:rPr lang="en-US" sz="2400" dirty="0" smtClean="0"/>
              <a:t>Simple, improved throughput (~30%), low cost</a:t>
            </a:r>
          </a:p>
          <a:p>
            <a:pPr lvl="1"/>
            <a:r>
              <a:rPr lang="en-US" sz="2400" dirty="0" smtClean="0"/>
              <a:t>Thread priorities mostly avoid single-thread slowdown</a:t>
            </a:r>
          </a:p>
          <a:p>
            <a:r>
              <a:rPr lang="en-US" sz="2800" dirty="0" smtClean="0"/>
              <a:t>Drawback: </a:t>
            </a:r>
          </a:p>
          <a:p>
            <a:pPr lvl="1"/>
            <a:r>
              <a:rPr lang="en-US" sz="2400" dirty="0" smtClean="0"/>
              <a:t>Nondeterministic, conflicts in shared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1295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1295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1295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1295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1752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7200" y="1752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600" y="1752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1752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48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772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296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1600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77200" y="1600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29600" y="1600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2000" y="1600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24800" y="1905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77200" y="1905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29600" y="1905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0" y="1905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924800" y="2057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77200" y="2057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29600" y="2057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248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772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296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820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924800" y="2362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77200" y="2362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29600" y="2362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382000" y="2362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24800" y="2514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77200" y="2514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29600" y="2514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82000" y="2514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924800" y="2667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077200" y="2667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229600" y="2667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382000" y="2667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924800" y="2819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077200" y="2819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229600" y="2819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82000" y="2819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924800" y="2971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077200" y="2971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229600" y="2971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82000" y="2971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924800" y="3124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77200" y="3124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229600" y="3124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382000" y="3124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9248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772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2296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3820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24800" y="3429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077200" y="3429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382000" y="3429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Niagara Summary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</a:t>
            </a:r>
            <a:r>
              <a:rPr lang="en-US" i="1" dirty="0" smtClean="0"/>
              <a:t>application-specific</a:t>
            </a:r>
            <a:r>
              <a:rPr lang="en-US" dirty="0" smtClean="0"/>
              <a:t> system optimization</a:t>
            </a:r>
          </a:p>
          <a:p>
            <a:pPr lvl="1" eaLnBrk="1" hangingPunct="1"/>
            <a:r>
              <a:rPr lang="en-US" dirty="0" smtClean="0"/>
              <a:t>Exploit application </a:t>
            </a:r>
            <a:r>
              <a:rPr lang="en-US" dirty="0" smtClean="0"/>
              <a:t>behavior</a:t>
            </a:r>
          </a:p>
          <a:p>
            <a:pPr lvl="2" eaLnBrk="1" hangingPunct="1"/>
            <a:r>
              <a:rPr lang="en-US" dirty="0" smtClean="0"/>
              <a:t>TLP</a:t>
            </a:r>
            <a:r>
              <a:rPr lang="en-US" dirty="0" smtClean="0"/>
              <a:t>, cache misses, low </a:t>
            </a:r>
            <a:r>
              <a:rPr lang="en-US" dirty="0" smtClean="0"/>
              <a:t>ILP </a:t>
            </a:r>
            <a:endParaRPr lang="en-US" dirty="0" smtClean="0"/>
          </a:p>
          <a:p>
            <a:pPr lvl="1" eaLnBrk="1" hangingPunct="1"/>
            <a:r>
              <a:rPr lang="en-US" dirty="0" smtClean="0"/>
              <a:t>Build very efficient solution</a:t>
            </a:r>
          </a:p>
          <a:p>
            <a:pPr eaLnBrk="1" hangingPunct="1"/>
            <a:r>
              <a:rPr lang="en-US" dirty="0" smtClean="0"/>
              <a:t>Downsides</a:t>
            </a:r>
          </a:p>
          <a:p>
            <a:pPr lvl="1" eaLnBrk="1" hangingPunct="1"/>
            <a:r>
              <a:rPr lang="en-US" dirty="0" smtClean="0"/>
              <a:t>Loss of </a:t>
            </a:r>
            <a:r>
              <a:rPr lang="en-US" i="1" dirty="0" smtClean="0"/>
              <a:t>general-purpose</a:t>
            </a:r>
            <a:r>
              <a:rPr lang="en-US" dirty="0" smtClean="0"/>
              <a:t> suitability</a:t>
            </a:r>
          </a:p>
          <a:p>
            <a:pPr lvl="1" eaLnBrk="1" hangingPunct="1"/>
            <a:r>
              <a:rPr lang="en-US" dirty="0" smtClean="0"/>
              <a:t>E.g. poorly suited for software development (parallel make,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Very poor FP performance (fixed in Niagara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CMPs WITH HETEROGENEOUS CORES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5384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Workloads have different characteristics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Large number of small cores (applications with high thread count)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Small number of large cores (applications with single thread or limited thread count)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Mix of workloads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Most parallel applications have both serial and parallel sections (Amdahl’s Law)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Hence, heterogeneity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Temporal: EPI throttling via DVFS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Spatial: Each core can differ either in performance or functionality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Performance asymmetry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Using homogeneous cores and DVFS, or processor with mixed cores (ARM </a:t>
            </a:r>
            <a:r>
              <a:rPr lang="en-US" dirty="0" err="1" smtClean="0"/>
              <a:t>BIG.little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Variable resources: e.g., adapt size of cache via power gating of cache banks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Speculation control (unpredictable branches): throttle in-flight instructions (reduces activity factor)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11977"/>
              </p:ext>
            </p:extLst>
          </p:nvPr>
        </p:nvGraphicFramePr>
        <p:xfrm>
          <a:off x="1371600" y="4419600"/>
          <a:ext cx="6096000" cy="145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0710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Method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EPI Range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Time to vary EPI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</a:tr>
              <a:tr h="2364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DVFS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1:2 to 1:4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100 us, ramp </a:t>
                      </a:r>
                      <a:r>
                        <a:rPr lang="en-US" sz="14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</a:t>
                      </a:r>
                      <a:r>
                        <a:rPr lang="en-US" sz="1400" i="1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cc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</a:tr>
              <a:tr h="24153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Variable Resources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1:1 to 1:2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 us, Fill L1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</a:tr>
              <a:tr h="29833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Speculation Control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1:1 to 1:1.4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 ns, Pipe flush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</a:tr>
              <a:tr h="1962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Mixed Cores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1:6 to 1:11</a:t>
                      </a:r>
                      <a:endParaRPr lang="en-US" sz="120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 us, Migrate L2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omic Sans MS"/>
                      </a:endParaRPr>
                    </a:p>
                  </a:txBody>
                  <a:tcPr marL="76200" marR="76200" marT="50800" marB="25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46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CMPs WITH HETEROGENEOUS CORES (Functional Asymmetry)</a:t>
            </a:r>
          </a:p>
        </p:txBody>
      </p:sp>
      <p:sp>
        <p:nvSpPr>
          <p:cNvPr id="579586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84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Use heterogeneous cores</a:t>
            </a:r>
          </a:p>
          <a:p>
            <a:pPr lvl="1" eaLnBrk="1" hangingPunct="1"/>
            <a:r>
              <a:rPr lang="en-US" sz="1800" dirty="0" smtClean="0"/>
              <a:t>E.g., GP cores, GPUs, cryptography, vector cores, floating point coprocessors</a:t>
            </a:r>
          </a:p>
          <a:p>
            <a:pPr lvl="1" eaLnBrk="1" hangingPunct="1"/>
            <a:r>
              <a:rPr lang="en-US" sz="1800" dirty="0" smtClean="0"/>
              <a:t>Heterogeneous cores may be programmed differently</a:t>
            </a:r>
          </a:p>
          <a:p>
            <a:pPr lvl="1" eaLnBrk="1" hangingPunct="1"/>
            <a:r>
              <a:rPr lang="en-US" sz="1800" dirty="0" smtClean="0"/>
              <a:t>Mechanisms must exist to transfer activity from one core to another</a:t>
            </a:r>
          </a:p>
          <a:p>
            <a:pPr lvl="2" eaLnBrk="1" hangingPunct="1"/>
            <a:r>
              <a:rPr lang="en-US" sz="1400" dirty="0" smtClean="0"/>
              <a:t>Fine-grained: e.g. FP co-processor, use ISA</a:t>
            </a:r>
          </a:p>
          <a:p>
            <a:pPr lvl="2" eaLnBrk="1" hangingPunct="1"/>
            <a:r>
              <a:rPr lang="en-US" sz="1400" dirty="0" smtClean="0"/>
              <a:t> Coarse-grained: transfer computation using APIs</a:t>
            </a:r>
          </a:p>
          <a:p>
            <a:pPr eaLnBrk="1" hangingPunct="1"/>
            <a:r>
              <a:rPr lang="en-US" sz="1800" dirty="0" smtClean="0"/>
              <a:t>Examples:</a:t>
            </a:r>
          </a:p>
          <a:p>
            <a:pPr lvl="1" eaLnBrk="1" hangingPunct="1"/>
            <a:r>
              <a:rPr lang="en-US" sz="1800" dirty="0" smtClean="0"/>
              <a:t>Cores with different ISAs</a:t>
            </a:r>
          </a:p>
          <a:p>
            <a:pPr lvl="1" eaLnBrk="1" hangingPunct="1"/>
            <a:r>
              <a:rPr lang="en-US" sz="1800" dirty="0" smtClean="0"/>
              <a:t>Cores with different cache sizes, different issue width, different branch predictors</a:t>
            </a:r>
          </a:p>
          <a:p>
            <a:pPr lvl="1" eaLnBrk="1" hangingPunct="1"/>
            <a:r>
              <a:rPr lang="en-US" sz="1800" dirty="0" smtClean="0"/>
              <a:t>Cores with different micro-architectures (in-order vs. out-of-order)</a:t>
            </a:r>
          </a:p>
          <a:p>
            <a:pPr lvl="1" eaLnBrk="1" hangingPunct="1"/>
            <a:r>
              <a:rPr lang="en-US" sz="1800" dirty="0" smtClean="0"/>
              <a:t>Different types of cores (GP and SIMD)</a:t>
            </a:r>
          </a:p>
          <a:p>
            <a:pPr eaLnBrk="1" hangingPunct="1"/>
            <a:r>
              <a:rPr lang="en-US" sz="1800" dirty="0" smtClean="0"/>
              <a:t>Goals:</a:t>
            </a:r>
          </a:p>
          <a:p>
            <a:pPr lvl="1" eaLnBrk="1" hangingPunct="1"/>
            <a:r>
              <a:rPr lang="en-US" sz="1800" dirty="0" smtClean="0"/>
              <a:t>Save area (more cores)</a:t>
            </a:r>
          </a:p>
          <a:p>
            <a:pPr lvl="1" eaLnBrk="1" hangingPunct="1"/>
            <a:r>
              <a:rPr lang="en-US" sz="1800" dirty="0" smtClean="0"/>
              <a:t>Save power by using cores with different power/performance characteristics for different phases of execution</a:t>
            </a:r>
          </a:p>
        </p:txBody>
      </p:sp>
    </p:spTree>
    <p:extLst>
      <p:ext uri="{BB962C8B-B14F-4D97-AF65-F5344CB8AC3E}">
        <p14:creationId xmlns:p14="http://schemas.microsoft.com/office/powerpoint/2010/main" val="3330810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Title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909637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CMPs WITH HETEROGENEOUS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5384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Different applications may have better performance/power characteristics on some types of core (static)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Same application goes through different phases that can use different cores more efficiently (dynamic)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Execution moves from core to core dynamically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Most interesting case (dynamic)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Cost of switching cores (must be infrequent: such as O/S time slice)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Assume cores with same ISA but different performance/energy ratio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Need ability to track performance and energy to make decisions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Goal: minimize energy-delay product (EDP)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Periodically sample performance and energy spent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Run application on one or multiple cores in small intervals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Possible heuristics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Neighbor: pick one of the two neighbors at random, sample, switch if better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Random: select a core at random and sample, switch if better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All: sample all cores and select the best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Consider the overhead of sampling</a:t>
            </a:r>
          </a:p>
        </p:txBody>
      </p:sp>
    </p:spTree>
    <p:extLst>
      <p:ext uri="{BB962C8B-B14F-4D97-AF65-F5344CB8AC3E}">
        <p14:creationId xmlns:p14="http://schemas.microsoft.com/office/powerpoint/2010/main" val="233663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/>
            <a:fld id="{41154B1B-034E-4770-8182-F90046E53A4E}" type="slidenum">
              <a:rPr lang="en-US" smtClean="0"/>
              <a:pPr lvl="1"/>
              <a:t>64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838200"/>
          </a:xfrm>
        </p:spPr>
        <p:txBody>
          <a:bodyPr/>
          <a:lstStyle/>
          <a:p>
            <a:r>
              <a:rPr lang="en-US" sz="3600" smtClean="0"/>
              <a:t>Multicore 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Objective: resource sharing, power efficiency</a:t>
            </a:r>
          </a:p>
          <a:p>
            <a:pPr lvl="1"/>
            <a:r>
              <a:rPr lang="en-US" sz="2000" dirty="0" smtClean="0"/>
              <a:t>Where to connect</a:t>
            </a:r>
          </a:p>
          <a:p>
            <a:pPr lvl="1"/>
            <a:r>
              <a:rPr lang="en-US" sz="2000" dirty="0" smtClean="0"/>
              <a:t>Cache sharing</a:t>
            </a:r>
          </a:p>
          <a:p>
            <a:pPr lvl="1"/>
            <a:r>
              <a:rPr lang="en-US" sz="2000" dirty="0" smtClean="0"/>
              <a:t>Coherence</a:t>
            </a:r>
          </a:p>
          <a:p>
            <a:pPr lvl="1"/>
            <a:r>
              <a:rPr lang="en-US" sz="2000" dirty="0" smtClean="0"/>
              <a:t>How to connect</a:t>
            </a:r>
          </a:p>
          <a:p>
            <a:r>
              <a:rPr lang="en-US" sz="2400" dirty="0" smtClean="0"/>
              <a:t>Examples/case studies</a:t>
            </a:r>
          </a:p>
          <a:p>
            <a:r>
              <a:rPr lang="en-US" sz="2400" dirty="0" smtClean="0"/>
              <a:t>Heterogeneous </a:t>
            </a:r>
            <a:r>
              <a:rPr lang="en-US" sz="2400" dirty="0" smtClean="0"/>
              <a:t>CMPs</a:t>
            </a:r>
          </a:p>
          <a:p>
            <a:r>
              <a:rPr lang="en-US" sz="2400" dirty="0" smtClean="0"/>
              <a:t>Readings</a:t>
            </a:r>
          </a:p>
          <a:p>
            <a:pPr lvl="1"/>
            <a:r>
              <a:rPr lang="en-US" sz="2000" dirty="0"/>
              <a:t>[6] K. </a:t>
            </a:r>
            <a:r>
              <a:rPr lang="en-US" sz="2000" dirty="0" err="1"/>
              <a:t>Olukotun</a:t>
            </a:r>
            <a:r>
              <a:rPr lang="en-US" sz="2000" dirty="0"/>
              <a:t>, et al., "The Case for a Single-Chip Multiprocessor," ASPLOS-7, October 1996. </a:t>
            </a:r>
            <a:endParaRPr lang="en-US" sz="2000" dirty="0" smtClean="0"/>
          </a:p>
          <a:p>
            <a:pPr lvl="1"/>
            <a:r>
              <a:rPr lang="en-US" sz="2000" dirty="0" smtClean="0"/>
              <a:t>[</a:t>
            </a:r>
            <a:r>
              <a:rPr lang="en-US" sz="2000" dirty="0"/>
              <a:t>7] Kumar, R., et al., "Heterogeneous Chip Multiprocessors", IEEE Computer, pp. 32-38, Nov. 2005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3 Summary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Multithreaded processors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/>
              <a:t>Multicore processors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65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 to Multithreading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3914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Simultaneous multithreading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concurrent active threads (no notion of thread switching)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Need a handful of contexts for most benefit (2-8)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Examples: Intel </a:t>
            </a:r>
            <a:r>
              <a:rPr lang="en-US" sz="2400" dirty="0" smtClean="0"/>
              <a:t>P4, Intel Nehalem, </a:t>
            </a:r>
            <a:r>
              <a:rPr lang="en-US" sz="2400" dirty="0" smtClean="0"/>
              <a:t>IBM Power </a:t>
            </a:r>
            <a:r>
              <a:rPr lang="en-US" sz="2400" dirty="0" smtClean="0"/>
              <a:t>5/6/7/8, </a:t>
            </a:r>
            <a:r>
              <a:rPr lang="en-US" sz="2400" dirty="0" smtClean="0"/>
              <a:t>Alpha </a:t>
            </a:r>
            <a:r>
              <a:rPr lang="en-US" sz="2400" dirty="0" smtClean="0"/>
              <a:t>EV8/21464, AMD Zen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Benefits: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Natural fit for OOO superscalar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Improved throughput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Low incremental cost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Drawbacks: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Additional complexity over OOO superscalar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Cache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1447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0" y="1447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14478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58200" y="14478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1600200"/>
            <a:ext cx="152400" cy="15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5800" y="1600200"/>
            <a:ext cx="152400" cy="15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58200" y="1600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1752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34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05800" y="17526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58200" y="17526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10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3400" y="1905000"/>
            <a:ext cx="152400" cy="15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05800" y="19050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19050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10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53400" y="20574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058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58200" y="2057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010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53400" y="22098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05800" y="2209800"/>
            <a:ext cx="152400" cy="15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58200" y="22098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01000" y="23622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534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05800" y="2362200"/>
            <a:ext cx="1524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58200" y="2362200"/>
            <a:ext cx="1524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010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153400" y="2514600"/>
            <a:ext cx="152400" cy="15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05800" y="2514600"/>
            <a:ext cx="1524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58200" y="2514600"/>
            <a:ext cx="152400" cy="152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 to Multithreading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Chip Multithreading (CMT)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Similar to CMP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Share something in the core: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Expensive resource, e.g. floating-point unit (FPU)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Also share L2, system interconnect (memory and I/O bus)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Example: Sun Niagara, 8 cores per die, one FPU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Benefits: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Same as CMP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Further: amortize cost of expensive resource over multiple cores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Drawbacks: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Shared resource may become bottleneck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2</a:t>
            </a:r>
            <a:r>
              <a:rPr lang="en-US" sz="2000" baseline="30000" smtClean="0"/>
              <a:t>nd</a:t>
            </a:r>
            <a:r>
              <a:rPr lang="en-US" sz="2000" smtClean="0"/>
              <a:t> generation (Niagara 2) does </a:t>
            </a:r>
            <a:r>
              <a:rPr lang="en-US" sz="2000" b="1" smtClean="0"/>
              <a:t>not</a:t>
            </a:r>
            <a:r>
              <a:rPr lang="en-US" sz="2000" smtClean="0"/>
              <a:t> share FPU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80375" cy="457200"/>
          </a:xfrm>
        </p:spPr>
        <p:txBody>
          <a:bodyPr/>
          <a:lstStyle/>
          <a:p>
            <a:r>
              <a:rPr lang="en-US" sz="3200" dirty="0" smtClean="0"/>
              <a:t>Multithreaded/</a:t>
            </a:r>
            <a:r>
              <a:rPr lang="en-US" sz="3200" dirty="0" err="1" smtClean="0"/>
              <a:t>Multicore</a:t>
            </a:r>
            <a:r>
              <a:rPr lang="en-US" sz="3200" dirty="0" smtClean="0"/>
              <a:t> Processors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5334000"/>
            <a:ext cx="7772400" cy="990600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 smtClean="0"/>
              <a:t>Many approaches for executing multiple threads on a single die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Mix-and-match: IBM </a:t>
            </a:r>
            <a:r>
              <a:rPr lang="en-US" sz="2000" dirty="0" smtClean="0"/>
              <a:t>Power8 </a:t>
            </a:r>
            <a:r>
              <a:rPr lang="en-US" sz="2000" dirty="0" smtClean="0"/>
              <a:t>CMP+SMT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413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tabLst>
                <a:tab pos="566738" algn="l"/>
              </a:tabLst>
            </a:pPr>
            <a:endParaRPr kumimoji="1" lang="en-US" sz="2400"/>
          </a:p>
        </p:txBody>
      </p:sp>
      <p:graphicFrame>
        <p:nvGraphicFramePr>
          <p:cNvPr id="550917" name="Group 5"/>
          <p:cNvGraphicFramePr>
            <a:graphicFrameLocks noGrp="1"/>
          </p:cNvGraphicFramePr>
          <p:nvPr/>
        </p:nvGraphicFramePr>
        <p:xfrm>
          <a:off x="457200" y="1143000"/>
          <a:ext cx="8001000" cy="4132265"/>
        </p:xfrm>
        <a:graphic>
          <a:graphicData uri="http://schemas.openxmlformats.org/drawingml/2006/table">
            <a:tbl>
              <a:tblPr/>
              <a:tblGrid>
                <a:gridCol w="1387475"/>
                <a:gridCol w="3730625"/>
                <a:gridCol w="28829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MT Approach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Resources shared between threads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itchFamily="34" charset="0"/>
                          <a:cs typeface="Times New Roman" pitchFamily="18" charset="0"/>
                        </a:rPr>
                        <a:t>Context Switch Mechanism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Everything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Explicit operating system context switch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Fine-grained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Everything but register file and control logic/state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every cycle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Coarse-grained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Everything but I-fetch buffers, register file and con trol logic/state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Switch on pipeline stall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SMT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Everything but instruction fetch buffers, return address stack, architected register file, control logic/state, reorder buffer, store queue, etc.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contexts concurrently active; no switching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CMT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Various core components (e.g. FPU), secondary cache, system interconnect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contexts concurrently active; no switching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CMP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 cache, system interconnect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contexts concurrently active; no switching</a:t>
                      </a:r>
                      <a:endParaRPr kumimoji="1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7D98EED-01DC-4F7A-81CC-0C2386137B23}" type="slidenum">
              <a:rPr lang="en-US" smtClean="0"/>
              <a:pPr lvl="1"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Mikko Lipasti-University of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25135&quot;&gt;&lt;property id=&quot;20148&quot; value=&quot;5&quot;/&gt;&lt;property id=&quot;20300&quot; value=&quot;Slide 2 - &amp;quot;Lecture 3 Outline&amp;quot;&quot;/&gt;&lt;property id=&quot;20307&quot; value=&quot;504&quot;/&gt;&lt;/object&gt;&lt;object type=&quot;3&quot; unique_id=&quot;25217&quot;&gt;&lt;property id=&quot;20148&quot; value=&quot;5&quot;/&gt;&lt;property id=&quot;20300&quot; value=&quot;Slide 65 - &amp;quot;Lecture 3 Summary&amp;quot;&quot;/&gt;&lt;property id=&quot;20307&quot; value=&quot;503&quot;/&gt;&lt;/object&gt;&lt;object type=&quot;3&quot; unique_id=&quot;36456&quot;&gt;&lt;property id=&quot;20148&quot; value=&quot;5&quot;/&gt;&lt;property id=&quot;20300&quot; value=&quot;Slide 3 - &amp;quot;Multithreaded Cores&amp;quot;&quot;/&gt;&lt;property id=&quot;20307&quot; value=&quot;529&quot;/&gt;&lt;/object&gt;&lt;object type=&quot;3&quot; unique_id=&quot;36457&quot;&gt;&lt;property id=&quot;20148&quot; value=&quot;5&quot;/&gt;&lt;property id=&quot;20300&quot; value=&quot;Slide 4 - &amp;quot;Multithreaded Cores&amp;quot;&quot;/&gt;&lt;property id=&quot;20307&quot; value=&quot;543&quot;/&gt;&lt;/object&gt;&lt;object type=&quot;3&quot; unique_id=&quot;36458&quot;&gt;&lt;property id=&quot;20148&quot; value=&quot;5&quot;/&gt;&lt;property id=&quot;20300&quot; value=&quot;Slide 5 - &amp;quot;Approaches to Multithreading&amp;quot;&quot;/&gt;&lt;property id=&quot;20307&quot; value=&quot;530&quot;/&gt;&lt;/object&gt;&lt;object type=&quot;3&quot; unique_id=&quot;36459&quot;&gt;&lt;property id=&quot;20148&quot; value=&quot;5&quot;/&gt;&lt;property id=&quot;20300&quot; value=&quot;Slide 6 - &amp;quot;Approaches to Multithreading&amp;quot;&quot;/&gt;&lt;property id=&quot;20307&quot; value=&quot;531&quot;/&gt;&lt;/object&gt;&lt;object type=&quot;3&quot; unique_id=&quot;36460&quot;&gt;&lt;property id=&quot;20148&quot; value=&quot;5&quot;/&gt;&lt;property id=&quot;20300&quot; value=&quot;Slide 7 - &amp;quot;Approaches to Multithreading&amp;quot;&quot;/&gt;&lt;property id=&quot;20307&quot; value=&quot;532&quot;/&gt;&lt;/object&gt;&lt;object type=&quot;3&quot; unique_id=&quot;36461&quot;&gt;&lt;property id=&quot;20148&quot; value=&quot;5&quot;/&gt;&lt;property id=&quot;20300&quot; value=&quot;Slide 8 - &amp;quot;Approaches to Multithreading&amp;quot;&quot;/&gt;&lt;property id=&quot;20307&quot; value=&quot;535&quot;/&gt;&lt;/object&gt;&lt;object type=&quot;3&quot; unique_id=&quot;36462&quot;&gt;&lt;property id=&quot;20148&quot; value=&quot;5&quot;/&gt;&lt;property id=&quot;20300&quot; value=&quot;Slide 9 - &amp;quot;Multithreaded/Multicore Processors&amp;quot;&quot;/&gt;&lt;property id=&quot;20307&quot; value=&quot;536&quot;/&gt;&lt;/object&gt;&lt;object type=&quot;3&quot; unique_id=&quot;36463&quot;&gt;&lt;property id=&quot;20148&quot; value=&quot;5&quot;/&gt;&lt;property id=&quot;20300&quot; value=&quot;Slide 10 - &amp;quot;SMT Microarchitecture [Emer,’01]&amp;quot;&quot;/&gt;&lt;property id=&quot;20307&quot; value=&quot;538&quot;/&gt;&lt;/object&gt;&lt;object type=&quot;3&quot; unique_id=&quot;36464&quot;&gt;&lt;property id=&quot;20148&quot; value=&quot;5&quot;/&gt;&lt;property id=&quot;20300&quot; value=&quot;Slide 11 - &amp;quot;SMT Microarchitecture [Emer,’01]&amp;quot;&quot;/&gt;&lt;property id=&quot;20307&quot; value=&quot;539&quot;/&gt;&lt;/object&gt;&lt;object type=&quot;3&quot; unique_id=&quot;36465&quot;&gt;&lt;property id=&quot;20148&quot; value=&quot;5&quot;/&gt;&lt;property id=&quot;20300&quot; value=&quot;Slide 12 - &amp;quot;SMT Performance [Emer,’01]&amp;quot;&quot;/&gt;&lt;property id=&quot;20307&quot; value=&quot;540&quot;/&gt;&lt;/object&gt;&lt;object type=&quot;3&quot; unique_id=&quot;36467&quot;&gt;&lt;property id=&quot;20148&quot; value=&quot;5&quot;/&gt;&lt;property id=&quot;20300&quot; value=&quot;Slide 13 - &amp;quot;Historical Multithreaded Processors&amp;quot;&quot;/&gt;&lt;property id=&quot;20307&quot; value=&quot;544&quot;/&gt;&lt;/object&gt;&lt;object type=&quot;3&quot; unique_id=&quot;36468&quot;&gt;&lt;property id=&quot;20148&quot; value=&quot;5&quot;/&gt;&lt;property id=&quot;20300&quot; value=&quot;Slide 14 - &amp;quot;CDC 6600 Peripheral Processors&amp;quot;&quot;/&gt;&lt;property id=&quot;20307&quot; value=&quot;545&quot;/&gt;&lt;/object&gt;&lt;object type=&quot;3&quot; unique_id=&quot;36469&quot;&gt;&lt;property id=&quot;20148&quot; value=&quot;5&quot;/&gt;&lt;property id=&quot;20300&quot; value=&quot;Slide 15 - &amp;quot;CDC 6600 Peripheral Processors&amp;quot;&quot;/&gt;&lt;property id=&quot;20307&quot; value=&quot;546&quot;/&gt;&lt;/object&gt;&lt;object type=&quot;3&quot; unique_id=&quot;36470&quot;&gt;&lt;property id=&quot;20148&quot; value=&quot;5&quot;/&gt;&lt;property id=&quot;20300&quot; value=&quot;Slide 16 - &amp;quot;Denelcor HEP&amp;quot;&quot;/&gt;&lt;property id=&quot;20307&quot; value=&quot;547&quot;/&gt;&lt;/object&gt;&lt;object type=&quot;3&quot; unique_id=&quot;36471&quot;&gt;&lt;property id=&quot;20148&quot; value=&quot;5&quot;/&gt;&lt;property id=&quot;20300&quot; value=&quot;Slide 17 - &amp;quot;HEP Processor Organization&amp;quot;&quot;/&gt;&lt;property id=&quot;20307&quot; value=&quot;548&quot;/&gt;&lt;/object&gt;&lt;object type=&quot;3&quot; unique_id=&quot;36472&quot;&gt;&lt;property id=&quot;20148&quot; value=&quot;5&quot;/&gt;&lt;property id=&quot;20300&quot; value=&quot;Slide 18 - &amp;quot;HEP Processor Organization&amp;quot;&quot;/&gt;&lt;property id=&quot;20307&quot; value=&quot;549&quot;/&gt;&lt;/object&gt;&lt;object type=&quot;3&quot; unique_id=&quot;36473&quot;&gt;&lt;property id=&quot;20148&quot; value=&quot;5&quot;/&gt;&lt;property id=&quot;20300&quot; value=&quot;Slide 19 - &amp;quot;HEP Processor, contd.&amp;quot;&quot;/&gt;&lt;property id=&quot;20307&quot; value=&quot;550&quot;/&gt;&lt;/object&gt;&lt;object type=&quot;3&quot; unique_id=&quot;36474&quot;&gt;&lt;property id=&quot;20148&quot; value=&quot;5&quot;/&gt;&lt;property id=&quot;20300&quot; value=&quot;Slide 20 - &amp;quot;Switch&amp;quot;&quot;/&gt;&lt;property id=&quot;20307&quot; value=&quot;551&quot;/&gt;&lt;/object&gt;&lt;object type=&quot;3&quot; unique_id=&quot;36475&quot;&gt;&lt;property id=&quot;20148&quot; value=&quot;5&quot;/&gt;&lt;property id=&quot;20300&quot; value=&quot;Slide 21 - &amp;quot;Modern  Day Multi-Threading&amp;quot;&quot;/&gt;&lt;property id=&quot;20307&quot; value=&quot;552&quot;/&gt;&lt;/object&gt;&lt;object type=&quot;3&quot; unique_id=&quot;36476&quot;&gt;&lt;property id=&quot;20148&quot; value=&quot;5&quot;/&gt;&lt;property id=&quot;20300&quot; value=&quot;Slide 22 - &amp;quot;Intel Hyperthreading&amp;quot;&quot;/&gt;&lt;property id=&quot;20307&quot; value=&quot;553&quot;/&gt;&lt;/object&gt;&lt;object type=&quot;3&quot; unique_id=&quot;36477&quot;&gt;&lt;property id=&quot;20148&quot; value=&quot;5&quot;/&gt;&lt;property id=&quot;20300&quot; value=&quot;Slide 23 - &amp;quot;Intel Hyperthreading&amp;quot;&quot;/&gt;&lt;property id=&quot;20307&quot; value=&quot;554&quot;/&gt;&lt;/object&gt;&lt;object type=&quot;3&quot; unique_id=&quot;36478&quot;&gt;&lt;property id=&quot;20148&quot; value=&quot;5&quot;/&gt;&lt;property id=&quot;20300&quot; value=&quot;Slide 24 - &amp;quot;Trace Caches&amp;quot;&quot;/&gt;&lt;property id=&quot;20307&quot; value=&quot;555&quot;/&gt;&lt;/object&gt;&lt;object type=&quot;3&quot; unique_id=&quot;36479&quot;&gt;&lt;property id=&quot;20148&quot; value=&quot;5&quot;/&gt;&lt;property id=&quot;20300&quot; value=&quot;Slide 25 - &amp;quot;Capacity Resource Sharing&amp;quot;&quot;/&gt;&lt;property id=&quot;20307&quot; value=&quot;556&quot;/&gt;&lt;/object&gt;&lt;object type=&quot;3&quot; unique_id=&quot;36480&quot;&gt;&lt;property id=&quot;20148&quot; value=&quot;5&quot;/&gt;&lt;property id=&quot;20300&quot; value=&quot;Slide 26 - &amp;quot;Frontend Implementation&amp;quot;&quot;/&gt;&lt;property id=&quot;20307&quot; value=&quot;557&quot;/&gt;&lt;/object&gt;&lt;object type=&quot;3&quot; unique_id=&quot;36481&quot;&gt;&lt;property id=&quot;20148&quot; value=&quot;5&quot;/&gt;&lt;property id=&quot;20300&quot; value=&quot;Slide 27 - &amp;quot;Backend Implementation&amp;quot;&quot;/&gt;&lt;property id=&quot;20307&quot; value=&quot;558&quot;/&gt;&lt;/object&gt;&lt;object type=&quot;3&quot; unique_id=&quot;36482&quot;&gt;&lt;property id=&quot;20148&quot; value=&quot;5&quot;/&gt;&lt;property id=&quot;20300&quot; value=&quot;Slide 28 - &amp;quot;Operating Modes and OS Support&amp;quot;&quot;/&gt;&lt;property id=&quot;20307&quot; value=&quot;559&quot;/&gt;&lt;/object&gt;&lt;object type=&quot;3&quot; unique_id=&quot;36483&quot;&gt;&lt;property id=&quot;20148&quot; value=&quot;5&quot;/&gt;&lt;property id=&quot;20300&quot; value=&quot;Slide 29 - &amp;quot;Performance&amp;quot;&quot;/&gt;&lt;property id=&quot;20307&quot; value=&quot;560&quot;/&gt;&lt;/object&gt;&lt;object type=&quot;3&quot; unique_id=&quot;36484&quot;&gt;&lt;property id=&quot;20148&quot; value=&quot;5&quot;/&gt;&lt;property id=&quot;20300&quot; value=&quot;Slide 30 - &amp;quot;Performance&amp;quot;&quot;/&gt;&lt;property id=&quot;20307&quot; value=&quot;561&quot;/&gt;&lt;/object&gt;&lt;object type=&quot;3&quot; unique_id=&quot;36485&quot;&gt;&lt;property id=&quot;20148&quot; value=&quot;5&quot;/&gt;&lt;property id=&quot;20300&quot; value=&quot;Slide 31 - &amp;quot;Intel Hyperthreading Summary&amp;quot;&quot;/&gt;&lt;property id=&quot;20307&quot; value=&quot;562&quot;/&gt;&lt;/object&gt;&lt;object type=&quot;3&quot; unique_id=&quot;36489&quot;&gt;&lt;property id=&quot;20148&quot; value=&quot;5&quot;/&gt;&lt;property id=&quot;20300&quot; value=&quot;Slide 32 - &amp;quot;Policies and Mechanisms&amp;quot;&quot;/&gt;&lt;property id=&quot;20307&quot; value=&quot;566&quot;/&gt;&lt;/object&gt;&lt;object type=&quot;3&quot; unique_id=&quot;36491&quot;&gt;&lt;property id=&quot;20148&quot; value=&quot;5&quot;/&gt;&lt;property id=&quot;20300&quot; value=&quot;Slide 33 - &amp;quot;Example: Hyperthreading&amp;quot;&quot;/&gt;&lt;property id=&quot;20307&quot; value=&quot;568&quot;/&gt;&lt;/object&gt;&lt;object type=&quot;3&quot; unique_id=&quot;36525&quot;&gt;&lt;property id=&quot;20148&quot; value=&quot;5&quot;/&gt;&lt;property id=&quot;20300&quot; value=&quot;Slide 34 - &amp;quot;Dispatch Policy&amp;quot;&quot;/&gt;&lt;property id=&quot;20307&quot; value=&quot;602&quot;/&gt;&lt;/object&gt;&lt;object type=&quot;3&quot; unique_id=&quot;93913&quot;&gt;&lt;property id=&quot;20148&quot; value=&quot;5&quot;/&gt;&lt;property id=&quot;20300&quot; value=&quot;Slide 1 - &amp;quot;ECE/CS 757: Advanced  Computer Architecture II&amp;quot;&quot;/&gt;&lt;property id=&quot;20307&quot; value=&quot;606&quot;/&gt;&lt;/object&gt;&lt;object type=&quot;3&quot; unique_id=&quot;93917&quot;&gt;&lt;property id=&quot;20148&quot; value=&quot;5&quot;/&gt;&lt;property id=&quot;20300&quot; value=&quot;Slide 36 - &amp;quot;Multithreading Summary&amp;quot;&quot;/&gt;&lt;property id=&quot;20307&quot; value=&quot;633&quot;/&gt;&lt;/object&gt;&lt;object type=&quot;3&quot; unique_id=&quot;93918&quot;&gt;&lt;property id=&quot;20148&quot; value=&quot;5&quot;/&gt;&lt;property id=&quot;20300&quot; value=&quot;Slide 37 - &amp;quot;Lecture 3 Outline&amp;quot;&quot;/&gt;&lt;property id=&quot;20307&quot; value=&quot;629&quot;/&gt;&lt;/object&gt;&lt;object type=&quot;3&quot; unique_id=&quot;93919&quot;&gt;&lt;property id=&quot;20148&quot; value=&quot;5&quot;/&gt;&lt;property id=&quot;20300&quot; value=&quot;Slide 38 - &amp;quot;Processor Performance&amp;quot;&quot;/&gt;&lt;property id=&quot;20307&quot; value=&quot;607&quot;/&gt;&lt;/object&gt;&lt;object type=&quot;3&quot; unique_id=&quot;93920&quot;&gt;&lt;property id=&quot;20148&quot; value=&quot;5&quot;/&gt;&lt;property id=&quot;20300&quot; value=&quot;Slide 39 - &amp;quot;Multicore Objectives&amp;quot;&quot;/&gt;&lt;property id=&quot;20307&quot; value=&quot;608&quot;/&gt;&lt;/object&gt;&lt;object type=&quot;3&quot; unique_id=&quot;93921&quot;&gt;&lt;property id=&quot;20148&quot; value=&quot;5&quot;/&gt;&lt;property id=&quot;20300&quot; value=&quot;Slide 40 - &amp;quot;High-Level Design Issues&amp;quot;&quot;/&gt;&lt;property id=&quot;20307&quot; value=&quot;609&quot;/&gt;&lt;/object&gt;&lt;object type=&quot;3&quot; unique_id=&quot;93922&quot;&gt;&lt;property id=&quot;20148&quot; value=&quot;5&quot;/&gt;&lt;property id=&quot;20300&quot; value=&quot;Slide 41 - &amp;quot;High-Level Design Issues&amp;quot;&quot;/&gt;&lt;property id=&quot;20307&quot; value=&quot;610&quot;/&gt;&lt;/object&gt;&lt;object type=&quot;3&quot; unique_id=&quot;93923&quot;&gt;&lt;property id=&quot;20148&quot; value=&quot;5&quot;/&gt;&lt;property id=&quot;20300&quot; value=&quot;Slide 42 - &amp;quot;High-Level Design Issues&amp;quot;&quot;/&gt;&lt;property id=&quot;20307&quot; value=&quot;611&quot;/&gt;&lt;/object&gt;&lt;object type=&quot;3&quot; unique_id=&quot;93924&quot;&gt;&lt;property id=&quot;20148&quot; value=&quot;5&quot;/&gt;&lt;property id=&quot;20300&quot; value=&quot;Slide 43 - &amp;quot;Shared vs. Private L2/L3&amp;quot;&quot;/&gt;&lt;property id=&quot;20307&quot; value=&quot;612&quot;/&gt;&lt;/object&gt;&lt;object type=&quot;3&quot; unique_id=&quot;93925&quot;&gt;&lt;property id=&quot;20148&quot; value=&quot;5&quot;/&gt;&lt;property id=&quot;20300&quot; value=&quot;Slide 44 - &amp;quot;Shared vs. Private L2/L3&amp;quot;&quot;/&gt;&lt;property id=&quot;20307&quot; value=&quot;613&quot;/&gt;&lt;/object&gt;&lt;object type=&quot;3&quot; unique_id=&quot;93926&quot;&gt;&lt;property id=&quot;20148&quot; value=&quot;5&quot;/&gt;&lt;property id=&quot;20300&quot; value=&quot;Slide 45 - &amp;quot;Multicore Coherence&amp;quot;&quot;/&gt;&lt;property id=&quot;20307&quot; value=&quot;614&quot;/&gt;&lt;/object&gt;&lt;object type=&quot;3&quot; unique_id=&quot;93927&quot;&gt;&lt;property id=&quot;20148&quot; value=&quot;5&quot;/&gt;&lt;property id=&quot;20300&quot; value=&quot;Slide 46 - &amp;quot;Multicore Coherence&amp;quot;&quot;/&gt;&lt;property id=&quot;20307&quot; value=&quot;615&quot;/&gt;&lt;/object&gt;&lt;object type=&quot;3&quot; unique_id=&quot;93928&quot;&gt;&lt;property id=&quot;20148&quot; value=&quot;5&quot;/&gt;&lt;property id=&quot;20300&quot; value=&quot;Slide 47 - &amp;quot;Multicore Interconnects&amp;quot;&quot;/&gt;&lt;property id=&quot;20307&quot; value=&quot;616&quot;/&gt;&lt;/object&gt;&lt;object type=&quot;3&quot; unique_id=&quot;93929&quot;&gt;&lt;property id=&quot;20148&quot; value=&quot;5&quot;/&gt;&lt;property id=&quot;20300&quot; value=&quot;Slide 48 - &amp;quot;Cross-bar (IBM Power4-Power8)&amp;quot;&quot;/&gt;&lt;property id=&quot;20307&quot; value=&quot;635&quot;/&gt;&lt;/object&gt;&lt;object type=&quot;3&quot; unique_id=&quot;93930&quot;&gt;&lt;property id=&quot;20148&quot; value=&quot;5&quot;/&gt;&lt;property id=&quot;20300&quot; value=&quot;Slide 49 - &amp;quot;On-Chip Bus/Crossbar&amp;quot;&quot;/&gt;&lt;property id=&quot;20307&quot; value=&quot;617&quot;/&gt;&lt;/object&gt;&lt;object type=&quot;3&quot; unique_id=&quot;93931&quot;&gt;&lt;property id=&quot;20148&quot; value=&quot;5&quot;/&gt;&lt;property id=&quot;20300&quot; value=&quot;Slide 50 - &amp;quot;On-Chip Ring (e.g. Intel)&amp;quot;&quot;/&gt;&lt;property id=&quot;20307&quot; value=&quot;634&quot;/&gt;&lt;/object&gt;&lt;object type=&quot;3&quot; unique_id=&quot;93932&quot;&gt;&lt;property id=&quot;20148&quot; value=&quot;5&quot;/&gt;&lt;property id=&quot;20300&quot; value=&quot;Slide 51 - &amp;quot;On-Chip Ring&amp;quot;&quot;/&gt;&lt;property id=&quot;20307&quot; value=&quot;618&quot;/&gt;&lt;/object&gt;&lt;object type=&quot;3&quot; unique_id=&quot;93933&quot;&gt;&lt;property id=&quot;20148&quot; value=&quot;5&quot;/&gt;&lt;property id=&quot;20300&quot; value=&quot;Slide 52 - &amp;quot;On-Chip Mesh&amp;quot;&quot;/&gt;&lt;property id=&quot;20307&quot; value=&quot;619&quot;/&gt;&lt;/object&gt;&lt;object type=&quot;3&quot; unique_id=&quot;93934&quot;&gt;&lt;property id=&quot;20148&quot; value=&quot;5&quot;/&gt;&lt;property id=&quot;20300&quot; value=&quot;Slide 53 - &amp;quot;CMP Examples&amp;quot;&quot;/&gt;&lt;property id=&quot;20307&quot; value=&quot;620&quot;/&gt;&lt;/object&gt;&lt;object type=&quot;3&quot; unique_id=&quot;93935&quot;&gt;&lt;property id=&quot;20148&quot; value=&quot;5&quot;/&gt;&lt;property id=&quot;20300&quot; value=&quot;Slide 54 - &amp;quot;IBM Power4: Example CMP&amp;quot;&quot;/&gt;&lt;property id=&quot;20307&quot; value=&quot;621&quot;/&gt;&lt;/object&gt;&lt;object type=&quot;3&quot; unique_id=&quot;93936&quot;&gt;&lt;property id=&quot;20148&quot; value=&quot;5&quot;/&gt;&lt;property id=&quot;20300&quot; value=&quot;Slide 55 - &amp;quot;Niagara Case Study&amp;quot;&quot;/&gt;&lt;property id=&quot;20307&quot; value=&quot;622&quot;/&gt;&lt;/object&gt;&lt;object type=&quot;3&quot; unique_id=&quot;93937&quot;&gt;&lt;property id=&quot;20148&quot; value=&quot;5&quot;/&gt;&lt;property id=&quot;20300&quot; value=&quot;Slide 56 - &amp;quot;Niagara Block Diagram [Source: J. Laudon]&amp;quot;&quot;/&gt;&lt;property id=&quot;20307&quot; value=&quot;623&quot;/&gt;&lt;/object&gt;&lt;object type=&quot;3&quot; unique_id=&quot;93938&quot;&gt;&lt;property id=&quot;20148&quot; value=&quot;5&quot;/&gt;&lt;property id=&quot;20300&quot; value=&quot;Slide 57 - &amp;quot;Ultrasparc T1 Die Photo [Source: J. Laudon]&amp;quot;&quot;/&gt;&lt;property id=&quot;20307&quot; value=&quot;624&quot;/&gt;&lt;/object&gt;&lt;object type=&quot;3&quot; unique_id=&quot;93939&quot;&gt;&lt;property id=&quot;20148&quot; value=&quot;5&quot;/&gt;&lt;property id=&quot;20300&quot; value=&quot;Slide 58 - &amp;quot;Niagara Pipeline [Source: J. Laudon]&amp;quot;&quot;/&gt;&lt;property id=&quot;20307&quot; value=&quot;625&quot;/&gt;&lt;/object&gt;&lt;object type=&quot;3&quot; unique_id=&quot;93940&quot;&gt;&lt;property id=&quot;20148&quot; value=&quot;5&quot;/&gt;&lt;property id=&quot;20300&quot; value=&quot;Slide 59 - &amp;quot;T2000 System Power&amp;quot;&quot;/&gt;&lt;property id=&quot;20307&quot; value=&quot;626&quot;/&gt;&lt;/object&gt;&lt;object type=&quot;3&quot; unique_id=&quot;93941&quot;&gt;&lt;property id=&quot;20148&quot; value=&quot;5&quot;/&gt;&lt;property id=&quot;20300&quot; value=&quot;Slide 60 - &amp;quot;Niagara Summary&amp;quot;&quot;/&gt;&lt;property id=&quot;20307&quot; value=&quot;627&quot;/&gt;&lt;/object&gt;&lt;object type=&quot;3&quot; unique_id=&quot;93942&quot;&gt;&lt;property id=&quot;20148&quot; value=&quot;5&quot;/&gt;&lt;property id=&quot;20300&quot; value=&quot;Slide 61 - &amp;quot;CMPs WITH HETEROGENEOUS CORES&amp;quot;&quot;/&gt;&lt;property id=&quot;20307&quot; value=&quot;636&quot;/&gt;&lt;/object&gt;&lt;object type=&quot;3&quot; unique_id=&quot;93943&quot;&gt;&lt;property id=&quot;20148&quot; value=&quot;5&quot;/&gt;&lt;property id=&quot;20300&quot; value=&quot;Slide 62 - &amp;quot;CMPs WITH HETEROGENEOUS CORES (Functional Asymmetry)&amp;quot;&quot;/&gt;&lt;property id=&quot;20307&quot; value=&quot;637&quot;/&gt;&lt;/object&gt;&lt;object type=&quot;3&quot; unique_id=&quot;93944&quot;&gt;&lt;property id=&quot;20148&quot; value=&quot;5&quot;/&gt;&lt;property id=&quot;20300&quot; value=&quot;Slide 63 - &amp;quot;CMPs WITH HETEROGENEOUS CORES&amp;quot;&quot;/&gt;&lt;property id=&quot;20307&quot; value=&quot;638&quot;/&gt;&lt;/object&gt;&lt;object type=&quot;3&quot; unique_id=&quot;93946&quot;&gt;&lt;property id=&quot;20148&quot; value=&quot;5&quot;/&gt;&lt;property id=&quot;20300&quot; value=&quot;Slide 64 - &amp;quot;Multicore Summary&amp;quot;&quot;/&gt;&lt;property id=&quot;20307&quot; value=&quot;628&quot;/&gt;&lt;/object&gt;&lt;object type=&quot;3&quot; unique_id=&quot;94355&quot;&gt;&lt;property id=&quot;20148&quot; value=&quot;5&quot;/&gt;&lt;property id=&quot;20300&quot; value=&quot;Slide 35 - &amp;quot;SMT Register File Capacity&amp;quot;&quot;/&gt;&lt;property id=&quot;20307&quot; value=&quot;63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3725</Words>
  <Application>Microsoft Office PowerPoint</Application>
  <PresentationFormat>On-screen Show (4:3)</PresentationFormat>
  <Paragraphs>774</Paragraphs>
  <Slides>65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ECE/CS 757: Advanced  Computer Architecture II</vt:lpstr>
      <vt:lpstr>Lecture 3 Outline</vt:lpstr>
      <vt:lpstr>Multithreaded Cores</vt:lpstr>
      <vt:lpstr>Multithreaded Cores</vt:lpstr>
      <vt:lpstr>Approaches to Multithreading</vt:lpstr>
      <vt:lpstr>Approaches to Multithreading</vt:lpstr>
      <vt:lpstr>Approaches to Multithreading</vt:lpstr>
      <vt:lpstr>Approaches to Multithreading</vt:lpstr>
      <vt:lpstr>Multithreaded/Multicore Processors</vt:lpstr>
      <vt:lpstr>SMT Microarchitecture [Emer,’01]</vt:lpstr>
      <vt:lpstr>SMT Microarchitecture [Emer,’01]</vt:lpstr>
      <vt:lpstr>SMT Performance [Emer,’01]</vt:lpstr>
      <vt:lpstr>Historical Multithreaded Processors</vt:lpstr>
      <vt:lpstr>CDC 6600 Peripheral Processors</vt:lpstr>
      <vt:lpstr>CDC 6600 Peripheral Processors</vt:lpstr>
      <vt:lpstr>Denelcor HEP</vt:lpstr>
      <vt:lpstr>HEP Processor Organization</vt:lpstr>
      <vt:lpstr>HEP Processor Organization</vt:lpstr>
      <vt:lpstr>HEP Processor, contd.</vt:lpstr>
      <vt:lpstr>Switch</vt:lpstr>
      <vt:lpstr>Modern  Day Multi-Threading</vt:lpstr>
      <vt:lpstr>Intel Hyperthreading</vt:lpstr>
      <vt:lpstr>Intel Hyperthreading</vt:lpstr>
      <vt:lpstr>Trace Caches</vt:lpstr>
      <vt:lpstr>Capacity Resource Sharing</vt:lpstr>
      <vt:lpstr>Frontend Implementation</vt:lpstr>
      <vt:lpstr>Backend Implementation</vt:lpstr>
      <vt:lpstr>Operating Modes and OS Support</vt:lpstr>
      <vt:lpstr>Performance</vt:lpstr>
      <vt:lpstr>Performance</vt:lpstr>
      <vt:lpstr>Intel Hyperthreading Summary</vt:lpstr>
      <vt:lpstr>Policies and Mechanisms</vt:lpstr>
      <vt:lpstr>Example: Hyperthreading</vt:lpstr>
      <vt:lpstr>Dispatch Policy</vt:lpstr>
      <vt:lpstr>SMT Register File Capacity</vt:lpstr>
      <vt:lpstr>Multithreading Summary</vt:lpstr>
      <vt:lpstr>Lecture 3 Outline</vt:lpstr>
      <vt:lpstr>Processor Performance</vt:lpstr>
      <vt:lpstr>Multicore Objectives</vt:lpstr>
      <vt:lpstr>High-Level Design Issues</vt:lpstr>
      <vt:lpstr>High-Level Design Issues</vt:lpstr>
      <vt:lpstr>High-Level Design Issues</vt:lpstr>
      <vt:lpstr>Shared vs. Private L2/L3</vt:lpstr>
      <vt:lpstr>Shared vs. Private L2/L3</vt:lpstr>
      <vt:lpstr>Multicore Coherence</vt:lpstr>
      <vt:lpstr>Multicore Coherence</vt:lpstr>
      <vt:lpstr>Multicore Interconnects</vt:lpstr>
      <vt:lpstr>Cross-bar (IBM Power4-Power8)</vt:lpstr>
      <vt:lpstr>On-Chip Bus/Crossbar</vt:lpstr>
      <vt:lpstr>On-Chip Ring (e.g. Intel)</vt:lpstr>
      <vt:lpstr>On-Chip Ring</vt:lpstr>
      <vt:lpstr>On-Chip Mesh</vt:lpstr>
      <vt:lpstr>CMP Examples</vt:lpstr>
      <vt:lpstr>IBM Power4: Example CMP</vt:lpstr>
      <vt:lpstr>Niagara Case Study</vt:lpstr>
      <vt:lpstr>Niagara Block Diagram [Source: J. Laudon]</vt:lpstr>
      <vt:lpstr>Ultrasparc T1 Die Photo [Source: J. Laudon]</vt:lpstr>
      <vt:lpstr>Niagara Pipeline [Source: J. Laudon]</vt:lpstr>
      <vt:lpstr>T2000 System Power</vt:lpstr>
      <vt:lpstr>Niagara Summary</vt:lpstr>
      <vt:lpstr>CMPs WITH HETEROGENEOUS CORES</vt:lpstr>
      <vt:lpstr>CMPs WITH HETEROGENEOUS CORES (Functional Asymmetry)</vt:lpstr>
      <vt:lpstr>CMPs WITH HETEROGENEOUS CORES</vt:lpstr>
      <vt:lpstr>Multicore Summary</vt:lpstr>
      <vt:lpstr>Lecture 3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</dc:creator>
  <cp:lastModifiedBy>mikko</cp:lastModifiedBy>
  <cp:revision>157</cp:revision>
  <cp:lastPrinted>2013-01-30T02:35:37Z</cp:lastPrinted>
  <dcterms:created xsi:type="dcterms:W3CDTF">1601-01-01T00:00:00Z</dcterms:created>
  <dcterms:modified xsi:type="dcterms:W3CDTF">2017-01-27T17:24:54Z</dcterms:modified>
</cp:coreProperties>
</file>