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83" r:id="rId2"/>
    <p:sldId id="257" r:id="rId3"/>
    <p:sldId id="258" r:id="rId4"/>
    <p:sldId id="259" r:id="rId5"/>
    <p:sldId id="284" r:id="rId6"/>
    <p:sldId id="295" r:id="rId7"/>
    <p:sldId id="296" r:id="rId8"/>
    <p:sldId id="260" r:id="rId9"/>
    <p:sldId id="261" r:id="rId10"/>
    <p:sldId id="262" r:id="rId11"/>
    <p:sldId id="263" r:id="rId12"/>
    <p:sldId id="303" r:id="rId13"/>
    <p:sldId id="264" r:id="rId14"/>
    <p:sldId id="265" r:id="rId15"/>
    <p:sldId id="266" r:id="rId16"/>
    <p:sldId id="307" r:id="rId17"/>
    <p:sldId id="267" r:id="rId18"/>
    <p:sldId id="268" r:id="rId19"/>
    <p:sldId id="269" r:id="rId20"/>
    <p:sldId id="270" r:id="rId21"/>
    <p:sldId id="272" r:id="rId22"/>
    <p:sldId id="271" r:id="rId23"/>
    <p:sldId id="317" r:id="rId24"/>
    <p:sldId id="320" r:id="rId25"/>
    <p:sldId id="273" r:id="rId26"/>
    <p:sldId id="300" r:id="rId27"/>
    <p:sldId id="274" r:id="rId28"/>
    <p:sldId id="275" r:id="rId29"/>
    <p:sldId id="298" r:id="rId30"/>
    <p:sldId id="305" r:id="rId31"/>
    <p:sldId id="276" r:id="rId32"/>
    <p:sldId id="277" r:id="rId33"/>
    <p:sldId id="278" r:id="rId34"/>
    <p:sldId id="279" r:id="rId35"/>
    <p:sldId id="280" r:id="rId36"/>
    <p:sldId id="281" r:id="rId37"/>
    <p:sldId id="299" r:id="rId38"/>
    <p:sldId id="282" r:id="rId39"/>
  </p:sldIdLst>
  <p:sldSz cx="9144000" cy="6858000" type="screen4x3"/>
  <p:notesSz cx="6858000" cy="9144000"/>
  <p:custDataLst>
    <p:tags r:id="rId4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82421" autoAdjust="0"/>
  </p:normalViewPr>
  <p:slideViewPr>
    <p:cSldViewPr snapToGrid="0" snapToObjects="1" showGuides="1">
      <p:cViewPr varScale="1">
        <p:scale>
          <a:sx n="65" d="100"/>
          <a:sy n="65" d="100"/>
        </p:scale>
        <p:origin x="150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3639D-4D62-1247-909C-A787199FF373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AF008-19DE-E440-9B90-8FB24BAC87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591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ABD88-205C-EC46-B13D-AEACF61D62E7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16928-1DE7-2B46-9AF9-222323B37B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317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5A68B-5D0A-AC4E-ABB3-229A0F08F61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99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99388-6CDC-FE47-B67F-6A2F1831832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01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Illustrating both</a:t>
            </a:r>
            <a:r>
              <a:rPr lang="en-US" baseline="0" dirty="0" smtClean="0"/>
              <a:t> node table routing and an example of the turn model</a:t>
            </a:r>
          </a:p>
          <a:p>
            <a:endParaRPr lang="en-US" baseline="0" dirty="0" smtClean="0"/>
          </a:p>
          <a:p>
            <a:r>
              <a:rPr lang="en-US" baseline="0" dirty="0" smtClean="0"/>
              <a:t>(1,0) to (0,1) is N and W but can only go W because its west first.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16928-1DE7-2B46-9AF9-222323B37BC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82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x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y</a:t>
            </a:r>
            <a:r>
              <a:rPr lang="en-US" baseline="0" dirty="0" smtClean="0"/>
              <a:t> deltas – check sign bit – positive or negative direction and check for zero.  </a:t>
            </a:r>
          </a:p>
          <a:p>
            <a:r>
              <a:rPr lang="en-US" baseline="0" dirty="0" smtClean="0"/>
              <a:t>loss of generality – specific to topology and routing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16928-1DE7-2B46-9AF9-222323B37BC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50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the point of this example – just to illustrate</a:t>
            </a:r>
            <a:r>
              <a:rPr lang="en-US" baseline="0" dirty="0" smtClean="0"/>
              <a:t> that counter-intuitive or something else?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16928-1DE7-2B46-9AF9-222323B37BC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09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16928-1DE7-2B46-9AF9-222323B37BC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26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Start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16928-1DE7-2B46-9AF9-222323B37BC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62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here…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16928-1DE7-2B46-9AF9-222323B37BC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3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Fbfly</a:t>
            </a:r>
            <a:r>
              <a:rPr lang="en-US" dirty="0" smtClean="0"/>
              <a:t> is an</a:t>
            </a:r>
            <a:r>
              <a:rPr lang="en-US" baseline="0" dirty="0" smtClean="0"/>
              <a:t> on-chip example with non-minimal routing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16928-1DE7-2B46-9AF9-222323B37BC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89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99388-6CDC-FE47-B67F-6A2F1831832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27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eliminate the North to West turn and then each eliminates one other turn</a:t>
            </a:r>
            <a:r>
              <a:rPr lang="en-US" baseline="0" dirty="0" smtClean="0"/>
              <a:t> to remove deadlock.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16928-1DE7-2B46-9AF9-222323B37BC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910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99388-6CDC-FE47-B67F-6A2F1831832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7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209CF-971D-EA41-9CA7-026AA663FC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5226"/>
            <a:ext cx="7772400" cy="333552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Interconnection Networks: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36204"/>
            <a:ext cx="6400800" cy="1283596"/>
          </a:xfrm>
        </p:spPr>
        <p:txBody>
          <a:bodyPr>
            <a:normAutofit/>
          </a:bodyPr>
          <a:lstStyle/>
          <a:p>
            <a:r>
              <a:rPr lang="en-US" dirty="0" smtClean="0"/>
              <a:t>Prof. Natalie </a:t>
            </a:r>
            <a:r>
              <a:rPr lang="en-US" dirty="0" err="1" smtClean="0"/>
              <a:t>Enright</a:t>
            </a:r>
            <a:r>
              <a:rPr lang="en-US" dirty="0" smtClean="0"/>
              <a:t> </a:t>
            </a:r>
            <a:r>
              <a:rPr lang="en-US" dirty="0" err="1" smtClean="0"/>
              <a:t>Jerger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Deterministic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All messages from </a:t>
            </a:r>
            <a:r>
              <a:rPr lang="en-US" i="1" dirty="0" smtClean="0"/>
              <a:t>Source </a:t>
            </a:r>
            <a:r>
              <a:rPr lang="en-US" dirty="0" smtClean="0"/>
              <a:t>to </a:t>
            </a:r>
            <a:r>
              <a:rPr lang="en-US" i="1" dirty="0" smtClean="0"/>
              <a:t>Destination </a:t>
            </a:r>
            <a:r>
              <a:rPr lang="en-US" dirty="0" smtClean="0"/>
              <a:t>traverse the same path</a:t>
            </a:r>
          </a:p>
          <a:p>
            <a:endParaRPr lang="en-US" dirty="0" smtClean="0"/>
          </a:p>
          <a:p>
            <a:r>
              <a:rPr lang="en-US" dirty="0" smtClean="0"/>
              <a:t>Common example: Dimension Order Routing (DOR)</a:t>
            </a:r>
          </a:p>
          <a:p>
            <a:pPr lvl="1"/>
            <a:r>
              <a:rPr lang="en-US" dirty="0" smtClean="0"/>
              <a:t>Message traverses network dimension by dimension </a:t>
            </a:r>
          </a:p>
          <a:p>
            <a:pPr lvl="1"/>
            <a:r>
              <a:rPr lang="en-US" dirty="0" smtClean="0"/>
              <a:t>Aka XY routing</a:t>
            </a:r>
          </a:p>
          <a:p>
            <a:endParaRPr lang="en-US" dirty="0" smtClean="0"/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Eliminates any path diversity provided by topology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Poor load balancing</a:t>
            </a:r>
          </a:p>
          <a:p>
            <a:endParaRPr lang="en-US" dirty="0" smtClean="0"/>
          </a:p>
          <a:p>
            <a:r>
              <a:rPr lang="en-US" dirty="0" smtClean="0"/>
              <a:t>Pros: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Simple </a:t>
            </a:r>
            <a:r>
              <a:rPr lang="en-US" dirty="0" smtClean="0"/>
              <a:t>and inexpensive to implement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Deadlock-free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1446"/>
          </a:xfrm>
        </p:spPr>
        <p:txBody>
          <a:bodyPr>
            <a:noAutofit/>
          </a:bodyPr>
          <a:lstStyle/>
          <a:p>
            <a:r>
              <a:rPr lang="en-US" sz="3600" dirty="0" smtClean="0"/>
              <a:t>Dimension Order Routing: Cube networks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2763"/>
          </a:xfrm>
        </p:spPr>
        <p:txBody>
          <a:bodyPr/>
          <a:lstStyle/>
          <a:p>
            <a:r>
              <a:rPr lang="en-US" dirty="0" err="1" smtClean="0"/>
              <a:t>a.k.a</a:t>
            </a:r>
            <a:r>
              <a:rPr lang="en-US" dirty="0" smtClean="0"/>
              <a:t> X-Y Routing</a:t>
            </a:r>
          </a:p>
          <a:p>
            <a:pPr lvl="1"/>
            <a:r>
              <a:rPr lang="en-US" dirty="0" smtClean="0"/>
              <a:t>Traverse network dimension by dimension</a:t>
            </a:r>
          </a:p>
          <a:p>
            <a:pPr lvl="1"/>
            <a:r>
              <a:rPr lang="en-US" dirty="0" smtClean="0"/>
              <a:t>Can only turn to Y dimension after finished X</a:t>
            </a:r>
            <a:endParaRPr lang="en-US" dirty="0"/>
          </a:p>
        </p:txBody>
      </p:sp>
      <p:sp>
        <p:nvSpPr>
          <p:cNvPr id="4" name="Bent Arrow 3"/>
          <p:cNvSpPr/>
          <p:nvPr/>
        </p:nvSpPr>
        <p:spPr>
          <a:xfrm rot="16200000">
            <a:off x="2895600" y="2438400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 rot="5400000">
            <a:off x="3810000" y="1676400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rot="16200000">
            <a:off x="4648200" y="1676400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5400000">
            <a:off x="5562600" y="2438400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Destination-Tag Routing: Butterfly Networks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0856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Destination address </a:t>
            </a:r>
          </a:p>
          <a:p>
            <a:pPr lvl="1"/>
            <a:r>
              <a:rPr lang="en-US" dirty="0" smtClean="0"/>
              <a:t>Interpreted as an </a:t>
            </a:r>
            <a:r>
              <a:rPr lang="en-US" dirty="0" err="1" smtClean="0"/>
              <a:t>n</a:t>
            </a:r>
            <a:r>
              <a:rPr lang="en-US" dirty="0" smtClean="0"/>
              <a:t>-digit radix-</a:t>
            </a:r>
            <a:r>
              <a:rPr lang="en-US" dirty="0" err="1" smtClean="0"/>
              <a:t>k</a:t>
            </a:r>
            <a:r>
              <a:rPr lang="en-US" dirty="0" smtClean="0"/>
              <a:t> number</a:t>
            </a:r>
          </a:p>
          <a:p>
            <a:pPr lvl="1"/>
            <a:r>
              <a:rPr lang="en-US" dirty="0" smtClean="0"/>
              <a:t>Directly routes packet</a:t>
            </a:r>
          </a:p>
          <a:p>
            <a:endParaRPr lang="en-US" dirty="0" smtClean="0"/>
          </a:p>
          <a:p>
            <a:r>
              <a:rPr lang="en-US" dirty="0" smtClean="0"/>
              <a:t>Each digit selects the output port at each step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2440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2440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72440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72440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2440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72440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24400" y="1818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62600" y="2046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00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6" name="Straight Connector 15"/>
          <p:cNvCxnSpPr>
            <a:stCxn id="14" idx="6"/>
          </p:cNvCxnSpPr>
          <p:nvPr/>
        </p:nvCxnSpPr>
        <p:spPr>
          <a:xfrm>
            <a:off x="5029200" y="1970490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5" idx="1"/>
          </p:cNvCxnSpPr>
          <p:nvPr/>
        </p:nvCxnSpPr>
        <p:spPr>
          <a:xfrm flipV="1">
            <a:off x="5029200" y="2237190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029200" y="288488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029200" y="3151589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29200" y="379928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5029200" y="4065990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29200" y="4713689"/>
            <a:ext cx="5334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029200" y="4980389"/>
            <a:ext cx="533400" cy="1905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19800" y="212289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010400" y="2122890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19800" y="30357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010400" y="32643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019800" y="41787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10400" y="39501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019800" y="50169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10400" y="5016902"/>
            <a:ext cx="533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5372100" y="2884890"/>
            <a:ext cx="18288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5429250" y="3780240"/>
            <a:ext cx="17145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5410200" y="2846790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5410200" y="3723090"/>
            <a:ext cx="1752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 flipH="1">
            <a:off x="6838950" y="2446740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6838950" y="4237440"/>
            <a:ext cx="8763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010400" y="406599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7010400" y="2275290"/>
            <a:ext cx="5334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8001000" y="19704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001000" y="22371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8001000" y="28848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001000" y="31515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8001000" y="37992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001000" y="40659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8001000" y="4713690"/>
            <a:ext cx="381000" cy="1523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001000" y="4980390"/>
            <a:ext cx="381000" cy="190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72440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72440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72440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72440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72440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472440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472440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838200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838200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838200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38200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38200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38200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38200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8382000" y="1818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8382000" y="2275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8382000" y="2732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8382000" y="31896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8382000" y="36468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8382000" y="41040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8382000" y="45612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8382000" y="5018490"/>
            <a:ext cx="304800" cy="304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562600" y="29610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562600" y="38754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562600" y="4713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03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553200" y="2046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553200" y="29610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553200" y="38754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553200" y="4713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13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543800" y="2046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543800" y="29610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543800" y="38754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543800" y="4713690"/>
            <a:ext cx="457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23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81" name="Straight Arrow Connector 80"/>
          <p:cNvCxnSpPr>
            <a:endCxn id="70" idx="1"/>
          </p:cNvCxnSpPr>
          <p:nvPr/>
        </p:nvCxnSpPr>
        <p:spPr>
          <a:xfrm flipV="1">
            <a:off x="5029200" y="3151590"/>
            <a:ext cx="533400" cy="18891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endCxn id="76" idx="1"/>
          </p:cNvCxnSpPr>
          <p:nvPr/>
        </p:nvCxnSpPr>
        <p:spPr>
          <a:xfrm rot="16200000" flipH="1">
            <a:off x="5429249" y="3780239"/>
            <a:ext cx="1714500" cy="53340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endCxn id="79" idx="1"/>
          </p:cNvCxnSpPr>
          <p:nvPr/>
        </p:nvCxnSpPr>
        <p:spPr>
          <a:xfrm rot="5400000" flipH="1" flipV="1">
            <a:off x="6877049" y="4199340"/>
            <a:ext cx="800100" cy="53340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79" idx="3"/>
            <a:endCxn id="67" idx="2"/>
          </p:cNvCxnSpPr>
          <p:nvPr/>
        </p:nvCxnSpPr>
        <p:spPr>
          <a:xfrm>
            <a:off x="8001000" y="4065990"/>
            <a:ext cx="381000" cy="190500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638800" y="151329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86" name="TextBox 85"/>
          <p:cNvSpPr txBox="1"/>
          <p:nvPr/>
        </p:nvSpPr>
        <p:spPr>
          <a:xfrm>
            <a:off x="6553200" y="151329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620000" y="151329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93" name="TextBox 92"/>
          <p:cNvSpPr txBox="1"/>
          <p:nvPr/>
        </p:nvSpPr>
        <p:spPr>
          <a:xfrm>
            <a:off x="6167215" y="538016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2-ary 3-fly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Oblivious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Routing decisions are made without regard to network state</a:t>
            </a:r>
          </a:p>
          <a:p>
            <a:pPr lvl="1"/>
            <a:r>
              <a:rPr lang="en-US" dirty="0" smtClean="0"/>
              <a:t>Keeps algorithms simple</a:t>
            </a:r>
          </a:p>
          <a:p>
            <a:pPr lvl="1"/>
            <a:r>
              <a:rPr lang="en-US" dirty="0" smtClean="0"/>
              <a:t>Unable to adapt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Deterministic algorithms</a:t>
            </a:r>
            <a:r>
              <a:rPr lang="en-US" baseline="0" dirty="0" smtClean="0"/>
              <a:t> are a subset of oblivious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08"/>
            <a:ext cx="8229600" cy="1143000"/>
          </a:xfrm>
        </p:spPr>
        <p:txBody>
          <a:bodyPr/>
          <a:lstStyle/>
          <a:p>
            <a:r>
              <a:rPr lang="en-US" dirty="0" smtClean="0"/>
              <a:t>Valiant’s Routing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263328"/>
            <a:ext cx="4572795" cy="516424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route from </a:t>
            </a:r>
            <a:r>
              <a:rPr lang="en-US" dirty="0" err="1" smtClean="0"/>
              <a:t>s</a:t>
            </a:r>
            <a:r>
              <a:rPr lang="en-US" dirty="0" smtClean="0"/>
              <a:t> to </a:t>
            </a:r>
            <a:r>
              <a:rPr lang="en-US" dirty="0" err="1" smtClean="0"/>
              <a:t>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Randomly choose intermediate node </a:t>
            </a:r>
            <a:r>
              <a:rPr lang="en-US" dirty="0" err="1" smtClean="0"/>
              <a:t>d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Route from </a:t>
            </a:r>
            <a:r>
              <a:rPr lang="en-US" dirty="0" err="1" smtClean="0"/>
              <a:t>s</a:t>
            </a:r>
            <a:r>
              <a:rPr lang="en-US" dirty="0" smtClean="0"/>
              <a:t> to </a:t>
            </a:r>
            <a:r>
              <a:rPr lang="en-US" dirty="0" err="1" smtClean="0"/>
              <a:t>d</a:t>
            </a:r>
            <a:r>
              <a:rPr lang="en-US" dirty="0" smtClean="0"/>
              <a:t>’ and from </a:t>
            </a:r>
            <a:r>
              <a:rPr lang="en-US" dirty="0" err="1" smtClean="0"/>
              <a:t>d</a:t>
            </a:r>
            <a:r>
              <a:rPr lang="en-US" dirty="0" smtClean="0"/>
              <a:t>’ to </a:t>
            </a:r>
            <a:r>
              <a:rPr lang="en-US" dirty="0" err="1" smtClean="0"/>
              <a:t>d</a:t>
            </a:r>
            <a:r>
              <a:rPr lang="en-US" dirty="0" smtClean="0"/>
              <a:t>.</a:t>
            </a:r>
          </a:p>
          <a:p>
            <a:r>
              <a:rPr lang="en-US" dirty="0" smtClean="0"/>
              <a:t>Randomizes any traffic pattern</a:t>
            </a:r>
          </a:p>
          <a:p>
            <a:pPr lvl="1"/>
            <a:r>
              <a:rPr lang="en-US" dirty="0" smtClean="0"/>
              <a:t>All patterns appear uniform random</a:t>
            </a:r>
          </a:p>
          <a:p>
            <a:pPr lvl="1"/>
            <a:r>
              <a:rPr lang="en-US" dirty="0" smtClean="0"/>
              <a:t>Balances network load</a:t>
            </a:r>
          </a:p>
          <a:p>
            <a:r>
              <a:rPr lang="en-US" dirty="0" smtClean="0"/>
              <a:t>Non-minimal</a:t>
            </a:r>
          </a:p>
          <a:p>
            <a:r>
              <a:rPr lang="en-US" dirty="0" smtClean="0"/>
              <a:t>Destroys locality</a:t>
            </a:r>
          </a:p>
        </p:txBody>
      </p:sp>
      <p:cxnSp>
        <p:nvCxnSpPr>
          <p:cNvPr id="4" name="Straight Connector 3"/>
          <p:cNvCxnSpPr>
            <a:endCxn id="15" idx="0"/>
          </p:cNvCxnSpPr>
          <p:nvPr/>
        </p:nvCxnSpPr>
        <p:spPr>
          <a:xfrm rot="5400000">
            <a:off x="7239001" y="26289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4"/>
            <a:endCxn id="18" idx="0"/>
          </p:cNvCxnSpPr>
          <p:nvPr/>
        </p:nvCxnSpPr>
        <p:spPr>
          <a:xfrm rot="5400000">
            <a:off x="7200901" y="37338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3" idx="4"/>
          </p:cNvCxnSpPr>
          <p:nvPr/>
        </p:nvCxnSpPr>
        <p:spPr>
          <a:xfrm rot="5400000">
            <a:off x="4762501" y="3733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1" idx="6"/>
          </p:cNvCxnSpPr>
          <p:nvPr/>
        </p:nvCxnSpPr>
        <p:spPr>
          <a:xfrm>
            <a:off x="6553200" y="209550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7" idx="6"/>
            <a:endCxn id="18" idx="2"/>
          </p:cNvCxnSpPr>
          <p:nvPr/>
        </p:nvCxnSpPr>
        <p:spPr>
          <a:xfrm>
            <a:off x="6553200" y="43053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0" y="430530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800600" y="18288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19800" y="182880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0000"/>
                </a:solidFill>
              </a:rPr>
              <a:t>d</a:t>
            </a:r>
            <a:r>
              <a:rPr lang="en-US" sz="2000" dirty="0" smtClean="0">
                <a:solidFill>
                  <a:srgbClr val="000000"/>
                </a:solidFill>
              </a:rPr>
              <a:t>’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800600" y="2895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019800" y="2895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239000" y="2895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019800" y="4038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239000" y="4038600"/>
            <a:ext cx="533400" cy="533401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d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22" name="Straight Connector 21"/>
          <p:cNvCxnSpPr>
            <a:stCxn id="10" idx="4"/>
            <a:endCxn id="13" idx="0"/>
          </p:cNvCxnSpPr>
          <p:nvPr/>
        </p:nvCxnSpPr>
        <p:spPr>
          <a:xfrm rot="5400000">
            <a:off x="4800601" y="2628900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4"/>
            <a:endCxn id="14" idx="0"/>
          </p:cNvCxnSpPr>
          <p:nvPr/>
        </p:nvCxnSpPr>
        <p:spPr>
          <a:xfrm rot="5400000">
            <a:off x="6019801" y="26289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6"/>
            <a:endCxn id="11" idx="2"/>
          </p:cNvCxnSpPr>
          <p:nvPr/>
        </p:nvCxnSpPr>
        <p:spPr>
          <a:xfrm>
            <a:off x="5334000" y="2095501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3" idx="6"/>
            <a:endCxn id="14" idx="2"/>
          </p:cNvCxnSpPr>
          <p:nvPr/>
        </p:nvCxnSpPr>
        <p:spPr>
          <a:xfrm>
            <a:off x="5334000" y="3162300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6"/>
            <a:endCxn id="15" idx="2"/>
          </p:cNvCxnSpPr>
          <p:nvPr/>
        </p:nvCxnSpPr>
        <p:spPr>
          <a:xfrm>
            <a:off x="6553200" y="31623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4"/>
            <a:endCxn id="17" idx="0"/>
          </p:cNvCxnSpPr>
          <p:nvPr/>
        </p:nvCxnSpPr>
        <p:spPr>
          <a:xfrm rot="5400000">
            <a:off x="5981701" y="37338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4801395" y="4038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238206" y="18303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endCxn id="34" idx="0"/>
          </p:cNvCxnSpPr>
          <p:nvPr/>
        </p:nvCxnSpPr>
        <p:spPr>
          <a:xfrm rot="5400000">
            <a:off x="8458201" y="2627312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4" idx="4"/>
            <a:endCxn id="35" idx="0"/>
          </p:cNvCxnSpPr>
          <p:nvPr/>
        </p:nvCxnSpPr>
        <p:spPr>
          <a:xfrm rot="5400000">
            <a:off x="8420101" y="3732211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772400" y="2093913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5" idx="2"/>
          </p:cNvCxnSpPr>
          <p:nvPr/>
        </p:nvCxnSpPr>
        <p:spPr>
          <a:xfrm>
            <a:off x="7772400" y="43037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8458200" y="289401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458200" y="403701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endCxn id="34" idx="2"/>
          </p:cNvCxnSpPr>
          <p:nvPr/>
        </p:nvCxnSpPr>
        <p:spPr>
          <a:xfrm>
            <a:off x="7772400" y="31607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8457406" y="18288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endCxn id="50" idx="0"/>
          </p:cNvCxnSpPr>
          <p:nvPr/>
        </p:nvCxnSpPr>
        <p:spPr>
          <a:xfrm rot="5400000">
            <a:off x="7200106" y="4876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4761706" y="487679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9" idx="6"/>
            <a:endCxn id="50" idx="2"/>
          </p:cNvCxnSpPr>
          <p:nvPr/>
        </p:nvCxnSpPr>
        <p:spPr>
          <a:xfrm>
            <a:off x="6552405" y="54483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333205" y="5448299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6019005" y="5181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238205" y="5181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endCxn id="49" idx="0"/>
          </p:cNvCxnSpPr>
          <p:nvPr/>
        </p:nvCxnSpPr>
        <p:spPr>
          <a:xfrm rot="5400000">
            <a:off x="5980906" y="4876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4800600" y="5181598"/>
            <a:ext cx="533400" cy="53340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</a:rPr>
              <a:t>s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53" name="Straight Connector 52"/>
          <p:cNvCxnSpPr>
            <a:endCxn id="55" idx="0"/>
          </p:cNvCxnSpPr>
          <p:nvPr/>
        </p:nvCxnSpPr>
        <p:spPr>
          <a:xfrm rot="5400000">
            <a:off x="8419306" y="487521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55" idx="2"/>
          </p:cNvCxnSpPr>
          <p:nvPr/>
        </p:nvCxnSpPr>
        <p:spPr>
          <a:xfrm>
            <a:off x="7771605" y="544671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8457405" y="518001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hape 56"/>
          <p:cNvCxnSpPr>
            <a:stCxn id="52" idx="6"/>
          </p:cNvCxnSpPr>
          <p:nvPr/>
        </p:nvCxnSpPr>
        <p:spPr>
          <a:xfrm flipV="1">
            <a:off x="5334000" y="2361407"/>
            <a:ext cx="950911" cy="3086892"/>
          </a:xfrm>
          <a:prstGeom prst="bentConnector2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11" idx="6"/>
            <a:endCxn id="18" idx="0"/>
          </p:cNvCxnSpPr>
          <p:nvPr/>
        </p:nvCxnSpPr>
        <p:spPr>
          <a:xfrm>
            <a:off x="6553200" y="2095502"/>
            <a:ext cx="952500" cy="1943098"/>
          </a:xfrm>
          <a:prstGeom prst="bentConnector2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Date Placeholder 5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0" name="Footer Placeholder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08"/>
            <a:ext cx="8229600" cy="1143000"/>
          </a:xfrm>
        </p:spPr>
        <p:txBody>
          <a:bodyPr/>
          <a:lstStyle/>
          <a:p>
            <a:r>
              <a:rPr lang="en-US" dirty="0" smtClean="0"/>
              <a:t>Minimal Oblivious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49" y="1417638"/>
            <a:ext cx="4704481" cy="49387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Valiant’s: Load balancing but significant increase in hop count</a:t>
            </a:r>
          </a:p>
          <a:p>
            <a:endParaRPr lang="en-US" dirty="0" smtClean="0"/>
          </a:p>
          <a:p>
            <a:r>
              <a:rPr lang="en-US" dirty="0" smtClean="0"/>
              <a:t>Minimal Oblivious: some load balancing, but use shortest paths</a:t>
            </a:r>
          </a:p>
          <a:p>
            <a:pPr lvl="1"/>
            <a:r>
              <a:rPr lang="en-US" dirty="0" err="1" smtClean="0"/>
              <a:t>d</a:t>
            </a:r>
            <a:r>
              <a:rPr lang="en-US" dirty="0" smtClean="0"/>
              <a:t>’ must lie within min quadrant</a:t>
            </a:r>
          </a:p>
          <a:p>
            <a:pPr lvl="1"/>
            <a:r>
              <a:rPr lang="en-US" dirty="0" smtClean="0"/>
              <a:t>6 options for </a:t>
            </a:r>
            <a:r>
              <a:rPr lang="en-US" dirty="0" err="1" smtClean="0"/>
              <a:t>d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Only 3 different paths</a:t>
            </a:r>
            <a:endParaRPr lang="en-US" dirty="0"/>
          </a:p>
        </p:txBody>
      </p:sp>
      <p:cxnSp>
        <p:nvCxnSpPr>
          <p:cNvPr id="4" name="Straight Connector 3"/>
          <p:cNvCxnSpPr>
            <a:endCxn id="14" idx="0"/>
          </p:cNvCxnSpPr>
          <p:nvPr/>
        </p:nvCxnSpPr>
        <p:spPr>
          <a:xfrm rot="5400000">
            <a:off x="7193431" y="26289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4" idx="4"/>
            <a:endCxn id="16" idx="0"/>
          </p:cNvCxnSpPr>
          <p:nvPr/>
        </p:nvCxnSpPr>
        <p:spPr>
          <a:xfrm rot="5400000">
            <a:off x="7155331" y="37338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2" idx="4"/>
          </p:cNvCxnSpPr>
          <p:nvPr/>
        </p:nvCxnSpPr>
        <p:spPr>
          <a:xfrm rot="5400000">
            <a:off x="4716931" y="3733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1" idx="6"/>
          </p:cNvCxnSpPr>
          <p:nvPr/>
        </p:nvCxnSpPr>
        <p:spPr>
          <a:xfrm>
            <a:off x="6507630" y="209550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5" idx="6"/>
            <a:endCxn id="16" idx="2"/>
          </p:cNvCxnSpPr>
          <p:nvPr/>
        </p:nvCxnSpPr>
        <p:spPr>
          <a:xfrm>
            <a:off x="6507630" y="43053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88430" y="430530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755030" y="18288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74230" y="182880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755030" y="2895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74230" y="2895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193430" y="2895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74230" y="40386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193430" y="4038600"/>
            <a:ext cx="533400" cy="533401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d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17" name="Straight Connector 16"/>
          <p:cNvCxnSpPr>
            <a:stCxn id="10" idx="4"/>
            <a:endCxn id="12" idx="0"/>
          </p:cNvCxnSpPr>
          <p:nvPr/>
        </p:nvCxnSpPr>
        <p:spPr>
          <a:xfrm rot="5400000">
            <a:off x="4755031" y="2628900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4"/>
            <a:endCxn id="13" idx="0"/>
          </p:cNvCxnSpPr>
          <p:nvPr/>
        </p:nvCxnSpPr>
        <p:spPr>
          <a:xfrm rot="5400000">
            <a:off x="5974231" y="26289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11" idx="2"/>
          </p:cNvCxnSpPr>
          <p:nvPr/>
        </p:nvCxnSpPr>
        <p:spPr>
          <a:xfrm>
            <a:off x="5288430" y="2095501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6"/>
            <a:endCxn id="13" idx="2"/>
          </p:cNvCxnSpPr>
          <p:nvPr/>
        </p:nvCxnSpPr>
        <p:spPr>
          <a:xfrm>
            <a:off x="5288430" y="3162300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6"/>
            <a:endCxn id="14" idx="2"/>
          </p:cNvCxnSpPr>
          <p:nvPr/>
        </p:nvCxnSpPr>
        <p:spPr>
          <a:xfrm>
            <a:off x="6507630" y="31623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4"/>
            <a:endCxn id="15" idx="0"/>
          </p:cNvCxnSpPr>
          <p:nvPr/>
        </p:nvCxnSpPr>
        <p:spPr>
          <a:xfrm rot="5400000">
            <a:off x="5936131" y="37338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755825" y="4038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192636" y="183038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29" idx="0"/>
          </p:cNvCxnSpPr>
          <p:nvPr/>
        </p:nvCxnSpPr>
        <p:spPr>
          <a:xfrm rot="5400000">
            <a:off x="8412631" y="2627312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9" idx="4"/>
            <a:endCxn id="30" idx="0"/>
          </p:cNvCxnSpPr>
          <p:nvPr/>
        </p:nvCxnSpPr>
        <p:spPr>
          <a:xfrm rot="5400000">
            <a:off x="8374531" y="3732211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726830" y="2093913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30" idx="2"/>
          </p:cNvCxnSpPr>
          <p:nvPr/>
        </p:nvCxnSpPr>
        <p:spPr>
          <a:xfrm>
            <a:off x="7726830" y="43037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8412630" y="289401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412630" y="403701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endCxn id="29" idx="2"/>
          </p:cNvCxnSpPr>
          <p:nvPr/>
        </p:nvCxnSpPr>
        <p:spPr>
          <a:xfrm>
            <a:off x="7726830" y="31607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8411836" y="18288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endCxn id="38" idx="0"/>
          </p:cNvCxnSpPr>
          <p:nvPr/>
        </p:nvCxnSpPr>
        <p:spPr>
          <a:xfrm rot="5400000">
            <a:off x="7154536" y="4876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716136" y="487679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7" idx="6"/>
            <a:endCxn id="38" idx="2"/>
          </p:cNvCxnSpPr>
          <p:nvPr/>
        </p:nvCxnSpPr>
        <p:spPr>
          <a:xfrm>
            <a:off x="6506835" y="54483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87635" y="5448299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5973435" y="5181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192635" y="51815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endCxn id="37" idx="0"/>
          </p:cNvCxnSpPr>
          <p:nvPr/>
        </p:nvCxnSpPr>
        <p:spPr>
          <a:xfrm rot="5400000">
            <a:off x="5935336" y="48767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755030" y="5181598"/>
            <a:ext cx="533400" cy="53340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</a:rPr>
              <a:t>s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41" name="Straight Connector 40"/>
          <p:cNvCxnSpPr>
            <a:endCxn id="43" idx="0"/>
          </p:cNvCxnSpPr>
          <p:nvPr/>
        </p:nvCxnSpPr>
        <p:spPr>
          <a:xfrm rot="5400000">
            <a:off x="8373736" y="487521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43" idx="2"/>
          </p:cNvCxnSpPr>
          <p:nvPr/>
        </p:nvCxnSpPr>
        <p:spPr>
          <a:xfrm>
            <a:off x="7726035" y="544671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8411835" y="518001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526430" y="3854448"/>
            <a:ext cx="3429000" cy="2089152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hape 50"/>
          <p:cNvCxnSpPr>
            <a:stCxn id="40" idx="0"/>
          </p:cNvCxnSpPr>
          <p:nvPr/>
        </p:nvCxnSpPr>
        <p:spPr>
          <a:xfrm rot="5400000" flipH="1" flipV="1">
            <a:off x="5669828" y="3658792"/>
            <a:ext cx="874709" cy="2170905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stCxn id="40" idx="6"/>
            <a:endCxn id="16" idx="4"/>
          </p:cNvCxnSpPr>
          <p:nvPr/>
        </p:nvCxnSpPr>
        <p:spPr>
          <a:xfrm flipV="1">
            <a:off x="5288430" y="4572001"/>
            <a:ext cx="2171700" cy="876298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40" idx="6"/>
          </p:cNvCxnSpPr>
          <p:nvPr/>
        </p:nvCxnSpPr>
        <p:spPr>
          <a:xfrm flipV="1">
            <a:off x="5288430" y="4306890"/>
            <a:ext cx="953295" cy="1141409"/>
          </a:xfrm>
          <a:prstGeom prst="bentConnector2">
            <a:avLst/>
          </a:prstGeom>
          <a:ln w="31750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16" idx="2"/>
          </p:cNvCxnSpPr>
          <p:nvPr/>
        </p:nvCxnSpPr>
        <p:spPr>
          <a:xfrm>
            <a:off x="6241725" y="4303712"/>
            <a:ext cx="951705" cy="1589"/>
          </a:xfrm>
          <a:prstGeom prst="straightConnector1">
            <a:avLst/>
          </a:prstGeom>
          <a:ln w="3175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Date Placeholder 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Minimal Oblivious Routing on Fat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2" y="1634066"/>
            <a:ext cx="4163914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Node labels (</a:t>
            </a:r>
            <a:r>
              <a:rPr lang="en-US" dirty="0" err="1" smtClean="0"/>
              <a:t>addr</a:t>
            </a:r>
            <a:r>
              <a:rPr lang="en-US" dirty="0" smtClean="0"/>
              <a:t> template)</a:t>
            </a:r>
          </a:p>
          <a:p>
            <a:pPr lvl="1"/>
            <a:r>
              <a:rPr lang="en-US" dirty="0" smtClean="0"/>
              <a:t>All nodes reachable from left terminals</a:t>
            </a:r>
          </a:p>
          <a:p>
            <a:r>
              <a:rPr lang="en-US" dirty="0" smtClean="0"/>
              <a:t>Route from </a:t>
            </a:r>
            <a:r>
              <a:rPr lang="en-US" dirty="0" err="1" smtClean="0"/>
              <a:t>s</a:t>
            </a:r>
            <a:r>
              <a:rPr lang="en-US" dirty="0" smtClean="0"/>
              <a:t> to </a:t>
            </a:r>
            <a:r>
              <a:rPr lang="en-US" dirty="0" err="1" smtClean="0"/>
              <a:t>d</a:t>
            </a:r>
            <a:endParaRPr lang="en-US" dirty="0" smtClean="0"/>
          </a:p>
          <a:p>
            <a:pPr lvl="1"/>
            <a:r>
              <a:rPr lang="en-US" dirty="0" smtClean="0"/>
              <a:t>Randomly selected, nearest common ancestor </a:t>
            </a:r>
            <a:r>
              <a:rPr lang="en-US" dirty="0" err="1" smtClean="0"/>
              <a:t>x</a:t>
            </a:r>
            <a:r>
              <a:rPr lang="en-US" dirty="0" smtClean="0"/>
              <a:t> of 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dirty="0" err="1" smtClean="0"/>
              <a:t>d</a:t>
            </a:r>
            <a:endParaRPr lang="en-US" dirty="0" smtClean="0"/>
          </a:p>
          <a:p>
            <a:r>
              <a:rPr lang="en-US" dirty="0" smtClean="0"/>
              <a:t>Route </a:t>
            </a:r>
            <a:r>
              <a:rPr lang="en-US" dirty="0" err="1" smtClean="0"/>
              <a:t>s</a:t>
            </a:r>
            <a:r>
              <a:rPr lang="en-US" dirty="0" smtClean="0"/>
              <a:t> to </a:t>
            </a:r>
            <a:r>
              <a:rPr lang="en-US" dirty="0" err="1" smtClean="0"/>
              <a:t>x</a:t>
            </a:r>
            <a:r>
              <a:rPr lang="en-US" dirty="0" smtClean="0"/>
              <a:t> then </a:t>
            </a:r>
            <a:r>
              <a:rPr lang="en-US" dirty="0" err="1" smtClean="0"/>
              <a:t>x</a:t>
            </a:r>
            <a:r>
              <a:rPr lang="en-US" dirty="0" smtClean="0"/>
              <a:t> to </a:t>
            </a:r>
            <a:r>
              <a:rPr lang="en-US" dirty="0" err="1" smtClean="0"/>
              <a:t>d</a:t>
            </a:r>
            <a:endParaRPr lang="en-US" dirty="0" smtClean="0"/>
          </a:p>
          <a:p>
            <a:r>
              <a:rPr lang="en-US" dirty="0" smtClean="0"/>
              <a:t>Example </a:t>
            </a:r>
            <a:r>
              <a:rPr lang="en-US" dirty="0" err="1" smtClean="0"/>
              <a:t>s</a:t>
            </a:r>
            <a:r>
              <a:rPr lang="en-US" dirty="0" smtClean="0"/>
              <a:t> = 1, </a:t>
            </a:r>
            <a:r>
              <a:rPr lang="en-US" dirty="0" err="1" smtClean="0"/>
              <a:t>d</a:t>
            </a:r>
            <a:r>
              <a:rPr lang="en-US" dirty="0" smtClean="0"/>
              <a:t> = 6</a:t>
            </a:r>
          </a:p>
          <a:p>
            <a:r>
              <a:rPr lang="en-US" dirty="0" smtClean="0"/>
              <a:t>Construct route incrementally</a:t>
            </a:r>
          </a:p>
          <a:p>
            <a:pPr lvl="1"/>
            <a:r>
              <a:rPr lang="en-US" dirty="0" smtClean="0"/>
              <a:t>Randomly select output port</a:t>
            </a:r>
          </a:p>
          <a:p>
            <a:pPr lvl="1"/>
            <a:r>
              <a:rPr lang="en-US" dirty="0" smtClean="0"/>
              <a:t>Until </a:t>
            </a:r>
            <a:r>
              <a:rPr lang="en-US" dirty="0" err="1" smtClean="0"/>
              <a:t>addr</a:t>
            </a:r>
            <a:r>
              <a:rPr lang="en-US" dirty="0" smtClean="0"/>
              <a:t> template matches </a:t>
            </a:r>
            <a:r>
              <a:rPr lang="en-US" dirty="0" err="1" smtClean="0"/>
              <a:t>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65512" y="130333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0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265512" y="159043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5512" y="193423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2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65512" y="222133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265512" y="257647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4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265512" y="286357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5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265512" y="319603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6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265512" y="349447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7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265512" y="383011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8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4265512" y="412855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9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265512" y="448369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A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265512" y="477079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B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265512" y="511459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C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265512" y="541303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4265512" y="576817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E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265512" y="6066618"/>
            <a:ext cx="228600" cy="228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F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78202" y="1337358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000X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494112" y="1417637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488487" y="1703786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883827" y="1968258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001X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4499737" y="2048537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94112" y="2334686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878112" y="2604060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010X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494022" y="2684339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488397" y="2970488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883737" y="3223620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011X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4499647" y="3303899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494022" y="3590048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872487" y="3857700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100X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4488397" y="3937979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482772" y="4224128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4866862" y="4511280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101X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482772" y="4591559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477147" y="4877708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861237" y="5153520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110X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4477147" y="5233799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471522" y="5519948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855612" y="5807100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111X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4471522" y="5887379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465897" y="6173528"/>
            <a:ext cx="38409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997232" y="1703786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00XX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>
            <a:stCxn id="30" idx="3"/>
          </p:cNvCxnSpPr>
          <p:nvPr/>
        </p:nvCxnSpPr>
        <p:spPr>
          <a:xfrm>
            <a:off x="5488068" y="1561056"/>
            <a:ext cx="509164" cy="2236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4" idx="3"/>
          </p:cNvCxnSpPr>
          <p:nvPr/>
        </p:nvCxnSpPr>
        <p:spPr>
          <a:xfrm flipV="1">
            <a:off x="5493693" y="2050125"/>
            <a:ext cx="503539" cy="1418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002857" y="2936468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01XX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5493693" y="2823879"/>
            <a:ext cx="509164" cy="2236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5499318" y="3312948"/>
            <a:ext cx="503539" cy="1418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7179507" y="1703786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0XXX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A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185132" y="2936468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0XXX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B</a:t>
            </a:r>
            <a:endParaRPr lang="en-US" sz="1500" b="1" dirty="0">
              <a:solidFill>
                <a:srgbClr val="00000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6607098" y="1819038"/>
            <a:ext cx="5780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H="1">
            <a:off x="6403014" y="2259834"/>
            <a:ext cx="997452" cy="578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612723" y="3312948"/>
            <a:ext cx="5780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 flipH="1" flipV="1">
            <a:off x="6375883" y="2286966"/>
            <a:ext cx="1040465" cy="5667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5974642" y="4260000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10XX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5465478" y="4117270"/>
            <a:ext cx="509164" cy="2236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5471103" y="4606339"/>
            <a:ext cx="503539" cy="1418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5980267" y="5492682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11XX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5471103" y="5380093"/>
            <a:ext cx="509164" cy="2236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5476728" y="5869162"/>
            <a:ext cx="503539" cy="1418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7156917" y="4260000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1XXX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A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162542" y="5492682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1XXX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B</a:t>
            </a:r>
            <a:endParaRPr lang="en-US" sz="1500" b="1" dirty="0">
              <a:solidFill>
                <a:srgbClr val="000000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6584508" y="4375252"/>
            <a:ext cx="5780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6380424" y="4816048"/>
            <a:ext cx="997452" cy="5780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590133" y="5869162"/>
            <a:ext cx="5780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 flipH="1" flipV="1">
            <a:off x="6353293" y="4843180"/>
            <a:ext cx="1040465" cy="5667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8375066" y="1703786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XXXX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A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8375066" y="2936468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XXXX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B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8352386" y="4287582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XXXX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C</a:t>
            </a:r>
            <a:endParaRPr lang="en-US" sz="1500" b="1" dirty="0">
              <a:solidFill>
                <a:srgbClr val="0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8352386" y="5521536"/>
            <a:ext cx="609866" cy="4473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XXXX</a:t>
            </a:r>
          </a:p>
          <a:p>
            <a:pPr algn="ctr"/>
            <a:r>
              <a:rPr lang="en-US" sz="1500" b="1" dirty="0" smtClean="0">
                <a:solidFill>
                  <a:srgbClr val="000000"/>
                </a:solidFill>
              </a:rPr>
              <a:t>D</a:t>
            </a:r>
            <a:endParaRPr lang="en-US" sz="1500" b="1" dirty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7794998" y="1784754"/>
            <a:ext cx="5780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7797032" y="3045989"/>
            <a:ext cx="5780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766693" y="4593147"/>
            <a:ext cx="5780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7774352" y="5867574"/>
            <a:ext cx="57803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 flipH="1" flipV="1">
            <a:off x="6916614" y="2898707"/>
            <a:ext cx="2308621" cy="6082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8" idx="3"/>
          </p:cNvCxnSpPr>
          <p:nvPr/>
        </p:nvCxnSpPr>
        <p:spPr>
          <a:xfrm flipV="1">
            <a:off x="7772408" y="3312949"/>
            <a:ext cx="600623" cy="240343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6200000" flipV="1">
            <a:off x="6917573" y="2930005"/>
            <a:ext cx="2308623" cy="5456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6200000" flipV="1">
            <a:off x="6870532" y="4159784"/>
            <a:ext cx="2418018" cy="5456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4499737" y="1692654"/>
            <a:ext cx="391437" cy="1113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5482353" y="1555490"/>
            <a:ext cx="492289" cy="230852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6620932" y="1797682"/>
            <a:ext cx="547235" cy="15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endCxn id="65" idx="3"/>
          </p:cNvCxnSpPr>
          <p:nvPr/>
        </p:nvCxnSpPr>
        <p:spPr>
          <a:xfrm rot="5400000">
            <a:off x="6341096" y="2321754"/>
            <a:ext cx="1110039" cy="566784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43" idx="3"/>
          </p:cNvCxnSpPr>
          <p:nvPr/>
        </p:nvCxnSpPr>
        <p:spPr>
          <a:xfrm rot="10800000" flipV="1">
            <a:off x="5493603" y="3314536"/>
            <a:ext cx="486666" cy="132781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10800000">
            <a:off x="4465898" y="3303899"/>
            <a:ext cx="412215" cy="1588"/>
          </a:xfrm>
          <a:prstGeom prst="straightConnector1">
            <a:avLst/>
          </a:prstGeom>
          <a:ln w="5080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4499737" y="1705374"/>
            <a:ext cx="391437" cy="11132"/>
          </a:xfrm>
          <a:prstGeom prst="straightConnector1">
            <a:avLst/>
          </a:prstGeom>
          <a:ln w="50800">
            <a:solidFill>
              <a:srgbClr val="66FF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5482353" y="1561056"/>
            <a:ext cx="492289" cy="238214"/>
          </a:xfrm>
          <a:prstGeom prst="straightConnector1">
            <a:avLst/>
          </a:prstGeom>
          <a:ln w="50800">
            <a:solidFill>
              <a:srgbClr val="66FF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16200000" flipH="1">
            <a:off x="6392514" y="2270335"/>
            <a:ext cx="995863" cy="555444"/>
          </a:xfrm>
          <a:prstGeom prst="straightConnector1">
            <a:avLst/>
          </a:prstGeom>
          <a:ln w="50800">
            <a:solidFill>
              <a:srgbClr val="66FF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rot="10800000" flipV="1">
            <a:off x="6607098" y="3312950"/>
            <a:ext cx="583660" cy="1586"/>
          </a:xfrm>
          <a:prstGeom prst="straightConnector1">
            <a:avLst/>
          </a:prstGeom>
          <a:ln w="50800">
            <a:solidFill>
              <a:srgbClr val="66FF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rot="10800000" flipV="1">
            <a:off x="5465478" y="3312948"/>
            <a:ext cx="509164" cy="153988"/>
          </a:xfrm>
          <a:prstGeom prst="straightConnector1">
            <a:avLst/>
          </a:prstGeom>
          <a:ln w="50800">
            <a:solidFill>
              <a:srgbClr val="66FF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20" idx="6"/>
          </p:cNvCxnSpPr>
          <p:nvPr/>
        </p:nvCxnSpPr>
        <p:spPr>
          <a:xfrm rot="10800000">
            <a:off x="4494112" y="3310338"/>
            <a:ext cx="397062" cy="2610"/>
          </a:xfrm>
          <a:prstGeom prst="straightConnector1">
            <a:avLst/>
          </a:prstGeom>
          <a:ln w="50800">
            <a:solidFill>
              <a:srgbClr val="66FF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66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Oblivious Routing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Valiant’s and Minimal Oblivious</a:t>
            </a:r>
          </a:p>
          <a:p>
            <a:pPr lvl="1"/>
            <a:r>
              <a:rPr lang="en-CA" dirty="0" smtClean="0"/>
              <a:t>Deadlock free</a:t>
            </a:r>
          </a:p>
          <a:p>
            <a:pPr lvl="2"/>
            <a:r>
              <a:rPr lang="en-CA" dirty="0" smtClean="0"/>
              <a:t>When used in conjunction with X-Y routing</a:t>
            </a:r>
          </a:p>
          <a:p>
            <a:endParaRPr lang="en-CA" dirty="0" smtClean="0"/>
          </a:p>
          <a:p>
            <a:r>
              <a:rPr lang="en-CA" dirty="0" smtClean="0"/>
              <a:t>Randomly choose between X-Y and Y-X routes</a:t>
            </a:r>
          </a:p>
          <a:p>
            <a:pPr lvl="1"/>
            <a:r>
              <a:rPr lang="en-CA" dirty="0" smtClean="0"/>
              <a:t>Oblivious but not deadlock free!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Exploits path diversity</a:t>
            </a:r>
          </a:p>
          <a:p>
            <a:endParaRPr lang="en-US" dirty="0" smtClean="0"/>
          </a:p>
          <a:p>
            <a:r>
              <a:rPr lang="en-US" dirty="0" smtClean="0"/>
              <a:t>Uses network state to make routing decisions</a:t>
            </a:r>
          </a:p>
          <a:p>
            <a:pPr lvl="1"/>
            <a:r>
              <a:rPr lang="en-US" dirty="0" smtClean="0"/>
              <a:t>Buffer occupancies often used</a:t>
            </a:r>
          </a:p>
          <a:p>
            <a:pPr lvl="1"/>
            <a:r>
              <a:rPr lang="en-US" dirty="0" smtClean="0"/>
              <a:t>Coupled with flow control mechanism</a:t>
            </a:r>
          </a:p>
          <a:p>
            <a:endParaRPr lang="en-US" dirty="0" smtClean="0"/>
          </a:p>
          <a:p>
            <a:r>
              <a:rPr lang="en-US" dirty="0" smtClean="0"/>
              <a:t>Local information readily available</a:t>
            </a:r>
          </a:p>
          <a:p>
            <a:pPr lvl="1"/>
            <a:r>
              <a:rPr lang="en-US" dirty="0" smtClean="0"/>
              <a:t>Global information more costly to obtain</a:t>
            </a:r>
          </a:p>
          <a:p>
            <a:pPr lvl="1"/>
            <a:r>
              <a:rPr lang="en-US" dirty="0" smtClean="0"/>
              <a:t>Network state can change rapidly</a:t>
            </a:r>
          </a:p>
          <a:p>
            <a:pPr lvl="1"/>
            <a:r>
              <a:rPr lang="en-US" dirty="0" smtClean="0"/>
              <a:t>Use of local information can lead to non-optimal choices</a:t>
            </a:r>
          </a:p>
          <a:p>
            <a:endParaRPr lang="en-US" dirty="0" smtClean="0"/>
          </a:p>
          <a:p>
            <a:r>
              <a:rPr lang="en-US" dirty="0" smtClean="0"/>
              <a:t>Can be minimal or non-minimal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Adaptive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06607"/>
            <a:ext cx="8229600" cy="56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Local info can result in sub-optimal choices</a:t>
            </a:r>
            <a:endParaRPr lang="en-US" dirty="0"/>
          </a:p>
        </p:txBody>
      </p:sp>
      <p:cxnSp>
        <p:nvCxnSpPr>
          <p:cNvPr id="4" name="Straight Connector 3"/>
          <p:cNvCxnSpPr>
            <a:endCxn id="14" idx="0"/>
          </p:cNvCxnSpPr>
          <p:nvPr/>
        </p:nvCxnSpPr>
        <p:spPr>
          <a:xfrm rot="5400000">
            <a:off x="4572001" y="24003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4" idx="4"/>
          </p:cNvCxnSpPr>
          <p:nvPr/>
        </p:nvCxnSpPr>
        <p:spPr>
          <a:xfrm rot="5400000">
            <a:off x="4533901" y="35052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2" idx="4"/>
          </p:cNvCxnSpPr>
          <p:nvPr/>
        </p:nvCxnSpPr>
        <p:spPr>
          <a:xfrm rot="5400000">
            <a:off x="2095501" y="3505199"/>
            <a:ext cx="609599" cy="1588"/>
          </a:xfrm>
          <a:prstGeom prst="line">
            <a:avLst/>
          </a:prstGeom>
          <a:ln w="1016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1" idx="6"/>
          </p:cNvCxnSpPr>
          <p:nvPr/>
        </p:nvCxnSpPr>
        <p:spPr>
          <a:xfrm>
            <a:off x="3886200" y="186690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5" idx="6"/>
          </p:cNvCxnSpPr>
          <p:nvPr/>
        </p:nvCxnSpPr>
        <p:spPr>
          <a:xfrm>
            <a:off x="3886200" y="40767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67000" y="407670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2133600" y="1600200"/>
            <a:ext cx="533400" cy="53340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52800" y="1600201"/>
            <a:ext cx="533400" cy="53340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0000"/>
                </a:solidFill>
              </a:rPr>
              <a:t>d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133600" y="2666999"/>
            <a:ext cx="533400" cy="53340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52800" y="2667000"/>
            <a:ext cx="533400" cy="53340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72000" y="2667000"/>
            <a:ext cx="533400" cy="53340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352800" y="3810000"/>
            <a:ext cx="533400" cy="53340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0" idx="4"/>
            <a:endCxn id="12" idx="0"/>
          </p:cNvCxnSpPr>
          <p:nvPr/>
        </p:nvCxnSpPr>
        <p:spPr>
          <a:xfrm rot="5400000">
            <a:off x="2133601" y="2400300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4"/>
            <a:endCxn id="13" idx="0"/>
          </p:cNvCxnSpPr>
          <p:nvPr/>
        </p:nvCxnSpPr>
        <p:spPr>
          <a:xfrm rot="5400000">
            <a:off x="3352801" y="2400301"/>
            <a:ext cx="533398" cy="1588"/>
          </a:xfrm>
          <a:prstGeom prst="line">
            <a:avLst/>
          </a:prstGeom>
          <a:ln w="190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  <a:endCxn id="11" idx="2"/>
          </p:cNvCxnSpPr>
          <p:nvPr/>
        </p:nvCxnSpPr>
        <p:spPr>
          <a:xfrm>
            <a:off x="2667000" y="1866901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6"/>
            <a:endCxn id="13" idx="2"/>
          </p:cNvCxnSpPr>
          <p:nvPr/>
        </p:nvCxnSpPr>
        <p:spPr>
          <a:xfrm>
            <a:off x="2667000" y="2933700"/>
            <a:ext cx="6858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6"/>
            <a:endCxn id="14" idx="2"/>
          </p:cNvCxnSpPr>
          <p:nvPr/>
        </p:nvCxnSpPr>
        <p:spPr>
          <a:xfrm>
            <a:off x="3886200" y="29337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3" idx="4"/>
            <a:endCxn id="15" idx="0"/>
          </p:cNvCxnSpPr>
          <p:nvPr/>
        </p:nvCxnSpPr>
        <p:spPr>
          <a:xfrm rot="5400000">
            <a:off x="3314701" y="3505200"/>
            <a:ext cx="609599" cy="1588"/>
          </a:xfrm>
          <a:prstGeom prst="line">
            <a:avLst/>
          </a:prstGeom>
          <a:ln w="190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2134395" y="3809999"/>
            <a:ext cx="533400" cy="53340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71206" y="1601789"/>
            <a:ext cx="533400" cy="53340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29" idx="0"/>
          </p:cNvCxnSpPr>
          <p:nvPr/>
        </p:nvCxnSpPr>
        <p:spPr>
          <a:xfrm rot="5400000">
            <a:off x="5791201" y="2398712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9" idx="4"/>
            <a:endCxn id="30" idx="0"/>
          </p:cNvCxnSpPr>
          <p:nvPr/>
        </p:nvCxnSpPr>
        <p:spPr>
          <a:xfrm rot="5400000">
            <a:off x="5753101" y="3503611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05400" y="1865313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30" idx="2"/>
          </p:cNvCxnSpPr>
          <p:nvPr/>
        </p:nvCxnSpPr>
        <p:spPr>
          <a:xfrm>
            <a:off x="5105400" y="40751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791200" y="2665411"/>
            <a:ext cx="533400" cy="53340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91200" y="3808411"/>
            <a:ext cx="533400" cy="53340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endCxn id="29" idx="2"/>
          </p:cNvCxnSpPr>
          <p:nvPr/>
        </p:nvCxnSpPr>
        <p:spPr>
          <a:xfrm>
            <a:off x="5105400" y="293211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5790406" y="1600200"/>
            <a:ext cx="533400" cy="53340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endCxn id="38" idx="0"/>
          </p:cNvCxnSpPr>
          <p:nvPr/>
        </p:nvCxnSpPr>
        <p:spPr>
          <a:xfrm rot="5400000">
            <a:off x="4533106" y="46481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094706" y="464819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7" idx="6"/>
            <a:endCxn id="38" idx="2"/>
          </p:cNvCxnSpPr>
          <p:nvPr/>
        </p:nvCxnSpPr>
        <p:spPr>
          <a:xfrm>
            <a:off x="3885405" y="52197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66205" y="5219699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3352005" y="4952999"/>
            <a:ext cx="533400" cy="53340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571205" y="4952999"/>
            <a:ext cx="533400" cy="53340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endCxn id="37" idx="0"/>
          </p:cNvCxnSpPr>
          <p:nvPr/>
        </p:nvCxnSpPr>
        <p:spPr>
          <a:xfrm rot="5400000">
            <a:off x="3313906" y="46481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133600" y="4952998"/>
            <a:ext cx="533400" cy="53340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</a:rPr>
              <a:t>s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41" name="Straight Connector 40"/>
          <p:cNvCxnSpPr>
            <a:endCxn id="43" idx="0"/>
          </p:cNvCxnSpPr>
          <p:nvPr/>
        </p:nvCxnSpPr>
        <p:spPr>
          <a:xfrm rot="5400000">
            <a:off x="5752306" y="464661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43" idx="2"/>
          </p:cNvCxnSpPr>
          <p:nvPr/>
        </p:nvCxnSpPr>
        <p:spPr>
          <a:xfrm>
            <a:off x="5104605" y="521811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790405" y="4951410"/>
            <a:ext cx="533400" cy="53340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572000" y="3809999"/>
            <a:ext cx="533400" cy="53340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40" idx="0"/>
            <a:endCxn id="23" idx="4"/>
          </p:cNvCxnSpPr>
          <p:nvPr/>
        </p:nvCxnSpPr>
        <p:spPr>
          <a:xfrm rot="5400000" flipH="1" flipV="1">
            <a:off x="2095898" y="4647802"/>
            <a:ext cx="609598" cy="795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3" idx="6"/>
            <a:endCxn id="15" idx="2"/>
          </p:cNvCxnSpPr>
          <p:nvPr/>
        </p:nvCxnSpPr>
        <p:spPr>
          <a:xfrm>
            <a:off x="2667795" y="4076700"/>
            <a:ext cx="685005" cy="1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5" idx="0"/>
            <a:endCxn id="11" idx="4"/>
          </p:cNvCxnSpPr>
          <p:nvPr/>
        </p:nvCxnSpPr>
        <p:spPr>
          <a:xfrm rot="5400000" flipH="1" flipV="1">
            <a:off x="2781301" y="2971801"/>
            <a:ext cx="1676398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Discussion of topologies assumed ideal routing</a:t>
            </a:r>
          </a:p>
          <a:p>
            <a:endParaRPr lang="en-US" dirty="0" smtClean="0"/>
          </a:p>
          <a:p>
            <a:r>
              <a:rPr lang="en-US" dirty="0" smtClean="0"/>
              <a:t>In practice…</a:t>
            </a:r>
          </a:p>
          <a:p>
            <a:pPr lvl="1"/>
            <a:r>
              <a:rPr lang="en-US" dirty="0" smtClean="0"/>
              <a:t>Routing algorithms are not ideal</a:t>
            </a:r>
          </a:p>
          <a:p>
            <a:endParaRPr lang="en-US" dirty="0" smtClean="0"/>
          </a:p>
          <a:p>
            <a:r>
              <a:rPr lang="en-US" dirty="0" smtClean="0"/>
              <a:t>Goal:  distribute traffic </a:t>
            </a:r>
            <a:r>
              <a:rPr lang="en-US" b="1" dirty="0" smtClean="0">
                <a:solidFill>
                  <a:srgbClr val="FF0000"/>
                </a:solidFill>
              </a:rPr>
              <a:t>evenly </a:t>
            </a:r>
            <a:r>
              <a:rPr lang="en-US" dirty="0" smtClean="0"/>
              <a:t>among paths</a:t>
            </a:r>
          </a:p>
          <a:p>
            <a:pPr lvl="1"/>
            <a:r>
              <a:rPr lang="en-US" dirty="0" smtClean="0"/>
              <a:t>Avoid hot spots, contention</a:t>
            </a:r>
          </a:p>
          <a:p>
            <a:pPr lvl="1"/>
            <a:r>
              <a:rPr lang="en-US" dirty="0" smtClean="0"/>
              <a:t>More balanced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closer throughput is to ideal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Keep complexity in mind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Non-minimal adaptive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Fully adaptive</a:t>
            </a:r>
          </a:p>
          <a:p>
            <a:endParaRPr lang="en-US" dirty="0" smtClean="0"/>
          </a:p>
          <a:p>
            <a:r>
              <a:rPr lang="en-US" dirty="0" smtClean="0"/>
              <a:t>Not restricted to take shortest path</a:t>
            </a:r>
          </a:p>
          <a:p>
            <a:endParaRPr lang="en-US" dirty="0" smtClean="0"/>
          </a:p>
          <a:p>
            <a:r>
              <a:rPr lang="en-US" dirty="0" smtClean="0"/>
              <a:t>Misrouting: directing packet along non-productive channel</a:t>
            </a:r>
          </a:p>
          <a:p>
            <a:pPr lvl="1"/>
            <a:r>
              <a:rPr lang="en-US" dirty="0" smtClean="0"/>
              <a:t>Priority given to productive output</a:t>
            </a:r>
          </a:p>
          <a:p>
            <a:pPr lvl="1"/>
            <a:r>
              <a:rPr lang="en-US" dirty="0" smtClean="0"/>
              <a:t>Some algorithms forbid U-turns</a:t>
            </a:r>
          </a:p>
          <a:p>
            <a:endParaRPr lang="en-US" dirty="0" smtClean="0"/>
          </a:p>
          <a:p>
            <a:r>
              <a:rPr lang="en-US" dirty="0" err="1" smtClean="0"/>
              <a:t>Livelock</a:t>
            </a:r>
            <a:r>
              <a:rPr lang="en-US" dirty="0" smtClean="0"/>
              <a:t> potential: traversing network without ever reaching destination</a:t>
            </a:r>
          </a:p>
          <a:p>
            <a:pPr lvl="1"/>
            <a:r>
              <a:rPr lang="en-US" dirty="0" smtClean="0"/>
              <a:t>Mechanism to guarantee forward progress </a:t>
            </a:r>
          </a:p>
          <a:p>
            <a:pPr lvl="2"/>
            <a:r>
              <a:rPr lang="en-US" dirty="0" smtClean="0"/>
              <a:t>Limit number of </a:t>
            </a:r>
            <a:r>
              <a:rPr lang="en-US" dirty="0" err="1" smtClean="0"/>
              <a:t>misroutings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Non-minimal routing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400"/>
            <a:ext cx="3886995" cy="639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Longer path with potentially lower latency</a:t>
            </a:r>
            <a:endParaRPr lang="en-US" dirty="0"/>
          </a:p>
        </p:txBody>
      </p:sp>
      <p:cxnSp>
        <p:nvCxnSpPr>
          <p:cNvPr id="4" name="Straight Connector 3"/>
          <p:cNvCxnSpPr>
            <a:endCxn id="14" idx="0"/>
          </p:cNvCxnSpPr>
          <p:nvPr/>
        </p:nvCxnSpPr>
        <p:spPr>
          <a:xfrm rot="5400000">
            <a:off x="2667796" y="2173290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4" idx="4"/>
          </p:cNvCxnSpPr>
          <p:nvPr/>
        </p:nvCxnSpPr>
        <p:spPr>
          <a:xfrm rot="5400000">
            <a:off x="2629696" y="327818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2" idx="4"/>
            <a:endCxn id="22" idx="0"/>
          </p:cNvCxnSpPr>
          <p:nvPr/>
        </p:nvCxnSpPr>
        <p:spPr>
          <a:xfrm rot="16200000" flipH="1">
            <a:off x="381398" y="3239690"/>
            <a:ext cx="533399" cy="795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1" idx="6"/>
          </p:cNvCxnSpPr>
          <p:nvPr/>
        </p:nvCxnSpPr>
        <p:spPr>
          <a:xfrm>
            <a:off x="2058195" y="171450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5" idx="6"/>
          </p:cNvCxnSpPr>
          <p:nvPr/>
        </p:nvCxnSpPr>
        <p:spPr>
          <a:xfrm>
            <a:off x="2058195" y="3773490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3773489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81000" y="1447800"/>
            <a:ext cx="533400" cy="53340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24795" y="1447799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81000" y="2439988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524795" y="2439989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667795" y="2439989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24795" y="3506789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0" idx="4"/>
            <a:endCxn id="12" idx="0"/>
          </p:cNvCxnSpPr>
          <p:nvPr/>
        </p:nvCxnSpPr>
        <p:spPr>
          <a:xfrm rot="5400000">
            <a:off x="418307" y="2210594"/>
            <a:ext cx="458787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4"/>
            <a:endCxn id="13" idx="0"/>
          </p:cNvCxnSpPr>
          <p:nvPr/>
        </p:nvCxnSpPr>
        <p:spPr>
          <a:xfrm rot="5400000">
            <a:off x="1562101" y="2210594"/>
            <a:ext cx="458789" cy="1588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1" idx="2"/>
          </p:cNvCxnSpPr>
          <p:nvPr/>
        </p:nvCxnSpPr>
        <p:spPr>
          <a:xfrm flipV="1">
            <a:off x="914400" y="1714500"/>
            <a:ext cx="61039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2" idx="6"/>
            <a:endCxn id="13" idx="2"/>
          </p:cNvCxnSpPr>
          <p:nvPr/>
        </p:nvCxnSpPr>
        <p:spPr>
          <a:xfrm>
            <a:off x="914400" y="2706689"/>
            <a:ext cx="61039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3" idx="6"/>
            <a:endCxn id="14" idx="2"/>
          </p:cNvCxnSpPr>
          <p:nvPr/>
        </p:nvCxnSpPr>
        <p:spPr>
          <a:xfrm>
            <a:off x="2058195" y="270669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4"/>
            <a:endCxn id="15" idx="0"/>
          </p:cNvCxnSpPr>
          <p:nvPr/>
        </p:nvCxnSpPr>
        <p:spPr>
          <a:xfrm rot="5400000">
            <a:off x="1524796" y="3240089"/>
            <a:ext cx="533399" cy="1588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81795" y="3506788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667001" y="1449389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endCxn id="28" idx="0"/>
          </p:cNvCxnSpPr>
          <p:nvPr/>
        </p:nvCxnSpPr>
        <p:spPr>
          <a:xfrm rot="5400000">
            <a:off x="3810796" y="21717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8" idx="4"/>
            <a:endCxn id="29" idx="0"/>
          </p:cNvCxnSpPr>
          <p:nvPr/>
        </p:nvCxnSpPr>
        <p:spPr>
          <a:xfrm rot="5400000">
            <a:off x="3810796" y="3238500"/>
            <a:ext cx="5333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3" idx="6"/>
          </p:cNvCxnSpPr>
          <p:nvPr/>
        </p:nvCxnSpPr>
        <p:spPr>
          <a:xfrm flipV="1">
            <a:off x="3200401" y="1714501"/>
            <a:ext cx="610394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29" idx="2"/>
          </p:cNvCxnSpPr>
          <p:nvPr/>
        </p:nvCxnSpPr>
        <p:spPr>
          <a:xfrm>
            <a:off x="3124995" y="37719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810795" y="2438400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810795" y="3505200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14" idx="6"/>
            <a:endCxn id="28" idx="2"/>
          </p:cNvCxnSpPr>
          <p:nvPr/>
        </p:nvCxnSpPr>
        <p:spPr>
          <a:xfrm flipV="1">
            <a:off x="3201195" y="2705101"/>
            <a:ext cx="609600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3810001" y="1447800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endCxn id="37" idx="0"/>
          </p:cNvCxnSpPr>
          <p:nvPr/>
        </p:nvCxnSpPr>
        <p:spPr>
          <a:xfrm rot="5400000">
            <a:off x="2628901" y="434498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342106" y="4344987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6" idx="6"/>
            <a:endCxn id="37" idx="2"/>
          </p:cNvCxnSpPr>
          <p:nvPr/>
        </p:nvCxnSpPr>
        <p:spPr>
          <a:xfrm>
            <a:off x="2057400" y="4916489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13605" y="4916488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1524000" y="4649788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667000" y="4649788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endCxn id="36" idx="0"/>
          </p:cNvCxnSpPr>
          <p:nvPr/>
        </p:nvCxnSpPr>
        <p:spPr>
          <a:xfrm rot="5400000">
            <a:off x="1485901" y="434498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381000" y="4649787"/>
            <a:ext cx="533400" cy="53340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</a:rPr>
              <a:t>s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40" name="Straight Connector 39"/>
          <p:cNvCxnSpPr>
            <a:endCxn id="42" idx="0"/>
          </p:cNvCxnSpPr>
          <p:nvPr/>
        </p:nvCxnSpPr>
        <p:spPr>
          <a:xfrm rot="5400000">
            <a:off x="3771901" y="43433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7" idx="6"/>
            <a:endCxn id="42" idx="2"/>
          </p:cNvCxnSpPr>
          <p:nvPr/>
        </p:nvCxnSpPr>
        <p:spPr>
          <a:xfrm flipV="1">
            <a:off x="3200400" y="4914900"/>
            <a:ext cx="609600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3810000" y="4648199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667795" y="3506788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stCxn id="39" idx="0"/>
            <a:endCxn id="12" idx="4"/>
          </p:cNvCxnSpPr>
          <p:nvPr/>
        </p:nvCxnSpPr>
        <p:spPr>
          <a:xfrm rot="5400000" flipH="1" flipV="1">
            <a:off x="-190499" y="3811588"/>
            <a:ext cx="1676398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61" idx="0"/>
          </p:cNvCxnSpPr>
          <p:nvPr/>
        </p:nvCxnSpPr>
        <p:spPr>
          <a:xfrm rot="5400000">
            <a:off x="7086601" y="217329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61" idx="4"/>
          </p:cNvCxnSpPr>
          <p:nvPr/>
        </p:nvCxnSpPr>
        <p:spPr>
          <a:xfrm rot="5400000">
            <a:off x="7048501" y="327819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9" idx="4"/>
            <a:endCxn id="69" idx="0"/>
          </p:cNvCxnSpPr>
          <p:nvPr/>
        </p:nvCxnSpPr>
        <p:spPr>
          <a:xfrm rot="16200000" flipH="1">
            <a:off x="4800203" y="3239691"/>
            <a:ext cx="533399" cy="795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8" idx="6"/>
          </p:cNvCxnSpPr>
          <p:nvPr/>
        </p:nvCxnSpPr>
        <p:spPr>
          <a:xfrm>
            <a:off x="6477000" y="171450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62" idx="6"/>
          </p:cNvCxnSpPr>
          <p:nvPr/>
        </p:nvCxnSpPr>
        <p:spPr>
          <a:xfrm>
            <a:off x="6477000" y="3773491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333205" y="377349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4799805" y="1447801"/>
            <a:ext cx="533400" cy="53340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5943600" y="1447800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4799805" y="2439989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43600" y="2439990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7086600" y="2439990"/>
            <a:ext cx="533400" cy="533401"/>
          </a:xfrm>
          <a:prstGeom prst="ellipse">
            <a:avLst/>
          </a:prstGeom>
          <a:solidFill>
            <a:srgbClr val="C6D9F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943600" y="3506790"/>
            <a:ext cx="533400" cy="533401"/>
          </a:xfrm>
          <a:prstGeom prst="ellipse">
            <a:avLst/>
          </a:prstGeom>
          <a:solidFill>
            <a:srgbClr val="C6D9F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>
            <a:stCxn id="57" idx="4"/>
            <a:endCxn id="59" idx="0"/>
          </p:cNvCxnSpPr>
          <p:nvPr/>
        </p:nvCxnSpPr>
        <p:spPr>
          <a:xfrm rot="5400000">
            <a:off x="4837112" y="2210595"/>
            <a:ext cx="458787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58" idx="4"/>
            <a:endCxn id="60" idx="0"/>
          </p:cNvCxnSpPr>
          <p:nvPr/>
        </p:nvCxnSpPr>
        <p:spPr>
          <a:xfrm rot="5400000">
            <a:off x="5980906" y="2210595"/>
            <a:ext cx="458789" cy="1588"/>
          </a:xfrm>
          <a:prstGeom prst="line">
            <a:avLst/>
          </a:prstGeom>
          <a:ln w="1905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7" idx="6"/>
            <a:endCxn id="58" idx="2"/>
          </p:cNvCxnSpPr>
          <p:nvPr/>
        </p:nvCxnSpPr>
        <p:spPr>
          <a:xfrm flipV="1">
            <a:off x="5333205" y="1714501"/>
            <a:ext cx="61039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59" idx="6"/>
            <a:endCxn id="60" idx="2"/>
          </p:cNvCxnSpPr>
          <p:nvPr/>
        </p:nvCxnSpPr>
        <p:spPr>
          <a:xfrm>
            <a:off x="5333205" y="2706690"/>
            <a:ext cx="610395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0" idx="6"/>
            <a:endCxn id="61" idx="2"/>
          </p:cNvCxnSpPr>
          <p:nvPr/>
        </p:nvCxnSpPr>
        <p:spPr>
          <a:xfrm>
            <a:off x="6477000" y="2706691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0" idx="4"/>
            <a:endCxn id="62" idx="0"/>
          </p:cNvCxnSpPr>
          <p:nvPr/>
        </p:nvCxnSpPr>
        <p:spPr>
          <a:xfrm rot="5400000">
            <a:off x="5943601" y="3240090"/>
            <a:ext cx="533399" cy="1588"/>
          </a:xfrm>
          <a:prstGeom prst="line">
            <a:avLst/>
          </a:prstGeom>
          <a:ln w="25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4800600" y="3506789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085806" y="1449390"/>
            <a:ext cx="533400" cy="533401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endCxn id="75" idx="0"/>
          </p:cNvCxnSpPr>
          <p:nvPr/>
        </p:nvCxnSpPr>
        <p:spPr>
          <a:xfrm rot="5400000">
            <a:off x="8229601" y="2171702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5" idx="4"/>
            <a:endCxn id="76" idx="0"/>
          </p:cNvCxnSpPr>
          <p:nvPr/>
        </p:nvCxnSpPr>
        <p:spPr>
          <a:xfrm rot="5400000">
            <a:off x="8229601" y="3238501"/>
            <a:ext cx="5333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0" idx="6"/>
          </p:cNvCxnSpPr>
          <p:nvPr/>
        </p:nvCxnSpPr>
        <p:spPr>
          <a:xfrm flipV="1">
            <a:off x="7619206" y="1714502"/>
            <a:ext cx="610394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76" idx="2"/>
          </p:cNvCxnSpPr>
          <p:nvPr/>
        </p:nvCxnSpPr>
        <p:spPr>
          <a:xfrm>
            <a:off x="7543800" y="3771902"/>
            <a:ext cx="685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8229600" y="2438401"/>
            <a:ext cx="533400" cy="533401"/>
          </a:xfrm>
          <a:prstGeom prst="ellipse">
            <a:avLst/>
          </a:prstGeom>
          <a:solidFill>
            <a:srgbClr val="C6D9F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8229600" y="3505201"/>
            <a:ext cx="533400" cy="533401"/>
          </a:xfrm>
          <a:prstGeom prst="ellipse">
            <a:avLst/>
          </a:prstGeom>
          <a:solidFill>
            <a:srgbClr val="C6D9F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>
            <a:stCxn id="61" idx="6"/>
            <a:endCxn id="75" idx="2"/>
          </p:cNvCxnSpPr>
          <p:nvPr/>
        </p:nvCxnSpPr>
        <p:spPr>
          <a:xfrm flipV="1">
            <a:off x="7620000" y="2705102"/>
            <a:ext cx="609600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8228806" y="1447801"/>
            <a:ext cx="533400" cy="533401"/>
          </a:xfrm>
          <a:prstGeom prst="ellipse">
            <a:avLst/>
          </a:prstGeom>
          <a:solidFill>
            <a:srgbClr val="C6D9F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>
            <a:endCxn id="84" idx="0"/>
          </p:cNvCxnSpPr>
          <p:nvPr/>
        </p:nvCxnSpPr>
        <p:spPr>
          <a:xfrm rot="5400000">
            <a:off x="7047706" y="434498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4760911" y="4344988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83" idx="6"/>
            <a:endCxn id="84" idx="2"/>
          </p:cNvCxnSpPr>
          <p:nvPr/>
        </p:nvCxnSpPr>
        <p:spPr>
          <a:xfrm>
            <a:off x="6476205" y="491649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5332410" y="4916489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5942805" y="4649789"/>
            <a:ext cx="533400" cy="533401"/>
          </a:xfrm>
          <a:prstGeom prst="ellipse">
            <a:avLst/>
          </a:prstGeom>
          <a:solidFill>
            <a:srgbClr val="C6D9F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7085805" y="4649789"/>
            <a:ext cx="533400" cy="533401"/>
          </a:xfrm>
          <a:prstGeom prst="ellipse">
            <a:avLst/>
          </a:prstGeom>
          <a:solidFill>
            <a:srgbClr val="C6D9F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>
            <a:endCxn id="83" idx="0"/>
          </p:cNvCxnSpPr>
          <p:nvPr/>
        </p:nvCxnSpPr>
        <p:spPr>
          <a:xfrm rot="5400000">
            <a:off x="5904706" y="434498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4799805" y="4649788"/>
            <a:ext cx="533400" cy="53340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00"/>
                </a:solidFill>
              </a:rPr>
              <a:t>s</a:t>
            </a:r>
            <a:endParaRPr lang="en-US" sz="3600" dirty="0">
              <a:solidFill>
                <a:srgbClr val="000000"/>
              </a:solidFill>
            </a:endParaRPr>
          </a:p>
        </p:txBody>
      </p:sp>
      <p:cxnSp>
        <p:nvCxnSpPr>
          <p:cNvPr id="87" name="Straight Connector 86"/>
          <p:cNvCxnSpPr>
            <a:endCxn id="89" idx="0"/>
          </p:cNvCxnSpPr>
          <p:nvPr/>
        </p:nvCxnSpPr>
        <p:spPr>
          <a:xfrm rot="5400000">
            <a:off x="8190706" y="43434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4" idx="6"/>
            <a:endCxn id="89" idx="2"/>
          </p:cNvCxnSpPr>
          <p:nvPr/>
        </p:nvCxnSpPr>
        <p:spPr>
          <a:xfrm flipV="1">
            <a:off x="7619205" y="4914901"/>
            <a:ext cx="609600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8228805" y="4648200"/>
            <a:ext cx="533400" cy="533401"/>
          </a:xfrm>
          <a:prstGeom prst="ellipse">
            <a:avLst/>
          </a:prstGeom>
          <a:solidFill>
            <a:srgbClr val="C6D9F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7086600" y="3506789"/>
            <a:ext cx="533400" cy="533401"/>
          </a:xfrm>
          <a:prstGeom prst="ellipse">
            <a:avLst/>
          </a:prstGeom>
          <a:solidFill>
            <a:srgbClr val="C6D9F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/>
          <p:cNvCxnSpPr>
            <a:stCxn id="86" idx="0"/>
            <a:endCxn id="59" idx="4"/>
          </p:cNvCxnSpPr>
          <p:nvPr/>
        </p:nvCxnSpPr>
        <p:spPr>
          <a:xfrm rot="5400000" flipH="1" flipV="1">
            <a:off x="4228306" y="3811589"/>
            <a:ext cx="1676398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915195" y="2708279"/>
            <a:ext cx="608805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3" idx="0"/>
            <a:endCxn id="11" idx="4"/>
          </p:cNvCxnSpPr>
          <p:nvPr/>
        </p:nvCxnSpPr>
        <p:spPr>
          <a:xfrm rot="5400000" flipH="1" flipV="1">
            <a:off x="1562101" y="2210595"/>
            <a:ext cx="458789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10" idx="6"/>
          </p:cNvCxnSpPr>
          <p:nvPr/>
        </p:nvCxnSpPr>
        <p:spPr>
          <a:xfrm rot="10800000">
            <a:off x="914401" y="1714501"/>
            <a:ext cx="608013" cy="1590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59" idx="6"/>
            <a:endCxn id="60" idx="2"/>
          </p:cNvCxnSpPr>
          <p:nvPr/>
        </p:nvCxnSpPr>
        <p:spPr>
          <a:xfrm>
            <a:off x="5333205" y="2706690"/>
            <a:ext cx="610395" cy="1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60" idx="4"/>
            <a:endCxn id="62" idx="0"/>
          </p:cNvCxnSpPr>
          <p:nvPr/>
        </p:nvCxnSpPr>
        <p:spPr>
          <a:xfrm rot="5400000">
            <a:off x="5943601" y="3240090"/>
            <a:ext cx="533399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62" idx="2"/>
            <a:endCxn id="69" idx="6"/>
          </p:cNvCxnSpPr>
          <p:nvPr/>
        </p:nvCxnSpPr>
        <p:spPr>
          <a:xfrm rot="10800000">
            <a:off x="5334000" y="3773491"/>
            <a:ext cx="609600" cy="1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Content Placeholder 2"/>
          <p:cNvSpPr txBox="1">
            <a:spLocks/>
          </p:cNvSpPr>
          <p:nvPr/>
        </p:nvSpPr>
        <p:spPr>
          <a:xfrm>
            <a:off x="4876005" y="5486400"/>
            <a:ext cx="3886995" cy="639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err="1" smtClean="0"/>
              <a:t>Livelock</a:t>
            </a:r>
            <a:r>
              <a:rPr lang="en-US" sz="3200" dirty="0" smtClean="0"/>
              <a:t>: continue routing in cycle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3" name="Date Placeholder 9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94" name="Slide Number Placeholder 9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5" name="Footer Placeholder 9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Adaptive Routing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433088" cy="3505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Should 3 route clockwise or counterclockwise to 7?</a:t>
            </a:r>
          </a:p>
          <a:p>
            <a:pPr lvl="1"/>
            <a:r>
              <a:rPr lang="en-US" dirty="0" smtClean="0"/>
              <a:t>5 is using all the capacity of link 5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6</a:t>
            </a:r>
            <a:endParaRPr lang="en-US" dirty="0" smtClean="0"/>
          </a:p>
          <a:p>
            <a:r>
              <a:rPr lang="en-US" dirty="0" smtClean="0"/>
              <a:t>Queue at node 5 will sense contention but not at node 3</a:t>
            </a:r>
          </a:p>
          <a:p>
            <a:r>
              <a:rPr lang="en-US" dirty="0" smtClean="0"/>
              <a:t>Backpressure: allows nodes to indirectly sense congestion</a:t>
            </a:r>
          </a:p>
          <a:p>
            <a:pPr lvl="1"/>
            <a:r>
              <a:rPr lang="en-US" dirty="0" smtClean="0"/>
              <a:t>Queue in one node fills up, it will stop receiving flits</a:t>
            </a:r>
          </a:p>
          <a:p>
            <a:pPr lvl="1"/>
            <a:r>
              <a:rPr lang="en-US" dirty="0" smtClean="0"/>
              <a:t>Previous queue will fill up</a:t>
            </a:r>
          </a:p>
          <a:p>
            <a:r>
              <a:rPr lang="en-US" dirty="0" smtClean="0"/>
              <a:t>If each queue holds 4 packets</a:t>
            </a:r>
          </a:p>
          <a:p>
            <a:pPr lvl="1"/>
            <a:r>
              <a:rPr lang="en-US" dirty="0" smtClean="0"/>
              <a:t>3 will send 8 packets before sensing congestion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1906588"/>
            <a:ext cx="533400" cy="533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0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52600" y="1906588"/>
            <a:ext cx="533400" cy="533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1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743200" y="1906588"/>
            <a:ext cx="533400" cy="533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1906588"/>
            <a:ext cx="533400" cy="533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3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24400" y="1906588"/>
            <a:ext cx="533400" cy="533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4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15000" y="1906588"/>
            <a:ext cx="533400" cy="533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5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05600" y="1906588"/>
            <a:ext cx="533400" cy="533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6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96200" y="1906588"/>
            <a:ext cx="533400" cy="533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7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12" name="Straight Connector 11"/>
          <p:cNvCxnSpPr>
            <a:stCxn id="4" idx="6"/>
            <a:endCxn id="5" idx="2"/>
          </p:cNvCxnSpPr>
          <p:nvPr/>
        </p:nvCxnSpPr>
        <p:spPr>
          <a:xfrm>
            <a:off x="1295400" y="217328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6"/>
            <a:endCxn id="6" idx="2"/>
          </p:cNvCxnSpPr>
          <p:nvPr/>
        </p:nvCxnSpPr>
        <p:spPr>
          <a:xfrm>
            <a:off x="2286000" y="217328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6"/>
            <a:endCxn id="7" idx="2"/>
          </p:cNvCxnSpPr>
          <p:nvPr/>
        </p:nvCxnSpPr>
        <p:spPr>
          <a:xfrm>
            <a:off x="3276600" y="217328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8" idx="2"/>
          </p:cNvCxnSpPr>
          <p:nvPr/>
        </p:nvCxnSpPr>
        <p:spPr>
          <a:xfrm>
            <a:off x="4267200" y="217328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9" idx="2"/>
          </p:cNvCxnSpPr>
          <p:nvPr/>
        </p:nvCxnSpPr>
        <p:spPr>
          <a:xfrm>
            <a:off x="5257800" y="217328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6"/>
            <a:endCxn id="10" idx="2"/>
          </p:cNvCxnSpPr>
          <p:nvPr/>
        </p:nvCxnSpPr>
        <p:spPr>
          <a:xfrm>
            <a:off x="6248400" y="217328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1" idx="2"/>
          </p:cNvCxnSpPr>
          <p:nvPr/>
        </p:nvCxnSpPr>
        <p:spPr>
          <a:xfrm>
            <a:off x="7239000" y="217328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4" idx="2"/>
            <a:endCxn id="11" idx="6"/>
          </p:cNvCxnSpPr>
          <p:nvPr/>
        </p:nvCxnSpPr>
        <p:spPr>
          <a:xfrm rot="10800000" flipH="1">
            <a:off x="762000" y="2173288"/>
            <a:ext cx="7467600" cy="1588"/>
          </a:xfrm>
          <a:prstGeom prst="curvedConnector5">
            <a:avLst>
              <a:gd name="adj1" fmla="val -3061"/>
              <a:gd name="adj2" fmla="val 64643514"/>
              <a:gd name="adj3" fmla="val 10551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48400" y="2439988"/>
            <a:ext cx="457200" cy="1588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267200" y="2670176"/>
            <a:ext cx="3429000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/>
          <p:nvPr/>
        </p:nvCxnSpPr>
        <p:spPr>
          <a:xfrm rot="10800000" flipH="1">
            <a:off x="3733800" y="1830389"/>
            <a:ext cx="4495800" cy="1588"/>
          </a:xfrm>
          <a:prstGeom prst="curvedConnector5">
            <a:avLst>
              <a:gd name="adj1" fmla="val -61875"/>
              <a:gd name="adj2" fmla="val 21295466"/>
              <a:gd name="adj3" fmla="val 105085"/>
            </a:avLst>
          </a:prstGeom>
          <a:ln w="34925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257800" y="1831977"/>
            <a:ext cx="457200" cy="1588"/>
          </a:xfrm>
          <a:prstGeom prst="straightConnector1">
            <a:avLst/>
          </a:prstGeom>
          <a:ln w="508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267200" y="1828800"/>
            <a:ext cx="457200" cy="1588"/>
          </a:xfrm>
          <a:prstGeom prst="straightConnector1">
            <a:avLst/>
          </a:prstGeom>
          <a:ln w="508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Congestion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Local</a:t>
            </a:r>
          </a:p>
          <a:p>
            <a:pPr lvl="1"/>
            <a:r>
              <a:rPr lang="en-US" dirty="0" smtClean="0"/>
              <a:t>Information about my neighbors only</a:t>
            </a:r>
          </a:p>
          <a:p>
            <a:pPr lvl="1"/>
            <a:r>
              <a:rPr lang="en-US" dirty="0" smtClean="0"/>
              <a:t>Implicitly available – I know how many downstream buffers are available (from flow control)</a:t>
            </a:r>
          </a:p>
          <a:p>
            <a:r>
              <a:rPr lang="en-US" dirty="0" smtClean="0"/>
              <a:t>Global</a:t>
            </a:r>
          </a:p>
          <a:p>
            <a:pPr lvl="1"/>
            <a:r>
              <a:rPr lang="en-US" dirty="0" smtClean="0"/>
              <a:t>Information about all nodes</a:t>
            </a:r>
          </a:p>
          <a:p>
            <a:pPr lvl="1"/>
            <a:r>
              <a:rPr lang="en-US" dirty="0" smtClean="0"/>
              <a:t>Explicitly send status information</a:t>
            </a:r>
          </a:p>
          <a:p>
            <a:pPr lvl="1"/>
            <a:r>
              <a:rPr lang="en-US" dirty="0" smtClean="0"/>
              <a:t>Usually based on VC utilization or buffer occupancy</a:t>
            </a:r>
          </a:p>
          <a:p>
            <a:r>
              <a:rPr lang="en-US" dirty="0" smtClean="0"/>
              <a:t>Timeliness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0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Sending Congestion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Piggybacking</a:t>
            </a:r>
          </a:p>
          <a:p>
            <a:pPr lvl="1"/>
            <a:r>
              <a:rPr lang="en-US" dirty="0" smtClean="0"/>
              <a:t>Send congestion information along with packets</a:t>
            </a:r>
          </a:p>
          <a:p>
            <a:r>
              <a:rPr lang="en-US" dirty="0" smtClean="0"/>
              <a:t>Extra side network</a:t>
            </a:r>
          </a:p>
          <a:p>
            <a:pPr lvl="1"/>
            <a:r>
              <a:rPr lang="en-US" dirty="0" smtClean="0"/>
              <a:t>More affordable in on-chip networks</a:t>
            </a:r>
          </a:p>
          <a:p>
            <a:pPr lvl="1"/>
            <a:r>
              <a:rPr lang="en-US" dirty="0" smtClean="0"/>
              <a:t>Broadcast</a:t>
            </a:r>
          </a:p>
          <a:p>
            <a:pPr lvl="1"/>
            <a:r>
              <a:rPr lang="en-US" dirty="0" smtClean="0"/>
              <a:t>Packetize</a:t>
            </a:r>
          </a:p>
          <a:p>
            <a:r>
              <a:rPr lang="en-US" dirty="0" smtClean="0"/>
              <a:t>Aggregate or individual node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6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Partially Adaptive Routing: Turn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3271"/>
            <a:ext cx="8229600" cy="316216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DOR eliminates 4 turns</a:t>
            </a:r>
          </a:p>
          <a:p>
            <a:pPr lvl="1"/>
            <a:r>
              <a:rPr lang="en-US" dirty="0" smtClean="0"/>
              <a:t>N to E, N to W, S to E, S to W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adaptivity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err="1" smtClean="0"/>
              <a:t>adaptivity</a:t>
            </a:r>
            <a:r>
              <a:rPr lang="en-US" dirty="0" smtClean="0"/>
              <a:t> by removing 2 of 8 turns</a:t>
            </a:r>
          </a:p>
          <a:p>
            <a:pPr lvl="1"/>
            <a:r>
              <a:rPr lang="en-US" dirty="0" smtClean="0"/>
              <a:t>Remains deadlock free (like DOR)</a:t>
            </a:r>
          </a:p>
          <a:p>
            <a:r>
              <a:rPr lang="en-US" dirty="0" smtClean="0"/>
              <a:t>West first</a:t>
            </a:r>
          </a:p>
          <a:p>
            <a:pPr lvl="1"/>
            <a:r>
              <a:rPr lang="en-US" dirty="0" smtClean="0"/>
              <a:t>Eliminates S to W and N to W</a:t>
            </a:r>
            <a:endParaRPr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28" name="Bent Arrow 27"/>
          <p:cNvSpPr/>
          <p:nvPr/>
        </p:nvSpPr>
        <p:spPr>
          <a:xfrm rot="16200000">
            <a:off x="2590800" y="5243636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Bent Arrow 28"/>
          <p:cNvSpPr/>
          <p:nvPr/>
        </p:nvSpPr>
        <p:spPr>
          <a:xfrm>
            <a:off x="2667000" y="4405436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Bent Arrow 29"/>
          <p:cNvSpPr/>
          <p:nvPr/>
        </p:nvSpPr>
        <p:spPr>
          <a:xfrm rot="5400000">
            <a:off x="3505200" y="4481636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Bent Arrow 30"/>
          <p:cNvSpPr/>
          <p:nvPr/>
        </p:nvSpPr>
        <p:spPr>
          <a:xfrm rot="16200000">
            <a:off x="4343400" y="4481636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Bent Arrow 31"/>
          <p:cNvSpPr/>
          <p:nvPr/>
        </p:nvSpPr>
        <p:spPr>
          <a:xfrm rot="5400000">
            <a:off x="5257800" y="5243636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Bent Arrow 32"/>
          <p:cNvSpPr/>
          <p:nvPr/>
        </p:nvSpPr>
        <p:spPr>
          <a:xfrm rot="10800000">
            <a:off x="4419601" y="5319835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67000" y="6081837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West first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08"/>
            <a:ext cx="8229600" cy="1143000"/>
          </a:xfrm>
        </p:spPr>
        <p:txBody>
          <a:bodyPr/>
          <a:lstStyle/>
          <a:p>
            <a:r>
              <a:rPr lang="en-US" dirty="0" smtClean="0"/>
              <a:t>Turn Model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67185"/>
            <a:ext cx="8229600" cy="349708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Negative first</a:t>
            </a:r>
          </a:p>
          <a:p>
            <a:pPr lvl="1"/>
            <a:r>
              <a:rPr lang="en-US" dirty="0" smtClean="0"/>
              <a:t>Eliminates E to S and N to W</a:t>
            </a:r>
          </a:p>
          <a:p>
            <a:r>
              <a:rPr lang="en-US" dirty="0" smtClean="0"/>
              <a:t>North last</a:t>
            </a:r>
          </a:p>
          <a:p>
            <a:pPr lvl="1"/>
            <a:r>
              <a:rPr lang="en-US" dirty="0" smtClean="0"/>
              <a:t>Eliminates N to E and N to W</a:t>
            </a:r>
          </a:p>
          <a:p>
            <a:r>
              <a:rPr lang="en-US" dirty="0" smtClean="0"/>
              <a:t>Odd-Even</a:t>
            </a:r>
          </a:p>
          <a:p>
            <a:pPr lvl="1"/>
            <a:r>
              <a:rPr lang="en-US" dirty="0" smtClean="0"/>
              <a:t>Eliminates 2 turns depending on if current node is in odd of even column</a:t>
            </a:r>
          </a:p>
          <a:p>
            <a:pPr lvl="2"/>
            <a:r>
              <a:rPr lang="en-US" dirty="0" smtClean="0"/>
              <a:t>Even column: E to N and N to W</a:t>
            </a:r>
          </a:p>
          <a:p>
            <a:pPr lvl="2"/>
            <a:r>
              <a:rPr lang="en-US" dirty="0" smtClean="0"/>
              <a:t>Odd column: E to S and S to W</a:t>
            </a:r>
          </a:p>
          <a:p>
            <a:pPr lvl="1"/>
            <a:r>
              <a:rPr lang="en-US" dirty="0" smtClean="0"/>
              <a:t>Deadlock free (disallow 180 turns)</a:t>
            </a:r>
          </a:p>
          <a:p>
            <a:pPr lvl="1"/>
            <a:r>
              <a:rPr lang="en-US" dirty="0" smtClean="0"/>
              <a:t>Better </a:t>
            </a:r>
            <a:r>
              <a:rPr lang="en-US" dirty="0" err="1" smtClean="0"/>
              <a:t>adaptivity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3" name="Bent Arrow 12"/>
          <p:cNvSpPr/>
          <p:nvPr/>
        </p:nvSpPr>
        <p:spPr>
          <a:xfrm rot="10800000">
            <a:off x="5589590" y="203089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6200000">
            <a:off x="4751389" y="195469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5400000">
            <a:off x="5665789" y="119269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rot="16200000">
            <a:off x="6580189" y="119269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5400000">
            <a:off x="7494589" y="195469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rot="10800000">
            <a:off x="6656390" y="203089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Bent Arrow 18"/>
          <p:cNvSpPr/>
          <p:nvPr/>
        </p:nvSpPr>
        <p:spPr>
          <a:xfrm rot="10800000">
            <a:off x="1627190" y="202229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 rot="16200000">
            <a:off x="788989" y="194609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Bent Arrow 20"/>
          <p:cNvSpPr/>
          <p:nvPr/>
        </p:nvSpPr>
        <p:spPr>
          <a:xfrm>
            <a:off x="865189" y="110789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ent Arrow 21"/>
          <p:cNvSpPr/>
          <p:nvPr/>
        </p:nvSpPr>
        <p:spPr>
          <a:xfrm rot="16200000">
            <a:off x="2541589" y="118409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Bent Arrow 22"/>
          <p:cNvSpPr/>
          <p:nvPr/>
        </p:nvSpPr>
        <p:spPr>
          <a:xfrm rot="5400000">
            <a:off x="3455989" y="194609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10800000">
            <a:off x="2617790" y="2022290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03789" y="276273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North last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65189" y="267346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Negative first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Negative-First Routing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173163"/>
          </a:xfrm>
        </p:spPr>
        <p:txBody>
          <a:bodyPr/>
          <a:lstStyle/>
          <a:p>
            <a:r>
              <a:rPr lang="en-CA" dirty="0" smtClean="0"/>
              <a:t>Limited or no </a:t>
            </a:r>
            <a:r>
              <a:rPr lang="en-CA" dirty="0" err="1" smtClean="0"/>
              <a:t>adaptivity</a:t>
            </a:r>
            <a:r>
              <a:rPr lang="en-CA" dirty="0" smtClean="0"/>
              <a:t> for certain source-destination pairs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447800" y="19812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Oval 4"/>
          <p:cNvSpPr/>
          <p:nvPr/>
        </p:nvSpPr>
        <p:spPr>
          <a:xfrm>
            <a:off x="2133600" y="19812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Oval 5"/>
          <p:cNvSpPr/>
          <p:nvPr/>
        </p:nvSpPr>
        <p:spPr>
          <a:xfrm>
            <a:off x="2819400" y="19812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7" name="Oval 6"/>
          <p:cNvSpPr/>
          <p:nvPr/>
        </p:nvSpPr>
        <p:spPr>
          <a:xfrm>
            <a:off x="1447800" y="26670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/>
          <p:nvPr/>
        </p:nvSpPr>
        <p:spPr>
          <a:xfrm>
            <a:off x="2133600" y="26670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Oval 8"/>
          <p:cNvSpPr/>
          <p:nvPr/>
        </p:nvSpPr>
        <p:spPr>
          <a:xfrm>
            <a:off x="2819400" y="26670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" name="Oval 9"/>
          <p:cNvSpPr/>
          <p:nvPr/>
        </p:nvSpPr>
        <p:spPr>
          <a:xfrm>
            <a:off x="1447800" y="33528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1" name="Oval 10"/>
          <p:cNvSpPr/>
          <p:nvPr/>
        </p:nvSpPr>
        <p:spPr>
          <a:xfrm>
            <a:off x="2133600" y="33528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Oval 11"/>
          <p:cNvSpPr/>
          <p:nvPr/>
        </p:nvSpPr>
        <p:spPr>
          <a:xfrm>
            <a:off x="2819400" y="33528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Oval 12"/>
          <p:cNvSpPr/>
          <p:nvPr/>
        </p:nvSpPr>
        <p:spPr>
          <a:xfrm>
            <a:off x="1447800" y="40386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Oval 13"/>
          <p:cNvSpPr/>
          <p:nvPr/>
        </p:nvSpPr>
        <p:spPr>
          <a:xfrm>
            <a:off x="2133600" y="40386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Oval 14"/>
          <p:cNvSpPr/>
          <p:nvPr/>
        </p:nvSpPr>
        <p:spPr>
          <a:xfrm>
            <a:off x="2819400" y="40386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6" name="Straight Connector 15"/>
          <p:cNvCxnSpPr>
            <a:stCxn id="4" idx="4"/>
            <a:endCxn id="7" idx="0"/>
          </p:cNvCxnSpPr>
          <p:nvPr/>
        </p:nvCxnSpPr>
        <p:spPr>
          <a:xfrm rot="5400000">
            <a:off x="1409700" y="24765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  <a:endCxn id="8" idx="0"/>
          </p:cNvCxnSpPr>
          <p:nvPr/>
        </p:nvCxnSpPr>
        <p:spPr>
          <a:xfrm rot="5400000">
            <a:off x="2095500" y="24765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4"/>
            <a:endCxn id="9" idx="0"/>
          </p:cNvCxnSpPr>
          <p:nvPr/>
        </p:nvCxnSpPr>
        <p:spPr>
          <a:xfrm rot="5400000">
            <a:off x="2781300" y="24765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1410494" y="31615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096294" y="31615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782094" y="31615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1410494" y="38473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096294" y="38473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782094" y="38473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1752600" y="21336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38400" y="21336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752600" y="28178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38400" y="28178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752600" y="35036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38400" y="35036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52600" y="41894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38400" y="41894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Bent Arrow 32"/>
          <p:cNvSpPr/>
          <p:nvPr/>
        </p:nvSpPr>
        <p:spPr>
          <a:xfrm>
            <a:off x="1295400" y="1828800"/>
            <a:ext cx="1752600" cy="2514600"/>
          </a:xfrm>
          <a:prstGeom prst="bentArrow">
            <a:avLst>
              <a:gd name="adj1" fmla="val 1851"/>
              <a:gd name="adj2" fmla="val 2359"/>
              <a:gd name="adj3" fmla="val 2931"/>
              <a:gd name="adj4" fmla="val 19969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4" name="Bent Arrow 33"/>
          <p:cNvSpPr/>
          <p:nvPr/>
        </p:nvSpPr>
        <p:spPr>
          <a:xfrm rot="5400000" flipH="1">
            <a:off x="1181100" y="2400300"/>
            <a:ext cx="2514600" cy="1828799"/>
          </a:xfrm>
          <a:prstGeom prst="bentArrow">
            <a:avLst>
              <a:gd name="adj1" fmla="val 1851"/>
              <a:gd name="adj2" fmla="val 2730"/>
              <a:gd name="adj3" fmla="val 3326"/>
              <a:gd name="adj4" fmla="val 21901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5" name="Bent Arrow 34"/>
          <p:cNvSpPr/>
          <p:nvPr/>
        </p:nvSpPr>
        <p:spPr>
          <a:xfrm rot="5400000" flipH="1">
            <a:off x="1258490" y="3084908"/>
            <a:ext cx="1674812" cy="991393"/>
          </a:xfrm>
          <a:prstGeom prst="bentArrow">
            <a:avLst>
              <a:gd name="adj1" fmla="val 1851"/>
              <a:gd name="adj2" fmla="val 1192"/>
              <a:gd name="adj3" fmla="val 1378"/>
              <a:gd name="adj4" fmla="val 21901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6" name="Bent Arrow 35"/>
          <p:cNvSpPr/>
          <p:nvPr/>
        </p:nvSpPr>
        <p:spPr>
          <a:xfrm rot="5400000" flipV="1">
            <a:off x="2554883" y="2603697"/>
            <a:ext cx="496490" cy="470697"/>
          </a:xfrm>
          <a:prstGeom prst="bentArrow">
            <a:avLst>
              <a:gd name="adj1" fmla="val 1851"/>
              <a:gd name="adj2" fmla="val 2541"/>
              <a:gd name="adj3" fmla="val 7143"/>
              <a:gd name="adj4" fmla="val 21901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7" name="Bent Arrow 36"/>
          <p:cNvSpPr/>
          <p:nvPr/>
        </p:nvSpPr>
        <p:spPr>
          <a:xfrm rot="16200000" flipV="1">
            <a:off x="2716806" y="2116730"/>
            <a:ext cx="496490" cy="470697"/>
          </a:xfrm>
          <a:prstGeom prst="bentArrow">
            <a:avLst>
              <a:gd name="adj1" fmla="val 1851"/>
              <a:gd name="adj2" fmla="val 4565"/>
              <a:gd name="adj3" fmla="val 7143"/>
              <a:gd name="adj4" fmla="val 21901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90600" y="4267200"/>
            <a:ext cx="609600" cy="37147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(0,0)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971800" y="1600200"/>
            <a:ext cx="609600" cy="37147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(2,3)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5715000" y="19812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1" name="Oval 40"/>
          <p:cNvSpPr/>
          <p:nvPr/>
        </p:nvSpPr>
        <p:spPr>
          <a:xfrm>
            <a:off x="6400800" y="19812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Oval 41"/>
          <p:cNvSpPr/>
          <p:nvPr/>
        </p:nvSpPr>
        <p:spPr>
          <a:xfrm>
            <a:off x="7086600" y="19812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3" name="Oval 42"/>
          <p:cNvSpPr/>
          <p:nvPr/>
        </p:nvSpPr>
        <p:spPr>
          <a:xfrm>
            <a:off x="5715000" y="26670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Oval 43"/>
          <p:cNvSpPr/>
          <p:nvPr/>
        </p:nvSpPr>
        <p:spPr>
          <a:xfrm>
            <a:off x="6400800" y="26670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5" name="Oval 44"/>
          <p:cNvSpPr/>
          <p:nvPr/>
        </p:nvSpPr>
        <p:spPr>
          <a:xfrm>
            <a:off x="7086600" y="26670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6" name="Oval 45"/>
          <p:cNvSpPr/>
          <p:nvPr/>
        </p:nvSpPr>
        <p:spPr>
          <a:xfrm>
            <a:off x="5715000" y="33528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7" name="Oval 46"/>
          <p:cNvSpPr/>
          <p:nvPr/>
        </p:nvSpPr>
        <p:spPr>
          <a:xfrm>
            <a:off x="6400800" y="33528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8" name="Oval 47"/>
          <p:cNvSpPr/>
          <p:nvPr/>
        </p:nvSpPr>
        <p:spPr>
          <a:xfrm>
            <a:off x="7086600" y="33528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9" name="Oval 48"/>
          <p:cNvSpPr/>
          <p:nvPr/>
        </p:nvSpPr>
        <p:spPr>
          <a:xfrm>
            <a:off x="5715000" y="40386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0" name="Oval 49"/>
          <p:cNvSpPr/>
          <p:nvPr/>
        </p:nvSpPr>
        <p:spPr>
          <a:xfrm>
            <a:off x="6400800" y="40386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1" name="Oval 50"/>
          <p:cNvSpPr/>
          <p:nvPr/>
        </p:nvSpPr>
        <p:spPr>
          <a:xfrm>
            <a:off x="7086600" y="403860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52" name="Straight Connector 51"/>
          <p:cNvCxnSpPr>
            <a:stCxn id="40" idx="4"/>
            <a:endCxn id="43" idx="0"/>
          </p:cNvCxnSpPr>
          <p:nvPr/>
        </p:nvCxnSpPr>
        <p:spPr>
          <a:xfrm rot="5400000">
            <a:off x="5676900" y="24765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4"/>
            <a:endCxn id="44" idx="0"/>
          </p:cNvCxnSpPr>
          <p:nvPr/>
        </p:nvCxnSpPr>
        <p:spPr>
          <a:xfrm rot="5400000">
            <a:off x="6362700" y="24765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2" idx="4"/>
            <a:endCxn id="45" idx="0"/>
          </p:cNvCxnSpPr>
          <p:nvPr/>
        </p:nvCxnSpPr>
        <p:spPr>
          <a:xfrm rot="5400000">
            <a:off x="7048500" y="24765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5677694" y="31615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6363494" y="31615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7049294" y="31615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5677694" y="38473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6363494" y="38473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>
            <a:off x="7049294" y="384730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0" idx="6"/>
            <a:endCxn id="41" idx="2"/>
          </p:cNvCxnSpPr>
          <p:nvPr/>
        </p:nvCxnSpPr>
        <p:spPr>
          <a:xfrm>
            <a:off x="6019800" y="21336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705600" y="213360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019800" y="28178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705600" y="28178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019800" y="35036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705600" y="35036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019800" y="41894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705600" y="418941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Bent Arrow 68"/>
          <p:cNvSpPr/>
          <p:nvPr/>
        </p:nvSpPr>
        <p:spPr>
          <a:xfrm flipV="1">
            <a:off x="5638800" y="2045732"/>
            <a:ext cx="1752600" cy="2450068"/>
          </a:xfrm>
          <a:prstGeom prst="bentArrow">
            <a:avLst>
              <a:gd name="adj1" fmla="val 1851"/>
              <a:gd name="adj2" fmla="val 2555"/>
              <a:gd name="adj3" fmla="val 2976"/>
              <a:gd name="adj4" fmla="val 16345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334000" y="1685924"/>
            <a:ext cx="609600" cy="37147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(0,3)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315200" y="4124324"/>
            <a:ext cx="609600" cy="37147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</a:rPr>
              <a:t>(2,0)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72" name="Date Placeholder 7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4" name="Footer Placeholder 7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6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682"/>
            <a:ext cx="8229600" cy="1143000"/>
          </a:xfrm>
        </p:spPr>
        <p:txBody>
          <a:bodyPr/>
          <a:lstStyle/>
          <a:p>
            <a:r>
              <a:rPr lang="en-US" dirty="0" smtClean="0"/>
              <a:t>Turn Model Routing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42442"/>
            <a:ext cx="8229600" cy="15837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about eliminating turns NW and WN?</a:t>
            </a:r>
          </a:p>
          <a:p>
            <a:r>
              <a:rPr lang="en-US" dirty="0" smtClean="0"/>
              <a:t>Not a valid turn elimination</a:t>
            </a:r>
          </a:p>
          <a:p>
            <a:pPr lvl="1"/>
            <a:r>
              <a:rPr lang="en-US" dirty="0" smtClean="0"/>
              <a:t>Resource cycle results</a:t>
            </a:r>
            <a:endParaRPr lang="en-US" dirty="0"/>
          </a:p>
        </p:txBody>
      </p:sp>
      <p:sp>
        <p:nvSpPr>
          <p:cNvPr id="4" name="Bent Arrow 3"/>
          <p:cNvSpPr/>
          <p:nvPr/>
        </p:nvSpPr>
        <p:spPr>
          <a:xfrm rot="10800000">
            <a:off x="1447800" y="284959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Bent Arrow 4"/>
          <p:cNvSpPr/>
          <p:nvPr/>
        </p:nvSpPr>
        <p:spPr>
          <a:xfrm rot="5400000">
            <a:off x="1523999" y="201139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>
            <a:off x="685799" y="193519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7" name="Bent Arrow 6"/>
          <p:cNvSpPr/>
          <p:nvPr/>
        </p:nvSpPr>
        <p:spPr>
          <a:xfrm rot="16200000">
            <a:off x="2285999" y="201139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 rot="5400000">
            <a:off x="3200399" y="2773391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10800000">
            <a:off x="2362200" y="2849590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>
            <a:off x="6096000" y="1173193"/>
            <a:ext cx="762000" cy="22098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/>
          </a:p>
        </p:txBody>
      </p:sp>
      <p:sp>
        <p:nvSpPr>
          <p:cNvPr id="11" name="Bent Arrow 10"/>
          <p:cNvSpPr/>
          <p:nvPr/>
        </p:nvSpPr>
        <p:spPr>
          <a:xfrm rot="5400000">
            <a:off x="6934200" y="1249393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 rot="10800000">
            <a:off x="5410200" y="2087593"/>
            <a:ext cx="22098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6200000">
            <a:off x="4572000" y="2697193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8298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10800000">
            <a:off x="4648200" y="3535392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5400000">
            <a:off x="5486400" y="3459193"/>
            <a:ext cx="762000" cy="762000"/>
          </a:xfrm>
          <a:prstGeom prst="bentArrow">
            <a:avLst>
              <a:gd name="adj1" fmla="val 7142"/>
              <a:gd name="adj2" fmla="val 15327"/>
              <a:gd name="adj3" fmla="val 20536"/>
              <a:gd name="adj4" fmla="val 4672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Routing and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Option 1: Eliminate turns that lead to deadlock</a:t>
            </a:r>
          </a:p>
          <a:p>
            <a:pPr lvl="1"/>
            <a:r>
              <a:rPr lang="en-US" dirty="0" smtClean="0"/>
              <a:t>Limits flexibility</a:t>
            </a:r>
          </a:p>
          <a:p>
            <a:endParaRPr lang="en-US" dirty="0" smtClean="0"/>
          </a:p>
          <a:p>
            <a:r>
              <a:rPr lang="en-US" dirty="0" smtClean="0"/>
              <a:t>Option 2: Allow all turns</a:t>
            </a:r>
          </a:p>
          <a:p>
            <a:pPr lvl="1"/>
            <a:r>
              <a:rPr lang="en-US" dirty="0" smtClean="0"/>
              <a:t>Give more flexibility</a:t>
            </a:r>
          </a:p>
          <a:p>
            <a:pPr lvl="1"/>
            <a:r>
              <a:rPr lang="en-US" dirty="0" smtClean="0"/>
              <a:t>Must use other mechanism to prevent deadlock</a:t>
            </a:r>
          </a:p>
          <a:p>
            <a:pPr lvl="1"/>
            <a:r>
              <a:rPr lang="en-US" dirty="0" smtClean="0"/>
              <a:t>Rely on flow control (later)</a:t>
            </a:r>
          </a:p>
          <a:p>
            <a:pPr lvl="2"/>
            <a:r>
              <a:rPr lang="en-US" dirty="0" smtClean="0"/>
              <a:t>Escape virtual channels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>
            <a:stCxn id="6" idx="4"/>
            <a:endCxn id="10" idx="0"/>
          </p:cNvCxnSpPr>
          <p:nvPr/>
        </p:nvCxnSpPr>
        <p:spPr>
          <a:xfrm rot="5400000">
            <a:off x="5715001" y="43815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0" idx="4"/>
            <a:endCxn id="13" idx="0"/>
          </p:cNvCxnSpPr>
          <p:nvPr/>
        </p:nvCxnSpPr>
        <p:spPr>
          <a:xfrm rot="5400000">
            <a:off x="5676901" y="54864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8" idx="4"/>
            <a:endCxn id="11" idx="0"/>
          </p:cNvCxnSpPr>
          <p:nvPr/>
        </p:nvCxnSpPr>
        <p:spPr>
          <a:xfrm rot="5400000">
            <a:off x="3086101" y="5486399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5" idx="6"/>
            <a:endCxn id="6" idx="2"/>
          </p:cNvCxnSpPr>
          <p:nvPr/>
        </p:nvCxnSpPr>
        <p:spPr>
          <a:xfrm>
            <a:off x="4953000" y="3848102"/>
            <a:ext cx="76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2" idx="6"/>
            <a:endCxn id="13" idx="2"/>
          </p:cNvCxnSpPr>
          <p:nvPr/>
        </p:nvCxnSpPr>
        <p:spPr>
          <a:xfrm>
            <a:off x="4953000" y="6057901"/>
            <a:ext cx="76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57600" y="605790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799"/>
          </a:xfrm>
        </p:spPr>
        <p:txBody>
          <a:bodyPr/>
          <a:lstStyle/>
          <a:p>
            <a:r>
              <a:rPr lang="en-US" dirty="0" smtClean="0"/>
              <a:t>Once topology is fixed</a:t>
            </a:r>
          </a:p>
          <a:p>
            <a:r>
              <a:rPr lang="en-US" dirty="0" smtClean="0"/>
              <a:t>Routing algorithm determines </a:t>
            </a:r>
            <a:r>
              <a:rPr lang="en-US" dirty="0" err="1" smtClean="0"/>
              <a:t>path(s</a:t>
            </a:r>
            <a:r>
              <a:rPr lang="en-US" dirty="0" smtClean="0"/>
              <a:t>) from source to destination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24200" y="35814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19600" y="3581401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3581401"/>
            <a:ext cx="533400" cy="533401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24200" y="4648199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19600" y="4648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15000" y="4648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124200" y="5791199"/>
            <a:ext cx="533400" cy="533401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5791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15000" y="5791200"/>
            <a:ext cx="533400" cy="53340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Elbow Connector 14"/>
          <p:cNvCxnSpPr>
            <a:stCxn id="11" idx="6"/>
            <a:endCxn id="6" idx="4"/>
          </p:cNvCxnSpPr>
          <p:nvPr/>
        </p:nvCxnSpPr>
        <p:spPr>
          <a:xfrm flipV="1">
            <a:off x="3657600" y="4114802"/>
            <a:ext cx="2324100" cy="1943098"/>
          </a:xfrm>
          <a:prstGeom prst="bentConnector2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4"/>
          <p:cNvCxnSpPr>
            <a:stCxn id="11" idx="0"/>
          </p:cNvCxnSpPr>
          <p:nvPr/>
        </p:nvCxnSpPr>
        <p:spPr>
          <a:xfrm rot="5400000" flipH="1" flipV="1">
            <a:off x="3638552" y="4705349"/>
            <a:ext cx="838198" cy="1333502"/>
          </a:xfrm>
          <a:prstGeom prst="bentConnector2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4"/>
          <p:cNvCxnSpPr>
            <a:endCxn id="6" idx="2"/>
          </p:cNvCxnSpPr>
          <p:nvPr/>
        </p:nvCxnSpPr>
        <p:spPr>
          <a:xfrm rot="5400000" flipH="1" flipV="1">
            <a:off x="4667252" y="3905253"/>
            <a:ext cx="1104899" cy="990598"/>
          </a:xfrm>
          <a:prstGeom prst="bentConnector2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8" idx="0"/>
          </p:cNvCxnSpPr>
          <p:nvPr/>
        </p:nvCxnSpPr>
        <p:spPr>
          <a:xfrm rot="5400000">
            <a:off x="3124201" y="4381500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9" idx="0"/>
          </p:cNvCxnSpPr>
          <p:nvPr/>
        </p:nvCxnSpPr>
        <p:spPr>
          <a:xfrm rot="5400000">
            <a:off x="4419601" y="4381501"/>
            <a:ext cx="53339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4" idx="6"/>
            <a:endCxn id="5" idx="2"/>
          </p:cNvCxnSpPr>
          <p:nvPr/>
        </p:nvCxnSpPr>
        <p:spPr>
          <a:xfrm>
            <a:off x="3657600" y="3848101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6"/>
            <a:endCxn id="9" idx="2"/>
          </p:cNvCxnSpPr>
          <p:nvPr/>
        </p:nvCxnSpPr>
        <p:spPr>
          <a:xfrm>
            <a:off x="3657600" y="4914900"/>
            <a:ext cx="7620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" idx="6"/>
            <a:endCxn id="10" idx="2"/>
          </p:cNvCxnSpPr>
          <p:nvPr/>
        </p:nvCxnSpPr>
        <p:spPr>
          <a:xfrm>
            <a:off x="4953000" y="4914901"/>
            <a:ext cx="762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9" idx="4"/>
            <a:endCxn id="12" idx="0"/>
          </p:cNvCxnSpPr>
          <p:nvPr/>
        </p:nvCxnSpPr>
        <p:spPr>
          <a:xfrm rot="5400000">
            <a:off x="4381501" y="5486400"/>
            <a:ext cx="60959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Adaptive Routing: Other Topologies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Butterfly: no path diversity</a:t>
            </a:r>
          </a:p>
          <a:p>
            <a:pPr lvl="1"/>
            <a:r>
              <a:rPr lang="en-US" dirty="0" smtClean="0"/>
              <a:t>Can add extra stages for path diversity, adaptive routing</a:t>
            </a:r>
          </a:p>
          <a:p>
            <a:r>
              <a:rPr lang="en-US" dirty="0" smtClean="0"/>
              <a:t>Fat tree (folded </a:t>
            </a:r>
            <a:r>
              <a:rPr lang="en-US" dirty="0" err="1" smtClean="0"/>
              <a:t>Clos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Similar to minimal oblivious</a:t>
            </a:r>
          </a:p>
          <a:p>
            <a:pPr lvl="2"/>
            <a:r>
              <a:rPr lang="en-US" dirty="0" smtClean="0"/>
              <a:t>But instead of randomly selecting path to least common ancestor</a:t>
            </a:r>
          </a:p>
          <a:p>
            <a:pPr lvl="3"/>
            <a:r>
              <a:rPr lang="en-US" dirty="0" smtClean="0"/>
              <a:t>Select adaptively (upstream)</a:t>
            </a:r>
          </a:p>
          <a:p>
            <a:pPr lvl="3"/>
            <a:r>
              <a:rPr lang="en-US" dirty="0" smtClean="0"/>
              <a:t>Message routed deterministically (downstream)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39"/>
            <a:ext cx="8229600" cy="1143000"/>
          </a:xfrm>
        </p:spPr>
        <p:txBody>
          <a:bodyPr/>
          <a:lstStyle/>
          <a:p>
            <a:r>
              <a:rPr lang="en-US" dirty="0" smtClean="0"/>
              <a:t>Routing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8861"/>
            <a:ext cx="8229600" cy="50593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Source tables</a:t>
            </a:r>
          </a:p>
          <a:p>
            <a:pPr lvl="1"/>
            <a:r>
              <a:rPr lang="en-US" dirty="0" smtClean="0"/>
              <a:t>Entire route specified at source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Avoids per-hop routing latency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Unable to adapt dynamically to network conditions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specify multiple routes per destination</a:t>
            </a:r>
          </a:p>
          <a:p>
            <a:pPr lvl="2"/>
            <a:r>
              <a:rPr lang="en-US" dirty="0" smtClean="0"/>
              <a:t>Give fault tolerance and load balance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Support reconfiguration (not specific to topology)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973"/>
            <a:ext cx="8229600" cy="955567"/>
          </a:xfrm>
        </p:spPr>
        <p:txBody>
          <a:bodyPr/>
          <a:lstStyle/>
          <a:p>
            <a:r>
              <a:rPr lang="en-US" dirty="0" smtClean="0"/>
              <a:t>Source Table Routing</a:t>
            </a:r>
            <a:endParaRPr lang="en-US" dirty="0"/>
          </a:p>
        </p:txBody>
      </p:sp>
      <p:graphicFrame>
        <p:nvGraphicFramePr>
          <p:cNvPr id="36" name="Content Placeholder 35"/>
          <p:cNvGraphicFramePr>
            <a:graphicFrameLocks noGrp="1"/>
          </p:cNvGraphicFramePr>
          <p:nvPr>
            <p:ph idx="1"/>
          </p:nvPr>
        </p:nvGraphicFramePr>
        <p:xfrm>
          <a:off x="457200" y="1018540"/>
          <a:ext cx="48768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Destination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Route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Route 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EENNX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NNEEX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NNNX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NENNX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ENNNX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EENNNX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NNNEEX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324600" y="22955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010400" y="22955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96200" y="22955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324600" y="29813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010400" y="29813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696200" y="29813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24600" y="36671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10400" y="36671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96200" y="36671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24600" y="43529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10400" y="43529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696200" y="4352924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4" idx="4"/>
            <a:endCxn id="7" idx="0"/>
          </p:cNvCxnSpPr>
          <p:nvPr/>
        </p:nvCxnSpPr>
        <p:spPr>
          <a:xfrm rot="5400000">
            <a:off x="6286500" y="2790824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4"/>
            <a:endCxn id="8" idx="0"/>
          </p:cNvCxnSpPr>
          <p:nvPr/>
        </p:nvCxnSpPr>
        <p:spPr>
          <a:xfrm rot="5400000">
            <a:off x="6972300" y="2790824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4"/>
            <a:endCxn id="9" idx="0"/>
          </p:cNvCxnSpPr>
          <p:nvPr/>
        </p:nvCxnSpPr>
        <p:spPr>
          <a:xfrm rot="5400000">
            <a:off x="7658100" y="2790824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287294" y="347583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973094" y="347583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658894" y="347583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287294" y="416163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973094" y="416163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7658894" y="416163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6"/>
            <a:endCxn id="5" idx="2"/>
          </p:cNvCxnSpPr>
          <p:nvPr/>
        </p:nvCxnSpPr>
        <p:spPr>
          <a:xfrm>
            <a:off x="6629400" y="2447924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315200" y="2447924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29400" y="313213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315200" y="313213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629400" y="381793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315200" y="381793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29400" y="450373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15200" y="450373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943600" y="4505324"/>
            <a:ext cx="609600" cy="37147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(0,0)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7200" y="5970577"/>
            <a:ext cx="84751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200" dirty="0" smtClean="0"/>
              <a:t>  Arbitrary length paths: storage overhead and packet overhead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Store only next direction at each node</a:t>
            </a:r>
          </a:p>
          <a:p>
            <a:endParaRPr lang="en-US" dirty="0" smtClean="0"/>
          </a:p>
          <a:p>
            <a:r>
              <a:rPr lang="en-US" dirty="0" smtClean="0"/>
              <a:t>Smaller tables than source routing</a:t>
            </a:r>
          </a:p>
          <a:p>
            <a:endParaRPr lang="en-US" dirty="0" smtClean="0"/>
          </a:p>
          <a:p>
            <a:r>
              <a:rPr lang="en-US" dirty="0" smtClean="0"/>
              <a:t>Adds per-hop routing latency</a:t>
            </a:r>
          </a:p>
          <a:p>
            <a:endParaRPr lang="en-US" dirty="0" smtClean="0"/>
          </a:p>
          <a:p>
            <a:r>
              <a:rPr lang="en-US" dirty="0" smtClean="0"/>
              <a:t>Can adapt to network conditions</a:t>
            </a:r>
          </a:p>
          <a:p>
            <a:pPr lvl="1"/>
            <a:r>
              <a:rPr lang="en-US" dirty="0" smtClean="0"/>
              <a:t>Specify multiple possible outputs per destination</a:t>
            </a:r>
          </a:p>
          <a:p>
            <a:pPr lvl="1"/>
            <a:r>
              <a:rPr lang="en-US" dirty="0" smtClean="0"/>
              <a:t>Select randomly to improve load balancing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34826"/>
          </a:xfrm>
        </p:spPr>
        <p:txBody>
          <a:bodyPr/>
          <a:lstStyle/>
          <a:p>
            <a:r>
              <a:rPr lang="en-US" dirty="0" smtClean="0"/>
              <a:t>Node Table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71301"/>
            <a:ext cx="8229600" cy="106724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Implements West-First Routing</a:t>
            </a:r>
          </a:p>
          <a:p>
            <a:r>
              <a:rPr lang="en-US" dirty="0" smtClean="0"/>
              <a:t>Each node would have 1 row of table</a:t>
            </a:r>
          </a:p>
          <a:p>
            <a:pPr lvl="1"/>
            <a:r>
              <a:rPr lang="en-US" dirty="0" smtClean="0"/>
              <a:t>Max two possible output ports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326292" y="229753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012092" y="229753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697892" y="229753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326292" y="298333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12092" y="298333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697892" y="298333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326292" y="366913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012092" y="366913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697892" y="3669130"/>
            <a:ext cx="304800" cy="304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7288192" y="279203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4"/>
            <a:endCxn id="8" idx="0"/>
          </p:cNvCxnSpPr>
          <p:nvPr/>
        </p:nvCxnSpPr>
        <p:spPr>
          <a:xfrm rot="5400000">
            <a:off x="7973992" y="279283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4"/>
            <a:endCxn id="9" idx="0"/>
          </p:cNvCxnSpPr>
          <p:nvPr/>
        </p:nvCxnSpPr>
        <p:spPr>
          <a:xfrm rot="5400000">
            <a:off x="8659792" y="279283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288986" y="347783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7974786" y="347783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8660586" y="3477836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6"/>
            <a:endCxn id="5" idx="2"/>
          </p:cNvCxnSpPr>
          <p:nvPr/>
        </p:nvCxnSpPr>
        <p:spPr>
          <a:xfrm>
            <a:off x="7631092" y="244993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16892" y="2449930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31092" y="313414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316892" y="313414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631092" y="381994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316892" y="3819942"/>
            <a:ext cx="381000" cy="1588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Content Placeholder 35"/>
          <p:cNvGraphicFramePr>
            <a:graphicFrameLocks/>
          </p:cNvGraphicFramePr>
          <p:nvPr/>
        </p:nvGraphicFramePr>
        <p:xfrm>
          <a:off x="122776" y="985228"/>
          <a:ext cx="7177060" cy="435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4949"/>
                <a:gridCol w="610463"/>
                <a:gridCol w="717706"/>
                <a:gridCol w="717706"/>
                <a:gridCol w="717706"/>
                <a:gridCol w="717706"/>
                <a:gridCol w="717706"/>
                <a:gridCol w="717706"/>
                <a:gridCol w="717706"/>
                <a:gridCol w="717706"/>
              </a:tblGrid>
              <a:tr h="348753">
                <a:tc gridSpan="10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To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6370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From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22</a:t>
                      </a:r>
                      <a:endParaRPr lang="en-US" sz="2000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 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E | 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N</a:t>
                      </a:r>
                      <a:endParaRPr lang="en-US" sz="2000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</a:t>
                      </a:r>
                      <a:r>
                        <a:rPr lang="en-US" sz="2000" baseline="0" dirty="0" smtClean="0"/>
                        <a:t>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 |</a:t>
                      </a:r>
                      <a:r>
                        <a:rPr lang="en-US" sz="2000" baseline="0" dirty="0" smtClean="0"/>
                        <a:t>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 | -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</a:t>
                      </a:r>
                      <a:r>
                        <a:rPr lang="en-US" sz="2000" baseline="0" dirty="0" smtClean="0"/>
                        <a:t> | 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N</a:t>
                      </a:r>
                      <a:endParaRPr lang="en-US" sz="2000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 |</a:t>
                      </a:r>
                      <a:r>
                        <a:rPr lang="en-US" sz="2000" baseline="0" dirty="0" smtClean="0"/>
                        <a:t>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</a:t>
                      </a:r>
                      <a:r>
                        <a:rPr lang="en-US" sz="2000" baseline="0" dirty="0" smtClean="0"/>
                        <a:t> | -</a:t>
                      </a:r>
                      <a:endParaRPr lang="en-US" sz="2000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N</a:t>
                      </a:r>
                      <a:endParaRPr lang="en-US" sz="2000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N</a:t>
                      </a:r>
                      <a:endParaRPr lang="en-US" sz="2000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</a:t>
                      </a:r>
                      <a:r>
                        <a:rPr lang="en-US" sz="2000" baseline="0" dirty="0" smtClean="0"/>
                        <a:t>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 | -</a:t>
                      </a:r>
                      <a:endParaRPr lang="en-US" sz="2000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 | -</a:t>
                      </a:r>
                      <a:endParaRPr lang="en-US" sz="2000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 | -</a:t>
                      </a:r>
                      <a:endParaRPr lang="en-US" sz="2000" dirty="0"/>
                    </a:p>
                  </a:txBody>
                  <a:tcPr/>
                </a:tc>
              </a:tr>
              <a:tr h="3487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W|-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 | 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X</a:t>
                      </a:r>
                      <a:r>
                        <a:rPr lang="en-US" sz="2000" baseline="0" dirty="0" smtClean="0"/>
                        <a:t> | -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09550" y="2960050"/>
            <a:ext cx="7190286" cy="442490"/>
          </a:xfrm>
          <a:prstGeom prst="roundRect">
            <a:avLst/>
          </a:prstGeom>
          <a:noFill/>
          <a:ln w="635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887435" y="3979793"/>
            <a:ext cx="837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(1,0)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Combinational circuits can be used</a:t>
            </a:r>
          </a:p>
          <a:p>
            <a:pPr lvl="1"/>
            <a:r>
              <a:rPr lang="en-US" dirty="0" smtClean="0"/>
              <a:t>Simple (e.g. DOR): low router overhead</a:t>
            </a:r>
          </a:p>
          <a:p>
            <a:pPr lvl="1"/>
            <a:r>
              <a:rPr lang="en-US" dirty="0" smtClean="0"/>
              <a:t>Specific to one topology and one routing algorithm</a:t>
            </a:r>
          </a:p>
          <a:p>
            <a:pPr lvl="2"/>
            <a:r>
              <a:rPr lang="en-US" dirty="0" smtClean="0"/>
              <a:t>Limits fault tolerance</a:t>
            </a:r>
          </a:p>
          <a:p>
            <a:endParaRPr lang="en-US" dirty="0" smtClean="0"/>
          </a:p>
          <a:p>
            <a:r>
              <a:rPr lang="en-US" dirty="0" smtClean="0"/>
              <a:t>Tables can be updated to reflect new configuration, network faults, etc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8"/>
            <a:ext cx="8229600" cy="1143000"/>
          </a:xfrm>
        </p:spPr>
        <p:txBody>
          <a:bodyPr/>
          <a:lstStyle/>
          <a:p>
            <a:r>
              <a:rPr lang="en-US" dirty="0" smtClean="0"/>
              <a:t>Circuit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75401"/>
            <a:ext cx="8229600" cy="122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Next hop based on buffer occupancies</a:t>
            </a:r>
          </a:p>
          <a:p>
            <a:r>
              <a:rPr lang="en-US" dirty="0" smtClean="0"/>
              <a:t>Or could implement simple DOR</a:t>
            </a:r>
          </a:p>
          <a:p>
            <a:r>
              <a:rPr lang="en-US" dirty="0" smtClean="0"/>
              <a:t>Fixed </a:t>
            </a:r>
            <a:r>
              <a:rPr lang="en-US" dirty="0" err="1" smtClean="0"/>
              <a:t>w.r.t</a:t>
            </a:r>
            <a:r>
              <a:rPr lang="en-US" dirty="0" smtClean="0"/>
              <a:t>. topology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14800" y="1149127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sx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1149127"/>
            <a:ext cx="838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1149127"/>
            <a:ext cx="3810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sy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1149127"/>
            <a:ext cx="8382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1758727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=0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0" y="1758727"/>
            <a:ext cx="53340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=0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Delay 9"/>
          <p:cNvSpPr/>
          <p:nvPr/>
        </p:nvSpPr>
        <p:spPr>
          <a:xfrm rot="5400000">
            <a:off x="2819400" y="2749327"/>
            <a:ext cx="609600" cy="6096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elay 10"/>
          <p:cNvSpPr/>
          <p:nvPr/>
        </p:nvSpPr>
        <p:spPr>
          <a:xfrm rot="5400000">
            <a:off x="3733800" y="2749327"/>
            <a:ext cx="609600" cy="6096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elay 11"/>
          <p:cNvSpPr/>
          <p:nvPr/>
        </p:nvSpPr>
        <p:spPr>
          <a:xfrm rot="5400000">
            <a:off x="4648200" y="2749328"/>
            <a:ext cx="609600" cy="6096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elay 12"/>
          <p:cNvSpPr/>
          <p:nvPr/>
        </p:nvSpPr>
        <p:spPr>
          <a:xfrm rot="5400000">
            <a:off x="5562599" y="2749328"/>
            <a:ext cx="609600" cy="6096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elay 13"/>
          <p:cNvSpPr/>
          <p:nvPr/>
        </p:nvSpPr>
        <p:spPr>
          <a:xfrm rot="5400000">
            <a:off x="6477000" y="2749328"/>
            <a:ext cx="609600" cy="609600"/>
          </a:xfrm>
          <a:prstGeom prst="flowChartDelay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58000" y="259692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943600" y="259692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638800" y="259692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029200" y="259692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14800" y="259692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810000" y="2596927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4839495" y="1643633"/>
            <a:ext cx="22859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058693" y="1643634"/>
            <a:ext cx="22859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4" idx="2"/>
          </p:cNvCxnSpPr>
          <p:nvPr/>
        </p:nvCxnSpPr>
        <p:spPr>
          <a:xfrm rot="5400000">
            <a:off x="3562350" y="1853977"/>
            <a:ext cx="1066800" cy="419100"/>
          </a:xfrm>
          <a:prstGeom prst="bentConnector3">
            <a:avLst>
              <a:gd name="adj1" fmla="val 85912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hape 34"/>
          <p:cNvCxnSpPr/>
          <p:nvPr/>
        </p:nvCxnSpPr>
        <p:spPr>
          <a:xfrm>
            <a:off x="4305300" y="2444527"/>
            <a:ext cx="495300" cy="304801"/>
          </a:xfrm>
          <a:prstGeom prst="bentConnector3">
            <a:avLst>
              <a:gd name="adj1" fmla="val 100641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8" idx="2"/>
            <a:endCxn id="18" idx="0"/>
          </p:cNvCxnSpPr>
          <p:nvPr/>
        </p:nvCxnSpPr>
        <p:spPr>
          <a:xfrm rot="16200000" flipH="1">
            <a:off x="4819650" y="2311177"/>
            <a:ext cx="457200" cy="114300"/>
          </a:xfrm>
          <a:prstGeom prst="bentConnector3">
            <a:avLst>
              <a:gd name="adj1" fmla="val 33333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8" idx="2"/>
            <a:endCxn id="19" idx="0"/>
          </p:cNvCxnSpPr>
          <p:nvPr/>
        </p:nvCxnSpPr>
        <p:spPr>
          <a:xfrm rot="5400000">
            <a:off x="4362450" y="1968277"/>
            <a:ext cx="457200" cy="800100"/>
          </a:xfrm>
          <a:prstGeom prst="bentConnector3">
            <a:avLst>
              <a:gd name="adj1" fmla="val 33334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0800000" flipV="1">
            <a:off x="3276600" y="2292127"/>
            <a:ext cx="914400" cy="457200"/>
          </a:xfrm>
          <a:prstGeom prst="bentConnector3">
            <a:avLst>
              <a:gd name="adj1" fmla="val 9895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9" idx="2"/>
          </p:cNvCxnSpPr>
          <p:nvPr/>
        </p:nvCxnSpPr>
        <p:spPr>
          <a:xfrm rot="5400000">
            <a:off x="5886450" y="2273077"/>
            <a:ext cx="457200" cy="1905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9" idx="2"/>
            <a:endCxn id="15" idx="0"/>
          </p:cNvCxnSpPr>
          <p:nvPr/>
        </p:nvCxnSpPr>
        <p:spPr>
          <a:xfrm rot="16200000" flipH="1">
            <a:off x="6343650" y="2006377"/>
            <a:ext cx="457200" cy="7239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70"/>
          <p:cNvCxnSpPr>
            <a:endCxn id="10" idx="1"/>
          </p:cNvCxnSpPr>
          <p:nvPr/>
        </p:nvCxnSpPr>
        <p:spPr>
          <a:xfrm rot="10800000" flipV="1">
            <a:off x="3124200" y="2368327"/>
            <a:ext cx="2895600" cy="3810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6" idx="2"/>
            <a:endCxn id="17" idx="0"/>
          </p:cNvCxnSpPr>
          <p:nvPr/>
        </p:nvCxnSpPr>
        <p:spPr>
          <a:xfrm rot="16200000" flipH="1">
            <a:off x="5086350" y="1968277"/>
            <a:ext cx="1066800" cy="190500"/>
          </a:xfrm>
          <a:prstGeom prst="bentConnector3">
            <a:avLst>
              <a:gd name="adj1" fmla="val 901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6" idx="2"/>
          </p:cNvCxnSpPr>
          <p:nvPr/>
        </p:nvCxnSpPr>
        <p:spPr>
          <a:xfrm rot="16200000" flipH="1">
            <a:off x="5505450" y="1549177"/>
            <a:ext cx="1219200" cy="1181100"/>
          </a:xfrm>
          <a:prstGeom prst="bentConnector3">
            <a:avLst>
              <a:gd name="adj1" fmla="val 78646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819400" y="3739927"/>
            <a:ext cx="44958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Route selection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4" name="Straight Connector 33"/>
          <p:cNvCxnSpPr>
            <a:stCxn id="10" idx="3"/>
          </p:cNvCxnSpPr>
          <p:nvPr/>
        </p:nvCxnSpPr>
        <p:spPr>
          <a:xfrm rot="5400000">
            <a:off x="2932906" y="3548633"/>
            <a:ext cx="381000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847305" y="3548633"/>
            <a:ext cx="381000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761705" y="3548633"/>
            <a:ext cx="381000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5676105" y="3548633"/>
            <a:ext cx="381000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590505" y="3548633"/>
            <a:ext cx="381000" cy="15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38200" y="3054127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Productive Direction Vector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 rot="16200000">
            <a:off x="3587234" y="3288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4425434" y="3288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5416034" y="3288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r>
              <a:rPr lang="en-US" dirty="0" err="1" smtClean="0"/>
              <a:t>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6242567" y="3288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y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 rot="16200000">
            <a:off x="2584967" y="3288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  <p:cxnSp>
        <p:nvCxnSpPr>
          <p:cNvPr id="45" name="Straight Arrow Connector 44"/>
          <p:cNvCxnSpPr>
            <a:endCxn id="33" idx="1"/>
          </p:cNvCxnSpPr>
          <p:nvPr/>
        </p:nvCxnSpPr>
        <p:spPr>
          <a:xfrm>
            <a:off x="1524000" y="4044727"/>
            <a:ext cx="1295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4400" y="373992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Queue lengths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38200" y="4273327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Selected Direction Vector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3587234" y="4431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425434" y="4431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 rot="16200000">
            <a:off x="5416034" y="4431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r>
              <a:rPr lang="en-US" dirty="0" err="1" smtClean="0"/>
              <a:t>y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 rot="16200000">
            <a:off x="6242567" y="4431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y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2584967" y="4431561"/>
            <a:ext cx="533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 rot="5400000">
            <a:off x="2857504" y="4614639"/>
            <a:ext cx="533398" cy="31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3755124" y="4634598"/>
            <a:ext cx="57013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4667935" y="4633005"/>
            <a:ext cx="570136" cy="31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5582333" y="4633005"/>
            <a:ext cx="570134" cy="3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6497530" y="4633798"/>
            <a:ext cx="570134" cy="15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Date Placeholder 5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0" name="Footer Placeholder 5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Routing Algorithms: Implementation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Routing Algorithm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Source Routing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Combinational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Node Table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Deterministic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400" dirty="0" smtClean="0"/>
                        <a:t>DOR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Oblivious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400" dirty="0" smtClean="0"/>
                        <a:t>Valiant’s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sz="2400" dirty="0" smtClean="0"/>
                        <a:t>Minimal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Adaptive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Latency paramount concern</a:t>
            </a:r>
          </a:p>
          <a:p>
            <a:pPr lvl="1"/>
            <a:r>
              <a:rPr lang="en-US" dirty="0" smtClean="0"/>
              <a:t>Minimal routing most common for </a:t>
            </a:r>
            <a:r>
              <a:rPr lang="en-US" dirty="0" err="1" smtClean="0"/>
              <a:t>NoC</a:t>
            </a:r>
            <a:endParaRPr lang="en-US" dirty="0" smtClean="0"/>
          </a:p>
          <a:p>
            <a:pPr lvl="1"/>
            <a:r>
              <a:rPr lang="en-US" dirty="0" smtClean="0"/>
              <a:t>Non-minimal can avoid congestion and deliver low latency</a:t>
            </a:r>
          </a:p>
          <a:p>
            <a:endParaRPr lang="en-US" dirty="0" smtClean="0"/>
          </a:p>
          <a:p>
            <a:r>
              <a:rPr lang="en-US" dirty="0" smtClean="0"/>
              <a:t>To date: </a:t>
            </a:r>
            <a:r>
              <a:rPr lang="en-US" dirty="0" err="1" smtClean="0"/>
              <a:t>NoC</a:t>
            </a:r>
            <a:r>
              <a:rPr lang="en-US" dirty="0" smtClean="0"/>
              <a:t> research favors DOR for simplicity and deadlock freedom</a:t>
            </a:r>
          </a:p>
          <a:p>
            <a:pPr lvl="1"/>
            <a:r>
              <a:rPr lang="en-US" dirty="0" smtClean="0"/>
              <a:t>On-chip networks often lightly loaded</a:t>
            </a:r>
          </a:p>
          <a:p>
            <a:endParaRPr lang="en-US" dirty="0" smtClean="0"/>
          </a:p>
          <a:p>
            <a:r>
              <a:rPr lang="en-US" dirty="0" smtClean="0"/>
              <a:t>Only covered </a:t>
            </a:r>
            <a:r>
              <a:rPr lang="en-US" dirty="0" err="1" smtClean="0"/>
              <a:t>unicast</a:t>
            </a:r>
            <a:r>
              <a:rPr lang="en-US" dirty="0" smtClean="0"/>
              <a:t> routing</a:t>
            </a:r>
          </a:p>
          <a:p>
            <a:pPr lvl="1"/>
            <a:r>
              <a:rPr lang="en-US" dirty="0" smtClean="0"/>
              <a:t>Recent work on extending on-chip routing to support multicast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458"/>
            <a:ext cx="8229600" cy="1143000"/>
          </a:xfrm>
        </p:spPr>
        <p:txBody>
          <a:bodyPr/>
          <a:lstStyle/>
          <a:p>
            <a:r>
              <a:rPr lang="en-US" dirty="0" smtClean="0"/>
              <a:t>Routing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91628"/>
            <a:ext cx="8229600" cy="273014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Some routing options:</a:t>
            </a:r>
          </a:p>
          <a:p>
            <a:pPr lvl="1"/>
            <a:r>
              <a:rPr lang="en-US" dirty="0" smtClean="0"/>
              <a:t>Greedy: shortest path</a:t>
            </a:r>
          </a:p>
          <a:p>
            <a:pPr lvl="1"/>
            <a:r>
              <a:rPr lang="en-US" dirty="0" smtClean="0"/>
              <a:t>Uniform random: randomly pick direction</a:t>
            </a:r>
          </a:p>
          <a:p>
            <a:pPr lvl="1"/>
            <a:r>
              <a:rPr lang="en-US" dirty="0" smtClean="0"/>
              <a:t>Adaptive: send packet in direction with lowest local channel load</a:t>
            </a:r>
          </a:p>
          <a:p>
            <a:endParaRPr lang="en-US" dirty="0" smtClean="0"/>
          </a:p>
          <a:p>
            <a:r>
              <a:rPr lang="en-US" dirty="0" smtClean="0"/>
              <a:t>Which gives best worst-case throughput?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0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526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1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7432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3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244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4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150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5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056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6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962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7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12" name="Straight Connector 11"/>
          <p:cNvCxnSpPr>
            <a:stCxn id="4" idx="6"/>
            <a:endCxn id="5" idx="2"/>
          </p:cNvCxnSpPr>
          <p:nvPr/>
        </p:nvCxnSpPr>
        <p:spPr>
          <a:xfrm>
            <a:off x="12954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6"/>
            <a:endCxn id="6" idx="2"/>
          </p:cNvCxnSpPr>
          <p:nvPr/>
        </p:nvCxnSpPr>
        <p:spPr>
          <a:xfrm>
            <a:off x="22860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6"/>
            <a:endCxn id="7" idx="2"/>
          </p:cNvCxnSpPr>
          <p:nvPr/>
        </p:nvCxnSpPr>
        <p:spPr>
          <a:xfrm>
            <a:off x="32766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8" idx="2"/>
          </p:cNvCxnSpPr>
          <p:nvPr/>
        </p:nvCxnSpPr>
        <p:spPr>
          <a:xfrm>
            <a:off x="42672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9" idx="2"/>
          </p:cNvCxnSpPr>
          <p:nvPr/>
        </p:nvCxnSpPr>
        <p:spPr>
          <a:xfrm>
            <a:off x="52578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6"/>
            <a:endCxn id="10" idx="2"/>
          </p:cNvCxnSpPr>
          <p:nvPr/>
        </p:nvCxnSpPr>
        <p:spPr>
          <a:xfrm>
            <a:off x="62484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1" idx="2"/>
          </p:cNvCxnSpPr>
          <p:nvPr/>
        </p:nvCxnSpPr>
        <p:spPr>
          <a:xfrm>
            <a:off x="72390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4" idx="2"/>
            <a:endCxn id="11" idx="6"/>
          </p:cNvCxnSpPr>
          <p:nvPr/>
        </p:nvCxnSpPr>
        <p:spPr>
          <a:xfrm rot="10800000" flipH="1">
            <a:off x="762000" y="2553128"/>
            <a:ext cx="7467600" cy="1588"/>
          </a:xfrm>
          <a:prstGeom prst="curvedConnector5">
            <a:avLst>
              <a:gd name="adj1" fmla="val -3061"/>
              <a:gd name="adj2" fmla="val 64643514"/>
              <a:gd name="adj3" fmla="val 10551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718"/>
            <a:ext cx="8229600" cy="1143000"/>
          </a:xfrm>
        </p:spPr>
        <p:txBody>
          <a:bodyPr/>
          <a:lstStyle/>
          <a:p>
            <a:r>
              <a:rPr lang="en-US" dirty="0" smtClean="0"/>
              <a:t>Routing Example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01785"/>
            <a:ext cx="8229600" cy="2412597"/>
          </a:xfrm>
        </p:spPr>
        <p:txBody>
          <a:bodyPr>
            <a:normAutofit/>
          </a:bodyPr>
          <a:lstStyle/>
          <a:p>
            <a:r>
              <a:rPr lang="en-US" dirty="0" smtClean="0"/>
              <a:t>Consider tornado traffic</a:t>
            </a:r>
          </a:p>
          <a:p>
            <a:pPr lvl="1"/>
            <a:r>
              <a:rPr lang="en-US" dirty="0" smtClean="0"/>
              <a:t>node </a:t>
            </a:r>
            <a:r>
              <a:rPr lang="en-US" i="1" dirty="0" err="1" smtClean="0"/>
              <a:t>i</a:t>
            </a:r>
            <a:r>
              <a:rPr lang="en-US" dirty="0" smtClean="0"/>
              <a:t> sends to </a:t>
            </a:r>
            <a:r>
              <a:rPr lang="en-US" i="1" dirty="0" smtClean="0"/>
              <a:t>i+3 mod 8</a:t>
            </a:r>
          </a:p>
        </p:txBody>
      </p:sp>
      <p:sp>
        <p:nvSpPr>
          <p:cNvPr id="4" name="Oval 3"/>
          <p:cNvSpPr/>
          <p:nvPr/>
        </p:nvSpPr>
        <p:spPr>
          <a:xfrm>
            <a:off x="7620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0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526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1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7432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7338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3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7244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4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7150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5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7056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6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96200" y="2286428"/>
            <a:ext cx="533400" cy="533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7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12" name="Straight Connector 11"/>
          <p:cNvCxnSpPr>
            <a:stCxn id="4" idx="6"/>
            <a:endCxn id="5" idx="2"/>
          </p:cNvCxnSpPr>
          <p:nvPr/>
        </p:nvCxnSpPr>
        <p:spPr>
          <a:xfrm>
            <a:off x="12954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6"/>
            <a:endCxn id="6" idx="2"/>
          </p:cNvCxnSpPr>
          <p:nvPr/>
        </p:nvCxnSpPr>
        <p:spPr>
          <a:xfrm>
            <a:off x="22860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6"/>
            <a:endCxn id="7" idx="2"/>
          </p:cNvCxnSpPr>
          <p:nvPr/>
        </p:nvCxnSpPr>
        <p:spPr>
          <a:xfrm>
            <a:off x="32766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8" idx="2"/>
          </p:cNvCxnSpPr>
          <p:nvPr/>
        </p:nvCxnSpPr>
        <p:spPr>
          <a:xfrm>
            <a:off x="42672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6"/>
            <a:endCxn id="9" idx="2"/>
          </p:cNvCxnSpPr>
          <p:nvPr/>
        </p:nvCxnSpPr>
        <p:spPr>
          <a:xfrm>
            <a:off x="52578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6"/>
            <a:endCxn id="10" idx="2"/>
          </p:cNvCxnSpPr>
          <p:nvPr/>
        </p:nvCxnSpPr>
        <p:spPr>
          <a:xfrm>
            <a:off x="62484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1" idx="2"/>
          </p:cNvCxnSpPr>
          <p:nvPr/>
        </p:nvCxnSpPr>
        <p:spPr>
          <a:xfrm>
            <a:off x="7239000" y="2553128"/>
            <a:ext cx="457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hape 18"/>
          <p:cNvCxnSpPr>
            <a:stCxn id="4" idx="2"/>
            <a:endCxn id="11" idx="6"/>
          </p:cNvCxnSpPr>
          <p:nvPr/>
        </p:nvCxnSpPr>
        <p:spPr>
          <a:xfrm rot="10800000" flipH="1">
            <a:off x="762000" y="2553128"/>
            <a:ext cx="7467600" cy="1588"/>
          </a:xfrm>
          <a:prstGeom prst="curvedConnector5">
            <a:avLst>
              <a:gd name="adj1" fmla="val -3061"/>
              <a:gd name="adj2" fmla="val 64643514"/>
              <a:gd name="adj3" fmla="val 10551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028700" y="3108401"/>
            <a:ext cx="2983206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023844" y="3262389"/>
            <a:ext cx="2983206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080397" y="3413201"/>
            <a:ext cx="2983206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011906" y="3567189"/>
            <a:ext cx="2983206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007050" y="3721177"/>
            <a:ext cx="2983206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063603" y="3875165"/>
            <a:ext cx="2458730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57200" y="3871989"/>
            <a:ext cx="571500" cy="4764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995112" y="4027565"/>
            <a:ext cx="1527221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57200" y="4027565"/>
            <a:ext cx="1566644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990256" y="4181553"/>
            <a:ext cx="532077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57200" y="4179965"/>
            <a:ext cx="2623197" cy="1588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Date Placeholder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Routing Example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3030"/>
            <a:ext cx="8229600" cy="479416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Greedy:</a:t>
            </a:r>
          </a:p>
          <a:p>
            <a:pPr lvl="1"/>
            <a:r>
              <a:rPr lang="en-US" dirty="0" smtClean="0"/>
              <a:t>All traffic moves counterclockwise</a:t>
            </a:r>
          </a:p>
          <a:p>
            <a:pPr lvl="2"/>
            <a:r>
              <a:rPr lang="en-US" dirty="0" smtClean="0"/>
              <a:t>Loads counterclockwise with 3 units of traffic</a:t>
            </a:r>
          </a:p>
          <a:p>
            <a:pPr lvl="3"/>
            <a:r>
              <a:rPr lang="en-US" dirty="0" smtClean="0"/>
              <a:t>Each node gets 1/3 throughput</a:t>
            </a:r>
          </a:p>
          <a:p>
            <a:pPr lvl="2"/>
            <a:r>
              <a:rPr lang="en-US" dirty="0" smtClean="0"/>
              <a:t>Clockwise channels are idle</a:t>
            </a:r>
          </a:p>
          <a:p>
            <a:endParaRPr lang="en-US" dirty="0" smtClean="0"/>
          </a:p>
          <a:p>
            <a:r>
              <a:rPr lang="en-US" dirty="0" smtClean="0"/>
              <a:t>Random:</a:t>
            </a:r>
          </a:p>
          <a:p>
            <a:pPr lvl="1"/>
            <a:r>
              <a:rPr lang="en-US" dirty="0" smtClean="0"/>
              <a:t>Clockwise channels become bottleneck</a:t>
            </a:r>
          </a:p>
          <a:p>
            <a:pPr lvl="2"/>
            <a:r>
              <a:rPr lang="en-US" dirty="0" smtClean="0"/>
              <a:t>Load of 5/2</a:t>
            </a:r>
          </a:p>
          <a:p>
            <a:pPr lvl="3"/>
            <a:r>
              <a:rPr lang="en-US" dirty="0" smtClean="0"/>
              <a:t>Half of traffic traverses 5 links in clockwise direction</a:t>
            </a:r>
          </a:p>
          <a:p>
            <a:pPr lvl="3"/>
            <a:r>
              <a:rPr lang="en-US" dirty="0" smtClean="0"/>
              <a:t>Gives throughput of 2/5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Example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Adaptive:</a:t>
            </a:r>
          </a:p>
          <a:p>
            <a:pPr lvl="1"/>
            <a:r>
              <a:rPr lang="en-US" dirty="0" smtClean="0"/>
              <a:t>Perfect load balancing (some assumptions about implementation)</a:t>
            </a:r>
          </a:p>
          <a:p>
            <a:pPr lvl="1"/>
            <a:r>
              <a:rPr lang="en-US" dirty="0" smtClean="0"/>
              <a:t>Sends 5/8 of traffic over 3 links, sends 3/8 over 5 links</a:t>
            </a:r>
          </a:p>
          <a:p>
            <a:pPr lvl="2"/>
            <a:r>
              <a:rPr lang="en-US" dirty="0" smtClean="0"/>
              <a:t>Channel load is 15/8, throughput of 8/15</a:t>
            </a:r>
          </a:p>
          <a:p>
            <a:r>
              <a:rPr lang="en-US" dirty="0" smtClean="0"/>
              <a:t>Note: worst case throughput just 1 metric designer might optimize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Routing Algorithm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Deterministic, Oblivious, Adaptive</a:t>
            </a:r>
          </a:p>
          <a:p>
            <a:endParaRPr lang="en-US" dirty="0" smtClean="0"/>
          </a:p>
          <a:p>
            <a:r>
              <a:rPr lang="en-US" dirty="0" smtClean="0"/>
              <a:t>Number of destinations</a:t>
            </a:r>
          </a:p>
          <a:p>
            <a:pPr lvl="1"/>
            <a:r>
              <a:rPr lang="en-US" dirty="0" err="1" smtClean="0"/>
              <a:t>Unicast</a:t>
            </a:r>
            <a:r>
              <a:rPr lang="en-US" dirty="0" smtClean="0"/>
              <a:t>, Multicast, Broadcast?</a:t>
            </a:r>
          </a:p>
          <a:p>
            <a:endParaRPr lang="en-US" dirty="0" smtClean="0"/>
          </a:p>
          <a:p>
            <a:r>
              <a:rPr lang="en-US" dirty="0" err="1" smtClean="0"/>
              <a:t>Adaptivity</a:t>
            </a:r>
            <a:endParaRPr lang="en-US" dirty="0" smtClean="0"/>
          </a:p>
          <a:p>
            <a:pPr lvl="1"/>
            <a:r>
              <a:rPr lang="en-US" dirty="0" smtClean="0"/>
              <a:t>Oblivious or Adaptive?  Local or Global knowledge?</a:t>
            </a:r>
          </a:p>
          <a:p>
            <a:pPr lvl="1"/>
            <a:r>
              <a:rPr lang="en-US" dirty="0" smtClean="0"/>
              <a:t>Minimal or non-minimal?</a:t>
            </a:r>
          </a:p>
          <a:p>
            <a:endParaRPr lang="en-US" dirty="0" smtClean="0"/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Source or node routing?</a:t>
            </a:r>
          </a:p>
          <a:p>
            <a:pPr lvl="1"/>
            <a:r>
              <a:rPr lang="en-US" dirty="0" smtClean="0"/>
              <a:t>Table or circuit?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Routing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91969"/>
            <a:ext cx="8229600" cy="20850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Each packet is occupying a link and waiting for a link</a:t>
            </a:r>
          </a:p>
          <a:p>
            <a:r>
              <a:rPr lang="en-US" dirty="0" smtClean="0"/>
              <a:t>Without routing restrictions, a </a:t>
            </a:r>
            <a:r>
              <a:rPr lang="en-US" b="1" dirty="0" smtClean="0">
                <a:solidFill>
                  <a:srgbClr val="FF0000"/>
                </a:solidFill>
              </a:rPr>
              <a:t>resource cycle</a:t>
            </a:r>
            <a:r>
              <a:rPr lang="en-US" dirty="0" smtClean="0"/>
              <a:t> can occur</a:t>
            </a:r>
          </a:p>
          <a:p>
            <a:pPr lvl="1"/>
            <a:r>
              <a:rPr lang="en-US" dirty="0" smtClean="0"/>
              <a:t>Leads to deadlock</a:t>
            </a:r>
          </a:p>
        </p:txBody>
      </p:sp>
      <p:sp>
        <p:nvSpPr>
          <p:cNvPr id="4" name="Oval 3"/>
          <p:cNvSpPr/>
          <p:nvPr/>
        </p:nvSpPr>
        <p:spPr>
          <a:xfrm>
            <a:off x="3296110" y="1610160"/>
            <a:ext cx="6858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A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429710" y="1610160"/>
            <a:ext cx="6858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B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96110" y="3057960"/>
            <a:ext cx="6858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D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429710" y="3057960"/>
            <a:ext cx="6858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C</a:t>
            </a:r>
            <a:endParaRPr lang="en-US" sz="3200" dirty="0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>
            <a:stCxn id="4" idx="6"/>
            <a:endCxn id="5" idx="2"/>
          </p:cNvCxnSpPr>
          <p:nvPr/>
        </p:nvCxnSpPr>
        <p:spPr>
          <a:xfrm>
            <a:off x="3981910" y="1914960"/>
            <a:ext cx="1447800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4"/>
            <a:endCxn id="6" idx="0"/>
          </p:cNvCxnSpPr>
          <p:nvPr/>
        </p:nvCxnSpPr>
        <p:spPr>
          <a:xfrm rot="5400000">
            <a:off x="3219910" y="2638860"/>
            <a:ext cx="838200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4"/>
          </p:cNvCxnSpPr>
          <p:nvPr/>
        </p:nvCxnSpPr>
        <p:spPr>
          <a:xfrm rot="5400000">
            <a:off x="5353113" y="2639257"/>
            <a:ext cx="838994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6"/>
            <a:endCxn id="7" idx="2"/>
          </p:cNvCxnSpPr>
          <p:nvPr/>
        </p:nvCxnSpPr>
        <p:spPr>
          <a:xfrm>
            <a:off x="3981910" y="3362760"/>
            <a:ext cx="1447800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Bent Arrow 20"/>
          <p:cNvSpPr/>
          <p:nvPr/>
        </p:nvSpPr>
        <p:spPr>
          <a:xfrm rot="16200000">
            <a:off x="3315558" y="1590712"/>
            <a:ext cx="2133599" cy="2782093"/>
          </a:xfrm>
          <a:prstGeom prst="bentArrow">
            <a:avLst>
              <a:gd name="adj1" fmla="val 3589"/>
              <a:gd name="adj2" fmla="val 8222"/>
              <a:gd name="adj3" fmla="val 10766"/>
              <a:gd name="adj4" fmla="val 1919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ent Arrow 21"/>
          <p:cNvSpPr/>
          <p:nvPr/>
        </p:nvSpPr>
        <p:spPr>
          <a:xfrm>
            <a:off x="2915110" y="1152960"/>
            <a:ext cx="2856706" cy="2211388"/>
          </a:xfrm>
          <a:prstGeom prst="bentArrow">
            <a:avLst>
              <a:gd name="adj1" fmla="val 3313"/>
              <a:gd name="adj2" fmla="val 6904"/>
              <a:gd name="adj3" fmla="val 9816"/>
              <a:gd name="adj4" fmla="val 2069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Bent Arrow 22"/>
          <p:cNvSpPr/>
          <p:nvPr/>
        </p:nvSpPr>
        <p:spPr>
          <a:xfrm rot="5400000">
            <a:off x="4077160" y="1019610"/>
            <a:ext cx="1905794" cy="2780506"/>
          </a:xfrm>
          <a:prstGeom prst="bentArrow">
            <a:avLst>
              <a:gd name="adj1" fmla="val 4476"/>
              <a:gd name="adj2" fmla="val 6887"/>
              <a:gd name="adj3" fmla="val 8096"/>
              <a:gd name="adj4" fmla="val 2895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 rot="10800000">
            <a:off x="3639804" y="1840349"/>
            <a:ext cx="2895600" cy="2132010"/>
          </a:xfrm>
          <a:prstGeom prst="bentArrow">
            <a:avLst>
              <a:gd name="adj1" fmla="val 4759"/>
              <a:gd name="adj2" fmla="val 6987"/>
              <a:gd name="adj3" fmla="val 10211"/>
              <a:gd name="adj4" fmla="val 2210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smtClean="0"/>
              <a:t>Fall 2014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209CF-971D-EA41-9CA7-026AA663FCD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1749H: Interconnection Networks (Enright Jerger)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9.0&quot;&gt;&lt;object type=&quot;1&quot; unique_id=&quot;10001&quot;&gt;&lt;object type=&quot;2&quot; unique_id=&quot;94860&quot;&gt;&lt;object type=&quot;3&quot; unique_id=&quot;94861&quot;&gt;&lt;property id=&quot;20148&quot; value=&quot;5&quot;/&gt;&lt;property id=&quot;20300&quot; value=&quot;Slide 1 - &amp;quot; Interconnection Networks:  Routing&amp;quot;&quot;/&gt;&lt;property id=&quot;20307&quot; value=&quot;283&quot;/&gt;&lt;/object&gt;&lt;object type=&quot;3&quot; unique_id=&quot;94862&quot;&gt;&lt;property id=&quot;20148&quot; value=&quot;5&quot;/&gt;&lt;property id=&quot;20300&quot; value=&quot;Slide 2 - &amp;quot;Routing Overview&amp;quot;&quot;/&gt;&lt;property id=&quot;20307&quot; value=&quot;257&quot;/&gt;&lt;/object&gt;&lt;object type=&quot;3&quot; unique_id=&quot;94863&quot;&gt;&lt;property id=&quot;20148&quot; value=&quot;5&quot;/&gt;&lt;property id=&quot;20300&quot; value=&quot;Slide 3 - &amp;quot;Routing Basics&amp;quot;&quot;/&gt;&lt;property id=&quot;20307&quot; value=&quot;258&quot;/&gt;&lt;/object&gt;&lt;object type=&quot;3&quot; unique_id=&quot;94864&quot;&gt;&lt;property id=&quot;20148&quot; value=&quot;5&quot;/&gt;&lt;property id=&quot;20300&quot; value=&quot;Slide 4 - &amp;quot;Routing Example&amp;quot;&quot;/&gt;&lt;property id=&quot;20307&quot; value=&quot;259&quot;/&gt;&lt;/object&gt;&lt;object type=&quot;3&quot; unique_id=&quot;94865&quot;&gt;&lt;property id=&quot;20148&quot; value=&quot;5&quot;/&gt;&lt;property id=&quot;20300&quot; value=&quot;Slide 5 - &amp;quot;Routing Example (2)&amp;quot;&quot;/&gt;&lt;property id=&quot;20307&quot; value=&quot;284&quot;/&gt;&lt;/object&gt;&lt;object type=&quot;3&quot; unique_id=&quot;94866&quot;&gt;&lt;property id=&quot;20148&quot; value=&quot;5&quot;/&gt;&lt;property id=&quot;20300&quot; value=&quot;Slide 6 - &amp;quot;Routing Example (3)&amp;quot;&quot;/&gt;&lt;property id=&quot;20307&quot; value=&quot;295&quot;/&gt;&lt;/object&gt;&lt;object type=&quot;3&quot; unique_id=&quot;94867&quot;&gt;&lt;property id=&quot;20148&quot; value=&quot;5&quot;/&gt;&lt;property id=&quot;20300&quot; value=&quot;Slide 7 - &amp;quot;Routing Example (4)&amp;quot;&quot;/&gt;&lt;property id=&quot;20307&quot; value=&quot;296&quot;/&gt;&lt;/object&gt;&lt;object type=&quot;3&quot; unique_id=&quot;94868&quot;&gt;&lt;property id=&quot;20148&quot; value=&quot;5&quot;/&gt;&lt;property id=&quot;20300&quot; value=&quot;Slide 8 - &amp;quot;Routing Algorithm Attributes&amp;quot;&quot;/&gt;&lt;property id=&quot;20307&quot; value=&quot;260&quot;/&gt;&lt;/object&gt;&lt;object type=&quot;3&quot; unique_id=&quot;94869&quot;&gt;&lt;property id=&quot;20148&quot; value=&quot;5&quot;/&gt;&lt;property id=&quot;20300&quot; value=&quot;Slide 9 - &amp;quot;Routing Deadlock&amp;quot;&quot;/&gt;&lt;property id=&quot;20307&quot; value=&quot;261&quot;/&gt;&lt;/object&gt;&lt;object type=&quot;3&quot; unique_id=&quot;94870&quot;&gt;&lt;property id=&quot;20148&quot; value=&quot;5&quot;/&gt;&lt;property id=&quot;20300&quot; value=&quot;Slide 10 - &amp;quot;Deterministic&amp;quot;&quot;/&gt;&lt;property id=&quot;20307&quot; value=&quot;262&quot;/&gt;&lt;/object&gt;&lt;object type=&quot;3&quot; unique_id=&quot;94871&quot;&gt;&lt;property id=&quot;20148&quot; value=&quot;5&quot;/&gt;&lt;property id=&quot;20300&quot; value=&quot;Slide 11 - &amp;quot;Dimension Order Routing: Cube networks&amp;quot;&quot;/&gt;&lt;property id=&quot;20307&quot; value=&quot;263&quot;/&gt;&lt;/object&gt;&lt;object type=&quot;3&quot; unique_id=&quot;94872&quot;&gt;&lt;property id=&quot;20148&quot; value=&quot;5&quot;/&gt;&lt;property id=&quot;20300&quot; value=&quot;Slide 12 - &amp;quot;Destination-Tag Routing: Butterfly Networks&amp;quot;&quot;/&gt;&lt;property id=&quot;20307&quot; value=&quot;303&quot;/&gt;&lt;/object&gt;&lt;object type=&quot;3&quot; unique_id=&quot;94874&quot;&gt;&lt;property id=&quot;20148&quot; value=&quot;5&quot;/&gt;&lt;property id=&quot;20300&quot; value=&quot;Slide 13 - &amp;quot;Oblivious&amp;quot;&quot;/&gt;&lt;property id=&quot;20307&quot; value=&quot;264&quot;/&gt;&lt;/object&gt;&lt;object type=&quot;3&quot; unique_id=&quot;94875&quot;&gt;&lt;property id=&quot;20148&quot; value=&quot;5&quot;/&gt;&lt;property id=&quot;20300&quot; value=&quot;Slide 14 - &amp;quot;Valiant’s Routing Algorithm&amp;quot;&quot;/&gt;&lt;property id=&quot;20307&quot; value=&quot;265&quot;/&gt;&lt;/object&gt;&lt;object type=&quot;3&quot; unique_id=&quot;94878&quot;&gt;&lt;property id=&quot;20148&quot; value=&quot;5&quot;/&gt;&lt;property id=&quot;20300&quot; value=&quot;Slide 15 - &amp;quot;Minimal Oblivious&amp;quot;&quot;/&gt;&lt;property id=&quot;20307&quot; value=&quot;266&quot;/&gt;&lt;/object&gt;&lt;object type=&quot;3&quot; unique_id=&quot;94879&quot;&gt;&lt;property id=&quot;20148&quot; value=&quot;5&quot;/&gt;&lt;property id=&quot;20300&quot; value=&quot;Slide 16 - &amp;quot;Minimal Oblivious Routing on Fat Tree&amp;quot;&quot;/&gt;&lt;property id=&quot;20307&quot; value=&quot;307&quot;/&gt;&lt;/object&gt;&lt;object type=&quot;3&quot; unique_id=&quot;94880&quot;&gt;&lt;property id=&quot;20148&quot; value=&quot;5&quot;/&gt;&lt;property id=&quot;20300&quot; value=&quot;Slide 17 - &amp;quot;Oblivious Routing&amp;quot;&quot;/&gt;&lt;property id=&quot;20307&quot; value=&quot;267&quot;/&gt;&lt;/object&gt;&lt;object type=&quot;3&quot; unique_id=&quot;94881&quot;&gt;&lt;property id=&quot;20148&quot; value=&quot;5&quot;/&gt;&lt;property id=&quot;20300&quot; value=&quot;Slide 18 - &amp;quot;Adaptive&amp;quot;&quot;/&gt;&lt;property id=&quot;20307&quot; value=&quot;268&quot;/&gt;&lt;/object&gt;&lt;object type=&quot;3&quot; unique_id=&quot;94882&quot;&gt;&lt;property id=&quot;20148&quot; value=&quot;5&quot;/&gt;&lt;property id=&quot;20300&quot; value=&quot;Slide 19 - &amp;quot;Minimal Adaptive Routing&amp;quot;&quot;/&gt;&lt;property id=&quot;20307&quot; value=&quot;269&quot;/&gt;&lt;/object&gt;&lt;object type=&quot;3&quot; unique_id=&quot;94883&quot;&gt;&lt;property id=&quot;20148&quot; value=&quot;5&quot;/&gt;&lt;property id=&quot;20300&quot; value=&quot;Slide 20 - &amp;quot;Non-minimal adaptive&amp;quot;&quot;/&gt;&lt;property id=&quot;20307&quot; value=&quot;270&quot;/&gt;&lt;/object&gt;&lt;object type=&quot;3&quot; unique_id=&quot;94884&quot;&gt;&lt;property id=&quot;20148&quot; value=&quot;5&quot;/&gt;&lt;property id=&quot;20300&quot; value=&quot;Slide 21 - &amp;quot;Non-minimal routing example&amp;quot;&quot;/&gt;&lt;property id=&quot;20307&quot; value=&quot;272&quot;/&gt;&lt;/object&gt;&lt;object type=&quot;3&quot; unique_id=&quot;94885&quot;&gt;&lt;property id=&quot;20148&quot; value=&quot;5&quot;/&gt;&lt;property id=&quot;20300&quot; value=&quot;Slide 22 - &amp;quot;Adaptive Routing Example&amp;quot;&quot;/&gt;&lt;property id=&quot;20307&quot; value=&quot;271&quot;/&gt;&lt;/object&gt;&lt;object type=&quot;3&quot; unique_id=&quot;94886&quot;&gt;&lt;property id=&quot;20148&quot; value=&quot;5&quot;/&gt;&lt;property id=&quot;20300&quot; value=&quot;Slide 23 - &amp;quot;Congestion Information&amp;quot;&quot;/&gt;&lt;property id=&quot;20307&quot; value=&quot;317&quot;/&gt;&lt;/object&gt;&lt;object type=&quot;3&quot; unique_id=&quot;94887&quot;&gt;&lt;property id=&quot;20148&quot; value=&quot;5&quot;/&gt;&lt;property id=&quot;20300&quot; value=&quot;Slide 24 - &amp;quot;Sending Congestion Information&amp;quot;&quot;/&gt;&lt;property id=&quot;20307&quot; value=&quot;320&quot;/&gt;&lt;/object&gt;&lt;object type=&quot;3&quot; unique_id=&quot;94888&quot;&gt;&lt;property id=&quot;20148&quot; value=&quot;5&quot;/&gt;&lt;property id=&quot;20300&quot; value=&quot;Slide 25 - &amp;quot;Partially Adaptive Routing: Turn Model&amp;quot;&quot;/&gt;&lt;property id=&quot;20307&quot; value=&quot;273&quot;/&gt;&lt;/object&gt;&lt;object type=&quot;3&quot; unique_id=&quot;94889&quot;&gt;&lt;property id=&quot;20148&quot; value=&quot;5&quot;/&gt;&lt;property id=&quot;20300&quot; value=&quot;Slide 26 - &amp;quot;Turn Model Routing&amp;quot;&quot;/&gt;&lt;property id=&quot;20307&quot; value=&quot;300&quot;/&gt;&lt;/object&gt;&lt;object type=&quot;3&quot; unique_id=&quot;94890&quot;&gt;&lt;property id=&quot;20148&quot; value=&quot;5&quot;/&gt;&lt;property id=&quot;20300&quot; value=&quot;Slide 27 - &amp;quot;Negative-First Routing Example&amp;quot;&quot;/&gt;&lt;property id=&quot;20307&quot; value=&quot;274&quot;/&gt;&lt;/object&gt;&lt;object type=&quot;3&quot; unique_id=&quot;94891&quot;&gt;&lt;property id=&quot;20148&quot; value=&quot;5&quot;/&gt;&lt;property id=&quot;20300&quot; value=&quot;Slide 28 - &amp;quot;Turn Model Routing Deadlock&amp;quot;&quot;/&gt;&lt;property id=&quot;20307&quot; value=&quot;275&quot;/&gt;&lt;/object&gt;&lt;object type=&quot;3&quot; unique_id=&quot;94892&quot;&gt;&lt;property id=&quot;20148&quot; value=&quot;5&quot;/&gt;&lt;property id=&quot;20300&quot; value=&quot;Slide 29 - &amp;quot;Adaptive Routing and Deadlock&amp;quot;&quot;/&gt;&lt;property id=&quot;20307&quot; value=&quot;298&quot;/&gt;&lt;/object&gt;&lt;object type=&quot;3&quot; unique_id=&quot;94893&quot;&gt;&lt;property id=&quot;20148&quot; value=&quot;5&quot;/&gt;&lt;property id=&quot;20300&quot; value=&quot;Slide 30 - &amp;quot;Adaptive Routing: Other Topologies&amp;quot;&quot;/&gt;&lt;property id=&quot;20307&quot; value=&quot;305&quot;/&gt;&lt;/object&gt;&lt;object type=&quot;3&quot; unique_id=&quot;94897&quot;&gt;&lt;property id=&quot;20148&quot; value=&quot;5&quot;/&gt;&lt;property id=&quot;20300&quot; value=&quot;Slide 31 - &amp;quot;Routing Implementation&amp;quot;&quot;/&gt;&lt;property id=&quot;20307&quot; value=&quot;276&quot;/&gt;&lt;/object&gt;&lt;object type=&quot;3&quot; unique_id=&quot;94898&quot;&gt;&lt;property id=&quot;20148&quot; value=&quot;5&quot;/&gt;&lt;property id=&quot;20300&quot; value=&quot;Slide 32 - &amp;quot;Source Table Routing&amp;quot;&quot;/&gt;&lt;property id=&quot;20307&quot; value=&quot;277&quot;/&gt;&lt;/object&gt;&lt;object type=&quot;3&quot; unique_id=&quot;94899&quot;&gt;&lt;property id=&quot;20148&quot; value=&quot;5&quot;/&gt;&lt;property id=&quot;20300&quot; value=&quot;Slide 33 - &amp;quot;Node Tables&amp;quot;&quot;/&gt;&lt;property id=&quot;20307&quot; value=&quot;278&quot;/&gt;&lt;/object&gt;&lt;object type=&quot;3&quot; unique_id=&quot;94900&quot;&gt;&lt;property id=&quot;20148&quot; value=&quot;5&quot;/&gt;&lt;property id=&quot;20300&quot; value=&quot;Slide 34 - &amp;quot;Node Table Routing&amp;quot;&quot;/&gt;&lt;property id=&quot;20307&quot; value=&quot;279&quot;/&gt;&lt;/object&gt;&lt;object type=&quot;3&quot; unique_id=&quot;94901&quot;&gt;&lt;property id=&quot;20148&quot; value=&quot;5&quot;/&gt;&lt;property id=&quot;20300&quot; value=&quot;Slide 35 - &amp;quot;Implementation &amp;quot;&quot;/&gt;&lt;property id=&quot;20307&quot; value=&quot;280&quot;/&gt;&lt;/object&gt;&lt;object type=&quot;3&quot; unique_id=&quot;94902&quot;&gt;&lt;property id=&quot;20148&quot; value=&quot;5&quot;/&gt;&lt;property id=&quot;20300&quot; value=&quot;Slide 36 - &amp;quot;Circuit Based&amp;quot;&quot;/&gt;&lt;property id=&quot;20307&quot; value=&quot;281&quot;/&gt;&lt;/object&gt;&lt;object type=&quot;3&quot; unique_id=&quot;94903&quot;&gt;&lt;property id=&quot;20148&quot; value=&quot;5&quot;/&gt;&lt;property id=&quot;20300&quot; value=&quot;Slide 37 - &amp;quot;Routing Algorithms: Implementation&amp;quot;&quot;/&gt;&lt;property id=&quot;20307&quot; value=&quot;299&quot;/&gt;&lt;/object&gt;&lt;object type=&quot;3&quot; unique_id=&quot;94904&quot;&gt;&lt;property id=&quot;20148&quot; value=&quot;5&quot;/&gt;&lt;property id=&quot;20300&quot; value=&quot;Slide 38 - &amp;quot;Routing Summary&amp;quot;&quot;/&gt;&lt;property id=&quot;20307&quot; value=&quot;282&quot;/&gt;&lt;/object&gt;&lt;/object&gt;&lt;object type=&quot;8&quot; unique_id=&quot;9495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32358</TotalTime>
  <Words>2328</Words>
  <Application>Microsoft Office PowerPoint</Application>
  <PresentationFormat>On-screen Show (4:3)</PresentationFormat>
  <Paragraphs>714</Paragraphs>
  <Slides>38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Wingdings</vt:lpstr>
      <vt:lpstr>Office Theme</vt:lpstr>
      <vt:lpstr> Interconnection Networks:  Routing</vt:lpstr>
      <vt:lpstr>Routing Overview</vt:lpstr>
      <vt:lpstr>Routing Basics</vt:lpstr>
      <vt:lpstr>Routing Example</vt:lpstr>
      <vt:lpstr>Routing Example (2)</vt:lpstr>
      <vt:lpstr>Routing Example (3)</vt:lpstr>
      <vt:lpstr>Routing Example (4)</vt:lpstr>
      <vt:lpstr>Routing Algorithm Attributes</vt:lpstr>
      <vt:lpstr>Routing Deadlock</vt:lpstr>
      <vt:lpstr>Deterministic</vt:lpstr>
      <vt:lpstr>Dimension Order Routing: Cube networks</vt:lpstr>
      <vt:lpstr>Destination-Tag Routing: Butterfly Networks</vt:lpstr>
      <vt:lpstr>Oblivious</vt:lpstr>
      <vt:lpstr>Valiant’s Routing Algorithm</vt:lpstr>
      <vt:lpstr>Minimal Oblivious</vt:lpstr>
      <vt:lpstr>Minimal Oblivious Routing on Fat Tree</vt:lpstr>
      <vt:lpstr>Oblivious Routing</vt:lpstr>
      <vt:lpstr>Adaptive</vt:lpstr>
      <vt:lpstr>Minimal Adaptive Routing</vt:lpstr>
      <vt:lpstr>Non-minimal adaptive</vt:lpstr>
      <vt:lpstr>Non-minimal routing example</vt:lpstr>
      <vt:lpstr>Adaptive Routing Example</vt:lpstr>
      <vt:lpstr>Congestion Information</vt:lpstr>
      <vt:lpstr>Sending Congestion Information</vt:lpstr>
      <vt:lpstr>Partially Adaptive Routing: Turn Model</vt:lpstr>
      <vt:lpstr>Turn Model Routing</vt:lpstr>
      <vt:lpstr>Negative-First Routing Example</vt:lpstr>
      <vt:lpstr>Turn Model Routing Deadlock</vt:lpstr>
      <vt:lpstr>Adaptive Routing and Deadlock</vt:lpstr>
      <vt:lpstr>Adaptive Routing: Other Topologies</vt:lpstr>
      <vt:lpstr>Routing Implementation</vt:lpstr>
      <vt:lpstr>Source Table Routing</vt:lpstr>
      <vt:lpstr>Node Tables</vt:lpstr>
      <vt:lpstr>Node Table Routing</vt:lpstr>
      <vt:lpstr>Implementation </vt:lpstr>
      <vt:lpstr>Circuit Based</vt:lpstr>
      <vt:lpstr>Routing Algorithms: Implementation</vt:lpstr>
      <vt:lpstr>Routing Summary</vt:lpstr>
    </vt:vector>
  </TitlesOfParts>
  <Company>University of Toronto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1749H:  Interconnection Networks for Parallel Computer Architectures:  Routing</dc:title>
  <dc:creator>Natalie Enright Jerger</dc:creator>
  <cp:lastModifiedBy>Mikko Lipasti</cp:lastModifiedBy>
  <cp:revision>83</cp:revision>
  <cp:lastPrinted>2014-09-27T18:46:10Z</cp:lastPrinted>
  <dcterms:created xsi:type="dcterms:W3CDTF">2012-09-20T13:57:04Z</dcterms:created>
  <dcterms:modified xsi:type="dcterms:W3CDTF">2017-03-15T13:09:10Z</dcterms:modified>
</cp:coreProperties>
</file>