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Default Extension="jpeg" ContentType="image/jpeg"/>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5"/>
  </p:notesMasterIdLst>
  <p:handoutMasterIdLst>
    <p:handoutMasterId r:id="rId16"/>
  </p:handoutMasterIdLst>
  <p:sldIdLst>
    <p:sldId id="256" r:id="rId2"/>
    <p:sldId id="257" r:id="rId3"/>
    <p:sldId id="258" r:id="rId4"/>
    <p:sldId id="277" r:id="rId5"/>
    <p:sldId id="279" r:id="rId6"/>
    <p:sldId id="281" r:id="rId7"/>
    <p:sldId id="282" r:id="rId8"/>
    <p:sldId id="260" r:id="rId9"/>
    <p:sldId id="275" r:id="rId10"/>
    <p:sldId id="284" r:id="rId11"/>
    <p:sldId id="285" r:id="rId12"/>
    <p:sldId id="286" r:id="rId13"/>
    <p:sldId id="273" r:id="rId14"/>
  </p:sldIdLst>
  <p:sldSz cx="9144000" cy="6858000" type="screen4x3"/>
  <p:notesSz cx="7315200" cy="9601200"/>
  <p:custDataLst>
    <p:tags r:id="rId1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6" autoAdjust="0"/>
    <p:restoredTop sz="86449" autoAdjust="0"/>
  </p:normalViewPr>
  <p:slideViewPr>
    <p:cSldViewPr snapToObjects="1">
      <p:cViewPr varScale="1">
        <p:scale>
          <a:sx n="71" d="100"/>
          <a:sy n="71" d="100"/>
        </p:scale>
        <p:origin x="-864" y="-96"/>
      </p:cViewPr>
      <p:guideLst>
        <p:guide orient="horz" pos="2160"/>
        <p:guide pos="2880"/>
      </p:guideLst>
    </p:cSldViewPr>
  </p:slideViewPr>
  <p:outlineViewPr>
    <p:cViewPr>
      <p:scale>
        <a:sx n="33" d="100"/>
        <a:sy n="33" d="100"/>
      </p:scale>
      <p:origin x="0" y="820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792CCCC3-1B40-224B-920F-372DB2A8D8BA}" type="datetimeFigureOut">
              <a:rPr lang="en-US" smtClean="0"/>
              <a:pPr/>
              <a:t>4/6/2009</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0E4371DA-1862-CF48-AD8E-983EABEEFB5E}"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D6DF16C5-C052-CE4D-8FE4-B382CC5DC6A0}" type="datetimeFigureOut">
              <a:rPr lang="en-US" smtClean="0"/>
              <a:pPr/>
              <a:t>4/6/2009</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AC65A68B-5D0A-AC4E-ABB3-229A0F08F61A}"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483306">
              <a:defRPr/>
            </a:pPr>
            <a:r>
              <a:rPr lang="en-US" dirty="0" smtClean="0"/>
              <a:t>(some adapted from </a:t>
            </a:r>
            <a:r>
              <a:rPr lang="en-US" b="1" dirty="0" smtClean="0"/>
              <a:t>Interconnection Networks</a:t>
            </a:r>
            <a:br>
              <a:rPr lang="en-US" b="1" dirty="0" smtClean="0"/>
            </a:br>
            <a:r>
              <a:rPr lang="en-US" b="1" i="1" dirty="0" smtClean="0"/>
              <a:t>Computer Architecture: A Quantitative Approach</a:t>
            </a:r>
            <a:br>
              <a:rPr lang="en-US" b="1" i="1" dirty="0" smtClean="0"/>
            </a:br>
            <a:r>
              <a:rPr lang="en-US" b="1" i="1" dirty="0" smtClean="0"/>
              <a:t>4</a:t>
            </a:r>
            <a:r>
              <a:rPr lang="en-US" b="1" i="1" baseline="30000" dirty="0" smtClean="0"/>
              <a:t>th</a:t>
            </a:r>
            <a:r>
              <a:rPr lang="en-US" b="1" i="1" dirty="0" smtClean="0"/>
              <a:t> Edition, Appendix E, Timothy Pinkston and Jose </a:t>
            </a:r>
            <a:r>
              <a:rPr lang="en-US" b="1" i="1" dirty="0" err="1" smtClean="0"/>
              <a:t>Duato</a:t>
            </a:r>
            <a:r>
              <a:rPr lang="en-US" b="1" i="1" dirty="0" smtClean="0"/>
              <a:t>)</a:t>
            </a:r>
            <a:endParaRPr lang="en-US" dirty="0" smtClean="0"/>
          </a:p>
          <a:p>
            <a:endParaRPr lang="en-US" dirty="0"/>
          </a:p>
        </p:txBody>
      </p:sp>
      <p:sp>
        <p:nvSpPr>
          <p:cNvPr id="4" name="Slide Number Placeholder 3"/>
          <p:cNvSpPr>
            <a:spLocks noGrp="1"/>
          </p:cNvSpPr>
          <p:nvPr>
            <p:ph type="sldNum" sz="quarter" idx="10"/>
          </p:nvPr>
        </p:nvSpPr>
        <p:spPr/>
        <p:txBody>
          <a:bodyPr/>
          <a:lstStyle/>
          <a:p>
            <a:fld id="{AC65A68B-5D0A-AC4E-ABB3-229A0F08F61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a:lstStyle/>
          <a:p>
            <a:endParaRPr lang="en-US" dirty="0"/>
          </a:p>
        </p:txBody>
      </p:sp>
      <p:sp>
        <p:nvSpPr>
          <p:cNvPr id="89092" name="Slide Number Placeholder 3"/>
          <p:cNvSpPr>
            <a:spLocks noGrp="1"/>
          </p:cNvSpPr>
          <p:nvPr>
            <p:ph type="sldNum" sz="quarter" idx="5"/>
          </p:nvPr>
        </p:nvSpPr>
        <p:spPr bwMode="auto">
          <a:noFill/>
          <a:ln>
            <a:miter lim="800000"/>
            <a:headEnd/>
            <a:tailEnd/>
          </a:ln>
        </p:spPr>
        <p:txBody>
          <a:bodyPr/>
          <a:lstStyle/>
          <a:p>
            <a:fld id="{9C0871F8-81FD-7D4D-BF3C-AE646B16BA3B}" type="slidenum">
              <a:rPr lang="en-US"/>
              <a:pPr/>
              <a:t>10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p:spPr>
      </p:sp>
      <p:sp>
        <p:nvSpPr>
          <p:cNvPr id="90115" name="Notes Placeholder 2"/>
          <p:cNvSpPr>
            <a:spLocks noGrp="1"/>
          </p:cNvSpPr>
          <p:nvPr>
            <p:ph type="body" idx="1"/>
          </p:nvPr>
        </p:nvSpPr>
        <p:spPr bwMode="auto">
          <a:noFill/>
        </p:spPr>
        <p:txBody>
          <a:bodyPr/>
          <a:lstStyle/>
          <a:p>
            <a:r>
              <a:rPr lang="en-US" smtClean="0"/>
              <a:t>\</a:t>
            </a:r>
            <a:endParaRPr lang="en-US" dirty="0"/>
          </a:p>
        </p:txBody>
      </p:sp>
      <p:sp>
        <p:nvSpPr>
          <p:cNvPr id="90116" name="Slide Number Placeholder 3"/>
          <p:cNvSpPr>
            <a:spLocks noGrp="1"/>
          </p:cNvSpPr>
          <p:nvPr>
            <p:ph type="sldNum" sz="quarter" idx="5"/>
          </p:nvPr>
        </p:nvSpPr>
        <p:spPr bwMode="auto">
          <a:noFill/>
          <a:ln>
            <a:miter lim="800000"/>
            <a:headEnd/>
            <a:tailEnd/>
          </a:ln>
        </p:spPr>
        <p:txBody>
          <a:bodyPr/>
          <a:lstStyle/>
          <a:p>
            <a:fld id="{5A04E12C-0221-0542-9D70-BDC7B6A6180C}" type="slidenum">
              <a:rPr lang="en-US"/>
              <a:pPr/>
              <a:t>11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a:lstStyle/>
          <a:p>
            <a:r>
              <a:rPr lang="en-US" dirty="0"/>
              <a:t>The last current example I have is the Intel Polaris prototype.  This is an 80-core prototype that connects cores via a 2-D grid or mesh network.  I’ve highlighted the mesh in white on the die photo.  At each intersection in the mesh, there is a router.  The router makes decisions about how messages travel through the network.  If you look at the blown up photo of one of the 80 tiles, you can see that the router occupies roughly 25% of the area of a tile.   Significant area and power will be devoted to the on-chip network in future designs so it is crucial that we utilize this area efficiently for high performing solutions.  </a:t>
            </a:r>
          </a:p>
          <a:p>
            <a:endParaRPr lang="en-US" dirty="0"/>
          </a:p>
          <a:p>
            <a:r>
              <a:rPr lang="en-US" dirty="0"/>
              <a:t>Add RAW, </a:t>
            </a:r>
            <a:r>
              <a:rPr lang="en-US" dirty="0" err="1"/>
              <a:t>TRIPs</a:t>
            </a:r>
            <a:endParaRPr lang="en-US" dirty="0"/>
          </a:p>
        </p:txBody>
      </p:sp>
      <p:sp>
        <p:nvSpPr>
          <p:cNvPr id="91140" name="Slide Number Placeholder 3"/>
          <p:cNvSpPr>
            <a:spLocks noGrp="1"/>
          </p:cNvSpPr>
          <p:nvPr>
            <p:ph type="sldNum" sz="quarter" idx="5"/>
          </p:nvPr>
        </p:nvSpPr>
        <p:spPr bwMode="auto">
          <a:noFill/>
          <a:ln>
            <a:miter lim="800000"/>
            <a:headEnd/>
            <a:tailEnd/>
          </a:ln>
        </p:spPr>
        <p:txBody>
          <a:bodyPr/>
          <a:lstStyle/>
          <a:p>
            <a:fld id="{73A9D39D-0D9C-8645-B20E-3AAA0F448E1D}" type="slidenum">
              <a:rPr lang="en-US"/>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7AD1D9A5-2D1E-F74E-A6FA-ABB900549BE1}" type="datetime1">
              <a:rPr lang="en-US" smtClean="0"/>
              <a:pPr/>
              <a:t>4/6/2009</a:t>
            </a:fld>
            <a:endParaRPr lang="en-US"/>
          </a:p>
        </p:txBody>
      </p:sp>
      <p:sp>
        <p:nvSpPr>
          <p:cNvPr id="5" name="Footer Placeholder 4"/>
          <p:cNvSpPr>
            <a:spLocks noGrp="1"/>
          </p:cNvSpPr>
          <p:nvPr>
            <p:ph type="ftr" sz="quarter" idx="11"/>
          </p:nvPr>
        </p:nvSpPr>
        <p:spPr/>
        <p:txBody>
          <a:bodyPr/>
          <a:lstStyle/>
          <a:p>
            <a:r>
              <a:rPr lang="en-US" smtClean="0"/>
              <a:t>Interconnection Network Lecture</a:t>
            </a:r>
            <a:endParaRPr lang="en-US"/>
          </a:p>
        </p:txBody>
      </p:sp>
      <p:sp>
        <p:nvSpPr>
          <p:cNvPr id="6" name="Slide Number Placeholder 5"/>
          <p:cNvSpPr>
            <a:spLocks noGrp="1"/>
          </p:cNvSpPr>
          <p:nvPr>
            <p:ph type="sldNum" sz="quarter" idx="12"/>
          </p:nvPr>
        </p:nvSpPr>
        <p:spPr/>
        <p:txBody>
          <a:bodyPr/>
          <a:lstStyle/>
          <a:p>
            <a:fld id="{726448EE-B45F-6646-A673-B7007F42067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3CB5ACE4-084E-5A4F-A3E8-9B2266C01D3E}" type="datetime1">
              <a:rPr lang="en-US" smtClean="0"/>
              <a:pPr/>
              <a:t>4/6/2009</a:t>
            </a:fld>
            <a:endParaRPr lang="en-US"/>
          </a:p>
        </p:txBody>
      </p:sp>
      <p:sp>
        <p:nvSpPr>
          <p:cNvPr id="5" name="Footer Placeholder 4"/>
          <p:cNvSpPr>
            <a:spLocks noGrp="1"/>
          </p:cNvSpPr>
          <p:nvPr>
            <p:ph type="ftr" sz="quarter" idx="11"/>
          </p:nvPr>
        </p:nvSpPr>
        <p:spPr/>
        <p:txBody>
          <a:bodyPr/>
          <a:lstStyle/>
          <a:p>
            <a:r>
              <a:rPr lang="en-US" smtClean="0"/>
              <a:t>Interconnection Network Lecture</a:t>
            </a:r>
            <a:endParaRPr lang="en-US"/>
          </a:p>
        </p:txBody>
      </p:sp>
      <p:sp>
        <p:nvSpPr>
          <p:cNvPr id="6" name="Slide Number Placeholder 5"/>
          <p:cNvSpPr>
            <a:spLocks noGrp="1"/>
          </p:cNvSpPr>
          <p:nvPr>
            <p:ph type="sldNum" sz="quarter" idx="12"/>
          </p:nvPr>
        </p:nvSpPr>
        <p:spPr/>
        <p:txBody>
          <a:bodyPr/>
          <a:lstStyle/>
          <a:p>
            <a:fld id="{726448EE-B45F-6646-A673-B7007F42067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43EC4426-31DE-C04C-B515-92BDC8B2ECC3}" type="datetime1">
              <a:rPr lang="en-US" smtClean="0"/>
              <a:pPr/>
              <a:t>4/6/2009</a:t>
            </a:fld>
            <a:endParaRPr lang="en-US"/>
          </a:p>
        </p:txBody>
      </p:sp>
      <p:sp>
        <p:nvSpPr>
          <p:cNvPr id="5" name="Footer Placeholder 4"/>
          <p:cNvSpPr>
            <a:spLocks noGrp="1"/>
          </p:cNvSpPr>
          <p:nvPr>
            <p:ph type="ftr" sz="quarter" idx="11"/>
          </p:nvPr>
        </p:nvSpPr>
        <p:spPr/>
        <p:txBody>
          <a:bodyPr/>
          <a:lstStyle/>
          <a:p>
            <a:r>
              <a:rPr lang="en-US" smtClean="0"/>
              <a:t>Interconnection Network Lecture</a:t>
            </a:r>
            <a:endParaRPr lang="en-US"/>
          </a:p>
        </p:txBody>
      </p:sp>
      <p:sp>
        <p:nvSpPr>
          <p:cNvPr id="6" name="Slide Number Placeholder 5"/>
          <p:cNvSpPr>
            <a:spLocks noGrp="1"/>
          </p:cNvSpPr>
          <p:nvPr>
            <p:ph type="sldNum" sz="quarter" idx="12"/>
          </p:nvPr>
        </p:nvSpPr>
        <p:spPr/>
        <p:txBody>
          <a:bodyPr/>
          <a:lstStyle/>
          <a:p>
            <a:fld id="{726448EE-B45F-6646-A673-B7007F42067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
            <a:ext cx="7793038"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82688" y="1371600"/>
            <a:ext cx="3810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1371600"/>
            <a:ext cx="3810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a:xfrm>
            <a:off x="609600" y="6324600"/>
            <a:ext cx="1828800" cy="457200"/>
          </a:xfrm>
        </p:spPr>
        <p:txBody>
          <a:bodyPr/>
          <a:lstStyle>
            <a:lvl1pPr>
              <a:defRPr/>
            </a:lvl1pPr>
          </a:lstStyle>
          <a:p>
            <a:fld id="{39B07CAE-1C61-1149-96AF-5412C3D7051F}" type="datetime1">
              <a:rPr lang="en-US" smtClean="0"/>
              <a:pPr/>
              <a:t>4/6/2009</a:t>
            </a:fld>
            <a:endParaRPr lang="en-US"/>
          </a:p>
        </p:txBody>
      </p:sp>
      <p:sp>
        <p:nvSpPr>
          <p:cNvPr id="6" name="Footer Placeholder 4"/>
          <p:cNvSpPr>
            <a:spLocks noGrp="1"/>
          </p:cNvSpPr>
          <p:nvPr>
            <p:ph type="ftr" sz="quarter" idx="11"/>
          </p:nvPr>
        </p:nvSpPr>
        <p:spPr>
          <a:xfrm>
            <a:off x="0" y="6324600"/>
            <a:ext cx="9144000" cy="457200"/>
          </a:xfrm>
        </p:spPr>
        <p:txBody>
          <a:bodyPr/>
          <a:lstStyle>
            <a:lvl1pPr>
              <a:defRPr/>
            </a:lvl1pPr>
          </a:lstStyle>
          <a:p>
            <a:r>
              <a:rPr lang="en-US" smtClean="0"/>
              <a:t>Interconnection Network Lecture</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2D84E80B-2F7D-C24B-A5F9-CD93C955B6B8}" type="datetime1">
              <a:rPr lang="en-US" smtClean="0"/>
              <a:pPr/>
              <a:t>4/6/2009</a:t>
            </a:fld>
            <a:endParaRPr lang="en-US"/>
          </a:p>
        </p:txBody>
      </p:sp>
      <p:sp>
        <p:nvSpPr>
          <p:cNvPr id="5" name="Footer Placeholder 4"/>
          <p:cNvSpPr>
            <a:spLocks noGrp="1"/>
          </p:cNvSpPr>
          <p:nvPr>
            <p:ph type="ftr" sz="quarter" idx="11"/>
          </p:nvPr>
        </p:nvSpPr>
        <p:spPr/>
        <p:txBody>
          <a:bodyPr/>
          <a:lstStyle/>
          <a:p>
            <a:r>
              <a:rPr lang="en-US" smtClean="0"/>
              <a:t>Interconnection Network Lecture</a:t>
            </a:r>
            <a:endParaRPr lang="en-US"/>
          </a:p>
        </p:txBody>
      </p:sp>
      <p:sp>
        <p:nvSpPr>
          <p:cNvPr id="6" name="Slide Number Placeholder 5"/>
          <p:cNvSpPr>
            <a:spLocks noGrp="1"/>
          </p:cNvSpPr>
          <p:nvPr>
            <p:ph type="sldNum" sz="quarter" idx="12"/>
          </p:nvPr>
        </p:nvSpPr>
        <p:spPr/>
        <p:txBody>
          <a:bodyPr/>
          <a:lstStyle/>
          <a:p>
            <a:fld id="{726448EE-B45F-6646-A673-B7007F42067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591ACD3F-6812-7F4A-B01A-B2CE7E461A49}" type="datetime1">
              <a:rPr lang="en-US" smtClean="0"/>
              <a:pPr/>
              <a:t>4/6/2009</a:t>
            </a:fld>
            <a:endParaRPr lang="en-US"/>
          </a:p>
        </p:txBody>
      </p:sp>
      <p:sp>
        <p:nvSpPr>
          <p:cNvPr id="5" name="Footer Placeholder 4"/>
          <p:cNvSpPr>
            <a:spLocks noGrp="1"/>
          </p:cNvSpPr>
          <p:nvPr>
            <p:ph type="ftr" sz="quarter" idx="11"/>
          </p:nvPr>
        </p:nvSpPr>
        <p:spPr/>
        <p:txBody>
          <a:bodyPr/>
          <a:lstStyle/>
          <a:p>
            <a:r>
              <a:rPr lang="en-US" smtClean="0"/>
              <a:t>Interconnection Network Lecture</a:t>
            </a:r>
            <a:endParaRPr lang="en-US"/>
          </a:p>
        </p:txBody>
      </p:sp>
      <p:sp>
        <p:nvSpPr>
          <p:cNvPr id="6" name="Slide Number Placeholder 5"/>
          <p:cNvSpPr>
            <a:spLocks noGrp="1"/>
          </p:cNvSpPr>
          <p:nvPr>
            <p:ph type="sldNum" sz="quarter" idx="12"/>
          </p:nvPr>
        </p:nvSpPr>
        <p:spPr/>
        <p:txBody>
          <a:bodyPr/>
          <a:lstStyle/>
          <a:p>
            <a:fld id="{726448EE-B45F-6646-A673-B7007F42067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1276F2C3-75A7-4048-98A1-73273D80445C}" type="datetime1">
              <a:rPr lang="en-US" smtClean="0"/>
              <a:pPr/>
              <a:t>4/6/2009</a:t>
            </a:fld>
            <a:endParaRPr lang="en-US"/>
          </a:p>
        </p:txBody>
      </p:sp>
      <p:sp>
        <p:nvSpPr>
          <p:cNvPr id="6" name="Footer Placeholder 5"/>
          <p:cNvSpPr>
            <a:spLocks noGrp="1"/>
          </p:cNvSpPr>
          <p:nvPr>
            <p:ph type="ftr" sz="quarter" idx="11"/>
          </p:nvPr>
        </p:nvSpPr>
        <p:spPr/>
        <p:txBody>
          <a:bodyPr/>
          <a:lstStyle/>
          <a:p>
            <a:r>
              <a:rPr lang="en-US" smtClean="0"/>
              <a:t>Interconnection Network Lecture</a:t>
            </a:r>
            <a:endParaRPr lang="en-US"/>
          </a:p>
        </p:txBody>
      </p:sp>
      <p:sp>
        <p:nvSpPr>
          <p:cNvPr id="7" name="Slide Number Placeholder 6"/>
          <p:cNvSpPr>
            <a:spLocks noGrp="1"/>
          </p:cNvSpPr>
          <p:nvPr>
            <p:ph type="sldNum" sz="quarter" idx="12"/>
          </p:nvPr>
        </p:nvSpPr>
        <p:spPr/>
        <p:txBody>
          <a:bodyPr/>
          <a:lstStyle/>
          <a:p>
            <a:fld id="{726448EE-B45F-6646-A673-B7007F42067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5BD8ECCE-51A6-9F40-8890-AC6BF1706B34}" type="datetime1">
              <a:rPr lang="en-US" smtClean="0"/>
              <a:pPr/>
              <a:t>4/6/2009</a:t>
            </a:fld>
            <a:endParaRPr lang="en-US"/>
          </a:p>
        </p:txBody>
      </p:sp>
      <p:sp>
        <p:nvSpPr>
          <p:cNvPr id="8" name="Footer Placeholder 7"/>
          <p:cNvSpPr>
            <a:spLocks noGrp="1"/>
          </p:cNvSpPr>
          <p:nvPr>
            <p:ph type="ftr" sz="quarter" idx="11"/>
          </p:nvPr>
        </p:nvSpPr>
        <p:spPr/>
        <p:txBody>
          <a:bodyPr/>
          <a:lstStyle/>
          <a:p>
            <a:r>
              <a:rPr lang="en-US" smtClean="0"/>
              <a:t>Interconnection Network Lecture</a:t>
            </a:r>
            <a:endParaRPr lang="en-US"/>
          </a:p>
        </p:txBody>
      </p:sp>
      <p:sp>
        <p:nvSpPr>
          <p:cNvPr id="9" name="Slide Number Placeholder 8"/>
          <p:cNvSpPr>
            <a:spLocks noGrp="1"/>
          </p:cNvSpPr>
          <p:nvPr>
            <p:ph type="sldNum" sz="quarter" idx="12"/>
          </p:nvPr>
        </p:nvSpPr>
        <p:spPr/>
        <p:txBody>
          <a:bodyPr/>
          <a:lstStyle/>
          <a:p>
            <a:fld id="{726448EE-B45F-6646-A673-B7007F42067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B1FCC9EA-F5C1-A048-9366-1D35A5F11253}" type="datetime1">
              <a:rPr lang="en-US" smtClean="0"/>
              <a:pPr/>
              <a:t>4/6/2009</a:t>
            </a:fld>
            <a:endParaRPr lang="en-US"/>
          </a:p>
        </p:txBody>
      </p:sp>
      <p:sp>
        <p:nvSpPr>
          <p:cNvPr id="4" name="Footer Placeholder 3"/>
          <p:cNvSpPr>
            <a:spLocks noGrp="1"/>
          </p:cNvSpPr>
          <p:nvPr>
            <p:ph type="ftr" sz="quarter" idx="11"/>
          </p:nvPr>
        </p:nvSpPr>
        <p:spPr/>
        <p:txBody>
          <a:bodyPr/>
          <a:lstStyle/>
          <a:p>
            <a:r>
              <a:rPr lang="en-US" smtClean="0"/>
              <a:t>Interconnection Network Lecture</a:t>
            </a:r>
            <a:endParaRPr lang="en-US"/>
          </a:p>
        </p:txBody>
      </p:sp>
      <p:sp>
        <p:nvSpPr>
          <p:cNvPr id="5" name="Slide Number Placeholder 4"/>
          <p:cNvSpPr>
            <a:spLocks noGrp="1"/>
          </p:cNvSpPr>
          <p:nvPr>
            <p:ph type="sldNum" sz="quarter" idx="12"/>
          </p:nvPr>
        </p:nvSpPr>
        <p:spPr/>
        <p:txBody>
          <a:bodyPr/>
          <a:lstStyle/>
          <a:p>
            <a:fld id="{726448EE-B45F-6646-A673-B7007F42067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3F7EC-D70D-F64B-843D-92E25CD54161}" type="datetime1">
              <a:rPr lang="en-US" smtClean="0"/>
              <a:pPr/>
              <a:t>4/6/2009</a:t>
            </a:fld>
            <a:endParaRPr lang="en-US"/>
          </a:p>
        </p:txBody>
      </p:sp>
      <p:sp>
        <p:nvSpPr>
          <p:cNvPr id="3" name="Footer Placeholder 2"/>
          <p:cNvSpPr>
            <a:spLocks noGrp="1"/>
          </p:cNvSpPr>
          <p:nvPr>
            <p:ph type="ftr" sz="quarter" idx="11"/>
          </p:nvPr>
        </p:nvSpPr>
        <p:spPr/>
        <p:txBody>
          <a:bodyPr/>
          <a:lstStyle/>
          <a:p>
            <a:r>
              <a:rPr lang="en-US" smtClean="0"/>
              <a:t>Interconnection Network Lecture</a:t>
            </a:r>
            <a:endParaRPr lang="en-US"/>
          </a:p>
        </p:txBody>
      </p:sp>
      <p:sp>
        <p:nvSpPr>
          <p:cNvPr id="4" name="Slide Number Placeholder 3"/>
          <p:cNvSpPr>
            <a:spLocks noGrp="1"/>
          </p:cNvSpPr>
          <p:nvPr>
            <p:ph type="sldNum" sz="quarter" idx="12"/>
          </p:nvPr>
        </p:nvSpPr>
        <p:spPr/>
        <p:txBody>
          <a:bodyPr/>
          <a:lstStyle/>
          <a:p>
            <a:fld id="{726448EE-B45F-6646-A673-B7007F42067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9C169C70-D90D-A94E-8D60-392704CCBC1C}" type="datetime1">
              <a:rPr lang="en-US" smtClean="0"/>
              <a:pPr/>
              <a:t>4/6/2009</a:t>
            </a:fld>
            <a:endParaRPr lang="en-US"/>
          </a:p>
        </p:txBody>
      </p:sp>
      <p:sp>
        <p:nvSpPr>
          <p:cNvPr id="6" name="Footer Placeholder 5"/>
          <p:cNvSpPr>
            <a:spLocks noGrp="1"/>
          </p:cNvSpPr>
          <p:nvPr>
            <p:ph type="ftr" sz="quarter" idx="11"/>
          </p:nvPr>
        </p:nvSpPr>
        <p:spPr/>
        <p:txBody>
          <a:bodyPr/>
          <a:lstStyle/>
          <a:p>
            <a:r>
              <a:rPr lang="en-US" smtClean="0"/>
              <a:t>Interconnection Network Lecture</a:t>
            </a:r>
            <a:endParaRPr lang="en-US"/>
          </a:p>
        </p:txBody>
      </p:sp>
      <p:sp>
        <p:nvSpPr>
          <p:cNvPr id="7" name="Slide Number Placeholder 6"/>
          <p:cNvSpPr>
            <a:spLocks noGrp="1"/>
          </p:cNvSpPr>
          <p:nvPr>
            <p:ph type="sldNum" sz="quarter" idx="12"/>
          </p:nvPr>
        </p:nvSpPr>
        <p:spPr/>
        <p:txBody>
          <a:bodyPr/>
          <a:lstStyle/>
          <a:p>
            <a:fld id="{726448EE-B45F-6646-A673-B7007F42067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70F1398F-C174-5C42-A265-121EAF18F61C}" type="datetime1">
              <a:rPr lang="en-US" smtClean="0"/>
              <a:pPr/>
              <a:t>4/6/2009</a:t>
            </a:fld>
            <a:endParaRPr lang="en-US"/>
          </a:p>
        </p:txBody>
      </p:sp>
      <p:sp>
        <p:nvSpPr>
          <p:cNvPr id="6" name="Footer Placeholder 5"/>
          <p:cNvSpPr>
            <a:spLocks noGrp="1"/>
          </p:cNvSpPr>
          <p:nvPr>
            <p:ph type="ftr" sz="quarter" idx="11"/>
          </p:nvPr>
        </p:nvSpPr>
        <p:spPr/>
        <p:txBody>
          <a:bodyPr/>
          <a:lstStyle/>
          <a:p>
            <a:r>
              <a:rPr lang="en-US" smtClean="0"/>
              <a:t>Interconnection Network Lecture</a:t>
            </a:r>
            <a:endParaRPr lang="en-US"/>
          </a:p>
        </p:txBody>
      </p:sp>
      <p:sp>
        <p:nvSpPr>
          <p:cNvPr id="7" name="Slide Number Placeholder 6"/>
          <p:cNvSpPr>
            <a:spLocks noGrp="1"/>
          </p:cNvSpPr>
          <p:nvPr>
            <p:ph type="sldNum" sz="quarter" idx="12"/>
          </p:nvPr>
        </p:nvSpPr>
        <p:spPr/>
        <p:txBody>
          <a:bodyPr/>
          <a:lstStyle/>
          <a:p>
            <a:fld id="{726448EE-B45F-6646-A673-B7007F42067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7A1570-00DA-9949-B7D0-D3344F6B61E3}" type="datetime1">
              <a:rPr lang="en-US" smtClean="0"/>
              <a:pPr/>
              <a:t>4/6/2009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Interconnection Network Lecture</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6448EE-B45F-6646-A673-B7007F42067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3.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Interconnection Networks: Introduction</a:t>
            </a:r>
            <a:endParaRPr lang="en-US" dirty="0"/>
          </a:p>
        </p:txBody>
      </p:sp>
      <p:sp>
        <p:nvSpPr>
          <p:cNvPr id="3" name="Subtitle 2"/>
          <p:cNvSpPr>
            <a:spLocks noGrp="1"/>
          </p:cNvSpPr>
          <p:nvPr>
            <p:ph type="subTitle" idx="1"/>
          </p:nvPr>
        </p:nvSpPr>
        <p:spPr/>
        <p:txBody>
          <a:bodyPr>
            <a:normAutofit/>
          </a:bodyPr>
          <a:lstStyle/>
          <a:p>
            <a:r>
              <a:rPr lang="en-US" dirty="0" smtClean="0"/>
              <a:t>Natalie </a:t>
            </a:r>
            <a:r>
              <a:rPr lang="en-US" dirty="0" err="1" smtClean="0"/>
              <a:t>Enright</a:t>
            </a:r>
            <a:r>
              <a:rPr lang="en-US" dirty="0" smtClean="0"/>
              <a:t> </a:t>
            </a:r>
            <a:r>
              <a:rPr lang="en-US" dirty="0" err="1" smtClean="0"/>
              <a:t>Jerger</a:t>
            </a:r>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err="1"/>
              <a:t>Multicore</a:t>
            </a:r>
            <a:r>
              <a:rPr lang="en-US" dirty="0" smtClean="0"/>
              <a:t>Examples (1)</a:t>
            </a:r>
            <a:endParaRPr lang="en-US" dirty="0"/>
          </a:p>
        </p:txBody>
      </p:sp>
      <p:sp>
        <p:nvSpPr>
          <p:cNvPr id="5" name="Slide Number Placeholder 4"/>
          <p:cNvSpPr>
            <a:spLocks noGrp="1"/>
          </p:cNvSpPr>
          <p:nvPr>
            <p:ph type="sldNum" sz="quarter" idx="11"/>
          </p:nvPr>
        </p:nvSpPr>
        <p:spPr/>
        <p:txBody>
          <a:bodyPr/>
          <a:lstStyle/>
          <a:p>
            <a:fld id="{9E0B9296-82AE-C540-BF04-335DA5B9A612}" type="slidenum">
              <a:rPr lang="en-US"/>
              <a:pPr/>
              <a:t>10</a:t>
            </a:fld>
            <a:endParaRPr lang="en-US"/>
          </a:p>
        </p:txBody>
      </p:sp>
      <p:sp>
        <p:nvSpPr>
          <p:cNvPr id="6" name="Footer Placeholder 5"/>
          <p:cNvSpPr>
            <a:spLocks noGrp="1"/>
          </p:cNvSpPr>
          <p:nvPr>
            <p:ph type="ftr" sz="quarter" idx="12"/>
          </p:nvPr>
        </p:nvSpPr>
        <p:spPr/>
        <p:txBody>
          <a:bodyPr/>
          <a:lstStyle/>
          <a:p>
            <a:r>
              <a:rPr lang="en-US" smtClean="0"/>
              <a:t>Interconnection Network Lecture</a:t>
            </a:r>
            <a:endParaRPr lang="en-US"/>
          </a:p>
        </p:txBody>
      </p:sp>
      <p:pic>
        <p:nvPicPr>
          <p:cNvPr id="18438" name="Picture 312"/>
          <p:cNvPicPr>
            <a:picLocks noChangeAspect="1" noChangeArrowheads="1"/>
          </p:cNvPicPr>
          <p:nvPr/>
        </p:nvPicPr>
        <p:blipFill>
          <a:blip r:embed="rId4"/>
          <a:srcRect/>
          <a:stretch>
            <a:fillRect/>
          </a:stretch>
        </p:blipFill>
        <p:spPr bwMode="auto">
          <a:xfrm>
            <a:off x="228600" y="1600200"/>
            <a:ext cx="4191000" cy="4203700"/>
          </a:xfrm>
          <a:prstGeom prst="rect">
            <a:avLst/>
          </a:prstGeom>
          <a:noFill/>
          <a:ln w="9525">
            <a:noFill/>
            <a:miter lim="800000"/>
            <a:headEnd/>
            <a:tailEnd/>
          </a:ln>
        </p:spPr>
      </p:pic>
      <p:sp>
        <p:nvSpPr>
          <p:cNvPr id="18439" name="TextBox 12"/>
          <p:cNvSpPr txBox="1">
            <a:spLocks noChangeArrowheads="1"/>
          </p:cNvSpPr>
          <p:nvPr/>
        </p:nvSpPr>
        <p:spPr bwMode="auto">
          <a:xfrm>
            <a:off x="609600" y="5867400"/>
            <a:ext cx="3505200" cy="369888"/>
          </a:xfrm>
          <a:prstGeom prst="rect">
            <a:avLst/>
          </a:prstGeom>
          <a:noFill/>
          <a:ln w="9525">
            <a:noFill/>
            <a:miter lim="800000"/>
            <a:headEnd/>
            <a:tailEnd/>
          </a:ln>
        </p:spPr>
        <p:txBody>
          <a:bodyPr>
            <a:prstTxWarp prst="textNoShape">
              <a:avLst/>
            </a:prstTxWarp>
            <a:spAutoFit/>
          </a:bodyPr>
          <a:lstStyle/>
          <a:p>
            <a:pPr algn="ctr"/>
            <a:r>
              <a:rPr lang="en-US"/>
              <a:t>Sun Niagara</a:t>
            </a:r>
          </a:p>
        </p:txBody>
      </p:sp>
      <p:sp>
        <p:nvSpPr>
          <p:cNvPr id="18440" name="Rectangle 14"/>
          <p:cNvSpPr>
            <a:spLocks noChangeArrowheads="1"/>
          </p:cNvSpPr>
          <p:nvPr/>
        </p:nvSpPr>
        <p:spPr bwMode="auto">
          <a:xfrm>
            <a:off x="1600200" y="3429000"/>
            <a:ext cx="1143000" cy="533400"/>
          </a:xfrm>
          <a:prstGeom prst="rect">
            <a:avLst/>
          </a:prstGeom>
          <a:solidFill>
            <a:schemeClr val="bg1"/>
          </a:solidFill>
          <a:ln w="25400">
            <a:solidFill>
              <a:schemeClr val="tx1"/>
            </a:solidFill>
            <a:miter lim="800000"/>
            <a:headEnd/>
            <a:tailEnd/>
          </a:ln>
        </p:spPr>
        <p:txBody>
          <a:bodyPr wrap="none">
            <a:prstTxWarp prst="textNoShape">
              <a:avLst/>
            </a:prstTxWarp>
          </a:bodyPr>
          <a:lstStyle/>
          <a:p>
            <a:pPr algn="ctr"/>
            <a:r>
              <a:rPr lang="en-US" sz="2400" b="1">
                <a:latin typeface="Tahoma" pitchFamily="-65" charset="0"/>
              </a:rPr>
              <a:t>XBAR</a:t>
            </a:r>
          </a:p>
        </p:txBody>
      </p:sp>
      <p:sp>
        <p:nvSpPr>
          <p:cNvPr id="18441" name="Oval 12"/>
          <p:cNvSpPr>
            <a:spLocks noChangeArrowheads="1"/>
          </p:cNvSpPr>
          <p:nvPr/>
        </p:nvSpPr>
        <p:spPr bwMode="auto">
          <a:xfrm>
            <a:off x="4724400" y="2438400"/>
            <a:ext cx="533400" cy="457200"/>
          </a:xfrm>
          <a:prstGeom prst="ellipse">
            <a:avLst/>
          </a:prstGeom>
          <a:noFill/>
          <a:ln w="25400">
            <a:solidFill>
              <a:schemeClr val="tx1"/>
            </a:solidFill>
            <a:miter lim="800000"/>
            <a:headEnd/>
            <a:tailEnd/>
          </a:ln>
        </p:spPr>
        <p:txBody>
          <a:bodyPr wrap="none" anchor="ctr">
            <a:prstTxWarp prst="textNoShape">
              <a:avLst/>
            </a:prstTxWarp>
          </a:bodyPr>
          <a:lstStyle/>
          <a:p>
            <a:r>
              <a:rPr lang="en-US" sz="2400" b="1">
                <a:latin typeface="Tahoma" pitchFamily="-65" charset="0"/>
              </a:rPr>
              <a:t>0</a:t>
            </a:r>
          </a:p>
        </p:txBody>
      </p:sp>
      <p:sp>
        <p:nvSpPr>
          <p:cNvPr id="18442" name="Oval 13"/>
          <p:cNvSpPr>
            <a:spLocks noChangeArrowheads="1"/>
          </p:cNvSpPr>
          <p:nvPr/>
        </p:nvSpPr>
        <p:spPr bwMode="auto">
          <a:xfrm>
            <a:off x="4724400" y="2971800"/>
            <a:ext cx="533400" cy="457200"/>
          </a:xfrm>
          <a:prstGeom prst="ellipse">
            <a:avLst/>
          </a:prstGeom>
          <a:noFill/>
          <a:ln w="25400">
            <a:solidFill>
              <a:schemeClr val="tx1"/>
            </a:solidFill>
            <a:miter lim="800000"/>
            <a:headEnd/>
            <a:tailEnd/>
          </a:ln>
        </p:spPr>
        <p:txBody>
          <a:bodyPr wrap="none" anchor="ctr">
            <a:prstTxWarp prst="textNoShape">
              <a:avLst/>
            </a:prstTxWarp>
          </a:bodyPr>
          <a:lstStyle/>
          <a:p>
            <a:r>
              <a:rPr lang="en-US" sz="2400" b="1">
                <a:latin typeface="Tahoma" pitchFamily="-65" charset="0"/>
              </a:rPr>
              <a:t>1</a:t>
            </a:r>
          </a:p>
        </p:txBody>
      </p:sp>
      <p:sp>
        <p:nvSpPr>
          <p:cNvPr id="18443" name="Oval 14"/>
          <p:cNvSpPr>
            <a:spLocks noChangeArrowheads="1"/>
          </p:cNvSpPr>
          <p:nvPr/>
        </p:nvSpPr>
        <p:spPr bwMode="auto">
          <a:xfrm>
            <a:off x="4724400" y="3505200"/>
            <a:ext cx="533400" cy="457200"/>
          </a:xfrm>
          <a:prstGeom prst="ellipse">
            <a:avLst/>
          </a:prstGeom>
          <a:noFill/>
          <a:ln w="25400">
            <a:solidFill>
              <a:schemeClr val="tx1"/>
            </a:solidFill>
            <a:miter lim="800000"/>
            <a:headEnd/>
            <a:tailEnd/>
          </a:ln>
        </p:spPr>
        <p:txBody>
          <a:bodyPr wrap="none" anchor="ctr">
            <a:prstTxWarp prst="textNoShape">
              <a:avLst/>
            </a:prstTxWarp>
          </a:bodyPr>
          <a:lstStyle/>
          <a:p>
            <a:r>
              <a:rPr lang="en-US" sz="2400" b="1">
                <a:latin typeface="Tahoma" pitchFamily="-65" charset="0"/>
              </a:rPr>
              <a:t>2</a:t>
            </a:r>
          </a:p>
        </p:txBody>
      </p:sp>
      <p:sp>
        <p:nvSpPr>
          <p:cNvPr id="18444" name="Oval 15"/>
          <p:cNvSpPr>
            <a:spLocks noChangeArrowheads="1"/>
          </p:cNvSpPr>
          <p:nvPr/>
        </p:nvSpPr>
        <p:spPr bwMode="auto">
          <a:xfrm>
            <a:off x="4724400" y="4038600"/>
            <a:ext cx="533400" cy="457200"/>
          </a:xfrm>
          <a:prstGeom prst="ellipse">
            <a:avLst/>
          </a:prstGeom>
          <a:noFill/>
          <a:ln w="25400">
            <a:solidFill>
              <a:schemeClr val="tx1"/>
            </a:solidFill>
            <a:miter lim="800000"/>
            <a:headEnd/>
            <a:tailEnd/>
          </a:ln>
        </p:spPr>
        <p:txBody>
          <a:bodyPr wrap="none" anchor="ctr">
            <a:prstTxWarp prst="textNoShape">
              <a:avLst/>
            </a:prstTxWarp>
          </a:bodyPr>
          <a:lstStyle/>
          <a:p>
            <a:r>
              <a:rPr lang="en-US" sz="2400" b="1">
                <a:latin typeface="Tahoma" pitchFamily="-65" charset="0"/>
              </a:rPr>
              <a:t>3</a:t>
            </a:r>
          </a:p>
        </p:txBody>
      </p:sp>
      <p:sp>
        <p:nvSpPr>
          <p:cNvPr id="18445" name="Oval 16"/>
          <p:cNvSpPr>
            <a:spLocks noChangeArrowheads="1"/>
          </p:cNvSpPr>
          <p:nvPr/>
        </p:nvSpPr>
        <p:spPr bwMode="auto">
          <a:xfrm>
            <a:off x="5257800" y="1981200"/>
            <a:ext cx="533400" cy="457200"/>
          </a:xfrm>
          <a:prstGeom prst="ellipse">
            <a:avLst/>
          </a:prstGeom>
          <a:noFill/>
          <a:ln w="25400">
            <a:solidFill>
              <a:schemeClr val="tx1"/>
            </a:solidFill>
            <a:miter lim="800000"/>
            <a:headEnd/>
            <a:tailEnd/>
          </a:ln>
        </p:spPr>
        <p:txBody>
          <a:bodyPr wrap="none" anchor="ctr">
            <a:prstTxWarp prst="textNoShape">
              <a:avLst/>
            </a:prstTxWarp>
          </a:bodyPr>
          <a:lstStyle/>
          <a:p>
            <a:r>
              <a:rPr lang="en-US" sz="2400" b="1">
                <a:latin typeface="Tahoma" pitchFamily="-65" charset="0"/>
              </a:rPr>
              <a:t>0</a:t>
            </a:r>
          </a:p>
        </p:txBody>
      </p:sp>
      <p:sp>
        <p:nvSpPr>
          <p:cNvPr id="18446" name="Oval 17"/>
          <p:cNvSpPr>
            <a:spLocks noChangeArrowheads="1"/>
          </p:cNvSpPr>
          <p:nvPr/>
        </p:nvSpPr>
        <p:spPr bwMode="auto">
          <a:xfrm>
            <a:off x="5867400" y="1981200"/>
            <a:ext cx="533400" cy="457200"/>
          </a:xfrm>
          <a:prstGeom prst="ellipse">
            <a:avLst/>
          </a:prstGeom>
          <a:noFill/>
          <a:ln w="25400">
            <a:solidFill>
              <a:schemeClr val="tx1"/>
            </a:solidFill>
            <a:miter lim="800000"/>
            <a:headEnd/>
            <a:tailEnd/>
          </a:ln>
        </p:spPr>
        <p:txBody>
          <a:bodyPr wrap="none" anchor="ctr">
            <a:prstTxWarp prst="textNoShape">
              <a:avLst/>
            </a:prstTxWarp>
          </a:bodyPr>
          <a:lstStyle/>
          <a:p>
            <a:r>
              <a:rPr lang="en-US" sz="2400" b="1">
                <a:latin typeface="Tahoma" pitchFamily="-65" charset="0"/>
              </a:rPr>
              <a:t>1</a:t>
            </a:r>
          </a:p>
        </p:txBody>
      </p:sp>
      <p:sp>
        <p:nvSpPr>
          <p:cNvPr id="18447" name="Oval 18"/>
          <p:cNvSpPr>
            <a:spLocks noChangeArrowheads="1"/>
          </p:cNvSpPr>
          <p:nvPr/>
        </p:nvSpPr>
        <p:spPr bwMode="auto">
          <a:xfrm>
            <a:off x="6477000" y="1981200"/>
            <a:ext cx="533400" cy="457200"/>
          </a:xfrm>
          <a:prstGeom prst="ellipse">
            <a:avLst/>
          </a:prstGeom>
          <a:noFill/>
          <a:ln w="25400">
            <a:solidFill>
              <a:schemeClr val="tx1"/>
            </a:solidFill>
            <a:miter lim="800000"/>
            <a:headEnd/>
            <a:tailEnd/>
          </a:ln>
        </p:spPr>
        <p:txBody>
          <a:bodyPr wrap="none" anchor="ctr">
            <a:prstTxWarp prst="textNoShape">
              <a:avLst/>
            </a:prstTxWarp>
          </a:bodyPr>
          <a:lstStyle/>
          <a:p>
            <a:r>
              <a:rPr lang="en-US" sz="2400" b="1">
                <a:latin typeface="Tahoma" pitchFamily="-65" charset="0"/>
              </a:rPr>
              <a:t>2</a:t>
            </a:r>
          </a:p>
        </p:txBody>
      </p:sp>
      <p:sp>
        <p:nvSpPr>
          <p:cNvPr id="18448" name="Oval 19"/>
          <p:cNvSpPr>
            <a:spLocks noChangeArrowheads="1"/>
          </p:cNvSpPr>
          <p:nvPr/>
        </p:nvSpPr>
        <p:spPr bwMode="auto">
          <a:xfrm>
            <a:off x="7086600" y="1981200"/>
            <a:ext cx="533400" cy="457200"/>
          </a:xfrm>
          <a:prstGeom prst="ellipse">
            <a:avLst/>
          </a:prstGeom>
          <a:noFill/>
          <a:ln w="25400">
            <a:solidFill>
              <a:schemeClr val="tx1"/>
            </a:solidFill>
            <a:miter lim="800000"/>
            <a:headEnd/>
            <a:tailEnd/>
          </a:ln>
        </p:spPr>
        <p:txBody>
          <a:bodyPr wrap="none" anchor="ctr">
            <a:prstTxWarp prst="textNoShape">
              <a:avLst/>
            </a:prstTxWarp>
          </a:bodyPr>
          <a:lstStyle/>
          <a:p>
            <a:r>
              <a:rPr lang="en-US" sz="2400" b="1">
                <a:latin typeface="Tahoma" pitchFamily="-65" charset="0"/>
              </a:rPr>
              <a:t>3</a:t>
            </a:r>
          </a:p>
        </p:txBody>
      </p:sp>
      <p:sp>
        <p:nvSpPr>
          <p:cNvPr id="18449" name="Oval 20"/>
          <p:cNvSpPr>
            <a:spLocks noChangeArrowheads="1"/>
          </p:cNvSpPr>
          <p:nvPr/>
        </p:nvSpPr>
        <p:spPr bwMode="auto">
          <a:xfrm>
            <a:off x="4724400" y="4572000"/>
            <a:ext cx="533400" cy="457200"/>
          </a:xfrm>
          <a:prstGeom prst="ellipse">
            <a:avLst/>
          </a:prstGeom>
          <a:noFill/>
          <a:ln w="25400">
            <a:solidFill>
              <a:schemeClr val="tx1"/>
            </a:solidFill>
            <a:miter lim="800000"/>
            <a:headEnd/>
            <a:tailEnd/>
          </a:ln>
        </p:spPr>
        <p:txBody>
          <a:bodyPr wrap="none" anchor="ctr">
            <a:prstTxWarp prst="textNoShape">
              <a:avLst/>
            </a:prstTxWarp>
          </a:bodyPr>
          <a:lstStyle/>
          <a:p>
            <a:r>
              <a:rPr lang="en-US" sz="2400" b="1">
                <a:latin typeface="Tahoma" pitchFamily="-65" charset="0"/>
              </a:rPr>
              <a:t>4</a:t>
            </a:r>
          </a:p>
        </p:txBody>
      </p:sp>
      <p:sp>
        <p:nvSpPr>
          <p:cNvPr id="18450" name="Oval 21"/>
          <p:cNvSpPr>
            <a:spLocks noChangeArrowheads="1"/>
          </p:cNvSpPr>
          <p:nvPr/>
        </p:nvSpPr>
        <p:spPr bwMode="auto">
          <a:xfrm>
            <a:off x="4724400" y="5105400"/>
            <a:ext cx="533400" cy="457200"/>
          </a:xfrm>
          <a:prstGeom prst="ellipse">
            <a:avLst/>
          </a:prstGeom>
          <a:noFill/>
          <a:ln w="25400">
            <a:solidFill>
              <a:schemeClr val="tx1"/>
            </a:solidFill>
            <a:miter lim="800000"/>
            <a:headEnd/>
            <a:tailEnd/>
          </a:ln>
        </p:spPr>
        <p:txBody>
          <a:bodyPr wrap="none" anchor="ctr">
            <a:prstTxWarp prst="textNoShape">
              <a:avLst/>
            </a:prstTxWarp>
          </a:bodyPr>
          <a:lstStyle/>
          <a:p>
            <a:r>
              <a:rPr lang="en-US" sz="2400" b="1">
                <a:latin typeface="Tahoma" pitchFamily="-65" charset="0"/>
              </a:rPr>
              <a:t>5</a:t>
            </a:r>
          </a:p>
        </p:txBody>
      </p:sp>
      <p:sp>
        <p:nvSpPr>
          <p:cNvPr id="18451" name="Oval 22"/>
          <p:cNvSpPr>
            <a:spLocks noChangeArrowheads="1"/>
          </p:cNvSpPr>
          <p:nvPr/>
        </p:nvSpPr>
        <p:spPr bwMode="auto">
          <a:xfrm>
            <a:off x="7696200" y="1981200"/>
            <a:ext cx="533400" cy="457200"/>
          </a:xfrm>
          <a:prstGeom prst="ellipse">
            <a:avLst/>
          </a:prstGeom>
          <a:noFill/>
          <a:ln w="25400">
            <a:solidFill>
              <a:schemeClr val="tx1"/>
            </a:solidFill>
            <a:miter lim="800000"/>
            <a:headEnd/>
            <a:tailEnd/>
          </a:ln>
        </p:spPr>
        <p:txBody>
          <a:bodyPr wrap="none" anchor="ctr">
            <a:prstTxWarp prst="textNoShape">
              <a:avLst/>
            </a:prstTxWarp>
          </a:bodyPr>
          <a:lstStyle/>
          <a:p>
            <a:r>
              <a:rPr lang="en-US" sz="2400" b="1">
                <a:latin typeface="Tahoma" pitchFamily="-65" charset="0"/>
              </a:rPr>
              <a:t>4</a:t>
            </a:r>
          </a:p>
        </p:txBody>
      </p:sp>
      <p:sp>
        <p:nvSpPr>
          <p:cNvPr id="18452" name="Oval 23"/>
          <p:cNvSpPr>
            <a:spLocks noChangeArrowheads="1"/>
          </p:cNvSpPr>
          <p:nvPr/>
        </p:nvSpPr>
        <p:spPr bwMode="auto">
          <a:xfrm>
            <a:off x="8305800" y="1981200"/>
            <a:ext cx="533400" cy="457200"/>
          </a:xfrm>
          <a:prstGeom prst="ellipse">
            <a:avLst/>
          </a:prstGeom>
          <a:noFill/>
          <a:ln w="25400">
            <a:solidFill>
              <a:schemeClr val="tx1"/>
            </a:solidFill>
            <a:miter lim="800000"/>
            <a:headEnd/>
            <a:tailEnd/>
          </a:ln>
        </p:spPr>
        <p:txBody>
          <a:bodyPr wrap="none" anchor="ctr">
            <a:prstTxWarp prst="textNoShape">
              <a:avLst/>
            </a:prstTxWarp>
          </a:bodyPr>
          <a:lstStyle/>
          <a:p>
            <a:r>
              <a:rPr lang="en-US" sz="2400" b="1">
                <a:latin typeface="Tahoma" pitchFamily="-65" charset="0"/>
              </a:rPr>
              <a:t>5</a:t>
            </a:r>
          </a:p>
        </p:txBody>
      </p:sp>
      <p:cxnSp>
        <p:nvCxnSpPr>
          <p:cNvPr id="18453" name="Shape 27"/>
          <p:cNvCxnSpPr>
            <a:cxnSpLocks noChangeShapeType="1"/>
            <a:stCxn id="18441" idx="6"/>
            <a:endCxn id="18445" idx="4"/>
          </p:cNvCxnSpPr>
          <p:nvPr/>
        </p:nvCxnSpPr>
        <p:spPr bwMode="auto">
          <a:xfrm flipV="1">
            <a:off x="5257800" y="2438400"/>
            <a:ext cx="266700" cy="228600"/>
          </a:xfrm>
          <a:prstGeom prst="bentConnector2">
            <a:avLst/>
          </a:prstGeom>
          <a:noFill/>
          <a:ln w="25400">
            <a:solidFill>
              <a:schemeClr val="tx1"/>
            </a:solidFill>
            <a:miter lim="800000"/>
            <a:headEnd/>
            <a:tailEnd/>
          </a:ln>
        </p:spPr>
      </p:cxnSp>
      <p:cxnSp>
        <p:nvCxnSpPr>
          <p:cNvPr id="18454" name="Shape 31"/>
          <p:cNvCxnSpPr>
            <a:cxnSpLocks noChangeShapeType="1"/>
            <a:endCxn id="18446" idx="4"/>
          </p:cNvCxnSpPr>
          <p:nvPr/>
        </p:nvCxnSpPr>
        <p:spPr bwMode="auto">
          <a:xfrm flipV="1">
            <a:off x="5486400" y="2438400"/>
            <a:ext cx="647700" cy="228600"/>
          </a:xfrm>
          <a:prstGeom prst="bentConnector2">
            <a:avLst/>
          </a:prstGeom>
          <a:noFill/>
          <a:ln w="25400">
            <a:solidFill>
              <a:schemeClr val="tx1"/>
            </a:solidFill>
            <a:miter lim="800000"/>
            <a:headEnd/>
            <a:tailEnd/>
          </a:ln>
        </p:spPr>
      </p:cxnSp>
      <p:cxnSp>
        <p:nvCxnSpPr>
          <p:cNvPr id="18455" name="Shape 33"/>
          <p:cNvCxnSpPr>
            <a:cxnSpLocks noChangeShapeType="1"/>
            <a:endCxn id="18447" idx="4"/>
          </p:cNvCxnSpPr>
          <p:nvPr/>
        </p:nvCxnSpPr>
        <p:spPr bwMode="auto">
          <a:xfrm flipV="1">
            <a:off x="6096000" y="2438400"/>
            <a:ext cx="647700" cy="228600"/>
          </a:xfrm>
          <a:prstGeom prst="bentConnector2">
            <a:avLst/>
          </a:prstGeom>
          <a:noFill/>
          <a:ln w="25400">
            <a:solidFill>
              <a:schemeClr val="tx1"/>
            </a:solidFill>
            <a:miter lim="800000"/>
            <a:headEnd/>
            <a:tailEnd/>
          </a:ln>
        </p:spPr>
      </p:cxnSp>
      <p:cxnSp>
        <p:nvCxnSpPr>
          <p:cNvPr id="18456" name="Shape 38"/>
          <p:cNvCxnSpPr>
            <a:cxnSpLocks noChangeShapeType="1"/>
            <a:endCxn id="18448" idx="4"/>
          </p:cNvCxnSpPr>
          <p:nvPr/>
        </p:nvCxnSpPr>
        <p:spPr bwMode="auto">
          <a:xfrm flipV="1">
            <a:off x="6705600" y="2438400"/>
            <a:ext cx="647700" cy="228600"/>
          </a:xfrm>
          <a:prstGeom prst="bentConnector2">
            <a:avLst/>
          </a:prstGeom>
          <a:noFill/>
          <a:ln w="25400">
            <a:solidFill>
              <a:schemeClr val="tx1"/>
            </a:solidFill>
            <a:miter lim="800000"/>
            <a:headEnd/>
            <a:tailEnd/>
          </a:ln>
        </p:spPr>
      </p:cxnSp>
      <p:cxnSp>
        <p:nvCxnSpPr>
          <p:cNvPr id="18457" name="Shape 40"/>
          <p:cNvCxnSpPr>
            <a:cxnSpLocks noChangeShapeType="1"/>
            <a:endCxn id="18451" idx="4"/>
          </p:cNvCxnSpPr>
          <p:nvPr/>
        </p:nvCxnSpPr>
        <p:spPr bwMode="auto">
          <a:xfrm flipV="1">
            <a:off x="7315200" y="2438400"/>
            <a:ext cx="647700" cy="228600"/>
          </a:xfrm>
          <a:prstGeom prst="bentConnector2">
            <a:avLst/>
          </a:prstGeom>
          <a:noFill/>
          <a:ln w="25400">
            <a:solidFill>
              <a:schemeClr val="tx1"/>
            </a:solidFill>
            <a:miter lim="800000"/>
            <a:headEnd/>
            <a:tailEnd/>
          </a:ln>
        </p:spPr>
      </p:cxnSp>
      <p:cxnSp>
        <p:nvCxnSpPr>
          <p:cNvPr id="18458" name="Shape 42"/>
          <p:cNvCxnSpPr>
            <a:cxnSpLocks noChangeShapeType="1"/>
            <a:endCxn id="18452" idx="4"/>
          </p:cNvCxnSpPr>
          <p:nvPr/>
        </p:nvCxnSpPr>
        <p:spPr bwMode="auto">
          <a:xfrm flipV="1">
            <a:off x="7924800" y="2438400"/>
            <a:ext cx="647700" cy="228600"/>
          </a:xfrm>
          <a:prstGeom prst="bentConnector2">
            <a:avLst/>
          </a:prstGeom>
          <a:noFill/>
          <a:ln w="25400">
            <a:solidFill>
              <a:schemeClr val="tx1"/>
            </a:solidFill>
            <a:miter lim="800000"/>
            <a:headEnd/>
            <a:tailEnd/>
          </a:ln>
        </p:spPr>
      </p:cxnSp>
      <p:cxnSp>
        <p:nvCxnSpPr>
          <p:cNvPr id="18459" name="Shape 44"/>
          <p:cNvCxnSpPr>
            <a:cxnSpLocks noChangeShapeType="1"/>
            <a:stCxn id="18442" idx="6"/>
            <a:endCxn id="18445" idx="4"/>
          </p:cNvCxnSpPr>
          <p:nvPr/>
        </p:nvCxnSpPr>
        <p:spPr bwMode="auto">
          <a:xfrm flipV="1">
            <a:off x="5257800" y="2438400"/>
            <a:ext cx="266700" cy="762000"/>
          </a:xfrm>
          <a:prstGeom prst="bentConnector2">
            <a:avLst/>
          </a:prstGeom>
          <a:noFill/>
          <a:ln w="25400">
            <a:solidFill>
              <a:schemeClr val="tx1"/>
            </a:solidFill>
            <a:miter lim="800000"/>
            <a:headEnd/>
            <a:tailEnd/>
          </a:ln>
        </p:spPr>
      </p:cxnSp>
      <p:cxnSp>
        <p:nvCxnSpPr>
          <p:cNvPr id="18460" name="Shape 46"/>
          <p:cNvCxnSpPr>
            <a:cxnSpLocks noChangeShapeType="1"/>
            <a:stCxn id="18443" idx="6"/>
            <a:endCxn id="18445" idx="4"/>
          </p:cNvCxnSpPr>
          <p:nvPr/>
        </p:nvCxnSpPr>
        <p:spPr bwMode="auto">
          <a:xfrm flipV="1">
            <a:off x="5257800" y="2438400"/>
            <a:ext cx="266700" cy="1295400"/>
          </a:xfrm>
          <a:prstGeom prst="bentConnector2">
            <a:avLst/>
          </a:prstGeom>
          <a:noFill/>
          <a:ln w="25400">
            <a:solidFill>
              <a:schemeClr val="tx1"/>
            </a:solidFill>
            <a:miter lim="800000"/>
            <a:headEnd/>
            <a:tailEnd/>
          </a:ln>
        </p:spPr>
      </p:cxnSp>
      <p:cxnSp>
        <p:nvCxnSpPr>
          <p:cNvPr id="18461" name="Shape 48"/>
          <p:cNvCxnSpPr>
            <a:cxnSpLocks noChangeShapeType="1"/>
            <a:stCxn id="18444" idx="6"/>
            <a:endCxn id="18445" idx="4"/>
          </p:cNvCxnSpPr>
          <p:nvPr/>
        </p:nvCxnSpPr>
        <p:spPr bwMode="auto">
          <a:xfrm flipV="1">
            <a:off x="5257800" y="2438400"/>
            <a:ext cx="266700" cy="1828800"/>
          </a:xfrm>
          <a:prstGeom prst="bentConnector2">
            <a:avLst/>
          </a:prstGeom>
          <a:noFill/>
          <a:ln w="25400">
            <a:solidFill>
              <a:schemeClr val="tx1"/>
            </a:solidFill>
            <a:miter lim="800000"/>
            <a:headEnd/>
            <a:tailEnd/>
          </a:ln>
        </p:spPr>
      </p:cxnSp>
      <p:cxnSp>
        <p:nvCxnSpPr>
          <p:cNvPr id="18462" name="Shape 50"/>
          <p:cNvCxnSpPr>
            <a:cxnSpLocks noChangeShapeType="1"/>
            <a:stCxn id="18449" idx="6"/>
            <a:endCxn id="18445" idx="4"/>
          </p:cNvCxnSpPr>
          <p:nvPr/>
        </p:nvCxnSpPr>
        <p:spPr bwMode="auto">
          <a:xfrm flipV="1">
            <a:off x="5257800" y="2438400"/>
            <a:ext cx="266700" cy="2362200"/>
          </a:xfrm>
          <a:prstGeom prst="bentConnector2">
            <a:avLst/>
          </a:prstGeom>
          <a:noFill/>
          <a:ln w="25400">
            <a:solidFill>
              <a:schemeClr val="tx1"/>
            </a:solidFill>
            <a:miter lim="800000"/>
            <a:headEnd/>
            <a:tailEnd/>
          </a:ln>
        </p:spPr>
      </p:cxnSp>
      <p:cxnSp>
        <p:nvCxnSpPr>
          <p:cNvPr id="18463" name="Shape 52"/>
          <p:cNvCxnSpPr>
            <a:cxnSpLocks noChangeShapeType="1"/>
            <a:stCxn id="18450" idx="6"/>
            <a:endCxn id="18445" idx="4"/>
          </p:cNvCxnSpPr>
          <p:nvPr/>
        </p:nvCxnSpPr>
        <p:spPr bwMode="auto">
          <a:xfrm flipV="1">
            <a:off x="5257800" y="2438400"/>
            <a:ext cx="266700" cy="2895600"/>
          </a:xfrm>
          <a:prstGeom prst="bentConnector2">
            <a:avLst/>
          </a:prstGeom>
          <a:noFill/>
          <a:ln w="25400">
            <a:solidFill>
              <a:schemeClr val="tx1"/>
            </a:solidFill>
            <a:miter lim="800000"/>
            <a:headEnd/>
            <a:tailEnd/>
          </a:ln>
        </p:spPr>
      </p:cxnSp>
      <p:cxnSp>
        <p:nvCxnSpPr>
          <p:cNvPr id="18464" name="Shape 54"/>
          <p:cNvCxnSpPr>
            <a:cxnSpLocks noChangeShapeType="1"/>
            <a:stCxn id="18442" idx="6"/>
            <a:endCxn id="18446" idx="4"/>
          </p:cNvCxnSpPr>
          <p:nvPr/>
        </p:nvCxnSpPr>
        <p:spPr bwMode="auto">
          <a:xfrm flipV="1">
            <a:off x="5257800" y="2438400"/>
            <a:ext cx="876300" cy="762000"/>
          </a:xfrm>
          <a:prstGeom prst="bentConnector2">
            <a:avLst/>
          </a:prstGeom>
          <a:noFill/>
          <a:ln w="25400">
            <a:solidFill>
              <a:schemeClr val="tx1"/>
            </a:solidFill>
            <a:miter lim="800000"/>
            <a:headEnd/>
            <a:tailEnd/>
          </a:ln>
        </p:spPr>
      </p:cxnSp>
      <p:cxnSp>
        <p:nvCxnSpPr>
          <p:cNvPr id="18465" name="Shape 56"/>
          <p:cNvCxnSpPr>
            <a:cxnSpLocks noChangeShapeType="1"/>
            <a:stCxn id="18443" idx="6"/>
            <a:endCxn id="18447" idx="4"/>
          </p:cNvCxnSpPr>
          <p:nvPr/>
        </p:nvCxnSpPr>
        <p:spPr bwMode="auto">
          <a:xfrm flipV="1">
            <a:off x="5257800" y="2438400"/>
            <a:ext cx="1485900" cy="1295400"/>
          </a:xfrm>
          <a:prstGeom prst="bentConnector2">
            <a:avLst/>
          </a:prstGeom>
          <a:noFill/>
          <a:ln w="25400">
            <a:solidFill>
              <a:schemeClr val="tx1"/>
            </a:solidFill>
            <a:miter lim="800000"/>
            <a:headEnd/>
            <a:tailEnd/>
          </a:ln>
        </p:spPr>
      </p:cxnSp>
      <p:cxnSp>
        <p:nvCxnSpPr>
          <p:cNvPr id="18466" name="Shape 58"/>
          <p:cNvCxnSpPr>
            <a:cxnSpLocks noChangeShapeType="1"/>
            <a:stCxn id="18444" idx="6"/>
            <a:endCxn id="18448" idx="4"/>
          </p:cNvCxnSpPr>
          <p:nvPr/>
        </p:nvCxnSpPr>
        <p:spPr bwMode="auto">
          <a:xfrm flipV="1">
            <a:off x="5257800" y="2438400"/>
            <a:ext cx="2095500" cy="1828800"/>
          </a:xfrm>
          <a:prstGeom prst="bentConnector2">
            <a:avLst/>
          </a:prstGeom>
          <a:noFill/>
          <a:ln w="25400">
            <a:solidFill>
              <a:schemeClr val="tx1"/>
            </a:solidFill>
            <a:miter lim="800000"/>
            <a:headEnd/>
            <a:tailEnd/>
          </a:ln>
        </p:spPr>
      </p:cxnSp>
      <p:cxnSp>
        <p:nvCxnSpPr>
          <p:cNvPr id="18467" name="Shape 60"/>
          <p:cNvCxnSpPr>
            <a:cxnSpLocks noChangeShapeType="1"/>
            <a:stCxn id="18449" idx="6"/>
            <a:endCxn id="18451" idx="4"/>
          </p:cNvCxnSpPr>
          <p:nvPr/>
        </p:nvCxnSpPr>
        <p:spPr bwMode="auto">
          <a:xfrm flipV="1">
            <a:off x="5257800" y="2438400"/>
            <a:ext cx="2705100" cy="2362200"/>
          </a:xfrm>
          <a:prstGeom prst="bentConnector2">
            <a:avLst/>
          </a:prstGeom>
          <a:noFill/>
          <a:ln w="25400">
            <a:solidFill>
              <a:schemeClr val="tx1"/>
            </a:solidFill>
            <a:miter lim="800000"/>
            <a:headEnd/>
            <a:tailEnd/>
          </a:ln>
        </p:spPr>
      </p:cxnSp>
      <p:cxnSp>
        <p:nvCxnSpPr>
          <p:cNvPr id="18468" name="Shape 62"/>
          <p:cNvCxnSpPr>
            <a:cxnSpLocks noChangeShapeType="1"/>
            <a:stCxn id="18450" idx="6"/>
            <a:endCxn id="18452" idx="4"/>
          </p:cNvCxnSpPr>
          <p:nvPr/>
        </p:nvCxnSpPr>
        <p:spPr bwMode="auto">
          <a:xfrm flipV="1">
            <a:off x="5257800" y="2438400"/>
            <a:ext cx="3314700" cy="2895600"/>
          </a:xfrm>
          <a:prstGeom prst="bentConnector2">
            <a:avLst/>
          </a:prstGeom>
          <a:noFill/>
          <a:ln w="25400">
            <a:solidFill>
              <a:schemeClr val="tx1"/>
            </a:solidFill>
            <a:miter lim="800000"/>
            <a:headEnd/>
            <a:tailEnd/>
          </a:ln>
        </p:spPr>
      </p:cxnSp>
      <p:cxnSp>
        <p:nvCxnSpPr>
          <p:cNvPr id="18469" name="Shape 66"/>
          <p:cNvCxnSpPr>
            <a:cxnSpLocks noChangeShapeType="1"/>
            <a:stCxn id="18446" idx="4"/>
            <a:endCxn id="18450" idx="6"/>
          </p:cNvCxnSpPr>
          <p:nvPr/>
        </p:nvCxnSpPr>
        <p:spPr bwMode="auto">
          <a:xfrm rot="5400000">
            <a:off x="4248150" y="3448050"/>
            <a:ext cx="2895600" cy="876300"/>
          </a:xfrm>
          <a:prstGeom prst="bentConnector2">
            <a:avLst/>
          </a:prstGeom>
          <a:noFill/>
          <a:ln w="25400">
            <a:solidFill>
              <a:schemeClr val="tx1"/>
            </a:solidFill>
            <a:miter lim="800000"/>
            <a:headEnd/>
            <a:tailEnd/>
          </a:ln>
        </p:spPr>
      </p:cxnSp>
      <p:cxnSp>
        <p:nvCxnSpPr>
          <p:cNvPr id="18470" name="Shape 68"/>
          <p:cNvCxnSpPr>
            <a:cxnSpLocks noChangeShapeType="1"/>
            <a:stCxn id="18447" idx="4"/>
            <a:endCxn id="18450" idx="6"/>
          </p:cNvCxnSpPr>
          <p:nvPr/>
        </p:nvCxnSpPr>
        <p:spPr bwMode="auto">
          <a:xfrm rot="5400000">
            <a:off x="4552950" y="3143250"/>
            <a:ext cx="2895600" cy="1485900"/>
          </a:xfrm>
          <a:prstGeom prst="bentConnector2">
            <a:avLst/>
          </a:prstGeom>
          <a:noFill/>
          <a:ln w="25400">
            <a:solidFill>
              <a:schemeClr val="tx1"/>
            </a:solidFill>
            <a:miter lim="800000"/>
            <a:headEnd/>
            <a:tailEnd/>
          </a:ln>
        </p:spPr>
      </p:cxnSp>
      <p:cxnSp>
        <p:nvCxnSpPr>
          <p:cNvPr id="18471" name="Shape 70"/>
          <p:cNvCxnSpPr>
            <a:cxnSpLocks noChangeShapeType="1"/>
            <a:stCxn id="18442" idx="6"/>
            <a:endCxn id="18452" idx="4"/>
          </p:cNvCxnSpPr>
          <p:nvPr/>
        </p:nvCxnSpPr>
        <p:spPr bwMode="auto">
          <a:xfrm flipV="1">
            <a:off x="5257800" y="2438400"/>
            <a:ext cx="3314700" cy="762000"/>
          </a:xfrm>
          <a:prstGeom prst="bentConnector2">
            <a:avLst/>
          </a:prstGeom>
          <a:noFill/>
          <a:ln w="25400">
            <a:solidFill>
              <a:schemeClr val="tx1"/>
            </a:solidFill>
            <a:miter lim="800000"/>
            <a:headEnd/>
            <a:tailEnd/>
          </a:ln>
        </p:spPr>
      </p:cxnSp>
      <p:cxnSp>
        <p:nvCxnSpPr>
          <p:cNvPr id="18472" name="Shape 72"/>
          <p:cNvCxnSpPr>
            <a:cxnSpLocks noChangeShapeType="1"/>
            <a:stCxn id="18443" idx="6"/>
            <a:endCxn id="18452" idx="4"/>
          </p:cNvCxnSpPr>
          <p:nvPr/>
        </p:nvCxnSpPr>
        <p:spPr bwMode="auto">
          <a:xfrm flipV="1">
            <a:off x="5257800" y="2438400"/>
            <a:ext cx="3314700" cy="1295400"/>
          </a:xfrm>
          <a:prstGeom prst="bentConnector2">
            <a:avLst/>
          </a:prstGeom>
          <a:noFill/>
          <a:ln w="25400">
            <a:solidFill>
              <a:schemeClr val="tx1"/>
            </a:solidFill>
            <a:miter lim="800000"/>
            <a:headEnd/>
            <a:tailEnd/>
          </a:ln>
        </p:spPr>
      </p:cxnSp>
      <p:cxnSp>
        <p:nvCxnSpPr>
          <p:cNvPr id="18473" name="Shape 74"/>
          <p:cNvCxnSpPr>
            <a:cxnSpLocks noChangeShapeType="1"/>
            <a:stCxn id="18448" idx="4"/>
            <a:endCxn id="18450" idx="6"/>
          </p:cNvCxnSpPr>
          <p:nvPr/>
        </p:nvCxnSpPr>
        <p:spPr bwMode="auto">
          <a:xfrm rot="5400000">
            <a:off x="4857750" y="2838450"/>
            <a:ext cx="2895600" cy="2095500"/>
          </a:xfrm>
          <a:prstGeom prst="bentConnector2">
            <a:avLst/>
          </a:prstGeom>
          <a:noFill/>
          <a:ln w="25400">
            <a:solidFill>
              <a:schemeClr val="tx1"/>
            </a:solidFill>
            <a:miter lim="800000"/>
            <a:headEnd/>
            <a:tailEnd/>
          </a:ln>
        </p:spPr>
      </p:cxnSp>
      <p:cxnSp>
        <p:nvCxnSpPr>
          <p:cNvPr id="18474" name="Shape 76"/>
          <p:cNvCxnSpPr>
            <a:cxnSpLocks noChangeShapeType="1"/>
            <a:stCxn id="18444" idx="6"/>
            <a:endCxn id="18452" idx="4"/>
          </p:cNvCxnSpPr>
          <p:nvPr/>
        </p:nvCxnSpPr>
        <p:spPr bwMode="auto">
          <a:xfrm flipV="1">
            <a:off x="5257800" y="2438400"/>
            <a:ext cx="3314700" cy="1828800"/>
          </a:xfrm>
          <a:prstGeom prst="bentConnector2">
            <a:avLst/>
          </a:prstGeom>
          <a:noFill/>
          <a:ln w="25400">
            <a:solidFill>
              <a:schemeClr val="tx1"/>
            </a:solidFill>
            <a:miter lim="800000"/>
            <a:headEnd/>
            <a:tailEnd/>
          </a:ln>
        </p:spPr>
      </p:cxnSp>
      <p:cxnSp>
        <p:nvCxnSpPr>
          <p:cNvPr id="18475" name="Shape 78"/>
          <p:cNvCxnSpPr>
            <a:cxnSpLocks noChangeShapeType="1"/>
            <a:stCxn id="18451" idx="4"/>
            <a:endCxn id="18450" idx="6"/>
          </p:cNvCxnSpPr>
          <p:nvPr/>
        </p:nvCxnSpPr>
        <p:spPr bwMode="auto">
          <a:xfrm rot="5400000">
            <a:off x="5162550" y="2533650"/>
            <a:ext cx="2895600" cy="2705100"/>
          </a:xfrm>
          <a:prstGeom prst="bentConnector2">
            <a:avLst/>
          </a:prstGeom>
          <a:noFill/>
          <a:ln w="25400">
            <a:solidFill>
              <a:schemeClr val="tx1"/>
            </a:solidFill>
            <a:miter lim="800000"/>
            <a:headEnd/>
            <a:tailEnd/>
          </a:ln>
        </p:spPr>
      </p:cxnSp>
      <p:cxnSp>
        <p:nvCxnSpPr>
          <p:cNvPr id="18476" name="Shape 80"/>
          <p:cNvCxnSpPr>
            <a:cxnSpLocks noChangeShapeType="1"/>
            <a:stCxn id="18449" idx="6"/>
            <a:endCxn id="18452" idx="4"/>
          </p:cNvCxnSpPr>
          <p:nvPr/>
        </p:nvCxnSpPr>
        <p:spPr bwMode="auto">
          <a:xfrm flipV="1">
            <a:off x="5257800" y="2438400"/>
            <a:ext cx="3314700" cy="2362200"/>
          </a:xfrm>
          <a:prstGeom prst="bentConnector2">
            <a:avLst/>
          </a:prstGeom>
          <a:noFill/>
          <a:ln w="25400">
            <a:solidFill>
              <a:schemeClr val="tx1"/>
            </a:solidFill>
            <a:miter lim="800000"/>
            <a:headEnd/>
            <a:tailEnd/>
          </a:ln>
        </p:spPr>
      </p:cxnSp>
      <p:sp>
        <p:nvSpPr>
          <p:cNvPr id="83" name="Multiply 82"/>
          <p:cNvSpPr/>
          <p:nvPr/>
        </p:nvSpPr>
        <p:spPr bwMode="auto">
          <a:xfrm>
            <a:off x="5410200" y="25146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84" name="Multiply 83"/>
          <p:cNvSpPr/>
          <p:nvPr/>
        </p:nvSpPr>
        <p:spPr bwMode="auto">
          <a:xfrm>
            <a:off x="6019800" y="25146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85" name="Multiply 84"/>
          <p:cNvSpPr/>
          <p:nvPr/>
        </p:nvSpPr>
        <p:spPr bwMode="auto">
          <a:xfrm>
            <a:off x="6629400" y="25146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86" name="Multiply 85"/>
          <p:cNvSpPr/>
          <p:nvPr/>
        </p:nvSpPr>
        <p:spPr bwMode="auto">
          <a:xfrm>
            <a:off x="7239000" y="25146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87" name="Multiply 86"/>
          <p:cNvSpPr/>
          <p:nvPr/>
        </p:nvSpPr>
        <p:spPr bwMode="auto">
          <a:xfrm>
            <a:off x="7848600" y="25146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88" name="Multiply 87"/>
          <p:cNvSpPr/>
          <p:nvPr/>
        </p:nvSpPr>
        <p:spPr bwMode="auto">
          <a:xfrm>
            <a:off x="8458200" y="25146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89" name="Multiply 88"/>
          <p:cNvSpPr/>
          <p:nvPr/>
        </p:nvSpPr>
        <p:spPr bwMode="auto">
          <a:xfrm>
            <a:off x="8458200" y="30480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90" name="Multiply 89"/>
          <p:cNvSpPr/>
          <p:nvPr/>
        </p:nvSpPr>
        <p:spPr bwMode="auto">
          <a:xfrm>
            <a:off x="7848600" y="30480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91" name="Multiply 90"/>
          <p:cNvSpPr/>
          <p:nvPr/>
        </p:nvSpPr>
        <p:spPr bwMode="auto">
          <a:xfrm>
            <a:off x="7239000" y="30480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92" name="Multiply 91"/>
          <p:cNvSpPr/>
          <p:nvPr/>
        </p:nvSpPr>
        <p:spPr bwMode="auto">
          <a:xfrm>
            <a:off x="6629400" y="30480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93" name="Multiply 92"/>
          <p:cNvSpPr/>
          <p:nvPr/>
        </p:nvSpPr>
        <p:spPr bwMode="auto">
          <a:xfrm>
            <a:off x="6019800" y="30480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94" name="Multiply 93"/>
          <p:cNvSpPr/>
          <p:nvPr/>
        </p:nvSpPr>
        <p:spPr bwMode="auto">
          <a:xfrm>
            <a:off x="5410200" y="30480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95" name="Multiply 94"/>
          <p:cNvSpPr/>
          <p:nvPr/>
        </p:nvSpPr>
        <p:spPr bwMode="auto">
          <a:xfrm>
            <a:off x="7848600" y="35814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96" name="Multiply 95"/>
          <p:cNvSpPr/>
          <p:nvPr/>
        </p:nvSpPr>
        <p:spPr bwMode="auto">
          <a:xfrm>
            <a:off x="7239000" y="35814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97" name="Multiply 96"/>
          <p:cNvSpPr/>
          <p:nvPr/>
        </p:nvSpPr>
        <p:spPr bwMode="auto">
          <a:xfrm>
            <a:off x="6629400" y="35814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98" name="Multiply 97"/>
          <p:cNvSpPr/>
          <p:nvPr/>
        </p:nvSpPr>
        <p:spPr bwMode="auto">
          <a:xfrm>
            <a:off x="6019800" y="35814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99" name="Multiply 98"/>
          <p:cNvSpPr/>
          <p:nvPr/>
        </p:nvSpPr>
        <p:spPr bwMode="auto">
          <a:xfrm>
            <a:off x="5410200" y="35814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00" name="Multiply 99"/>
          <p:cNvSpPr/>
          <p:nvPr/>
        </p:nvSpPr>
        <p:spPr bwMode="auto">
          <a:xfrm>
            <a:off x="7848600" y="41148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01" name="Multiply 100"/>
          <p:cNvSpPr/>
          <p:nvPr/>
        </p:nvSpPr>
        <p:spPr bwMode="auto">
          <a:xfrm>
            <a:off x="7239000" y="41148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02" name="Multiply 101"/>
          <p:cNvSpPr/>
          <p:nvPr/>
        </p:nvSpPr>
        <p:spPr bwMode="auto">
          <a:xfrm>
            <a:off x="6629400" y="41148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03" name="Multiply 102"/>
          <p:cNvSpPr/>
          <p:nvPr/>
        </p:nvSpPr>
        <p:spPr bwMode="auto">
          <a:xfrm>
            <a:off x="6019800" y="41148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04" name="Multiply 103"/>
          <p:cNvSpPr/>
          <p:nvPr/>
        </p:nvSpPr>
        <p:spPr bwMode="auto">
          <a:xfrm>
            <a:off x="5410200" y="41148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05" name="Multiply 104"/>
          <p:cNvSpPr/>
          <p:nvPr/>
        </p:nvSpPr>
        <p:spPr bwMode="auto">
          <a:xfrm>
            <a:off x="7848600" y="46482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06" name="Multiply 105"/>
          <p:cNvSpPr/>
          <p:nvPr/>
        </p:nvSpPr>
        <p:spPr bwMode="auto">
          <a:xfrm>
            <a:off x="7239000" y="46482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07" name="Multiply 106"/>
          <p:cNvSpPr/>
          <p:nvPr/>
        </p:nvSpPr>
        <p:spPr bwMode="auto">
          <a:xfrm>
            <a:off x="6629400" y="46482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08" name="Multiply 107"/>
          <p:cNvSpPr/>
          <p:nvPr/>
        </p:nvSpPr>
        <p:spPr bwMode="auto">
          <a:xfrm>
            <a:off x="6019800" y="46482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09" name="Multiply 108"/>
          <p:cNvSpPr/>
          <p:nvPr/>
        </p:nvSpPr>
        <p:spPr bwMode="auto">
          <a:xfrm>
            <a:off x="5410200" y="46482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10" name="Multiply 109"/>
          <p:cNvSpPr/>
          <p:nvPr/>
        </p:nvSpPr>
        <p:spPr bwMode="auto">
          <a:xfrm>
            <a:off x="7848600" y="51816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11" name="Multiply 110"/>
          <p:cNvSpPr/>
          <p:nvPr/>
        </p:nvSpPr>
        <p:spPr bwMode="auto">
          <a:xfrm>
            <a:off x="7239000" y="51816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12" name="Multiply 111"/>
          <p:cNvSpPr/>
          <p:nvPr/>
        </p:nvSpPr>
        <p:spPr bwMode="auto">
          <a:xfrm>
            <a:off x="6629400" y="51816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13" name="Multiply 112"/>
          <p:cNvSpPr/>
          <p:nvPr/>
        </p:nvSpPr>
        <p:spPr bwMode="auto">
          <a:xfrm>
            <a:off x="6019800" y="51816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14" name="Multiply 113"/>
          <p:cNvSpPr/>
          <p:nvPr/>
        </p:nvSpPr>
        <p:spPr bwMode="auto">
          <a:xfrm>
            <a:off x="5410200" y="51816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15" name="Multiply 114"/>
          <p:cNvSpPr/>
          <p:nvPr/>
        </p:nvSpPr>
        <p:spPr bwMode="auto">
          <a:xfrm>
            <a:off x="8458200" y="35814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16" name="Multiply 115"/>
          <p:cNvSpPr/>
          <p:nvPr/>
        </p:nvSpPr>
        <p:spPr bwMode="auto">
          <a:xfrm>
            <a:off x="8458200" y="41148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17" name="Multiply 116"/>
          <p:cNvSpPr/>
          <p:nvPr/>
        </p:nvSpPr>
        <p:spPr bwMode="auto">
          <a:xfrm>
            <a:off x="8458200" y="46482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18" name="Multiply 117"/>
          <p:cNvSpPr/>
          <p:nvPr/>
        </p:nvSpPr>
        <p:spPr bwMode="auto">
          <a:xfrm>
            <a:off x="8458200" y="5181600"/>
            <a:ext cx="228600" cy="304800"/>
          </a:xfrm>
          <a:prstGeom prst="mathMultiply">
            <a:avLst/>
          </a:prstGeom>
          <a:solidFill>
            <a:schemeClr val="bg1">
              <a:lumMod val="85000"/>
            </a:schemeClr>
          </a:solidFill>
          <a:ln w="25400" cap="flat" cmpd="sng" algn="ctr">
            <a:solidFill>
              <a:schemeClr val="tx1"/>
            </a:solidFill>
            <a:prstDash val="solid"/>
            <a:miter lim="800000"/>
            <a:headEnd type="none" w="med" len="med"/>
            <a:tailEnd type="none" w="med" len="med"/>
          </a:ln>
          <a:effectLst/>
        </p:spPr>
        <p:txBody>
          <a:bodyPr wrap="none">
            <a:prstTxWarp prst="textNoShape">
              <a:avLst/>
            </a:prstTxWarp>
          </a:bodyPr>
          <a:lstStyle/>
          <a:p>
            <a:endParaRPr lang="en-US" sz="2400" b="1">
              <a:latin typeface="Tahoma" pitchFamily="-65" charset="0"/>
            </a:endParaRPr>
          </a:p>
        </p:txBody>
      </p:sp>
      <p:sp>
        <p:nvSpPr>
          <p:cNvPr id="119" name="Rectangle 118"/>
          <p:cNvSpPr>
            <a:spLocks noChangeArrowheads="1"/>
          </p:cNvSpPr>
          <p:nvPr/>
        </p:nvSpPr>
        <p:spPr bwMode="auto">
          <a:xfrm>
            <a:off x="4953000" y="2971800"/>
            <a:ext cx="152400" cy="457200"/>
          </a:xfrm>
          <a:prstGeom prst="rect">
            <a:avLst/>
          </a:prstGeom>
          <a:solidFill>
            <a:schemeClr val="tx2"/>
          </a:solidFill>
          <a:ln w="25400">
            <a:solidFill>
              <a:schemeClr val="tx1"/>
            </a:solidFill>
            <a:miter lim="800000"/>
            <a:headEnd/>
            <a:tailEnd/>
          </a:ln>
        </p:spPr>
        <p:txBody>
          <a:bodyPr wrap="none">
            <a:prstTxWarp prst="textNoShape">
              <a:avLst/>
            </a:prstTxWarp>
          </a:bodyPr>
          <a:lstStyle/>
          <a:p>
            <a:endParaRPr lang="en-US" sz="2400" b="1">
              <a:latin typeface="Tahoma" pitchFamily="-65" charset="0"/>
            </a:endParaRPr>
          </a:p>
        </p:txBody>
      </p:sp>
      <p:sp>
        <p:nvSpPr>
          <p:cNvPr id="121" name="Rectangle 120"/>
          <p:cNvSpPr>
            <a:spLocks noChangeArrowheads="1"/>
          </p:cNvSpPr>
          <p:nvPr/>
        </p:nvSpPr>
        <p:spPr bwMode="auto">
          <a:xfrm>
            <a:off x="4953000" y="4572000"/>
            <a:ext cx="152400" cy="457200"/>
          </a:xfrm>
          <a:prstGeom prst="rect">
            <a:avLst/>
          </a:prstGeom>
          <a:solidFill>
            <a:schemeClr val="tx2"/>
          </a:solidFill>
          <a:ln w="25400">
            <a:solidFill>
              <a:schemeClr val="tx1"/>
            </a:solidFill>
            <a:miter lim="800000"/>
            <a:headEnd/>
            <a:tailEnd/>
          </a:ln>
        </p:spPr>
        <p:txBody>
          <a:bodyPr wrap="none">
            <a:prstTxWarp prst="textNoShape">
              <a:avLst/>
            </a:prstTxWarp>
          </a:bodyPr>
          <a:lstStyle/>
          <a:p>
            <a:endParaRPr lang="en-US" sz="2400" b="1">
              <a:latin typeface="Tahoma" pitchFamily="-65" charset="0"/>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500" fill="hold"/>
                                        <p:tgtEl>
                                          <p:spTgt spid="91"/>
                                        </p:tgtEl>
                                        <p:attrNameLst>
                                          <p:attrName>fillcolor</p:attrName>
                                        </p:attrNameLst>
                                      </p:cBhvr>
                                      <p:to>
                                        <a:schemeClr val="hlink"/>
                                      </p:to>
                                    </p:animClr>
                                    <p:set>
                                      <p:cBhvr>
                                        <p:cTn id="7" dur="500" fill="hold"/>
                                        <p:tgtEl>
                                          <p:spTgt spid="91"/>
                                        </p:tgtEl>
                                        <p:attrNameLst>
                                          <p:attrName>fill.type</p:attrName>
                                        </p:attrNameLst>
                                      </p:cBhvr>
                                      <p:to>
                                        <p:strVal val="solid"/>
                                      </p:to>
                                    </p:set>
                                    <p:set>
                                      <p:cBhvr>
                                        <p:cTn id="8" dur="500" fill="hold"/>
                                        <p:tgtEl>
                                          <p:spTgt spid="91"/>
                                        </p:tgtEl>
                                        <p:attrNameLst>
                                          <p:attrName>fill.on</p:attrName>
                                        </p:attrNameLst>
                                      </p:cBhvr>
                                      <p:to>
                                        <p:strVal val="true"/>
                                      </p:to>
                                    </p:set>
                                  </p:childTnLst>
                                </p:cTn>
                              </p:par>
                              <p:par>
                                <p:cTn id="9" presetID="1" presetClass="emph" presetSubtype="2" fill="hold" nodeType="withEffect">
                                  <p:stCondLst>
                                    <p:cond delay="0"/>
                                  </p:stCondLst>
                                  <p:childTnLst>
                                    <p:animClr clrSpc="rgb" dir="cw">
                                      <p:cBhvr>
                                        <p:cTn id="10" dur="500" fill="hold"/>
                                        <p:tgtEl>
                                          <p:spTgt spid="107"/>
                                        </p:tgtEl>
                                        <p:attrNameLst>
                                          <p:attrName>fillcolor</p:attrName>
                                        </p:attrNameLst>
                                      </p:cBhvr>
                                      <p:to>
                                        <a:schemeClr val="hlink"/>
                                      </p:to>
                                    </p:animClr>
                                    <p:set>
                                      <p:cBhvr>
                                        <p:cTn id="11" dur="500" fill="hold"/>
                                        <p:tgtEl>
                                          <p:spTgt spid="107"/>
                                        </p:tgtEl>
                                        <p:attrNameLst>
                                          <p:attrName>fill.type</p:attrName>
                                        </p:attrNameLst>
                                      </p:cBhvr>
                                      <p:to>
                                        <p:strVal val="solid"/>
                                      </p:to>
                                    </p:set>
                                    <p:set>
                                      <p:cBhvr>
                                        <p:cTn id="12" dur="500" fill="hold"/>
                                        <p:tgtEl>
                                          <p:spTgt spid="107"/>
                                        </p:tgtEl>
                                        <p:attrNameLst>
                                          <p:attrName>fill.on</p:attrName>
                                        </p:attrNameLst>
                                      </p:cBhvr>
                                      <p:to>
                                        <p:strVal val="tru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1"/>
                                        </p:tgtEl>
                                        <p:attrNameLst>
                                          <p:attrName>style.visibility</p:attrName>
                                        </p:attrNameLst>
                                      </p:cBhvr>
                                      <p:to>
                                        <p:strVal val="visible"/>
                                      </p:to>
                                    </p:set>
                                  </p:childTnLst>
                                </p:cTn>
                              </p:par>
                            </p:childTnLst>
                          </p:cTn>
                        </p:par>
                        <p:par>
                          <p:cTn id="19" fill="hold">
                            <p:stCondLst>
                              <p:cond delay="0"/>
                            </p:stCondLst>
                            <p:childTnLst>
                              <p:par>
                                <p:cTn id="20" presetID="0" presetClass="path" presetSubtype="0" accel="50000" decel="50000" fill="hold" grpId="1" nodeType="afterEffect">
                                  <p:stCondLst>
                                    <p:cond delay="0"/>
                                  </p:stCondLst>
                                  <p:childTnLst>
                                    <p:animMotion origin="layout" path="M 0 0 L 0.25833 0 " pathEditMode="relative" ptsTypes="AA">
                                      <p:cBhvr>
                                        <p:cTn id="21" dur="2000" fill="hold"/>
                                        <p:tgtEl>
                                          <p:spTgt spid="119"/>
                                        </p:tgtEl>
                                        <p:attrNameLst>
                                          <p:attrName>ppt_x</p:attrName>
                                          <p:attrName>ppt_y</p:attrName>
                                        </p:attrNameLst>
                                      </p:cBhvr>
                                    </p:animMotion>
                                  </p:childTnLst>
                                </p:cTn>
                              </p:par>
                              <p:par>
                                <p:cTn id="22" presetID="0" presetClass="path" presetSubtype="0" accel="50000" decel="50000" fill="hold" grpId="1" nodeType="withEffect">
                                  <p:stCondLst>
                                    <p:cond delay="0"/>
                                  </p:stCondLst>
                                  <p:childTnLst>
                                    <p:animMotion origin="layout" path="M 0 0 L 0.19167 0 " pathEditMode="relative" rAng="0" ptsTypes="AA">
                                      <p:cBhvr>
                                        <p:cTn id="23" dur="2000" fill="hold"/>
                                        <p:tgtEl>
                                          <p:spTgt spid="121"/>
                                        </p:tgtEl>
                                        <p:attrNameLst>
                                          <p:attrName>ppt_x</p:attrName>
                                          <p:attrName>ppt_y</p:attrName>
                                        </p:attrNameLst>
                                      </p:cBhvr>
                                      <p:rCtr x="96" y="0"/>
                                    </p:animMotion>
                                  </p:childTnLst>
                                </p:cTn>
                              </p:par>
                            </p:childTnLst>
                          </p:cTn>
                        </p:par>
                        <p:par>
                          <p:cTn id="24" fill="hold">
                            <p:stCondLst>
                              <p:cond delay="2000"/>
                            </p:stCondLst>
                            <p:childTnLst>
                              <p:par>
                                <p:cTn id="25" presetID="0" presetClass="path" presetSubtype="0" accel="50000" decel="50000" fill="hold" grpId="2" nodeType="afterEffect">
                                  <p:stCondLst>
                                    <p:cond delay="0"/>
                                  </p:stCondLst>
                                  <p:childTnLst>
                                    <p:animMotion origin="layout" path="M 0.25 3.33333E-6 L 0.25 -0.14445 " pathEditMode="relative" rAng="0" ptsTypes="AA">
                                      <p:cBhvr>
                                        <p:cTn id="26" dur="2000" fill="hold"/>
                                        <p:tgtEl>
                                          <p:spTgt spid="119"/>
                                        </p:tgtEl>
                                        <p:attrNameLst>
                                          <p:attrName>ppt_x</p:attrName>
                                          <p:attrName>ppt_y</p:attrName>
                                        </p:attrNameLst>
                                      </p:cBhvr>
                                      <p:rCtr x="0" y="-72"/>
                                    </p:animMotion>
                                  </p:childTnLst>
                                </p:cTn>
                              </p:par>
                              <p:par>
                                <p:cTn id="27" presetID="0" presetClass="path" presetSubtype="0" accel="50000" decel="50000" fill="hold" grpId="2" nodeType="withEffect">
                                  <p:stCondLst>
                                    <p:cond delay="0"/>
                                  </p:stCondLst>
                                  <p:childTnLst>
                                    <p:animMotion origin="layout" path="M 0.19167 0 L 0.19167 -0.37778 " pathEditMode="relative" rAng="0" ptsTypes="AA">
                                      <p:cBhvr>
                                        <p:cTn id="28" dur="2000" fill="hold"/>
                                        <p:tgtEl>
                                          <p:spTgt spid="121"/>
                                        </p:tgtEl>
                                        <p:attrNameLst>
                                          <p:attrName>ppt_x</p:attrName>
                                          <p:attrName>ppt_y</p:attrName>
                                        </p:attrNameLst>
                                      </p:cBhvr>
                                      <p:rCtr x="0" y="-18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 grpId="0" animBg="1"/>
      <p:bldP spid="119" grpId="1" animBg="1"/>
      <p:bldP spid="119" grpId="2" animBg="1"/>
      <p:bldP spid="121" grpId="0" animBg="1"/>
      <p:bldP spid="121" grpId="1" animBg="1"/>
      <p:bldP spid="121" grpId="2"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err="1"/>
              <a:t>Multicore</a:t>
            </a:r>
            <a:r>
              <a:rPr lang="en-US" dirty="0" smtClean="0"/>
              <a:t>Examples (2)</a:t>
            </a:r>
            <a:endParaRPr lang="en-US" dirty="0"/>
          </a:p>
        </p:txBody>
      </p:sp>
      <p:pic>
        <p:nvPicPr>
          <p:cNvPr id="19462" name="Content Placeholder 11" descr="ibmcellchips.jpg"/>
          <p:cNvPicPr>
            <a:picLocks noGrp="1" noChangeAspect="1"/>
          </p:cNvPicPr>
          <p:nvPr>
            <p:ph sz="half" idx="1"/>
          </p:nvPr>
        </p:nvPicPr>
        <p:blipFill>
          <a:blip r:embed="rId4"/>
          <a:srcRect t="-27047" b="-27047"/>
          <a:stretch>
            <a:fillRect/>
          </a:stretch>
        </p:blipFill>
        <p:spPr/>
      </p:pic>
      <p:sp>
        <p:nvSpPr>
          <p:cNvPr id="20" name="Content Placeholder 19"/>
          <p:cNvSpPr>
            <a:spLocks noGrp="1"/>
          </p:cNvSpPr>
          <p:nvPr>
            <p:ph sz="half" idx="2"/>
          </p:nvPr>
        </p:nvSpPr>
        <p:spPr/>
        <p:txBody>
          <a:bodyPr/>
          <a:lstStyle/>
          <a:p>
            <a:r>
              <a:rPr lang="en-US" dirty="0" smtClean="0"/>
              <a:t>Element Interconnect Bus</a:t>
            </a:r>
          </a:p>
          <a:p>
            <a:pPr lvl="1"/>
            <a:r>
              <a:rPr lang="en-US" dirty="0" smtClean="0"/>
              <a:t>4 rings</a:t>
            </a:r>
          </a:p>
          <a:p>
            <a:pPr lvl="1"/>
            <a:r>
              <a:rPr lang="en-US" dirty="0" smtClean="0"/>
              <a:t>Packet size: 16B-128B</a:t>
            </a:r>
          </a:p>
          <a:p>
            <a:pPr lvl="1"/>
            <a:r>
              <a:rPr lang="en-US" dirty="0" smtClean="0"/>
              <a:t>Credit-based flow control</a:t>
            </a:r>
          </a:p>
          <a:p>
            <a:pPr lvl="1"/>
            <a:r>
              <a:rPr lang="en-US" dirty="0" smtClean="0"/>
              <a:t>Up to 64 outstanding requests</a:t>
            </a:r>
          </a:p>
          <a:p>
            <a:pPr lvl="1"/>
            <a:r>
              <a:rPr lang="en-US" dirty="0" smtClean="0"/>
              <a:t>Latency: 1 cycle/hop</a:t>
            </a:r>
            <a:endParaRPr lang="en-US" dirty="0"/>
          </a:p>
        </p:txBody>
      </p:sp>
      <p:sp>
        <p:nvSpPr>
          <p:cNvPr id="6" name="Footer Placeholder 5"/>
          <p:cNvSpPr>
            <a:spLocks noGrp="1"/>
          </p:cNvSpPr>
          <p:nvPr>
            <p:ph type="ftr" sz="quarter" idx="11"/>
          </p:nvPr>
        </p:nvSpPr>
        <p:spPr/>
        <p:txBody>
          <a:bodyPr/>
          <a:lstStyle/>
          <a:p>
            <a:r>
              <a:rPr lang="en-US" smtClean="0"/>
              <a:t>Interconnection Network Lecture</a:t>
            </a:r>
            <a:endParaRPr lang="en-US"/>
          </a:p>
        </p:txBody>
      </p:sp>
      <p:sp>
        <p:nvSpPr>
          <p:cNvPr id="5" name="Slide Number Placeholder 4"/>
          <p:cNvSpPr>
            <a:spLocks noGrp="1"/>
          </p:cNvSpPr>
          <p:nvPr>
            <p:ph type="sldNum" sz="quarter" idx="12"/>
          </p:nvPr>
        </p:nvSpPr>
        <p:spPr/>
        <p:txBody>
          <a:bodyPr/>
          <a:lstStyle/>
          <a:p>
            <a:fld id="{50E5A65B-4341-B846-B94C-27BB529BD68D}" type="slidenum">
              <a:rPr lang="en-US"/>
              <a:pPr/>
              <a:t>11</a:t>
            </a:fld>
            <a:endParaRPr lang="en-US"/>
          </a:p>
        </p:txBody>
      </p:sp>
      <p:sp>
        <p:nvSpPr>
          <p:cNvPr id="19463" name="TextBox 13"/>
          <p:cNvSpPr txBox="1">
            <a:spLocks noChangeArrowheads="1"/>
          </p:cNvSpPr>
          <p:nvPr/>
        </p:nvSpPr>
        <p:spPr bwMode="auto">
          <a:xfrm>
            <a:off x="838200" y="5410200"/>
            <a:ext cx="3505200" cy="369888"/>
          </a:xfrm>
          <a:prstGeom prst="rect">
            <a:avLst/>
          </a:prstGeom>
          <a:noFill/>
          <a:ln w="9525">
            <a:noFill/>
            <a:miter lim="800000"/>
            <a:headEnd/>
            <a:tailEnd/>
          </a:ln>
        </p:spPr>
        <p:txBody>
          <a:bodyPr>
            <a:prstTxWarp prst="textNoShape">
              <a:avLst/>
            </a:prstTxWarp>
            <a:spAutoFit/>
          </a:bodyPr>
          <a:lstStyle/>
          <a:p>
            <a:pPr algn="ctr"/>
            <a:r>
              <a:rPr lang="en-US" dirty="0"/>
              <a:t>IBM Cell</a:t>
            </a:r>
          </a:p>
        </p:txBody>
      </p:sp>
      <p:sp>
        <p:nvSpPr>
          <p:cNvPr id="19464" name="Oval 11"/>
          <p:cNvSpPr>
            <a:spLocks noChangeArrowheads="1"/>
          </p:cNvSpPr>
          <p:nvPr/>
        </p:nvSpPr>
        <p:spPr bwMode="auto">
          <a:xfrm>
            <a:off x="1752600" y="3657600"/>
            <a:ext cx="2362200" cy="609600"/>
          </a:xfrm>
          <a:prstGeom prst="ellipse">
            <a:avLst/>
          </a:prstGeom>
          <a:solidFill>
            <a:schemeClr val="bg1"/>
          </a:solidFill>
          <a:ln w="25400">
            <a:solidFill>
              <a:schemeClr val="tx1"/>
            </a:solidFill>
            <a:miter lim="800000"/>
            <a:headEnd/>
            <a:tailEnd/>
          </a:ln>
        </p:spPr>
        <p:txBody>
          <a:bodyPr wrap="none" anchor="ctr">
            <a:prstTxWarp prst="textNoShape">
              <a:avLst/>
            </a:prstTxWarp>
          </a:bodyPr>
          <a:lstStyle/>
          <a:p>
            <a:pPr algn="ctr"/>
            <a:r>
              <a:rPr lang="en-US" sz="2400" b="1">
                <a:latin typeface="Tahoma" pitchFamily="-65" charset="0"/>
              </a:rPr>
              <a:t>RING</a:t>
            </a:r>
          </a:p>
        </p:txBody>
      </p:sp>
    </p:spTree>
    <p:custDataLst>
      <p:tags r:id="rId1"/>
    </p:custData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a:t>Many Core Example</a:t>
            </a:r>
          </a:p>
        </p:txBody>
      </p:sp>
      <p:sp>
        <p:nvSpPr>
          <p:cNvPr id="20483" name="Text Placeholder 102"/>
          <p:cNvSpPr>
            <a:spLocks noGrp="1"/>
          </p:cNvSpPr>
          <p:nvPr>
            <p:ph type="body" sz="half" idx="1"/>
          </p:nvPr>
        </p:nvSpPr>
        <p:spPr>
          <a:xfrm>
            <a:off x="5410200" y="1524000"/>
            <a:ext cx="3505200" cy="4648200"/>
          </a:xfrm>
        </p:spPr>
        <p:txBody>
          <a:bodyPr/>
          <a:lstStyle/>
          <a:p>
            <a:r>
              <a:rPr lang="en-US" sz="2800" dirty="0"/>
              <a:t>Intel Polaris</a:t>
            </a:r>
          </a:p>
          <a:p>
            <a:pPr lvl="1"/>
            <a:r>
              <a:rPr lang="en-US" sz="2400" dirty="0"/>
              <a:t>80 core prototype</a:t>
            </a:r>
            <a:endParaRPr lang="en-US" sz="2400" dirty="0" smtClean="0"/>
          </a:p>
          <a:p>
            <a:r>
              <a:rPr lang="en-US" sz="2800" dirty="0" smtClean="0"/>
              <a:t>Academic Research ex: </a:t>
            </a:r>
          </a:p>
          <a:p>
            <a:pPr lvl="1"/>
            <a:r>
              <a:rPr lang="en-US" sz="2400" dirty="0" smtClean="0"/>
              <a:t>MIT </a:t>
            </a:r>
            <a:r>
              <a:rPr lang="en-US" sz="2400" dirty="0"/>
              <a:t>Raw, </a:t>
            </a:r>
            <a:r>
              <a:rPr lang="en-US" sz="2400" dirty="0" err="1" smtClean="0"/>
              <a:t>TRIPs</a:t>
            </a:r>
            <a:endParaRPr lang="en-US" sz="2400" dirty="0" smtClean="0"/>
          </a:p>
          <a:p>
            <a:pPr lvl="2"/>
            <a:r>
              <a:rPr lang="en-US" sz="2000" dirty="0" smtClean="0"/>
              <a:t>2-D Mesh Topology</a:t>
            </a:r>
          </a:p>
          <a:p>
            <a:pPr lvl="2"/>
            <a:r>
              <a:rPr lang="en-US" sz="2000" dirty="0" smtClean="0"/>
              <a:t>Scalar Operand Networks</a:t>
            </a:r>
          </a:p>
        </p:txBody>
      </p:sp>
      <p:pic>
        <p:nvPicPr>
          <p:cNvPr id="20484" name="Content Placeholder 6" descr="teradie.png"/>
          <p:cNvPicPr>
            <a:picLocks noGrp="1" noChangeAspect="1"/>
          </p:cNvPicPr>
          <p:nvPr>
            <p:ph sz="half" idx="2"/>
          </p:nvPr>
        </p:nvPicPr>
        <p:blipFill>
          <a:blip r:embed="rId3"/>
          <a:srcRect/>
          <a:stretch>
            <a:fillRect/>
          </a:stretch>
        </p:blipFill>
        <p:spPr>
          <a:xfrm>
            <a:off x="0" y="1570038"/>
            <a:ext cx="5334000" cy="4373562"/>
          </a:xfrm>
        </p:spPr>
      </p:pic>
      <p:sp>
        <p:nvSpPr>
          <p:cNvPr id="6" name="Footer Placeholder 5"/>
          <p:cNvSpPr>
            <a:spLocks noGrp="1"/>
          </p:cNvSpPr>
          <p:nvPr>
            <p:ph type="ftr" sz="quarter" idx="11"/>
          </p:nvPr>
        </p:nvSpPr>
        <p:spPr/>
        <p:txBody>
          <a:bodyPr/>
          <a:lstStyle/>
          <a:p>
            <a:r>
              <a:rPr lang="en-US" smtClean="0"/>
              <a:t>Interconnection Network Lecture</a:t>
            </a:r>
            <a:endParaRPr lang="en-US"/>
          </a:p>
        </p:txBody>
      </p:sp>
      <p:sp>
        <p:nvSpPr>
          <p:cNvPr id="5" name="Slide Number Placeholder 4"/>
          <p:cNvSpPr>
            <a:spLocks noGrp="1"/>
          </p:cNvSpPr>
          <p:nvPr>
            <p:ph type="sldNum" sz="quarter" idx="4294967295"/>
          </p:nvPr>
        </p:nvSpPr>
        <p:spPr>
          <a:xfrm>
            <a:off x="7010400" y="6340475"/>
            <a:ext cx="2133600" cy="365125"/>
          </a:xfrm>
        </p:spPr>
        <p:txBody>
          <a:bodyPr/>
          <a:lstStyle/>
          <a:p>
            <a:fld id="{3BC47092-82BB-C14B-AE78-86AFF5E6CD06}" type="slidenum">
              <a:rPr lang="en-US"/>
              <a:pPr/>
              <a:t>12</a:t>
            </a:fld>
            <a:endParaRPr lang="en-US"/>
          </a:p>
        </p:txBody>
      </p:sp>
      <p:sp>
        <p:nvSpPr>
          <p:cNvPr id="20488" name="Rectangle 9"/>
          <p:cNvSpPr>
            <a:spLocks noChangeArrowheads="1"/>
          </p:cNvSpPr>
          <p:nvPr/>
        </p:nvSpPr>
        <p:spPr bwMode="auto">
          <a:xfrm>
            <a:off x="228600" y="4572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489" name="Rectangle 10"/>
          <p:cNvSpPr>
            <a:spLocks noChangeArrowheads="1"/>
          </p:cNvSpPr>
          <p:nvPr/>
        </p:nvSpPr>
        <p:spPr bwMode="auto">
          <a:xfrm>
            <a:off x="228600" y="4953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490" name="Rectangle 11"/>
          <p:cNvSpPr>
            <a:spLocks noChangeArrowheads="1"/>
          </p:cNvSpPr>
          <p:nvPr/>
        </p:nvSpPr>
        <p:spPr bwMode="auto">
          <a:xfrm>
            <a:off x="228600" y="5334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491" name="Rectangle 19"/>
          <p:cNvSpPr>
            <a:spLocks noChangeArrowheads="1"/>
          </p:cNvSpPr>
          <p:nvPr/>
        </p:nvSpPr>
        <p:spPr bwMode="auto">
          <a:xfrm>
            <a:off x="533400" y="4572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492" name="Rectangle 20"/>
          <p:cNvSpPr>
            <a:spLocks noChangeArrowheads="1"/>
          </p:cNvSpPr>
          <p:nvPr/>
        </p:nvSpPr>
        <p:spPr bwMode="auto">
          <a:xfrm>
            <a:off x="533400" y="4953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493" name="Rectangle 21"/>
          <p:cNvSpPr>
            <a:spLocks noChangeArrowheads="1"/>
          </p:cNvSpPr>
          <p:nvPr/>
        </p:nvSpPr>
        <p:spPr bwMode="auto">
          <a:xfrm>
            <a:off x="533400" y="5334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494" name="Rectangle 29"/>
          <p:cNvSpPr>
            <a:spLocks noChangeArrowheads="1"/>
          </p:cNvSpPr>
          <p:nvPr/>
        </p:nvSpPr>
        <p:spPr bwMode="auto">
          <a:xfrm>
            <a:off x="838200" y="4572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495" name="Rectangle 30"/>
          <p:cNvSpPr>
            <a:spLocks noChangeArrowheads="1"/>
          </p:cNvSpPr>
          <p:nvPr/>
        </p:nvSpPr>
        <p:spPr bwMode="auto">
          <a:xfrm>
            <a:off x="838200" y="4953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496" name="Rectangle 31"/>
          <p:cNvSpPr>
            <a:spLocks noChangeArrowheads="1"/>
          </p:cNvSpPr>
          <p:nvPr/>
        </p:nvSpPr>
        <p:spPr bwMode="auto">
          <a:xfrm>
            <a:off x="838200" y="5334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497" name="Rectangle 39"/>
          <p:cNvSpPr>
            <a:spLocks noChangeArrowheads="1"/>
          </p:cNvSpPr>
          <p:nvPr/>
        </p:nvSpPr>
        <p:spPr bwMode="auto">
          <a:xfrm>
            <a:off x="1143000" y="4572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498" name="Rectangle 40"/>
          <p:cNvSpPr>
            <a:spLocks noChangeArrowheads="1"/>
          </p:cNvSpPr>
          <p:nvPr/>
        </p:nvSpPr>
        <p:spPr bwMode="auto">
          <a:xfrm>
            <a:off x="1143000" y="4953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499" name="Rectangle 41"/>
          <p:cNvSpPr>
            <a:spLocks noChangeArrowheads="1"/>
          </p:cNvSpPr>
          <p:nvPr/>
        </p:nvSpPr>
        <p:spPr bwMode="auto">
          <a:xfrm>
            <a:off x="1143000" y="5334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00" name="Rectangle 49"/>
          <p:cNvSpPr>
            <a:spLocks noChangeArrowheads="1"/>
          </p:cNvSpPr>
          <p:nvPr/>
        </p:nvSpPr>
        <p:spPr bwMode="auto">
          <a:xfrm>
            <a:off x="1447800" y="4572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01" name="Rectangle 50"/>
          <p:cNvSpPr>
            <a:spLocks noChangeArrowheads="1"/>
          </p:cNvSpPr>
          <p:nvPr/>
        </p:nvSpPr>
        <p:spPr bwMode="auto">
          <a:xfrm>
            <a:off x="1447800" y="4953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02" name="Rectangle 51"/>
          <p:cNvSpPr>
            <a:spLocks noChangeArrowheads="1"/>
          </p:cNvSpPr>
          <p:nvPr/>
        </p:nvSpPr>
        <p:spPr bwMode="auto">
          <a:xfrm>
            <a:off x="1447800" y="5334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03" name="Rectangle 59"/>
          <p:cNvSpPr>
            <a:spLocks noChangeArrowheads="1"/>
          </p:cNvSpPr>
          <p:nvPr/>
        </p:nvSpPr>
        <p:spPr bwMode="auto">
          <a:xfrm>
            <a:off x="1752600" y="4572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04" name="Rectangle 60"/>
          <p:cNvSpPr>
            <a:spLocks noChangeArrowheads="1"/>
          </p:cNvSpPr>
          <p:nvPr/>
        </p:nvSpPr>
        <p:spPr bwMode="auto">
          <a:xfrm>
            <a:off x="1752600" y="4953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05" name="Rectangle 61"/>
          <p:cNvSpPr>
            <a:spLocks noChangeArrowheads="1"/>
          </p:cNvSpPr>
          <p:nvPr/>
        </p:nvSpPr>
        <p:spPr bwMode="auto">
          <a:xfrm>
            <a:off x="1752600" y="5334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06" name="Rectangle 79"/>
          <p:cNvSpPr>
            <a:spLocks noChangeArrowheads="1"/>
          </p:cNvSpPr>
          <p:nvPr/>
        </p:nvSpPr>
        <p:spPr bwMode="auto">
          <a:xfrm>
            <a:off x="2057400" y="4572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07" name="Rectangle 80"/>
          <p:cNvSpPr>
            <a:spLocks noChangeArrowheads="1"/>
          </p:cNvSpPr>
          <p:nvPr/>
        </p:nvSpPr>
        <p:spPr bwMode="auto">
          <a:xfrm>
            <a:off x="2057400" y="4953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08" name="Rectangle 81"/>
          <p:cNvSpPr>
            <a:spLocks noChangeArrowheads="1"/>
          </p:cNvSpPr>
          <p:nvPr/>
        </p:nvSpPr>
        <p:spPr bwMode="auto">
          <a:xfrm>
            <a:off x="2057400" y="5334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09" name="Rectangle 89"/>
          <p:cNvSpPr>
            <a:spLocks noChangeArrowheads="1"/>
          </p:cNvSpPr>
          <p:nvPr/>
        </p:nvSpPr>
        <p:spPr bwMode="auto">
          <a:xfrm>
            <a:off x="2362200" y="4572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10" name="Rectangle 90"/>
          <p:cNvSpPr>
            <a:spLocks noChangeArrowheads="1"/>
          </p:cNvSpPr>
          <p:nvPr/>
        </p:nvSpPr>
        <p:spPr bwMode="auto">
          <a:xfrm>
            <a:off x="2362200" y="4953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11" name="Rectangle 91"/>
          <p:cNvSpPr>
            <a:spLocks noChangeArrowheads="1"/>
          </p:cNvSpPr>
          <p:nvPr/>
        </p:nvSpPr>
        <p:spPr bwMode="auto">
          <a:xfrm>
            <a:off x="2362200" y="5334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12" name="Rectangle 103"/>
          <p:cNvSpPr>
            <a:spLocks noChangeArrowheads="1"/>
          </p:cNvSpPr>
          <p:nvPr/>
        </p:nvSpPr>
        <p:spPr bwMode="auto">
          <a:xfrm>
            <a:off x="228600" y="3429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13" name="Rectangle 104"/>
          <p:cNvSpPr>
            <a:spLocks noChangeArrowheads="1"/>
          </p:cNvSpPr>
          <p:nvPr/>
        </p:nvSpPr>
        <p:spPr bwMode="auto">
          <a:xfrm>
            <a:off x="228600" y="3810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14" name="Rectangle 105"/>
          <p:cNvSpPr>
            <a:spLocks noChangeArrowheads="1"/>
          </p:cNvSpPr>
          <p:nvPr/>
        </p:nvSpPr>
        <p:spPr bwMode="auto">
          <a:xfrm>
            <a:off x="228600" y="4191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15" name="Rectangle 106"/>
          <p:cNvSpPr>
            <a:spLocks noChangeArrowheads="1"/>
          </p:cNvSpPr>
          <p:nvPr/>
        </p:nvSpPr>
        <p:spPr bwMode="auto">
          <a:xfrm>
            <a:off x="533400" y="3429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16" name="Rectangle 107"/>
          <p:cNvSpPr>
            <a:spLocks noChangeArrowheads="1"/>
          </p:cNvSpPr>
          <p:nvPr/>
        </p:nvSpPr>
        <p:spPr bwMode="auto">
          <a:xfrm>
            <a:off x="533400" y="3810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17" name="Rectangle 108"/>
          <p:cNvSpPr>
            <a:spLocks noChangeArrowheads="1"/>
          </p:cNvSpPr>
          <p:nvPr/>
        </p:nvSpPr>
        <p:spPr bwMode="auto">
          <a:xfrm>
            <a:off x="533400" y="4191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18" name="Rectangle 109"/>
          <p:cNvSpPr>
            <a:spLocks noChangeArrowheads="1"/>
          </p:cNvSpPr>
          <p:nvPr/>
        </p:nvSpPr>
        <p:spPr bwMode="auto">
          <a:xfrm>
            <a:off x="838200" y="3429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19" name="Rectangle 110"/>
          <p:cNvSpPr>
            <a:spLocks noChangeArrowheads="1"/>
          </p:cNvSpPr>
          <p:nvPr/>
        </p:nvSpPr>
        <p:spPr bwMode="auto">
          <a:xfrm>
            <a:off x="838200" y="3810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20" name="Rectangle 111"/>
          <p:cNvSpPr>
            <a:spLocks noChangeArrowheads="1"/>
          </p:cNvSpPr>
          <p:nvPr/>
        </p:nvSpPr>
        <p:spPr bwMode="auto">
          <a:xfrm>
            <a:off x="838200" y="4191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21" name="Rectangle 112"/>
          <p:cNvSpPr>
            <a:spLocks noChangeArrowheads="1"/>
          </p:cNvSpPr>
          <p:nvPr/>
        </p:nvSpPr>
        <p:spPr bwMode="auto">
          <a:xfrm>
            <a:off x="1143000" y="3429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22" name="Rectangle 113"/>
          <p:cNvSpPr>
            <a:spLocks noChangeArrowheads="1"/>
          </p:cNvSpPr>
          <p:nvPr/>
        </p:nvSpPr>
        <p:spPr bwMode="auto">
          <a:xfrm>
            <a:off x="1143000" y="3810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23" name="Rectangle 114"/>
          <p:cNvSpPr>
            <a:spLocks noChangeArrowheads="1"/>
          </p:cNvSpPr>
          <p:nvPr/>
        </p:nvSpPr>
        <p:spPr bwMode="auto">
          <a:xfrm>
            <a:off x="1143000" y="4191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24" name="Rectangle 115"/>
          <p:cNvSpPr>
            <a:spLocks noChangeArrowheads="1"/>
          </p:cNvSpPr>
          <p:nvPr/>
        </p:nvSpPr>
        <p:spPr bwMode="auto">
          <a:xfrm>
            <a:off x="1447800" y="3429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25" name="Rectangle 116"/>
          <p:cNvSpPr>
            <a:spLocks noChangeArrowheads="1"/>
          </p:cNvSpPr>
          <p:nvPr/>
        </p:nvSpPr>
        <p:spPr bwMode="auto">
          <a:xfrm>
            <a:off x="1447800" y="3810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26" name="Rectangle 117"/>
          <p:cNvSpPr>
            <a:spLocks noChangeArrowheads="1"/>
          </p:cNvSpPr>
          <p:nvPr/>
        </p:nvSpPr>
        <p:spPr bwMode="auto">
          <a:xfrm>
            <a:off x="1447800" y="4191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27" name="Rectangle 118"/>
          <p:cNvSpPr>
            <a:spLocks noChangeArrowheads="1"/>
          </p:cNvSpPr>
          <p:nvPr/>
        </p:nvSpPr>
        <p:spPr bwMode="auto">
          <a:xfrm>
            <a:off x="1752600" y="3429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28" name="Rectangle 119"/>
          <p:cNvSpPr>
            <a:spLocks noChangeArrowheads="1"/>
          </p:cNvSpPr>
          <p:nvPr/>
        </p:nvSpPr>
        <p:spPr bwMode="auto">
          <a:xfrm>
            <a:off x="1752600" y="3810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29" name="Rectangle 120"/>
          <p:cNvSpPr>
            <a:spLocks noChangeArrowheads="1"/>
          </p:cNvSpPr>
          <p:nvPr/>
        </p:nvSpPr>
        <p:spPr bwMode="auto">
          <a:xfrm>
            <a:off x="1752600" y="4191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30" name="Rectangle 121"/>
          <p:cNvSpPr>
            <a:spLocks noChangeArrowheads="1"/>
          </p:cNvSpPr>
          <p:nvPr/>
        </p:nvSpPr>
        <p:spPr bwMode="auto">
          <a:xfrm>
            <a:off x="2057400" y="3429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31" name="Rectangle 122"/>
          <p:cNvSpPr>
            <a:spLocks noChangeArrowheads="1"/>
          </p:cNvSpPr>
          <p:nvPr/>
        </p:nvSpPr>
        <p:spPr bwMode="auto">
          <a:xfrm>
            <a:off x="2057400" y="3810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32" name="Rectangle 123"/>
          <p:cNvSpPr>
            <a:spLocks noChangeArrowheads="1"/>
          </p:cNvSpPr>
          <p:nvPr/>
        </p:nvSpPr>
        <p:spPr bwMode="auto">
          <a:xfrm>
            <a:off x="2057400" y="4191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33" name="Rectangle 124"/>
          <p:cNvSpPr>
            <a:spLocks noChangeArrowheads="1"/>
          </p:cNvSpPr>
          <p:nvPr/>
        </p:nvSpPr>
        <p:spPr bwMode="auto">
          <a:xfrm>
            <a:off x="2362200" y="3429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34" name="Rectangle 125"/>
          <p:cNvSpPr>
            <a:spLocks noChangeArrowheads="1"/>
          </p:cNvSpPr>
          <p:nvPr/>
        </p:nvSpPr>
        <p:spPr bwMode="auto">
          <a:xfrm>
            <a:off x="2362200" y="3810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35" name="Rectangle 126"/>
          <p:cNvSpPr>
            <a:spLocks noChangeArrowheads="1"/>
          </p:cNvSpPr>
          <p:nvPr/>
        </p:nvSpPr>
        <p:spPr bwMode="auto">
          <a:xfrm>
            <a:off x="2362200" y="4191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36" name="Rectangle 127"/>
          <p:cNvSpPr>
            <a:spLocks noChangeArrowheads="1"/>
          </p:cNvSpPr>
          <p:nvPr/>
        </p:nvSpPr>
        <p:spPr bwMode="auto">
          <a:xfrm>
            <a:off x="228600" y="2286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37" name="Rectangle 128"/>
          <p:cNvSpPr>
            <a:spLocks noChangeArrowheads="1"/>
          </p:cNvSpPr>
          <p:nvPr/>
        </p:nvSpPr>
        <p:spPr bwMode="auto">
          <a:xfrm>
            <a:off x="228600" y="2667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38" name="Rectangle 129"/>
          <p:cNvSpPr>
            <a:spLocks noChangeArrowheads="1"/>
          </p:cNvSpPr>
          <p:nvPr/>
        </p:nvSpPr>
        <p:spPr bwMode="auto">
          <a:xfrm>
            <a:off x="228600" y="3048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39" name="Rectangle 130"/>
          <p:cNvSpPr>
            <a:spLocks noChangeArrowheads="1"/>
          </p:cNvSpPr>
          <p:nvPr/>
        </p:nvSpPr>
        <p:spPr bwMode="auto">
          <a:xfrm>
            <a:off x="533400" y="2286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40" name="Rectangle 131"/>
          <p:cNvSpPr>
            <a:spLocks noChangeArrowheads="1"/>
          </p:cNvSpPr>
          <p:nvPr/>
        </p:nvSpPr>
        <p:spPr bwMode="auto">
          <a:xfrm>
            <a:off x="533400" y="2667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41" name="Rectangle 132"/>
          <p:cNvSpPr>
            <a:spLocks noChangeArrowheads="1"/>
          </p:cNvSpPr>
          <p:nvPr/>
        </p:nvSpPr>
        <p:spPr bwMode="auto">
          <a:xfrm>
            <a:off x="533400" y="3048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42" name="Rectangle 133"/>
          <p:cNvSpPr>
            <a:spLocks noChangeArrowheads="1"/>
          </p:cNvSpPr>
          <p:nvPr/>
        </p:nvSpPr>
        <p:spPr bwMode="auto">
          <a:xfrm>
            <a:off x="838200" y="2286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43" name="Rectangle 134"/>
          <p:cNvSpPr>
            <a:spLocks noChangeArrowheads="1"/>
          </p:cNvSpPr>
          <p:nvPr/>
        </p:nvSpPr>
        <p:spPr bwMode="auto">
          <a:xfrm>
            <a:off x="838200" y="2667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44" name="Rectangle 135"/>
          <p:cNvSpPr>
            <a:spLocks noChangeArrowheads="1"/>
          </p:cNvSpPr>
          <p:nvPr/>
        </p:nvSpPr>
        <p:spPr bwMode="auto">
          <a:xfrm>
            <a:off x="838200" y="3048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45" name="Rectangle 136"/>
          <p:cNvSpPr>
            <a:spLocks noChangeArrowheads="1"/>
          </p:cNvSpPr>
          <p:nvPr/>
        </p:nvSpPr>
        <p:spPr bwMode="auto">
          <a:xfrm>
            <a:off x="1143000" y="2286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46" name="Rectangle 137"/>
          <p:cNvSpPr>
            <a:spLocks noChangeArrowheads="1"/>
          </p:cNvSpPr>
          <p:nvPr/>
        </p:nvSpPr>
        <p:spPr bwMode="auto">
          <a:xfrm>
            <a:off x="1143000" y="2667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47" name="Rectangle 138"/>
          <p:cNvSpPr>
            <a:spLocks noChangeArrowheads="1"/>
          </p:cNvSpPr>
          <p:nvPr/>
        </p:nvSpPr>
        <p:spPr bwMode="auto">
          <a:xfrm>
            <a:off x="1143000" y="3048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48" name="Rectangle 139"/>
          <p:cNvSpPr>
            <a:spLocks noChangeArrowheads="1"/>
          </p:cNvSpPr>
          <p:nvPr/>
        </p:nvSpPr>
        <p:spPr bwMode="auto">
          <a:xfrm>
            <a:off x="1447800" y="2286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49" name="Rectangle 140"/>
          <p:cNvSpPr>
            <a:spLocks noChangeArrowheads="1"/>
          </p:cNvSpPr>
          <p:nvPr/>
        </p:nvSpPr>
        <p:spPr bwMode="auto">
          <a:xfrm>
            <a:off x="1447800" y="2667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50" name="Rectangle 141"/>
          <p:cNvSpPr>
            <a:spLocks noChangeArrowheads="1"/>
          </p:cNvSpPr>
          <p:nvPr/>
        </p:nvSpPr>
        <p:spPr bwMode="auto">
          <a:xfrm>
            <a:off x="1447800" y="3048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51" name="Rectangle 142"/>
          <p:cNvSpPr>
            <a:spLocks noChangeArrowheads="1"/>
          </p:cNvSpPr>
          <p:nvPr/>
        </p:nvSpPr>
        <p:spPr bwMode="auto">
          <a:xfrm>
            <a:off x="1752600" y="2286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52" name="Rectangle 143"/>
          <p:cNvSpPr>
            <a:spLocks noChangeArrowheads="1"/>
          </p:cNvSpPr>
          <p:nvPr/>
        </p:nvSpPr>
        <p:spPr bwMode="auto">
          <a:xfrm>
            <a:off x="1752600" y="2667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53" name="Rectangle 144"/>
          <p:cNvSpPr>
            <a:spLocks noChangeArrowheads="1"/>
          </p:cNvSpPr>
          <p:nvPr/>
        </p:nvSpPr>
        <p:spPr bwMode="auto">
          <a:xfrm>
            <a:off x="1752600" y="3048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54" name="Rectangle 145"/>
          <p:cNvSpPr>
            <a:spLocks noChangeArrowheads="1"/>
          </p:cNvSpPr>
          <p:nvPr/>
        </p:nvSpPr>
        <p:spPr bwMode="auto">
          <a:xfrm>
            <a:off x="2057400" y="2286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55" name="Rectangle 146"/>
          <p:cNvSpPr>
            <a:spLocks noChangeArrowheads="1"/>
          </p:cNvSpPr>
          <p:nvPr/>
        </p:nvSpPr>
        <p:spPr bwMode="auto">
          <a:xfrm>
            <a:off x="2057400" y="2667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56" name="Rectangle 147"/>
          <p:cNvSpPr>
            <a:spLocks noChangeArrowheads="1"/>
          </p:cNvSpPr>
          <p:nvPr/>
        </p:nvSpPr>
        <p:spPr bwMode="auto">
          <a:xfrm>
            <a:off x="2057400" y="3048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57" name="Rectangle 148"/>
          <p:cNvSpPr>
            <a:spLocks noChangeArrowheads="1"/>
          </p:cNvSpPr>
          <p:nvPr/>
        </p:nvSpPr>
        <p:spPr bwMode="auto">
          <a:xfrm>
            <a:off x="2362200" y="2286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58" name="Rectangle 149"/>
          <p:cNvSpPr>
            <a:spLocks noChangeArrowheads="1"/>
          </p:cNvSpPr>
          <p:nvPr/>
        </p:nvSpPr>
        <p:spPr bwMode="auto">
          <a:xfrm>
            <a:off x="2362200" y="2667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59" name="Rectangle 150"/>
          <p:cNvSpPr>
            <a:spLocks noChangeArrowheads="1"/>
          </p:cNvSpPr>
          <p:nvPr/>
        </p:nvSpPr>
        <p:spPr bwMode="auto">
          <a:xfrm>
            <a:off x="2362200" y="3048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60" name="Rectangle 151"/>
          <p:cNvSpPr>
            <a:spLocks noChangeArrowheads="1"/>
          </p:cNvSpPr>
          <p:nvPr/>
        </p:nvSpPr>
        <p:spPr bwMode="auto">
          <a:xfrm>
            <a:off x="228600" y="1905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61" name="Rectangle 152"/>
          <p:cNvSpPr>
            <a:spLocks noChangeArrowheads="1"/>
          </p:cNvSpPr>
          <p:nvPr/>
        </p:nvSpPr>
        <p:spPr bwMode="auto">
          <a:xfrm>
            <a:off x="533400" y="1905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62" name="Rectangle 153"/>
          <p:cNvSpPr>
            <a:spLocks noChangeArrowheads="1"/>
          </p:cNvSpPr>
          <p:nvPr/>
        </p:nvSpPr>
        <p:spPr bwMode="auto">
          <a:xfrm>
            <a:off x="838200" y="1905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63" name="Rectangle 154"/>
          <p:cNvSpPr>
            <a:spLocks noChangeArrowheads="1"/>
          </p:cNvSpPr>
          <p:nvPr/>
        </p:nvSpPr>
        <p:spPr bwMode="auto">
          <a:xfrm>
            <a:off x="1143000" y="1905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64" name="Rectangle 155"/>
          <p:cNvSpPr>
            <a:spLocks noChangeArrowheads="1"/>
          </p:cNvSpPr>
          <p:nvPr/>
        </p:nvSpPr>
        <p:spPr bwMode="auto">
          <a:xfrm>
            <a:off x="1447800" y="1905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65" name="Rectangle 156"/>
          <p:cNvSpPr>
            <a:spLocks noChangeArrowheads="1"/>
          </p:cNvSpPr>
          <p:nvPr/>
        </p:nvSpPr>
        <p:spPr bwMode="auto">
          <a:xfrm>
            <a:off x="1752600" y="1905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66" name="Rectangle 157"/>
          <p:cNvSpPr>
            <a:spLocks noChangeArrowheads="1"/>
          </p:cNvSpPr>
          <p:nvPr/>
        </p:nvSpPr>
        <p:spPr bwMode="auto">
          <a:xfrm>
            <a:off x="2057400" y="1905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67" name="Rectangle 158"/>
          <p:cNvSpPr>
            <a:spLocks noChangeArrowheads="1"/>
          </p:cNvSpPr>
          <p:nvPr/>
        </p:nvSpPr>
        <p:spPr bwMode="auto">
          <a:xfrm>
            <a:off x="2362200" y="1905000"/>
            <a:ext cx="304800" cy="381000"/>
          </a:xfrm>
          <a:prstGeom prst="rect">
            <a:avLst/>
          </a:prstGeom>
          <a:no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68" name="Rectangle 87"/>
          <p:cNvSpPr>
            <a:spLocks noChangeArrowheads="1"/>
          </p:cNvSpPr>
          <p:nvPr/>
        </p:nvSpPr>
        <p:spPr bwMode="auto">
          <a:xfrm>
            <a:off x="228600" y="2133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69" name="Rectangle 88"/>
          <p:cNvSpPr>
            <a:spLocks noChangeArrowheads="1"/>
          </p:cNvSpPr>
          <p:nvPr/>
        </p:nvSpPr>
        <p:spPr bwMode="auto">
          <a:xfrm>
            <a:off x="228600" y="2514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70" name="Rectangle 89"/>
          <p:cNvSpPr>
            <a:spLocks noChangeArrowheads="1"/>
          </p:cNvSpPr>
          <p:nvPr/>
        </p:nvSpPr>
        <p:spPr bwMode="auto">
          <a:xfrm>
            <a:off x="228600" y="2895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71" name="Rectangle 90"/>
          <p:cNvSpPr>
            <a:spLocks noChangeArrowheads="1"/>
          </p:cNvSpPr>
          <p:nvPr/>
        </p:nvSpPr>
        <p:spPr bwMode="auto">
          <a:xfrm>
            <a:off x="228600" y="3276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72" name="Rectangle 91"/>
          <p:cNvSpPr>
            <a:spLocks noChangeArrowheads="1"/>
          </p:cNvSpPr>
          <p:nvPr/>
        </p:nvSpPr>
        <p:spPr bwMode="auto">
          <a:xfrm>
            <a:off x="228600" y="3657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73" name="Rectangle 92"/>
          <p:cNvSpPr>
            <a:spLocks noChangeArrowheads="1"/>
          </p:cNvSpPr>
          <p:nvPr/>
        </p:nvSpPr>
        <p:spPr bwMode="auto">
          <a:xfrm>
            <a:off x="228600" y="4038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74" name="Rectangle 93"/>
          <p:cNvSpPr>
            <a:spLocks noChangeArrowheads="1"/>
          </p:cNvSpPr>
          <p:nvPr/>
        </p:nvSpPr>
        <p:spPr bwMode="auto">
          <a:xfrm>
            <a:off x="228600" y="4419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75" name="Rectangle 94"/>
          <p:cNvSpPr>
            <a:spLocks noChangeArrowheads="1"/>
          </p:cNvSpPr>
          <p:nvPr/>
        </p:nvSpPr>
        <p:spPr bwMode="auto">
          <a:xfrm>
            <a:off x="228600" y="4800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76" name="Rectangle 95"/>
          <p:cNvSpPr>
            <a:spLocks noChangeArrowheads="1"/>
          </p:cNvSpPr>
          <p:nvPr/>
        </p:nvSpPr>
        <p:spPr bwMode="auto">
          <a:xfrm>
            <a:off x="228600" y="5181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77" name="Rectangle 96"/>
          <p:cNvSpPr>
            <a:spLocks noChangeArrowheads="1"/>
          </p:cNvSpPr>
          <p:nvPr/>
        </p:nvSpPr>
        <p:spPr bwMode="auto">
          <a:xfrm>
            <a:off x="228600" y="5562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78" name="Rectangle 97"/>
          <p:cNvSpPr>
            <a:spLocks noChangeArrowheads="1"/>
          </p:cNvSpPr>
          <p:nvPr/>
        </p:nvSpPr>
        <p:spPr bwMode="auto">
          <a:xfrm>
            <a:off x="533400" y="2133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79" name="Rectangle 98"/>
          <p:cNvSpPr>
            <a:spLocks noChangeArrowheads="1"/>
          </p:cNvSpPr>
          <p:nvPr/>
        </p:nvSpPr>
        <p:spPr bwMode="auto">
          <a:xfrm>
            <a:off x="533400" y="2514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80" name="Rectangle 99"/>
          <p:cNvSpPr>
            <a:spLocks noChangeArrowheads="1"/>
          </p:cNvSpPr>
          <p:nvPr/>
        </p:nvSpPr>
        <p:spPr bwMode="auto">
          <a:xfrm>
            <a:off x="533400" y="2895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81" name="Rectangle 100"/>
          <p:cNvSpPr>
            <a:spLocks noChangeArrowheads="1"/>
          </p:cNvSpPr>
          <p:nvPr/>
        </p:nvSpPr>
        <p:spPr bwMode="auto">
          <a:xfrm>
            <a:off x="533400" y="3276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82" name="Rectangle 101"/>
          <p:cNvSpPr>
            <a:spLocks noChangeArrowheads="1"/>
          </p:cNvSpPr>
          <p:nvPr/>
        </p:nvSpPr>
        <p:spPr bwMode="auto">
          <a:xfrm>
            <a:off x="533400" y="3657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83" name="Rectangle 102"/>
          <p:cNvSpPr>
            <a:spLocks noChangeArrowheads="1"/>
          </p:cNvSpPr>
          <p:nvPr/>
        </p:nvSpPr>
        <p:spPr bwMode="auto">
          <a:xfrm>
            <a:off x="533400" y="4038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84" name="Rectangle 103"/>
          <p:cNvSpPr>
            <a:spLocks noChangeArrowheads="1"/>
          </p:cNvSpPr>
          <p:nvPr/>
        </p:nvSpPr>
        <p:spPr bwMode="auto">
          <a:xfrm>
            <a:off x="533400" y="4419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85" name="Rectangle 104"/>
          <p:cNvSpPr>
            <a:spLocks noChangeArrowheads="1"/>
          </p:cNvSpPr>
          <p:nvPr/>
        </p:nvSpPr>
        <p:spPr bwMode="auto">
          <a:xfrm>
            <a:off x="533400" y="4800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86" name="Rectangle 105"/>
          <p:cNvSpPr>
            <a:spLocks noChangeArrowheads="1"/>
          </p:cNvSpPr>
          <p:nvPr/>
        </p:nvSpPr>
        <p:spPr bwMode="auto">
          <a:xfrm>
            <a:off x="533400" y="5181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87" name="Rectangle 106"/>
          <p:cNvSpPr>
            <a:spLocks noChangeArrowheads="1"/>
          </p:cNvSpPr>
          <p:nvPr/>
        </p:nvSpPr>
        <p:spPr bwMode="auto">
          <a:xfrm>
            <a:off x="533400" y="5562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88" name="Rectangle 107"/>
          <p:cNvSpPr>
            <a:spLocks noChangeArrowheads="1"/>
          </p:cNvSpPr>
          <p:nvPr/>
        </p:nvSpPr>
        <p:spPr bwMode="auto">
          <a:xfrm>
            <a:off x="838200" y="2133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89" name="Rectangle 108"/>
          <p:cNvSpPr>
            <a:spLocks noChangeArrowheads="1"/>
          </p:cNvSpPr>
          <p:nvPr/>
        </p:nvSpPr>
        <p:spPr bwMode="auto">
          <a:xfrm>
            <a:off x="838200" y="2514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90" name="Rectangle 109"/>
          <p:cNvSpPr>
            <a:spLocks noChangeArrowheads="1"/>
          </p:cNvSpPr>
          <p:nvPr/>
        </p:nvSpPr>
        <p:spPr bwMode="auto">
          <a:xfrm>
            <a:off x="838200" y="2895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91" name="Rectangle 110"/>
          <p:cNvSpPr>
            <a:spLocks noChangeArrowheads="1"/>
          </p:cNvSpPr>
          <p:nvPr/>
        </p:nvSpPr>
        <p:spPr bwMode="auto">
          <a:xfrm>
            <a:off x="838200" y="3276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92" name="Rectangle 111"/>
          <p:cNvSpPr>
            <a:spLocks noChangeArrowheads="1"/>
          </p:cNvSpPr>
          <p:nvPr/>
        </p:nvSpPr>
        <p:spPr bwMode="auto">
          <a:xfrm>
            <a:off x="838200" y="3657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93" name="Rectangle 112"/>
          <p:cNvSpPr>
            <a:spLocks noChangeArrowheads="1"/>
          </p:cNvSpPr>
          <p:nvPr/>
        </p:nvSpPr>
        <p:spPr bwMode="auto">
          <a:xfrm>
            <a:off x="838200" y="4038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94" name="Rectangle 113"/>
          <p:cNvSpPr>
            <a:spLocks noChangeArrowheads="1"/>
          </p:cNvSpPr>
          <p:nvPr/>
        </p:nvSpPr>
        <p:spPr bwMode="auto">
          <a:xfrm>
            <a:off x="838200" y="4419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95" name="Rectangle 114"/>
          <p:cNvSpPr>
            <a:spLocks noChangeArrowheads="1"/>
          </p:cNvSpPr>
          <p:nvPr/>
        </p:nvSpPr>
        <p:spPr bwMode="auto">
          <a:xfrm>
            <a:off x="838200" y="4800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96" name="Rectangle 115"/>
          <p:cNvSpPr>
            <a:spLocks noChangeArrowheads="1"/>
          </p:cNvSpPr>
          <p:nvPr/>
        </p:nvSpPr>
        <p:spPr bwMode="auto">
          <a:xfrm>
            <a:off x="838200" y="5181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97" name="Rectangle 116"/>
          <p:cNvSpPr>
            <a:spLocks noChangeArrowheads="1"/>
          </p:cNvSpPr>
          <p:nvPr/>
        </p:nvSpPr>
        <p:spPr bwMode="auto">
          <a:xfrm>
            <a:off x="838200" y="5562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98" name="Rectangle 117"/>
          <p:cNvSpPr>
            <a:spLocks noChangeArrowheads="1"/>
          </p:cNvSpPr>
          <p:nvPr/>
        </p:nvSpPr>
        <p:spPr bwMode="auto">
          <a:xfrm>
            <a:off x="1143000" y="2133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599" name="Rectangle 118"/>
          <p:cNvSpPr>
            <a:spLocks noChangeArrowheads="1"/>
          </p:cNvSpPr>
          <p:nvPr/>
        </p:nvSpPr>
        <p:spPr bwMode="auto">
          <a:xfrm>
            <a:off x="1143000" y="2514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00" name="Rectangle 119"/>
          <p:cNvSpPr>
            <a:spLocks noChangeArrowheads="1"/>
          </p:cNvSpPr>
          <p:nvPr/>
        </p:nvSpPr>
        <p:spPr bwMode="auto">
          <a:xfrm>
            <a:off x="1143000" y="2895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01" name="Rectangle 120"/>
          <p:cNvSpPr>
            <a:spLocks noChangeArrowheads="1"/>
          </p:cNvSpPr>
          <p:nvPr/>
        </p:nvSpPr>
        <p:spPr bwMode="auto">
          <a:xfrm>
            <a:off x="1143000" y="3276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02" name="Rectangle 121"/>
          <p:cNvSpPr>
            <a:spLocks noChangeArrowheads="1"/>
          </p:cNvSpPr>
          <p:nvPr/>
        </p:nvSpPr>
        <p:spPr bwMode="auto">
          <a:xfrm>
            <a:off x="1143000" y="3657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03" name="Rectangle 122"/>
          <p:cNvSpPr>
            <a:spLocks noChangeArrowheads="1"/>
          </p:cNvSpPr>
          <p:nvPr/>
        </p:nvSpPr>
        <p:spPr bwMode="auto">
          <a:xfrm>
            <a:off x="1143000" y="4038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04" name="Rectangle 123"/>
          <p:cNvSpPr>
            <a:spLocks noChangeArrowheads="1"/>
          </p:cNvSpPr>
          <p:nvPr/>
        </p:nvSpPr>
        <p:spPr bwMode="auto">
          <a:xfrm>
            <a:off x="1143000" y="4419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05" name="Rectangle 124"/>
          <p:cNvSpPr>
            <a:spLocks noChangeArrowheads="1"/>
          </p:cNvSpPr>
          <p:nvPr/>
        </p:nvSpPr>
        <p:spPr bwMode="auto">
          <a:xfrm>
            <a:off x="1143000" y="4800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06" name="Rectangle 125"/>
          <p:cNvSpPr>
            <a:spLocks noChangeArrowheads="1"/>
          </p:cNvSpPr>
          <p:nvPr/>
        </p:nvSpPr>
        <p:spPr bwMode="auto">
          <a:xfrm>
            <a:off x="1143000" y="5181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07" name="Rectangle 126"/>
          <p:cNvSpPr>
            <a:spLocks noChangeArrowheads="1"/>
          </p:cNvSpPr>
          <p:nvPr/>
        </p:nvSpPr>
        <p:spPr bwMode="auto">
          <a:xfrm>
            <a:off x="1143000" y="5562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08" name="Rectangle 127"/>
          <p:cNvSpPr>
            <a:spLocks noChangeArrowheads="1"/>
          </p:cNvSpPr>
          <p:nvPr/>
        </p:nvSpPr>
        <p:spPr bwMode="auto">
          <a:xfrm>
            <a:off x="1447800" y="2133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09" name="Rectangle 128"/>
          <p:cNvSpPr>
            <a:spLocks noChangeArrowheads="1"/>
          </p:cNvSpPr>
          <p:nvPr/>
        </p:nvSpPr>
        <p:spPr bwMode="auto">
          <a:xfrm>
            <a:off x="1447800" y="2514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10" name="Rectangle 129"/>
          <p:cNvSpPr>
            <a:spLocks noChangeArrowheads="1"/>
          </p:cNvSpPr>
          <p:nvPr/>
        </p:nvSpPr>
        <p:spPr bwMode="auto">
          <a:xfrm>
            <a:off x="1447800" y="2895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11" name="Rectangle 130"/>
          <p:cNvSpPr>
            <a:spLocks noChangeArrowheads="1"/>
          </p:cNvSpPr>
          <p:nvPr/>
        </p:nvSpPr>
        <p:spPr bwMode="auto">
          <a:xfrm>
            <a:off x="1447800" y="3276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12" name="Rectangle 131"/>
          <p:cNvSpPr>
            <a:spLocks noChangeArrowheads="1"/>
          </p:cNvSpPr>
          <p:nvPr/>
        </p:nvSpPr>
        <p:spPr bwMode="auto">
          <a:xfrm>
            <a:off x="1447800" y="3657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13" name="Rectangle 132"/>
          <p:cNvSpPr>
            <a:spLocks noChangeArrowheads="1"/>
          </p:cNvSpPr>
          <p:nvPr/>
        </p:nvSpPr>
        <p:spPr bwMode="auto">
          <a:xfrm>
            <a:off x="1447800" y="4038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14" name="Rectangle 133"/>
          <p:cNvSpPr>
            <a:spLocks noChangeArrowheads="1"/>
          </p:cNvSpPr>
          <p:nvPr/>
        </p:nvSpPr>
        <p:spPr bwMode="auto">
          <a:xfrm>
            <a:off x="1447800" y="4419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15" name="Rectangle 134"/>
          <p:cNvSpPr>
            <a:spLocks noChangeArrowheads="1"/>
          </p:cNvSpPr>
          <p:nvPr/>
        </p:nvSpPr>
        <p:spPr bwMode="auto">
          <a:xfrm>
            <a:off x="1447800" y="4800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16" name="Rectangle 135"/>
          <p:cNvSpPr>
            <a:spLocks noChangeArrowheads="1"/>
          </p:cNvSpPr>
          <p:nvPr/>
        </p:nvSpPr>
        <p:spPr bwMode="auto">
          <a:xfrm>
            <a:off x="1447800" y="5181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17" name="Rectangle 136"/>
          <p:cNvSpPr>
            <a:spLocks noChangeArrowheads="1"/>
          </p:cNvSpPr>
          <p:nvPr/>
        </p:nvSpPr>
        <p:spPr bwMode="auto">
          <a:xfrm>
            <a:off x="1447800" y="5562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18" name="Rectangle 137"/>
          <p:cNvSpPr>
            <a:spLocks noChangeArrowheads="1"/>
          </p:cNvSpPr>
          <p:nvPr/>
        </p:nvSpPr>
        <p:spPr bwMode="auto">
          <a:xfrm>
            <a:off x="1752600" y="2133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19" name="Rectangle 138"/>
          <p:cNvSpPr>
            <a:spLocks noChangeArrowheads="1"/>
          </p:cNvSpPr>
          <p:nvPr/>
        </p:nvSpPr>
        <p:spPr bwMode="auto">
          <a:xfrm>
            <a:off x="1752600" y="2514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20" name="Rectangle 139"/>
          <p:cNvSpPr>
            <a:spLocks noChangeArrowheads="1"/>
          </p:cNvSpPr>
          <p:nvPr/>
        </p:nvSpPr>
        <p:spPr bwMode="auto">
          <a:xfrm>
            <a:off x="1752600" y="2895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21" name="Rectangle 140"/>
          <p:cNvSpPr>
            <a:spLocks noChangeArrowheads="1"/>
          </p:cNvSpPr>
          <p:nvPr/>
        </p:nvSpPr>
        <p:spPr bwMode="auto">
          <a:xfrm>
            <a:off x="1752600" y="3276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22" name="Rectangle 141"/>
          <p:cNvSpPr>
            <a:spLocks noChangeArrowheads="1"/>
          </p:cNvSpPr>
          <p:nvPr/>
        </p:nvSpPr>
        <p:spPr bwMode="auto">
          <a:xfrm>
            <a:off x="1752600" y="3657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23" name="Rectangle 142"/>
          <p:cNvSpPr>
            <a:spLocks noChangeArrowheads="1"/>
          </p:cNvSpPr>
          <p:nvPr/>
        </p:nvSpPr>
        <p:spPr bwMode="auto">
          <a:xfrm>
            <a:off x="1752600" y="4038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24" name="Rectangle 143"/>
          <p:cNvSpPr>
            <a:spLocks noChangeArrowheads="1"/>
          </p:cNvSpPr>
          <p:nvPr/>
        </p:nvSpPr>
        <p:spPr bwMode="auto">
          <a:xfrm>
            <a:off x="1752600" y="4419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25" name="Rectangle 144"/>
          <p:cNvSpPr>
            <a:spLocks noChangeArrowheads="1"/>
          </p:cNvSpPr>
          <p:nvPr/>
        </p:nvSpPr>
        <p:spPr bwMode="auto">
          <a:xfrm>
            <a:off x="1752600" y="4800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26" name="Rectangle 145"/>
          <p:cNvSpPr>
            <a:spLocks noChangeArrowheads="1"/>
          </p:cNvSpPr>
          <p:nvPr/>
        </p:nvSpPr>
        <p:spPr bwMode="auto">
          <a:xfrm>
            <a:off x="1752600" y="5181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27" name="Rectangle 146"/>
          <p:cNvSpPr>
            <a:spLocks noChangeArrowheads="1"/>
          </p:cNvSpPr>
          <p:nvPr/>
        </p:nvSpPr>
        <p:spPr bwMode="auto">
          <a:xfrm>
            <a:off x="1752600" y="5562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28" name="Rectangle 147"/>
          <p:cNvSpPr>
            <a:spLocks noChangeArrowheads="1"/>
          </p:cNvSpPr>
          <p:nvPr/>
        </p:nvSpPr>
        <p:spPr bwMode="auto">
          <a:xfrm>
            <a:off x="2057400" y="2133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29" name="Rectangle 148"/>
          <p:cNvSpPr>
            <a:spLocks noChangeArrowheads="1"/>
          </p:cNvSpPr>
          <p:nvPr/>
        </p:nvSpPr>
        <p:spPr bwMode="auto">
          <a:xfrm>
            <a:off x="2057400" y="2514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30" name="Rectangle 149"/>
          <p:cNvSpPr>
            <a:spLocks noChangeArrowheads="1"/>
          </p:cNvSpPr>
          <p:nvPr/>
        </p:nvSpPr>
        <p:spPr bwMode="auto">
          <a:xfrm>
            <a:off x="2057400" y="2895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31" name="Rectangle 150"/>
          <p:cNvSpPr>
            <a:spLocks noChangeArrowheads="1"/>
          </p:cNvSpPr>
          <p:nvPr/>
        </p:nvSpPr>
        <p:spPr bwMode="auto">
          <a:xfrm>
            <a:off x="2057400" y="3276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32" name="Rectangle 151"/>
          <p:cNvSpPr>
            <a:spLocks noChangeArrowheads="1"/>
          </p:cNvSpPr>
          <p:nvPr/>
        </p:nvSpPr>
        <p:spPr bwMode="auto">
          <a:xfrm>
            <a:off x="2057400" y="3657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33" name="Rectangle 152"/>
          <p:cNvSpPr>
            <a:spLocks noChangeArrowheads="1"/>
          </p:cNvSpPr>
          <p:nvPr/>
        </p:nvSpPr>
        <p:spPr bwMode="auto">
          <a:xfrm>
            <a:off x="2057400" y="4038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34" name="Rectangle 153"/>
          <p:cNvSpPr>
            <a:spLocks noChangeArrowheads="1"/>
          </p:cNvSpPr>
          <p:nvPr/>
        </p:nvSpPr>
        <p:spPr bwMode="auto">
          <a:xfrm>
            <a:off x="2057400" y="4419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35" name="Rectangle 154"/>
          <p:cNvSpPr>
            <a:spLocks noChangeArrowheads="1"/>
          </p:cNvSpPr>
          <p:nvPr/>
        </p:nvSpPr>
        <p:spPr bwMode="auto">
          <a:xfrm>
            <a:off x="2057400" y="4800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36" name="Rectangle 155"/>
          <p:cNvSpPr>
            <a:spLocks noChangeArrowheads="1"/>
          </p:cNvSpPr>
          <p:nvPr/>
        </p:nvSpPr>
        <p:spPr bwMode="auto">
          <a:xfrm>
            <a:off x="2057400" y="5181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37" name="Rectangle 156"/>
          <p:cNvSpPr>
            <a:spLocks noChangeArrowheads="1"/>
          </p:cNvSpPr>
          <p:nvPr/>
        </p:nvSpPr>
        <p:spPr bwMode="auto">
          <a:xfrm>
            <a:off x="2057400" y="5562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38" name="Rectangle 157"/>
          <p:cNvSpPr>
            <a:spLocks noChangeArrowheads="1"/>
          </p:cNvSpPr>
          <p:nvPr/>
        </p:nvSpPr>
        <p:spPr bwMode="auto">
          <a:xfrm>
            <a:off x="2362200" y="2133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39" name="Rectangle 158"/>
          <p:cNvSpPr>
            <a:spLocks noChangeArrowheads="1"/>
          </p:cNvSpPr>
          <p:nvPr/>
        </p:nvSpPr>
        <p:spPr bwMode="auto">
          <a:xfrm>
            <a:off x="2362200" y="2514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40" name="Rectangle 159"/>
          <p:cNvSpPr>
            <a:spLocks noChangeArrowheads="1"/>
          </p:cNvSpPr>
          <p:nvPr/>
        </p:nvSpPr>
        <p:spPr bwMode="auto">
          <a:xfrm>
            <a:off x="2362200" y="2895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41" name="Rectangle 160"/>
          <p:cNvSpPr>
            <a:spLocks noChangeArrowheads="1"/>
          </p:cNvSpPr>
          <p:nvPr/>
        </p:nvSpPr>
        <p:spPr bwMode="auto">
          <a:xfrm>
            <a:off x="2362200" y="3276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42" name="Rectangle 161"/>
          <p:cNvSpPr>
            <a:spLocks noChangeArrowheads="1"/>
          </p:cNvSpPr>
          <p:nvPr/>
        </p:nvSpPr>
        <p:spPr bwMode="auto">
          <a:xfrm>
            <a:off x="2362200" y="3657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43" name="Rectangle 162"/>
          <p:cNvSpPr>
            <a:spLocks noChangeArrowheads="1"/>
          </p:cNvSpPr>
          <p:nvPr/>
        </p:nvSpPr>
        <p:spPr bwMode="auto">
          <a:xfrm>
            <a:off x="2362200" y="4038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44" name="Rectangle 163"/>
          <p:cNvSpPr>
            <a:spLocks noChangeArrowheads="1"/>
          </p:cNvSpPr>
          <p:nvPr/>
        </p:nvSpPr>
        <p:spPr bwMode="auto">
          <a:xfrm>
            <a:off x="2362200" y="4419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45" name="Rectangle 164"/>
          <p:cNvSpPr>
            <a:spLocks noChangeArrowheads="1"/>
          </p:cNvSpPr>
          <p:nvPr/>
        </p:nvSpPr>
        <p:spPr bwMode="auto">
          <a:xfrm>
            <a:off x="2362200" y="4800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46" name="Rectangle 165"/>
          <p:cNvSpPr>
            <a:spLocks noChangeArrowheads="1"/>
          </p:cNvSpPr>
          <p:nvPr/>
        </p:nvSpPr>
        <p:spPr bwMode="auto">
          <a:xfrm>
            <a:off x="2362200" y="5181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47" name="Rectangle 166"/>
          <p:cNvSpPr>
            <a:spLocks noChangeArrowheads="1"/>
          </p:cNvSpPr>
          <p:nvPr/>
        </p:nvSpPr>
        <p:spPr bwMode="auto">
          <a:xfrm>
            <a:off x="2362200" y="5562600"/>
            <a:ext cx="152400" cy="152400"/>
          </a:xfrm>
          <a:prstGeom prst="rect">
            <a:avLst/>
          </a:prstGeom>
          <a:solidFill>
            <a:schemeClr val="bg1"/>
          </a:solidFill>
          <a:ln w="25400">
            <a:solidFill>
              <a:schemeClr val="bg1"/>
            </a:solidFill>
            <a:miter lim="800000"/>
            <a:headEnd/>
            <a:tailEnd/>
          </a:ln>
        </p:spPr>
        <p:txBody>
          <a:bodyPr wrap="none">
            <a:prstTxWarp prst="textNoShape">
              <a:avLst/>
            </a:prstTxWarp>
          </a:bodyPr>
          <a:lstStyle/>
          <a:p>
            <a:endParaRPr lang="en-US" sz="2400" b="1">
              <a:latin typeface="Tahoma" pitchFamily="-65" charset="0"/>
            </a:endParaRPr>
          </a:p>
        </p:txBody>
      </p:sp>
      <p:sp>
        <p:nvSpPr>
          <p:cNvPr id="20648" name="Rectangle 167"/>
          <p:cNvSpPr>
            <a:spLocks noChangeArrowheads="1"/>
          </p:cNvSpPr>
          <p:nvPr/>
        </p:nvSpPr>
        <p:spPr bwMode="auto">
          <a:xfrm>
            <a:off x="609600" y="3505200"/>
            <a:ext cx="1752600" cy="533400"/>
          </a:xfrm>
          <a:prstGeom prst="rect">
            <a:avLst/>
          </a:prstGeom>
          <a:solidFill>
            <a:schemeClr val="bg1"/>
          </a:solidFill>
          <a:ln w="25400">
            <a:solidFill>
              <a:schemeClr val="tx1"/>
            </a:solidFill>
            <a:miter lim="800000"/>
            <a:headEnd/>
            <a:tailEnd/>
          </a:ln>
        </p:spPr>
        <p:txBody>
          <a:bodyPr wrap="none">
            <a:prstTxWarp prst="textNoShape">
              <a:avLst/>
            </a:prstTxWarp>
          </a:bodyPr>
          <a:lstStyle/>
          <a:p>
            <a:pPr algn="ctr"/>
            <a:r>
              <a:rPr lang="en-US" sz="2400" b="1">
                <a:latin typeface="Tahoma" pitchFamily="-65" charset="0"/>
              </a:rPr>
              <a:t>2D MESH</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Suggested </a:t>
            </a:r>
            <a:r>
              <a:rPr lang="en-US" dirty="0" smtClean="0"/>
              <a:t>Reading</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William Dally and Brian </a:t>
            </a:r>
            <a:r>
              <a:rPr lang="en-US" dirty="0" err="1" smtClean="0"/>
              <a:t>Towles</a:t>
            </a:r>
            <a:r>
              <a:rPr lang="en-US" dirty="0" smtClean="0"/>
              <a:t>. Principles and Practices of Interconnection Net- works. Morgan Kaufmann Pub., San Francisco, CA, 2003.</a:t>
            </a:r>
          </a:p>
          <a:p>
            <a:r>
              <a:rPr lang="en-US" dirty="0" smtClean="0"/>
              <a:t>William Dally and Brian </a:t>
            </a:r>
            <a:r>
              <a:rPr lang="en-US" dirty="0" err="1" smtClean="0"/>
              <a:t>Towles</a:t>
            </a:r>
            <a:r>
              <a:rPr lang="en-US" dirty="0" smtClean="0"/>
              <a:t>, “Route packets not wires: On-chip interconnection networks,” in Proceedings of the 38th Annual Design Automation Conference (DAC-38), 2001, pp. 684–689.</a:t>
            </a:r>
          </a:p>
          <a:p>
            <a:r>
              <a:rPr lang="en-US" dirty="0" smtClean="0"/>
              <a:t>David </a:t>
            </a:r>
            <a:r>
              <a:rPr lang="en-US" dirty="0" err="1" smtClean="0"/>
              <a:t>Wentzlaﬀ</a:t>
            </a:r>
            <a:r>
              <a:rPr lang="en-US" dirty="0" smtClean="0"/>
              <a:t>, Patrick </a:t>
            </a:r>
            <a:r>
              <a:rPr lang="en-US" dirty="0" err="1" smtClean="0"/>
              <a:t>Griﬃn</a:t>
            </a:r>
            <a:r>
              <a:rPr lang="en-US" dirty="0" smtClean="0"/>
              <a:t>, Henry </a:t>
            </a:r>
            <a:r>
              <a:rPr lang="en-US" dirty="0" err="1" smtClean="0"/>
              <a:t>Hoﬀman</a:t>
            </a:r>
            <a:r>
              <a:rPr lang="en-US" dirty="0" smtClean="0"/>
              <a:t>, </a:t>
            </a:r>
            <a:r>
              <a:rPr lang="en-US" dirty="0" err="1" smtClean="0"/>
              <a:t>LieweiBao</a:t>
            </a:r>
            <a:r>
              <a:rPr lang="en-US" dirty="0" smtClean="0"/>
              <a:t>, Bruce Edwards, Carl Ramey, Matthew </a:t>
            </a:r>
            <a:r>
              <a:rPr lang="en-US" dirty="0" err="1" smtClean="0"/>
              <a:t>Mattina</a:t>
            </a:r>
            <a:r>
              <a:rPr lang="en-US" dirty="0" smtClean="0"/>
              <a:t>, Chi-Chang Miao, John Brown I I I, and </a:t>
            </a:r>
            <a:r>
              <a:rPr lang="en-US" dirty="0" err="1" smtClean="0"/>
              <a:t>AnantAgarwal</a:t>
            </a:r>
            <a:r>
              <a:rPr lang="en-US" dirty="0" smtClean="0"/>
              <a:t>. On-chip interconnection architecture of the tile processor. IEEE Micro, pages 15– 31, 2007. </a:t>
            </a:r>
            <a:endParaRPr lang="en-US" baseline="0" dirty="0" smtClean="0"/>
          </a:p>
          <a:p>
            <a:r>
              <a:rPr lang="en-US" dirty="0" smtClean="0"/>
              <a:t>Michael Bedford Taylor, Walter Lee, </a:t>
            </a:r>
            <a:r>
              <a:rPr lang="en-US" dirty="0" err="1" smtClean="0"/>
              <a:t>SamanAmarasinghe</a:t>
            </a:r>
            <a:r>
              <a:rPr lang="en-US" dirty="0" smtClean="0"/>
              <a:t>, and </a:t>
            </a:r>
            <a:r>
              <a:rPr lang="en-US" dirty="0" err="1" smtClean="0"/>
              <a:t>AnantAgarwal</a:t>
            </a:r>
            <a:r>
              <a:rPr lang="en-US" dirty="0" smtClean="0"/>
              <a:t>. Scalar operand networks: On-chip interconnect for ILP in partitioned architectures. In Proceedings of the International Symposium on High Performance Computer Architecture, February 2003.</a:t>
            </a:r>
          </a:p>
          <a:p>
            <a:r>
              <a:rPr lang="en-US" dirty="0" smtClean="0"/>
              <a:t>S. </a:t>
            </a:r>
            <a:r>
              <a:rPr lang="en-US" dirty="0" err="1" smtClean="0"/>
              <a:t>Vangal</a:t>
            </a:r>
            <a:r>
              <a:rPr lang="en-US" dirty="0" smtClean="0"/>
              <a:t>, J. Howard, G. </a:t>
            </a:r>
            <a:r>
              <a:rPr lang="en-US" dirty="0" err="1" smtClean="0"/>
              <a:t>Ruhl</a:t>
            </a:r>
            <a:r>
              <a:rPr lang="en-US" dirty="0" smtClean="0"/>
              <a:t>, S. </a:t>
            </a:r>
            <a:r>
              <a:rPr lang="en-US" dirty="0" err="1" smtClean="0"/>
              <a:t>Dighe</a:t>
            </a:r>
            <a:r>
              <a:rPr lang="en-US" dirty="0" smtClean="0"/>
              <a:t>, H. Wilson, J. </a:t>
            </a:r>
            <a:r>
              <a:rPr lang="en-US" dirty="0" err="1" smtClean="0"/>
              <a:t>Tschanz</a:t>
            </a:r>
            <a:r>
              <a:rPr lang="en-US" dirty="0" smtClean="0"/>
              <a:t>, D. </a:t>
            </a:r>
            <a:r>
              <a:rPr lang="en-US" dirty="0" err="1" smtClean="0"/>
              <a:t>Finan</a:t>
            </a:r>
            <a:r>
              <a:rPr lang="en-US" dirty="0" smtClean="0"/>
              <a:t>, P. </a:t>
            </a:r>
            <a:r>
              <a:rPr lang="en-US" dirty="0" err="1" smtClean="0"/>
              <a:t>Iyer</a:t>
            </a:r>
            <a:r>
              <a:rPr lang="en-US" dirty="0" smtClean="0"/>
              <a:t>, A. Singh, T. Jacob, S. Jain, S. </a:t>
            </a:r>
            <a:r>
              <a:rPr lang="en-US" dirty="0" err="1" smtClean="0"/>
              <a:t>Venkataraman</a:t>
            </a:r>
            <a:r>
              <a:rPr lang="en-US" dirty="0" smtClean="0"/>
              <a:t>, Y. </a:t>
            </a:r>
            <a:r>
              <a:rPr lang="en-US" dirty="0" err="1" smtClean="0"/>
              <a:t>Hoskote</a:t>
            </a:r>
            <a:r>
              <a:rPr lang="en-US" dirty="0" smtClean="0"/>
              <a:t>, and N. </a:t>
            </a:r>
            <a:r>
              <a:rPr lang="en-US" dirty="0" err="1" smtClean="0"/>
              <a:t>Borkar</a:t>
            </a:r>
            <a:r>
              <a:rPr lang="en-US" dirty="0" smtClean="0"/>
              <a:t>. An 80-tile 1.28tﬂops network-on-chip in 65nm </a:t>
            </a:r>
            <a:r>
              <a:rPr lang="en-US" dirty="0" err="1" smtClean="0"/>
              <a:t>cmos</a:t>
            </a:r>
            <a:r>
              <a:rPr lang="en-US" dirty="0" smtClean="0"/>
              <a:t>. </a:t>
            </a:r>
            <a:r>
              <a:rPr lang="en-US" i="1" dirty="0" smtClean="0"/>
              <a:t>Solid-State Circuits Conference, 2007. ISSCC 2007. Digest of Technical Papers. IEEE International, pages 98–589, Feb. 2007. </a:t>
            </a:r>
            <a:endParaRPr lang="en-US" baseline="0" dirty="0" smtClean="0"/>
          </a:p>
        </p:txBody>
      </p:sp>
      <p:sp>
        <p:nvSpPr>
          <p:cNvPr id="4" name="Slide Number Placeholder 3"/>
          <p:cNvSpPr>
            <a:spLocks noGrp="1"/>
          </p:cNvSpPr>
          <p:nvPr>
            <p:ph type="sldNum" sz="quarter" idx="12"/>
          </p:nvPr>
        </p:nvSpPr>
        <p:spPr/>
        <p:txBody>
          <a:bodyPr/>
          <a:lstStyle/>
          <a:p>
            <a:fld id="{726448EE-B45F-6646-A673-B7007F420676}" type="slidenum">
              <a:rPr lang="en-US" smtClean="0"/>
              <a:pPr/>
              <a:t>13</a:t>
            </a:fld>
            <a:endParaRPr lang="en-US"/>
          </a:p>
        </p:txBody>
      </p:sp>
      <p:sp>
        <p:nvSpPr>
          <p:cNvPr id="5" name="Footer Placeholder 4"/>
          <p:cNvSpPr>
            <a:spLocks noGrp="1"/>
          </p:cNvSpPr>
          <p:nvPr>
            <p:ph type="ftr" sz="quarter" idx="11"/>
          </p:nvPr>
        </p:nvSpPr>
        <p:spPr/>
        <p:txBody>
          <a:bodyPr/>
          <a:lstStyle/>
          <a:p>
            <a:r>
              <a:rPr lang="en-US" smtClean="0"/>
              <a:t>Interconnection Network Lecture</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How to connect individual devices into a group of communicating devices?</a:t>
            </a:r>
          </a:p>
          <a:p>
            <a:pPr lvl="1"/>
            <a:r>
              <a:rPr lang="en-US" dirty="0" smtClean="0"/>
              <a:t>A device can be:</a:t>
            </a:r>
          </a:p>
          <a:p>
            <a:pPr lvl="2"/>
            <a:r>
              <a:rPr lang="en-US" dirty="0" smtClean="0"/>
              <a:t>Component within a chip</a:t>
            </a:r>
          </a:p>
          <a:p>
            <a:pPr lvl="2"/>
            <a:r>
              <a:rPr lang="en-US" dirty="0" smtClean="0"/>
              <a:t>Component within a computer</a:t>
            </a:r>
          </a:p>
          <a:p>
            <a:pPr lvl="2"/>
            <a:r>
              <a:rPr lang="en-US" dirty="0" smtClean="0"/>
              <a:t>Computer</a:t>
            </a:r>
          </a:p>
          <a:p>
            <a:pPr lvl="2"/>
            <a:r>
              <a:rPr lang="en-US" dirty="0" smtClean="0"/>
              <a:t>System of computers</a:t>
            </a:r>
          </a:p>
          <a:p>
            <a:pPr lvl="1"/>
            <a:r>
              <a:rPr lang="en-US" dirty="0" smtClean="0"/>
              <a:t>Network consists of:</a:t>
            </a:r>
          </a:p>
          <a:p>
            <a:pPr lvl="2"/>
            <a:r>
              <a:rPr lang="en-US" dirty="0" smtClean="0"/>
              <a:t>End point devices with interface to network</a:t>
            </a:r>
          </a:p>
          <a:p>
            <a:pPr lvl="2"/>
            <a:r>
              <a:rPr lang="en-US" dirty="0" smtClean="0"/>
              <a:t>Links</a:t>
            </a:r>
          </a:p>
          <a:p>
            <a:pPr lvl="2"/>
            <a:r>
              <a:rPr lang="en-US" dirty="0" smtClean="0"/>
              <a:t>Interconnect hardware</a:t>
            </a:r>
          </a:p>
          <a:p>
            <a:r>
              <a:rPr lang="en-US" dirty="0" smtClean="0"/>
              <a:t>Goal: transfer maximum amount of information with the least cost (minimum time, power)</a:t>
            </a:r>
          </a:p>
        </p:txBody>
      </p:sp>
      <p:sp>
        <p:nvSpPr>
          <p:cNvPr id="4" name="Slide Number Placeholder 3"/>
          <p:cNvSpPr>
            <a:spLocks noGrp="1"/>
          </p:cNvSpPr>
          <p:nvPr>
            <p:ph type="sldNum" sz="quarter" idx="12"/>
          </p:nvPr>
        </p:nvSpPr>
        <p:spPr/>
        <p:txBody>
          <a:bodyPr/>
          <a:lstStyle/>
          <a:p>
            <a:fld id="{726448EE-B45F-6646-A673-B7007F420676}"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Interconnection Network Lecture</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Interconnection Networks</a:t>
            </a:r>
            <a:endParaRPr lang="en-US" dirty="0"/>
          </a:p>
        </p:txBody>
      </p:sp>
      <p:sp>
        <p:nvSpPr>
          <p:cNvPr id="3" name="Content Placeholder 2"/>
          <p:cNvSpPr>
            <a:spLocks noGrp="1"/>
          </p:cNvSpPr>
          <p:nvPr>
            <p:ph idx="1"/>
          </p:nvPr>
        </p:nvSpPr>
        <p:spPr>
          <a:xfrm>
            <a:off x="152400" y="1600200"/>
            <a:ext cx="8229600" cy="4525963"/>
          </a:xfrm>
        </p:spPr>
        <p:txBody>
          <a:bodyPr>
            <a:normAutofit fontScale="85000" lnSpcReduction="20000"/>
          </a:bodyPr>
          <a:lstStyle/>
          <a:p>
            <a:r>
              <a:rPr lang="en-US" dirty="0" smtClean="0"/>
              <a:t>Interconnection networks can be grouped into four domains</a:t>
            </a:r>
          </a:p>
          <a:p>
            <a:pPr lvl="1"/>
            <a:r>
              <a:rPr lang="en-US" dirty="0" smtClean="0"/>
              <a:t>Depending on number and proximity of devices to be connected</a:t>
            </a:r>
          </a:p>
          <a:p>
            <a:r>
              <a:rPr lang="en-US" dirty="0" smtClean="0"/>
              <a:t>On-Chip networks (</a:t>
            </a:r>
            <a:r>
              <a:rPr lang="en-US" dirty="0" err="1" smtClean="0"/>
              <a:t>OCNs</a:t>
            </a:r>
            <a:r>
              <a:rPr lang="en-US" dirty="0" smtClean="0"/>
              <a:t> or </a:t>
            </a:r>
            <a:r>
              <a:rPr lang="en-US" dirty="0" err="1" smtClean="0"/>
              <a:t>NoCs</a:t>
            </a:r>
            <a:r>
              <a:rPr lang="en-US" dirty="0" smtClean="0"/>
              <a:t>)</a:t>
            </a:r>
          </a:p>
          <a:p>
            <a:pPr lvl="1"/>
            <a:r>
              <a:rPr lang="en-US" dirty="0" smtClean="0"/>
              <a:t>Devices include </a:t>
            </a:r>
            <a:r>
              <a:rPr lang="en-US" dirty="0" err="1" smtClean="0"/>
              <a:t>microarchitectural</a:t>
            </a:r>
            <a:r>
              <a:rPr lang="en-US" dirty="0" smtClean="0"/>
              <a:t> elements (functional units, register files), caches, directories, processors</a:t>
            </a:r>
          </a:p>
          <a:p>
            <a:pPr lvl="1"/>
            <a:r>
              <a:rPr lang="en-US" dirty="0" smtClean="0"/>
              <a:t>Current designs: small number of devices</a:t>
            </a:r>
          </a:p>
          <a:p>
            <a:pPr lvl="2"/>
            <a:r>
              <a:rPr lang="en-US" dirty="0" smtClean="0"/>
              <a:t>Ex: IBM Cell, Sun’s Niagara</a:t>
            </a:r>
          </a:p>
          <a:p>
            <a:pPr lvl="1"/>
            <a:r>
              <a:rPr lang="en-US" dirty="0" smtClean="0"/>
              <a:t>Projected systems: dozens, hundreds of devices</a:t>
            </a:r>
          </a:p>
          <a:p>
            <a:pPr lvl="2"/>
            <a:r>
              <a:rPr lang="en-US" dirty="0" smtClean="0"/>
              <a:t>Ex: Intel Teraflops research prototypes, 80 cores</a:t>
            </a:r>
          </a:p>
          <a:p>
            <a:pPr lvl="1"/>
            <a:r>
              <a:rPr lang="en-US" dirty="0" smtClean="0"/>
              <a:t>Proximity: millimeters</a:t>
            </a:r>
          </a:p>
        </p:txBody>
      </p:sp>
      <p:sp>
        <p:nvSpPr>
          <p:cNvPr id="7" name="Slide Number Placeholder 6"/>
          <p:cNvSpPr>
            <a:spLocks noGrp="1"/>
          </p:cNvSpPr>
          <p:nvPr>
            <p:ph type="sldNum" sz="quarter" idx="12"/>
          </p:nvPr>
        </p:nvSpPr>
        <p:spPr/>
        <p:txBody>
          <a:bodyPr/>
          <a:lstStyle/>
          <a:p>
            <a:fld id="{726448EE-B45F-6646-A673-B7007F420676}" type="slidenum">
              <a:rPr lang="en-US" smtClean="0"/>
              <a:pPr/>
              <a:t>3</a:t>
            </a:fld>
            <a:endParaRPr lang="en-US"/>
          </a:p>
        </p:txBody>
      </p:sp>
      <p:sp>
        <p:nvSpPr>
          <p:cNvPr id="8" name="Footer Placeholder 7"/>
          <p:cNvSpPr>
            <a:spLocks noGrp="1"/>
          </p:cNvSpPr>
          <p:nvPr>
            <p:ph type="ftr" sz="quarter" idx="11"/>
          </p:nvPr>
        </p:nvSpPr>
        <p:spPr/>
        <p:txBody>
          <a:bodyPr/>
          <a:lstStyle/>
          <a:p>
            <a:r>
              <a:rPr lang="en-US" smtClean="0"/>
              <a:t>Interconnection Network Lecture</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Types of Interconnection Networks (2)</a:t>
            </a:r>
            <a:endParaRPr lang="en-US" dirty="0"/>
          </a:p>
        </p:txBody>
      </p:sp>
      <p:sp>
        <p:nvSpPr>
          <p:cNvPr id="3" name="Content Placeholder 2"/>
          <p:cNvSpPr>
            <a:spLocks noGrp="1"/>
          </p:cNvSpPr>
          <p:nvPr>
            <p:ph idx="1"/>
          </p:nvPr>
        </p:nvSpPr>
        <p:spPr/>
        <p:txBody>
          <a:bodyPr>
            <a:normAutofit fontScale="77500" lnSpcReduction="20000"/>
          </a:bodyPr>
          <a:lstStyle/>
          <a:p>
            <a:pPr lvl="0"/>
            <a:r>
              <a:rPr lang="en-US" dirty="0" smtClean="0"/>
              <a:t>System/Storage Area Network (</a:t>
            </a:r>
            <a:r>
              <a:rPr lang="en-US" dirty="0" err="1" smtClean="0"/>
              <a:t>SANs</a:t>
            </a:r>
            <a:r>
              <a:rPr lang="en-US" dirty="0" smtClean="0"/>
              <a:t>)</a:t>
            </a:r>
          </a:p>
          <a:p>
            <a:pPr lvl="1">
              <a:tabLst>
                <a:tab pos="723900" algn="l"/>
                <a:tab pos="1447800" algn="l"/>
                <a:tab pos="2171700" algn="l"/>
                <a:tab pos="2895600" algn="l"/>
                <a:tab pos="3619500" algn="l"/>
                <a:tab pos="4343400" algn="l"/>
                <a:tab pos="5065713" algn="l"/>
                <a:tab pos="5791200" algn="l"/>
                <a:tab pos="6515100" algn="l"/>
                <a:tab pos="7235825" algn="l"/>
                <a:tab pos="7958138" algn="l"/>
                <a:tab pos="8686800" algn="l"/>
                <a:tab pos="9405938" algn="l"/>
              </a:tabLst>
            </a:pPr>
            <a:r>
              <a:rPr lang="en-GB" dirty="0" smtClean="0"/>
              <a:t>Multiprocessor and multicomputer systems</a:t>
            </a:r>
          </a:p>
          <a:p>
            <a:pPr lvl="2">
              <a:tabLst>
                <a:tab pos="723900" algn="l"/>
                <a:tab pos="1447800" algn="l"/>
                <a:tab pos="2171700" algn="l"/>
                <a:tab pos="2895600" algn="l"/>
                <a:tab pos="3619500" algn="l"/>
                <a:tab pos="4343400" algn="l"/>
                <a:tab pos="5065713" algn="l"/>
                <a:tab pos="5791200" algn="l"/>
                <a:tab pos="6515100" algn="l"/>
                <a:tab pos="7235825" algn="l"/>
                <a:tab pos="7958138" algn="l"/>
                <a:tab pos="8686800" algn="l"/>
                <a:tab pos="9405938" algn="l"/>
              </a:tabLst>
            </a:pPr>
            <a:r>
              <a:rPr lang="en-GB" dirty="0" err="1" smtClean="0"/>
              <a:t>Interprocessor</a:t>
            </a:r>
            <a:r>
              <a:rPr lang="en-GB" dirty="0" smtClean="0"/>
              <a:t> and processor-memory interconnections</a:t>
            </a:r>
          </a:p>
          <a:p>
            <a:pPr lvl="1">
              <a:tabLst>
                <a:tab pos="723900" algn="l"/>
                <a:tab pos="1447800" algn="l"/>
                <a:tab pos="2171700" algn="l"/>
                <a:tab pos="2895600" algn="l"/>
                <a:tab pos="3619500" algn="l"/>
                <a:tab pos="4343400" algn="l"/>
                <a:tab pos="5065713" algn="l"/>
                <a:tab pos="5791200" algn="l"/>
                <a:tab pos="6515100" algn="l"/>
                <a:tab pos="7235825" algn="l"/>
                <a:tab pos="7958138" algn="l"/>
                <a:tab pos="8686800" algn="l"/>
                <a:tab pos="9405938" algn="l"/>
              </a:tabLst>
            </a:pPr>
            <a:r>
              <a:rPr lang="en-GB" dirty="0" smtClean="0"/>
              <a:t>Server and data </a:t>
            </a:r>
            <a:r>
              <a:rPr lang="en-GB" dirty="0" err="1" smtClean="0"/>
              <a:t>center</a:t>
            </a:r>
            <a:r>
              <a:rPr lang="en-GB" dirty="0" smtClean="0"/>
              <a:t> environments</a:t>
            </a:r>
          </a:p>
          <a:p>
            <a:pPr lvl="2">
              <a:tabLst>
                <a:tab pos="723900" algn="l"/>
                <a:tab pos="1447800" algn="l"/>
                <a:tab pos="2171700" algn="l"/>
                <a:tab pos="2895600" algn="l"/>
                <a:tab pos="3619500" algn="l"/>
                <a:tab pos="4343400" algn="l"/>
                <a:tab pos="5065713" algn="l"/>
                <a:tab pos="5791200" algn="l"/>
                <a:tab pos="6515100" algn="l"/>
                <a:tab pos="7235825" algn="l"/>
                <a:tab pos="7958138" algn="l"/>
                <a:tab pos="8686800" algn="l"/>
                <a:tab pos="9405938" algn="l"/>
              </a:tabLst>
            </a:pPr>
            <a:r>
              <a:rPr lang="en-GB" dirty="0" smtClean="0"/>
              <a:t>Storage and I/O components</a:t>
            </a:r>
          </a:p>
          <a:p>
            <a:pPr lvl="1">
              <a:tabLst>
                <a:tab pos="723900" algn="l"/>
                <a:tab pos="1447800" algn="l"/>
                <a:tab pos="2171700" algn="l"/>
                <a:tab pos="2895600" algn="l"/>
                <a:tab pos="3619500" algn="l"/>
                <a:tab pos="4343400" algn="l"/>
                <a:tab pos="5065713" algn="l"/>
                <a:tab pos="5791200" algn="l"/>
                <a:tab pos="6515100" algn="l"/>
                <a:tab pos="7235825" algn="l"/>
                <a:tab pos="7958138" algn="l"/>
                <a:tab pos="8686800" algn="l"/>
                <a:tab pos="9405938" algn="l"/>
              </a:tabLst>
            </a:pPr>
            <a:r>
              <a:rPr lang="en-GB" dirty="0" smtClean="0"/>
              <a:t>Hundreds to thousands of devices interconnected </a:t>
            </a:r>
          </a:p>
          <a:p>
            <a:pPr lvl="2">
              <a:tabLst>
                <a:tab pos="723900" algn="l"/>
                <a:tab pos="1447800" algn="l"/>
                <a:tab pos="2171700" algn="l"/>
                <a:tab pos="2895600" algn="l"/>
                <a:tab pos="3619500" algn="l"/>
                <a:tab pos="4343400" algn="l"/>
                <a:tab pos="5065713" algn="l"/>
                <a:tab pos="5791200" algn="l"/>
                <a:tab pos="6515100" algn="l"/>
                <a:tab pos="7235825" algn="l"/>
                <a:tab pos="7958138" algn="l"/>
                <a:tab pos="8686800" algn="l"/>
                <a:tab pos="9405938" algn="l"/>
              </a:tabLst>
            </a:pPr>
            <a:r>
              <a:rPr lang="en-GB" dirty="0" smtClean="0"/>
              <a:t>IBM Blue Gene/L supercomputer (64K nodes, each with 2 processors)</a:t>
            </a:r>
          </a:p>
          <a:p>
            <a:pPr lvl="1">
              <a:tabLst>
                <a:tab pos="723900" algn="l"/>
                <a:tab pos="1447800" algn="l"/>
                <a:tab pos="2171700" algn="l"/>
                <a:tab pos="2895600" algn="l"/>
                <a:tab pos="3619500" algn="l"/>
                <a:tab pos="4343400" algn="l"/>
                <a:tab pos="5065713" algn="l"/>
                <a:tab pos="5791200" algn="l"/>
                <a:tab pos="6515100" algn="l"/>
                <a:tab pos="7235825" algn="l"/>
                <a:tab pos="7958138" algn="l"/>
                <a:tab pos="8686800" algn="l"/>
                <a:tab pos="9405938" algn="l"/>
              </a:tabLst>
            </a:pPr>
            <a:r>
              <a:rPr lang="en-GB" dirty="0" smtClean="0"/>
              <a:t>Maximum interconnect distance typically on the order of tens of meters, but some with as high as a few hundred meters</a:t>
            </a:r>
          </a:p>
          <a:p>
            <a:pPr lvl="2">
              <a:tabLst>
                <a:tab pos="723900" algn="l"/>
                <a:tab pos="1447800" algn="l"/>
                <a:tab pos="2171700" algn="l"/>
                <a:tab pos="2895600" algn="l"/>
                <a:tab pos="3619500" algn="l"/>
                <a:tab pos="4343400" algn="l"/>
                <a:tab pos="5065713" algn="l"/>
                <a:tab pos="5791200" algn="l"/>
                <a:tab pos="6515100" algn="l"/>
                <a:tab pos="7235825" algn="l"/>
                <a:tab pos="7958138" algn="l"/>
                <a:tab pos="8686800" algn="l"/>
                <a:tab pos="9405938" algn="l"/>
              </a:tabLst>
            </a:pPr>
            <a:r>
              <a:rPr lang="en-GB" dirty="0" err="1" smtClean="0"/>
              <a:t>InfiniBand</a:t>
            </a:r>
            <a:r>
              <a:rPr lang="en-GB" dirty="0" smtClean="0"/>
              <a:t>: 120 </a:t>
            </a:r>
            <a:r>
              <a:rPr lang="en-GB" dirty="0" err="1" smtClean="0"/>
              <a:t>Gbps</a:t>
            </a:r>
            <a:r>
              <a:rPr lang="en-GB" dirty="0" smtClean="0"/>
              <a:t> over a distance of 300 </a:t>
            </a:r>
            <a:r>
              <a:rPr lang="en-GB" dirty="0" err="1" smtClean="0"/>
              <a:t>m</a:t>
            </a:r>
            <a:endParaRPr lang="en-GB" dirty="0" smtClean="0"/>
          </a:p>
          <a:p>
            <a:pPr lvl="1">
              <a:tabLst>
                <a:tab pos="723900" algn="l"/>
                <a:tab pos="1447800" algn="l"/>
                <a:tab pos="2171700" algn="l"/>
                <a:tab pos="2895600" algn="l"/>
                <a:tab pos="3619500" algn="l"/>
                <a:tab pos="4343400" algn="l"/>
                <a:tab pos="5065713" algn="l"/>
                <a:tab pos="5791200" algn="l"/>
                <a:tab pos="6515100" algn="l"/>
                <a:tab pos="7235825" algn="l"/>
                <a:tab pos="7958138" algn="l"/>
                <a:tab pos="8686800" algn="l"/>
                <a:tab pos="9405938" algn="l"/>
              </a:tabLst>
            </a:pPr>
            <a:r>
              <a:rPr lang="en-GB" dirty="0" smtClean="0"/>
              <a:t>Examples (standards and proprietary)</a:t>
            </a:r>
          </a:p>
          <a:p>
            <a:pPr lvl="2">
              <a:tabLst>
                <a:tab pos="723900" algn="l"/>
                <a:tab pos="1447800" algn="l"/>
                <a:tab pos="2171700" algn="l"/>
                <a:tab pos="2895600" algn="l"/>
                <a:tab pos="3619500" algn="l"/>
                <a:tab pos="4343400" algn="l"/>
                <a:tab pos="5065713" algn="l"/>
                <a:tab pos="5791200" algn="l"/>
                <a:tab pos="6515100" algn="l"/>
                <a:tab pos="7235825" algn="l"/>
                <a:tab pos="7958138" algn="l"/>
                <a:tab pos="8686800" algn="l"/>
                <a:tab pos="9405938" algn="l"/>
              </a:tabLst>
            </a:pPr>
            <a:r>
              <a:rPr lang="en-GB" dirty="0" err="1" smtClean="0"/>
              <a:t>InfiniBand</a:t>
            </a:r>
            <a:r>
              <a:rPr lang="en-GB" dirty="0" smtClean="0"/>
              <a:t>, </a:t>
            </a:r>
            <a:r>
              <a:rPr lang="en-GB" dirty="0" err="1" smtClean="0"/>
              <a:t>Myrinet</a:t>
            </a:r>
            <a:r>
              <a:rPr lang="en-GB" dirty="0" smtClean="0"/>
              <a:t>, Quadrics, Advanced Switching Interconnect</a:t>
            </a:r>
            <a:endParaRPr lang="en-US" dirty="0" smtClean="0"/>
          </a:p>
        </p:txBody>
      </p:sp>
      <p:sp>
        <p:nvSpPr>
          <p:cNvPr id="4" name="Slide Number Placeholder 3"/>
          <p:cNvSpPr>
            <a:spLocks noGrp="1"/>
          </p:cNvSpPr>
          <p:nvPr>
            <p:ph type="sldNum" sz="quarter" idx="12"/>
          </p:nvPr>
        </p:nvSpPr>
        <p:spPr/>
        <p:txBody>
          <a:bodyPr/>
          <a:lstStyle/>
          <a:p>
            <a:fld id="{726448EE-B45F-6646-A673-B7007F420676}"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Interconnection Network Lecture</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Types</a:t>
            </a:r>
            <a:r>
              <a:rPr lang="en-US" baseline="0" dirty="0" smtClean="0"/>
              <a:t> of Interconnection Networks (3)</a:t>
            </a:r>
            <a:endParaRPr lang="en-US" dirty="0"/>
          </a:p>
        </p:txBody>
      </p:sp>
      <p:sp>
        <p:nvSpPr>
          <p:cNvPr id="3" name="Content Placeholder 2"/>
          <p:cNvSpPr>
            <a:spLocks noGrp="1"/>
          </p:cNvSpPr>
          <p:nvPr>
            <p:ph idx="1"/>
          </p:nvPr>
        </p:nvSpPr>
        <p:spPr/>
        <p:txBody>
          <a:bodyPr>
            <a:normAutofit fontScale="92500"/>
          </a:bodyPr>
          <a:lstStyle/>
          <a:p>
            <a:pPr lvl="0"/>
            <a:r>
              <a:rPr lang="en-US" dirty="0" smtClean="0"/>
              <a:t>Local Area Network (LANs)</a:t>
            </a:r>
          </a:p>
          <a:p>
            <a:pPr lvl="1">
              <a:tabLst>
                <a:tab pos="723900" algn="l"/>
                <a:tab pos="1447800" algn="l"/>
                <a:tab pos="2171700" algn="l"/>
                <a:tab pos="2895600" algn="l"/>
                <a:tab pos="3619500" algn="l"/>
                <a:tab pos="4343400" algn="l"/>
                <a:tab pos="5065713" algn="l"/>
                <a:tab pos="5791200" algn="l"/>
                <a:tab pos="6515100" algn="l"/>
                <a:tab pos="7235825" algn="l"/>
                <a:tab pos="7958138" algn="l"/>
                <a:tab pos="8686800" algn="l"/>
                <a:tab pos="9405938" algn="l"/>
              </a:tabLst>
            </a:pPr>
            <a:r>
              <a:rPr lang="en-GB" dirty="0" smtClean="0"/>
              <a:t>Interconnect autonomous computer systems </a:t>
            </a:r>
          </a:p>
          <a:p>
            <a:pPr lvl="1">
              <a:tabLst>
                <a:tab pos="723900" algn="l"/>
                <a:tab pos="1447800" algn="l"/>
                <a:tab pos="2171700" algn="l"/>
                <a:tab pos="2895600" algn="l"/>
                <a:tab pos="3619500" algn="l"/>
                <a:tab pos="4343400" algn="l"/>
                <a:tab pos="5065713" algn="l"/>
                <a:tab pos="5791200" algn="l"/>
                <a:tab pos="6515100" algn="l"/>
                <a:tab pos="7235825" algn="l"/>
                <a:tab pos="7958138" algn="l"/>
                <a:tab pos="8686800" algn="l"/>
                <a:tab pos="9405938" algn="l"/>
              </a:tabLst>
            </a:pPr>
            <a:r>
              <a:rPr lang="en-GB" dirty="0" smtClean="0"/>
              <a:t>Machine room or throughout a building or campus</a:t>
            </a:r>
          </a:p>
          <a:p>
            <a:pPr lvl="1">
              <a:tabLst>
                <a:tab pos="723900" algn="l"/>
                <a:tab pos="1447800" algn="l"/>
                <a:tab pos="2171700" algn="l"/>
                <a:tab pos="2895600" algn="l"/>
                <a:tab pos="3619500" algn="l"/>
                <a:tab pos="4343400" algn="l"/>
                <a:tab pos="5065713" algn="l"/>
                <a:tab pos="5791200" algn="l"/>
                <a:tab pos="6515100" algn="l"/>
                <a:tab pos="7235825" algn="l"/>
                <a:tab pos="7958138" algn="l"/>
                <a:tab pos="8686800" algn="l"/>
                <a:tab pos="9405938" algn="l"/>
              </a:tabLst>
            </a:pPr>
            <a:r>
              <a:rPr lang="en-GB" dirty="0" smtClean="0"/>
              <a:t>Hundreds of devices interconnected (1,000s with bridging)</a:t>
            </a:r>
          </a:p>
          <a:p>
            <a:pPr lvl="1">
              <a:tabLst>
                <a:tab pos="723900" algn="l"/>
                <a:tab pos="1447800" algn="l"/>
                <a:tab pos="2171700" algn="l"/>
                <a:tab pos="2895600" algn="l"/>
                <a:tab pos="3619500" algn="l"/>
                <a:tab pos="4343400" algn="l"/>
                <a:tab pos="5065713" algn="l"/>
                <a:tab pos="5791200" algn="l"/>
                <a:tab pos="6515100" algn="l"/>
                <a:tab pos="7235825" algn="l"/>
                <a:tab pos="7958138" algn="l"/>
                <a:tab pos="8686800" algn="l"/>
                <a:tab pos="9405938" algn="l"/>
              </a:tabLst>
            </a:pPr>
            <a:r>
              <a:rPr lang="en-GB" dirty="0" smtClean="0"/>
              <a:t>Maximum interconnect distance on the order of  few </a:t>
            </a:r>
            <a:r>
              <a:rPr lang="en-GB" dirty="0" err="1" smtClean="0"/>
              <a:t>kilometers</a:t>
            </a:r>
            <a:r>
              <a:rPr lang="en-GB" dirty="0" smtClean="0"/>
              <a:t>, but some with distance spans of a few tens of </a:t>
            </a:r>
            <a:r>
              <a:rPr lang="en-GB" dirty="0" err="1" smtClean="0"/>
              <a:t>kilometers</a:t>
            </a:r>
            <a:endParaRPr lang="en-GB" dirty="0" smtClean="0"/>
          </a:p>
          <a:p>
            <a:pPr lvl="1">
              <a:tabLst>
                <a:tab pos="723900" algn="l"/>
                <a:tab pos="1447800" algn="l"/>
                <a:tab pos="2171700" algn="l"/>
                <a:tab pos="2895600" algn="l"/>
                <a:tab pos="3619500" algn="l"/>
                <a:tab pos="4343400" algn="l"/>
                <a:tab pos="5065713" algn="l"/>
                <a:tab pos="5791200" algn="l"/>
                <a:tab pos="6515100" algn="l"/>
                <a:tab pos="7235825" algn="l"/>
                <a:tab pos="7958138" algn="l"/>
                <a:tab pos="8686800" algn="l"/>
                <a:tab pos="9405938" algn="l"/>
              </a:tabLst>
            </a:pPr>
            <a:r>
              <a:rPr lang="en-GB" dirty="0" smtClean="0"/>
              <a:t>Example (most popular): Ethernet, with 10 </a:t>
            </a:r>
            <a:r>
              <a:rPr lang="en-GB" dirty="0" err="1" smtClean="0"/>
              <a:t>Gbps</a:t>
            </a:r>
            <a:r>
              <a:rPr lang="en-GB" dirty="0" smtClean="0"/>
              <a:t> over 40Km</a:t>
            </a:r>
          </a:p>
        </p:txBody>
      </p:sp>
      <p:sp>
        <p:nvSpPr>
          <p:cNvPr id="4" name="Slide Number Placeholder 3"/>
          <p:cNvSpPr>
            <a:spLocks noGrp="1"/>
          </p:cNvSpPr>
          <p:nvPr>
            <p:ph type="sldNum" sz="quarter" idx="12"/>
          </p:nvPr>
        </p:nvSpPr>
        <p:spPr/>
        <p:txBody>
          <a:bodyPr/>
          <a:lstStyle/>
          <a:p>
            <a:fld id="{726448EE-B45F-6646-A673-B7007F420676}"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Interconnection Network Lecture</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Types of Interconnection Networks (4)</a:t>
            </a:r>
            <a:endParaRPr lang="en-US" dirty="0"/>
          </a:p>
        </p:txBody>
      </p:sp>
      <p:sp>
        <p:nvSpPr>
          <p:cNvPr id="3" name="Content Placeholder 2"/>
          <p:cNvSpPr>
            <a:spLocks noGrp="1"/>
          </p:cNvSpPr>
          <p:nvPr>
            <p:ph idx="1"/>
          </p:nvPr>
        </p:nvSpPr>
        <p:spPr/>
        <p:txBody>
          <a:bodyPr/>
          <a:lstStyle/>
          <a:p>
            <a:pPr lvl="0"/>
            <a:r>
              <a:rPr lang="en-US" dirty="0" smtClean="0"/>
              <a:t>Wide Area Networks (WANs)</a:t>
            </a:r>
          </a:p>
          <a:p>
            <a:pPr lvl="1" eaLnBrk="0" fontAlgn="base" hangingPunct="0"/>
            <a:r>
              <a:rPr lang="en-US" sz="2800" kern="1200" dirty="0" smtClean="0">
                <a:solidFill>
                  <a:schemeClr val="tx1"/>
                </a:solidFill>
                <a:latin typeface="+mn-lt"/>
                <a:ea typeface="+mn-ea"/>
                <a:cs typeface="+mn-cs"/>
              </a:rPr>
              <a:t>Interconnect systems distributed across the globe</a:t>
            </a:r>
            <a:endParaRPr lang="en-US" sz="2800" dirty="0" smtClean="0"/>
          </a:p>
          <a:p>
            <a:pPr lvl="1" eaLnBrk="0" fontAlgn="base" hangingPunct="0"/>
            <a:r>
              <a:rPr lang="en-US" sz="2800" kern="1200" dirty="0" smtClean="0">
                <a:solidFill>
                  <a:schemeClr val="tx1"/>
                </a:solidFill>
                <a:latin typeface="+mn-lt"/>
                <a:ea typeface="+mn-ea"/>
                <a:cs typeface="+mn-cs"/>
              </a:rPr>
              <a:t>Internetworking support is required</a:t>
            </a:r>
            <a:endParaRPr lang="en-US" dirty="0" smtClean="0"/>
          </a:p>
          <a:p>
            <a:pPr lvl="1" eaLnBrk="0" fontAlgn="base" hangingPunct="0"/>
            <a:r>
              <a:rPr lang="en-US" sz="2800" kern="1200" dirty="0" smtClean="0">
                <a:solidFill>
                  <a:schemeClr val="tx1"/>
                </a:solidFill>
                <a:latin typeface="+mn-lt"/>
                <a:ea typeface="+mn-ea"/>
                <a:cs typeface="+mn-cs"/>
              </a:rPr>
              <a:t>Many millions of devices interconnected</a:t>
            </a:r>
            <a:endParaRPr lang="en-US" dirty="0" smtClean="0"/>
          </a:p>
          <a:p>
            <a:pPr lvl="1" eaLnBrk="0" fontAlgn="base" hangingPunct="0"/>
            <a:r>
              <a:rPr lang="en-US" sz="2800" kern="1200" dirty="0" smtClean="0">
                <a:solidFill>
                  <a:schemeClr val="tx1"/>
                </a:solidFill>
                <a:latin typeface="+mn-lt"/>
                <a:ea typeface="+mn-ea"/>
                <a:cs typeface="+mn-cs"/>
              </a:rPr>
              <a:t>Maximum interconnect distance of many thousands of kilometers</a:t>
            </a:r>
          </a:p>
          <a:p>
            <a:pPr lvl="1" eaLnBrk="0" fontAlgn="base" hangingPunct="0"/>
            <a:r>
              <a:rPr lang="en-US" sz="2800" kern="1200" dirty="0" smtClean="0">
                <a:solidFill>
                  <a:schemeClr val="tx1"/>
                </a:solidFill>
                <a:latin typeface="+mn-lt"/>
                <a:ea typeface="+mn-ea"/>
                <a:cs typeface="+mn-cs"/>
              </a:rPr>
              <a:t>Example: ATM</a:t>
            </a:r>
            <a:endParaRPr lang="en-US" dirty="0" smtClean="0"/>
          </a:p>
        </p:txBody>
      </p:sp>
      <p:sp>
        <p:nvSpPr>
          <p:cNvPr id="4" name="Slide Number Placeholder 3"/>
          <p:cNvSpPr>
            <a:spLocks noGrp="1"/>
          </p:cNvSpPr>
          <p:nvPr>
            <p:ph type="sldNum" sz="quarter" idx="12"/>
          </p:nvPr>
        </p:nvSpPr>
        <p:spPr/>
        <p:txBody>
          <a:bodyPr/>
          <a:lstStyle/>
          <a:p>
            <a:fld id="{726448EE-B45F-6646-A673-B7007F420676}"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Interconnection Network Lecture</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t>
            </a:r>
            <a:endParaRPr lang="en-US" dirty="0"/>
          </a:p>
        </p:txBody>
      </p:sp>
      <p:sp>
        <p:nvSpPr>
          <p:cNvPr id="3" name="Content Placeholder 2"/>
          <p:cNvSpPr>
            <a:spLocks noGrp="1"/>
          </p:cNvSpPr>
          <p:nvPr>
            <p:ph idx="1"/>
          </p:nvPr>
        </p:nvSpPr>
        <p:spPr/>
        <p:txBody>
          <a:bodyPr/>
          <a:lstStyle/>
          <a:p>
            <a:r>
              <a:rPr lang="en-US" dirty="0" smtClean="0"/>
              <a:t>Next few lectures will focus on On-chip networks</a:t>
            </a:r>
          </a:p>
          <a:p>
            <a:r>
              <a:rPr lang="en-US" dirty="0" smtClean="0"/>
              <a:t>Concepts applicable to all types of networks</a:t>
            </a:r>
          </a:p>
          <a:p>
            <a:pPr lvl="1"/>
            <a:r>
              <a:rPr lang="en-US" dirty="0" smtClean="0"/>
              <a:t>Focus on trade-offs and constraints as applicable to </a:t>
            </a:r>
            <a:r>
              <a:rPr lang="en-US" dirty="0" err="1" smtClean="0"/>
              <a:t>NoCs</a:t>
            </a:r>
            <a:endParaRPr lang="en-US" dirty="0" smtClean="0"/>
          </a:p>
        </p:txBody>
      </p:sp>
      <p:sp>
        <p:nvSpPr>
          <p:cNvPr id="4" name="Slide Number Placeholder 3"/>
          <p:cNvSpPr>
            <a:spLocks noGrp="1"/>
          </p:cNvSpPr>
          <p:nvPr>
            <p:ph type="sldNum" sz="quarter" idx="12"/>
          </p:nvPr>
        </p:nvSpPr>
        <p:spPr/>
        <p:txBody>
          <a:bodyPr/>
          <a:lstStyle/>
          <a:p>
            <a:fld id="{726448EE-B45F-6646-A673-B7007F420676}" type="slidenum">
              <a:rPr lang="en-US" smtClean="0"/>
              <a:pPr/>
              <a:t>7</a:t>
            </a:fld>
            <a:endParaRPr lang="en-US"/>
          </a:p>
        </p:txBody>
      </p:sp>
      <p:sp>
        <p:nvSpPr>
          <p:cNvPr id="5" name="Footer Placeholder 4"/>
          <p:cNvSpPr>
            <a:spLocks noGrp="1"/>
          </p:cNvSpPr>
          <p:nvPr>
            <p:ph type="ftr" sz="quarter" idx="11"/>
          </p:nvPr>
        </p:nvSpPr>
        <p:spPr/>
        <p:txBody>
          <a:bodyPr/>
          <a:lstStyle/>
          <a:p>
            <a:r>
              <a:rPr lang="en-US" smtClean="0"/>
              <a:t>Interconnection Network Lecture</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On-Chip Networks (</a:t>
            </a:r>
            <a:r>
              <a:rPr lang="en-US" dirty="0" err="1" smtClean="0"/>
              <a:t>NoCs</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smtClean="0"/>
              <a:t>Why Network on Chip?</a:t>
            </a:r>
          </a:p>
          <a:p>
            <a:pPr lvl="1"/>
            <a:r>
              <a:rPr lang="en-US" dirty="0" smtClean="0"/>
              <a:t>Ad-hoc</a:t>
            </a:r>
            <a:r>
              <a:rPr lang="en-US" baseline="0" dirty="0" smtClean="0"/>
              <a:t> wiring does not scale beyond a small number of cores</a:t>
            </a:r>
          </a:p>
          <a:p>
            <a:pPr lvl="2"/>
            <a:r>
              <a:rPr lang="en-US" dirty="0" smtClean="0"/>
              <a:t>Prohibitive area</a:t>
            </a:r>
          </a:p>
          <a:p>
            <a:pPr lvl="2"/>
            <a:r>
              <a:rPr lang="en-US" dirty="0" smtClean="0"/>
              <a:t>Long latency</a:t>
            </a:r>
          </a:p>
          <a:p>
            <a:r>
              <a:rPr lang="en-US" dirty="0" smtClean="0"/>
              <a:t>OCN offers </a:t>
            </a:r>
          </a:p>
          <a:p>
            <a:pPr lvl="1"/>
            <a:r>
              <a:rPr lang="en-US" dirty="0" smtClean="0"/>
              <a:t>scalability</a:t>
            </a:r>
          </a:p>
          <a:p>
            <a:pPr lvl="1"/>
            <a:r>
              <a:rPr lang="en-US" dirty="0" smtClean="0"/>
              <a:t>efficient multiplexing of communication </a:t>
            </a:r>
          </a:p>
          <a:p>
            <a:pPr lvl="1"/>
            <a:r>
              <a:rPr lang="en-US" dirty="0" smtClean="0"/>
              <a:t>often modular in nature (ease verification)</a:t>
            </a:r>
          </a:p>
        </p:txBody>
      </p:sp>
      <p:sp>
        <p:nvSpPr>
          <p:cNvPr id="6" name="Slide Number Placeholder 5"/>
          <p:cNvSpPr>
            <a:spLocks noGrp="1"/>
          </p:cNvSpPr>
          <p:nvPr>
            <p:ph type="sldNum" sz="quarter" idx="12"/>
          </p:nvPr>
        </p:nvSpPr>
        <p:spPr/>
        <p:txBody>
          <a:bodyPr/>
          <a:lstStyle/>
          <a:p>
            <a:fld id="{726448EE-B45F-6646-A673-B7007F420676}" type="slidenum">
              <a:rPr lang="en-US" smtClean="0"/>
              <a:pPr/>
              <a:t>8</a:t>
            </a:fld>
            <a:endParaRPr lang="en-US"/>
          </a:p>
        </p:txBody>
      </p:sp>
      <p:sp>
        <p:nvSpPr>
          <p:cNvPr id="7" name="Footer Placeholder 6"/>
          <p:cNvSpPr>
            <a:spLocks noGrp="1"/>
          </p:cNvSpPr>
          <p:nvPr>
            <p:ph type="ftr" sz="quarter" idx="11"/>
          </p:nvPr>
        </p:nvSpPr>
        <p:spPr/>
        <p:txBody>
          <a:bodyPr/>
          <a:lstStyle/>
          <a:p>
            <a:r>
              <a:rPr lang="en-US" smtClean="0"/>
              <a:t>Interconnection Network Lecture</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Differences between on-chip and off-chip networks</a:t>
            </a:r>
            <a:endParaRPr lang="en-US" dirty="0"/>
          </a:p>
        </p:txBody>
      </p:sp>
      <p:sp>
        <p:nvSpPr>
          <p:cNvPr id="3" name="Content Placeholder 2"/>
          <p:cNvSpPr>
            <a:spLocks noGrp="1"/>
          </p:cNvSpPr>
          <p:nvPr>
            <p:ph idx="1"/>
          </p:nvPr>
        </p:nvSpPr>
        <p:spPr/>
        <p:txBody>
          <a:bodyPr/>
          <a:lstStyle/>
          <a:p>
            <a:pPr lvl="1"/>
            <a:r>
              <a:rPr lang="en-US" dirty="0" smtClean="0"/>
              <a:t>Off-chip: I/O bottlenecks</a:t>
            </a:r>
          </a:p>
          <a:p>
            <a:pPr lvl="2"/>
            <a:r>
              <a:rPr lang="en-US" dirty="0" smtClean="0"/>
              <a:t>Pin-limited bandwidth</a:t>
            </a:r>
          </a:p>
          <a:p>
            <a:pPr lvl="2"/>
            <a:r>
              <a:rPr lang="en-US" dirty="0" smtClean="0"/>
              <a:t>Inherent overheads of off-chip I/O transmission</a:t>
            </a:r>
          </a:p>
          <a:p>
            <a:pPr lvl="1"/>
            <a:r>
              <a:rPr lang="en-US" dirty="0" smtClean="0"/>
              <a:t>On-chip</a:t>
            </a:r>
          </a:p>
          <a:p>
            <a:pPr lvl="2"/>
            <a:r>
              <a:rPr lang="en-US" dirty="0" smtClean="0"/>
              <a:t>Tight area and power budgets</a:t>
            </a:r>
          </a:p>
          <a:p>
            <a:pPr lvl="2"/>
            <a:r>
              <a:rPr lang="en-US" dirty="0" smtClean="0"/>
              <a:t>Ultra-low on-chip latencies</a:t>
            </a:r>
            <a:endParaRPr lang="en-US" dirty="0"/>
          </a:p>
        </p:txBody>
      </p:sp>
      <p:sp>
        <p:nvSpPr>
          <p:cNvPr id="4" name="Slide Number Placeholder 3"/>
          <p:cNvSpPr>
            <a:spLocks noGrp="1"/>
          </p:cNvSpPr>
          <p:nvPr>
            <p:ph type="sldNum" sz="quarter" idx="12"/>
          </p:nvPr>
        </p:nvSpPr>
        <p:spPr/>
        <p:txBody>
          <a:bodyPr/>
          <a:lstStyle/>
          <a:p>
            <a:fld id="{726448EE-B45F-6646-A673-B7007F420676}" type="slidenum">
              <a:rPr lang="en-US" smtClean="0"/>
              <a:pPr/>
              <a:t>9</a:t>
            </a:fld>
            <a:endParaRPr lang="en-US"/>
          </a:p>
        </p:txBody>
      </p:sp>
      <p:sp>
        <p:nvSpPr>
          <p:cNvPr id="5" name="Footer Placeholder 4"/>
          <p:cNvSpPr>
            <a:spLocks noGrp="1"/>
          </p:cNvSpPr>
          <p:nvPr>
            <p:ph type="ftr" sz="quarter" idx="11"/>
          </p:nvPr>
        </p:nvSpPr>
        <p:spPr/>
        <p:txBody>
          <a:bodyPr/>
          <a:lstStyle/>
          <a:p>
            <a:r>
              <a:rPr lang="en-US" smtClean="0"/>
              <a:t>Interconnection Network Lecture</a:t>
            </a:r>
            <a:endParaRPr lang="en-US"/>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614&quot;&gt;&lt;object type=&quot;3&quot; unique_id=&quot;10615&quot;&gt;&lt;property id=&quot;20148&quot; value=&quot;5&quot;/&gt;&lt;property id=&quot;20300&quot; value=&quot;Slide 1 - &amp;quot;Interconnection Networks: Introduction&amp;quot;&quot;/&gt;&lt;property id=&quot;20307&quot; value=&quot;256&quot;/&gt;&lt;/object&gt;&lt;object type=&quot;3&quot; unique_id=&quot;10616&quot;&gt;&lt;property id=&quot;20148&quot; value=&quot;5&quot;/&gt;&lt;property id=&quot;20300&quot; value=&quot;Slide 2 - &amp;quot;Introduction&amp;quot;&quot;/&gt;&lt;property id=&quot;20307&quot; value=&quot;257&quot;/&gt;&lt;/object&gt;&lt;object type=&quot;3&quot; unique_id=&quot;10617&quot;&gt;&lt;property id=&quot;20148&quot; value=&quot;5&quot;/&gt;&lt;property id=&quot;20300&quot; value=&quot;Slide 3 - &amp;quot;Types of Interconnection Networks&amp;quot;&quot;/&gt;&lt;property id=&quot;20307&quot; value=&quot;258&quot;/&gt;&lt;/object&gt;&lt;object type=&quot;3&quot; unique_id=&quot;10618&quot;&gt;&lt;property id=&quot;20148&quot; value=&quot;5&quot;/&gt;&lt;property id=&quot;20300&quot; value=&quot;Slide 4 - &amp;quot;Types of Interconnection Networks (2)&amp;quot;&quot;/&gt;&lt;property id=&quot;20307&quot; value=&quot;277&quot;/&gt;&lt;/object&gt;&lt;object type=&quot;3&quot; unique_id=&quot;10619&quot;&gt;&lt;property id=&quot;20148&quot; value=&quot;5&quot;/&gt;&lt;property id=&quot;20300&quot; value=&quot;Slide 5 - &amp;quot;Types of Interconnection Networks (3)&amp;quot;&quot;/&gt;&lt;property id=&quot;20307&quot; value=&quot;279&quot;/&gt;&lt;/object&gt;&lt;object type=&quot;3&quot; unique_id=&quot;10620&quot;&gt;&lt;property id=&quot;20148&quot; value=&quot;5&quot;/&gt;&lt;property id=&quot;20300&quot; value=&quot;Slide 6 - &amp;quot;Types of Interconnection Networks (4)&amp;quot;&quot;/&gt;&lt;property id=&quot;20307&quot; value=&quot;281&quot;/&gt;&lt;/object&gt;&lt;object type=&quot;3&quot; unique_id=&quot;10621&quot;&gt;&lt;property id=&quot;20148&quot; value=&quot;5&quot;/&gt;&lt;property id=&quot;20300&quot; value=&quot;Slide 7 - &amp;quot;Organization&amp;quot;&quot;/&gt;&lt;property id=&quot;20307&quot; value=&quot;282&quot;/&gt;&lt;/object&gt;&lt;object type=&quot;3&quot; unique_id=&quot;10622&quot;&gt;&lt;property id=&quot;20148&quot; value=&quot;5&quot;/&gt;&lt;property id=&quot;20300&quot; value=&quot;Slide 8 - &amp;quot;On-Chip Networks (NoCs)&amp;quot;&quot;/&gt;&lt;property id=&quot;20307&quot; value=&quot;260&quot;/&gt;&lt;/object&gt;&lt;object type=&quot;3&quot; unique_id=&quot;10623&quot;&gt;&lt;property id=&quot;20148&quot; value=&quot;5&quot;/&gt;&lt;property id=&quot;20300&quot; value=&quot;Slide 9 - &amp;quot;Differences between on-chip and off-chip networks&amp;quot;&quot;/&gt;&lt;property id=&quot;20307&quot; value=&quot;275&quot;/&gt;&lt;/object&gt;&lt;object type=&quot;3&quot; unique_id=&quot;10624&quot;&gt;&lt;property id=&quot;20148&quot; value=&quot;5&quot;/&gt;&lt;property id=&quot;20300&quot; value=&quot;Slide 10 - &amp;quot;MulticoreExamples (1)&amp;quot;&quot;/&gt;&lt;property id=&quot;20307&quot; value=&quot;284&quot;/&gt;&lt;/object&gt;&lt;object type=&quot;3&quot; unique_id=&quot;10625&quot;&gt;&lt;property id=&quot;20148&quot; value=&quot;5&quot;/&gt;&lt;property id=&quot;20300&quot; value=&quot;Slide 11 - &amp;quot;MulticoreExamples (2)&amp;quot;&quot;/&gt;&lt;property id=&quot;20307&quot; value=&quot;285&quot;/&gt;&lt;/object&gt;&lt;object type=&quot;3&quot; unique_id=&quot;10626&quot;&gt;&lt;property id=&quot;20148&quot; value=&quot;5&quot;/&gt;&lt;property id=&quot;20300&quot; value=&quot;Slide 12 - &amp;quot;Many Core Example&amp;quot;&quot;/&gt;&lt;property id=&quot;20307&quot; value=&quot;286&quot;/&gt;&lt;/object&gt;&lt;object type=&quot;3&quot; unique_id=&quot;10627&quot;&gt;&lt;property id=&quot;20148&quot; value=&quot;5&quot;/&gt;&lt;property id=&quot;20300&quot; value=&quot;Slide 13 - &amp;quot;Suggested Reading&amp;quot;&quot;/&gt;&lt;property id=&quot;20307&quot; value=&quot;273&quot;/&gt;&lt;/object&gt;&lt;/object&gt;&lt;object type=&quot;8&quot; unique_id=&quot;10642&quo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TIMING" val="|32.2|4.1"/>
</p:tagLst>
</file>

<file path=ppt/tags/tag3.xml><?xml version="1.0" encoding="utf-8"?>
<p:tagLst xmlns:a="http://schemas.openxmlformats.org/drawingml/2006/main" xmlns:r="http://schemas.openxmlformats.org/officeDocument/2006/relationships" xmlns:p="http://schemas.openxmlformats.org/presentationml/2006/main">
  <p:tag name="TIMING" val="|18.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32085</TotalTime>
  <Words>938</Words>
  <Application>Microsoft Macintosh PowerPoint</Application>
  <PresentationFormat>On-screen Show (4:3)</PresentationFormat>
  <Paragraphs>141</Paragraphs>
  <Slides>13</Slides>
  <Notes>4</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Interconnection Networks: Introduction</vt:lpstr>
      <vt:lpstr>Introduction</vt:lpstr>
      <vt:lpstr>Types of Interconnection Networks</vt:lpstr>
      <vt:lpstr>Types of Interconnection Networks (2)</vt:lpstr>
      <vt:lpstr>Types of Interconnection Networks (3)</vt:lpstr>
      <vt:lpstr>Types of Interconnection Networks (4)</vt:lpstr>
      <vt:lpstr>Organization</vt:lpstr>
      <vt:lpstr>On-Chip Networks (NoCs)</vt:lpstr>
      <vt:lpstr>Differences between on-chip and off-chip networks</vt:lpstr>
      <vt:lpstr>MulticoreExamples (1)</vt:lpstr>
      <vt:lpstr>MulticoreExamples (2)</vt:lpstr>
      <vt:lpstr>Many Core Example</vt:lpstr>
      <vt:lpstr>Suggested Reading</vt:lpstr>
    </vt:vector>
  </TitlesOfParts>
  <Company>University of Toronto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Interconnection Networks: Introduction</dc:title>
  <dc:creator>Natalie Enright Jerger</dc:creator>
  <cp:lastModifiedBy> </cp:lastModifiedBy>
  <cp:revision>46</cp:revision>
  <dcterms:created xsi:type="dcterms:W3CDTF">2009-03-09T16:01:31Z</dcterms:created>
  <dcterms:modified xsi:type="dcterms:W3CDTF">2009-04-06T14:47:48Z</dcterms:modified>
</cp:coreProperties>
</file>