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  <Default Extension="vml" ContentType="application/vnd.openxmlformats-officedocument.vmlDrawi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1"/>
  </p:notesMasterIdLst>
  <p:handoutMasterIdLst>
    <p:handoutMasterId r:id="rId52"/>
  </p:handoutMasterIdLst>
  <p:sldIdLst>
    <p:sldId id="256" r:id="rId2"/>
    <p:sldId id="257" r:id="rId3"/>
    <p:sldId id="258" r:id="rId4"/>
    <p:sldId id="294" r:id="rId5"/>
    <p:sldId id="296" r:id="rId6"/>
    <p:sldId id="291" r:id="rId7"/>
    <p:sldId id="309" r:id="rId8"/>
    <p:sldId id="308" r:id="rId9"/>
    <p:sldId id="298" r:id="rId10"/>
    <p:sldId id="295" r:id="rId11"/>
    <p:sldId id="297" r:id="rId12"/>
    <p:sldId id="292" r:id="rId13"/>
    <p:sldId id="263" r:id="rId14"/>
    <p:sldId id="264" r:id="rId15"/>
    <p:sldId id="265" r:id="rId16"/>
    <p:sldId id="266" r:id="rId17"/>
    <p:sldId id="311" r:id="rId18"/>
    <p:sldId id="299" r:id="rId19"/>
    <p:sldId id="285" r:id="rId20"/>
    <p:sldId id="310" r:id="rId21"/>
    <p:sldId id="268" r:id="rId22"/>
    <p:sldId id="283" r:id="rId23"/>
    <p:sldId id="269" r:id="rId24"/>
    <p:sldId id="318" r:id="rId25"/>
    <p:sldId id="270" r:id="rId26"/>
    <p:sldId id="284" r:id="rId27"/>
    <p:sldId id="271" r:id="rId28"/>
    <p:sldId id="290" r:id="rId29"/>
    <p:sldId id="289" r:id="rId30"/>
    <p:sldId id="272" r:id="rId31"/>
    <p:sldId id="273" r:id="rId32"/>
    <p:sldId id="274" r:id="rId33"/>
    <p:sldId id="287" r:id="rId34"/>
    <p:sldId id="277" r:id="rId35"/>
    <p:sldId id="275" r:id="rId36"/>
    <p:sldId id="286" r:id="rId37"/>
    <p:sldId id="312" r:id="rId38"/>
    <p:sldId id="276" r:id="rId39"/>
    <p:sldId id="314" r:id="rId40"/>
    <p:sldId id="319" r:id="rId41"/>
    <p:sldId id="320" r:id="rId42"/>
    <p:sldId id="278" r:id="rId43"/>
    <p:sldId id="313" r:id="rId44"/>
    <p:sldId id="317" r:id="rId45"/>
    <p:sldId id="315" r:id="rId46"/>
    <p:sldId id="321" r:id="rId47"/>
    <p:sldId id="316" r:id="rId48"/>
    <p:sldId id="322" r:id="rId49"/>
    <p:sldId id="282" r:id="rId50"/>
  </p:sldIdLst>
  <p:sldSz cx="9144000" cy="6858000" type="screen4x3"/>
  <p:notesSz cx="7315200" cy="9601200"/>
  <p:custDataLst>
    <p:tags r:id="rId5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606" autoAdjust="0"/>
    <p:restoredTop sz="96954" autoAdjust="0"/>
  </p:normalViewPr>
  <p:slideViewPr>
    <p:cSldViewPr snapToObjects="1">
      <p:cViewPr varScale="1">
        <p:scale>
          <a:sx n="49" d="100"/>
          <a:sy n="49" d="100"/>
        </p:scale>
        <p:origin x="-72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89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1024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D1C508B7-E6B0-45AE-90A1-7B755977F31F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E463A4CD-6745-478D-AB84-E92228B9C71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74EB88E9-2BFF-9543-9304-5B239A22D462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F4599388-6CDC-FE47-B67F-6A2F1831832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Assumes  one-way</a:t>
            </a:r>
            <a:r>
              <a:rPr lang="en-US" baseline="0" dirty="0" smtClean="0"/>
              <a:t> routes (choose starting direction for X and Y, 6 routes with X east and Y south).  6 more routes for X west and Y south),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99388-6CDC-FE47-B67F-6A2F18318328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599388-6CDC-FE47-B67F-6A2F18318328}" type="slidenum">
              <a:rPr lang="en-US" smtClean="0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2B039D-074A-B746-A967-46308EBF1865}" type="datetimeFigureOut">
              <a:rPr lang="en-US" smtClean="0"/>
              <a:pPr/>
              <a:t>4/8/2009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BA560C-8C50-5E48-B5BE-EE679344990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oleObject" Target="../embeddings/oleObject4.bin"/><Relationship Id="rId4" Type="http://schemas.openxmlformats.org/officeDocument/2006/relationships/oleObject" Target="../embeddings/oleObject3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oleObject" Target="../embeddings/oleObject7.bin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Interconnection Networks: Topology and Routing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Natalie </a:t>
            </a:r>
            <a:r>
              <a:rPr lang="en-US" dirty="0" err="1" smtClean="0"/>
              <a:t>EnrightJerger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Path Diversity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en-US" dirty="0" smtClean="0"/>
              <a:t>Multiple minimum length paths between source and destination pair</a:t>
            </a:r>
          </a:p>
          <a:p>
            <a:pPr lvl="0"/>
            <a:r>
              <a:rPr lang="en-US" dirty="0" smtClean="0"/>
              <a:t>Fault tolerance</a:t>
            </a:r>
          </a:p>
          <a:p>
            <a:pPr lvl="0"/>
            <a:r>
              <a:rPr lang="en-US" dirty="0" smtClean="0"/>
              <a:t>Better load balancing in network</a:t>
            </a:r>
          </a:p>
          <a:p>
            <a:pPr lvl="0"/>
            <a:r>
              <a:rPr lang="en-US" dirty="0" smtClean="0"/>
              <a:t>Routing algorithm should be able to exploit path diversity</a:t>
            </a:r>
          </a:p>
          <a:p>
            <a:pPr lvl="0"/>
            <a:r>
              <a:rPr lang="en-US" dirty="0" smtClean="0"/>
              <a:t>We’ll see shortly</a:t>
            </a:r>
          </a:p>
          <a:p>
            <a:pPr lvl="1"/>
            <a:r>
              <a:rPr lang="en-US" baseline="0" dirty="0" smtClean="0"/>
              <a:t>Butterfly has no path diversity</a:t>
            </a:r>
          </a:p>
          <a:p>
            <a:pPr lvl="1"/>
            <a:r>
              <a:rPr lang="en-US" dirty="0" smtClean="0"/>
              <a:t>Torus can exploit path diversity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Path Diversity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Edge disjoint paths: no links in common</a:t>
            </a:r>
          </a:p>
          <a:p>
            <a:r>
              <a:rPr lang="en-US" dirty="0" smtClean="0"/>
              <a:t>Node disjoint paths:  no nodes in common except source and destination</a:t>
            </a:r>
          </a:p>
          <a:p>
            <a:r>
              <a:rPr lang="en-US" dirty="0" smtClean="0"/>
              <a:t>If </a:t>
            </a:r>
            <a:r>
              <a:rPr lang="en-US" dirty="0" err="1" smtClean="0"/>
              <a:t>j</a:t>
            </a:r>
            <a:r>
              <a:rPr lang="en-US" dirty="0" smtClean="0"/>
              <a:t> = minimum number of edge/node disjoint paths between any source-</a:t>
            </a:r>
            <a:r>
              <a:rPr lang="en-US" baseline="0" dirty="0" smtClean="0"/>
              <a:t>destination pair</a:t>
            </a:r>
            <a:endParaRPr lang="en-US" dirty="0" smtClean="0"/>
          </a:p>
          <a:p>
            <a:pPr lvl="1"/>
            <a:r>
              <a:rPr lang="en-US" dirty="0" smtClean="0"/>
              <a:t>Network can tolerate </a:t>
            </a:r>
            <a:r>
              <a:rPr lang="en-US" dirty="0" err="1" smtClean="0"/>
              <a:t>j</a:t>
            </a:r>
            <a:r>
              <a:rPr lang="en-US" dirty="0" smtClean="0"/>
              <a:t> link/node failures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Symmetry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Vertex</a:t>
            </a:r>
            <a:r>
              <a:rPr lang="en-US" baseline="0" dirty="0" smtClean="0"/>
              <a:t> symmetric:</a:t>
            </a:r>
            <a:endParaRPr lang="en-US" dirty="0" smtClean="0">
              <a:solidFill>
                <a:srgbClr val="000000"/>
              </a:solidFill>
              <a:latin typeface="Geneva"/>
              <a:ea typeface="Geneva"/>
              <a:cs typeface="Geneva"/>
            </a:endParaRPr>
          </a:p>
          <a:p>
            <a:pPr lvl="1"/>
            <a:r>
              <a:rPr lang="en-US" baseline="0" dirty="0" smtClean="0">
                <a:solidFill>
                  <a:srgbClr val="000000"/>
                </a:solidFill>
                <a:latin typeface="Geneva"/>
                <a:ea typeface="Geneva"/>
                <a:cs typeface="Geneva"/>
              </a:rPr>
              <a:t>An </a:t>
            </a:r>
            <a:r>
              <a:rPr lang="en-US" dirty="0" err="1" smtClean="0">
                <a:solidFill>
                  <a:srgbClr val="000000"/>
                </a:solidFill>
                <a:latin typeface="Geneva"/>
                <a:ea typeface="Geneva"/>
                <a:cs typeface="Geneva"/>
              </a:rPr>
              <a:t>automorphism</a:t>
            </a:r>
            <a:r>
              <a:rPr lang="en-US" dirty="0" smtClean="0">
                <a:solidFill>
                  <a:srgbClr val="000000"/>
                </a:solidFill>
                <a:latin typeface="Geneva"/>
                <a:ea typeface="Geneva"/>
                <a:cs typeface="Geneva"/>
              </a:rPr>
              <a:t> exists that maps any node a onto another node b</a:t>
            </a:r>
          </a:p>
          <a:p>
            <a:pPr lvl="1"/>
            <a:r>
              <a:rPr lang="en-US" baseline="0" dirty="0" smtClean="0">
                <a:solidFill>
                  <a:srgbClr val="000000"/>
                </a:solidFill>
                <a:latin typeface="Geneva"/>
                <a:ea typeface="Geneva"/>
                <a:cs typeface="Geneva"/>
              </a:rPr>
              <a:t>Topology</a:t>
            </a:r>
            <a:r>
              <a:rPr lang="en-US" dirty="0" smtClean="0">
                <a:solidFill>
                  <a:srgbClr val="000000"/>
                </a:solidFill>
                <a:latin typeface="Geneva"/>
                <a:ea typeface="Geneva"/>
                <a:cs typeface="Geneva"/>
              </a:rPr>
              <a:t> same from point of view of all nodes</a:t>
            </a:r>
            <a:endParaRPr lang="en-US" baseline="0" dirty="0" smtClean="0"/>
          </a:p>
          <a:p>
            <a:r>
              <a:rPr lang="en-US" baseline="0" dirty="0" smtClean="0"/>
              <a:t>Edge symmetric:</a:t>
            </a:r>
          </a:p>
          <a:p>
            <a:pPr lvl="1"/>
            <a:r>
              <a:rPr lang="en-US" dirty="0" smtClean="0"/>
              <a:t>An </a:t>
            </a:r>
            <a:r>
              <a:rPr lang="en-US" dirty="0" err="1" smtClean="0"/>
              <a:t>automorphism</a:t>
            </a:r>
            <a:r>
              <a:rPr lang="en-US" dirty="0" smtClean="0"/>
              <a:t> exists that maps any channel a onto another channel </a:t>
            </a:r>
            <a:r>
              <a:rPr lang="en-US" dirty="0" err="1" smtClean="0"/>
              <a:t>b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Direct &amp; Indirect Networks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Direct: Every</a:t>
            </a:r>
            <a:r>
              <a:rPr lang="en-US" baseline="0" dirty="0" smtClean="0"/>
              <a:t> switch also network end point</a:t>
            </a:r>
          </a:p>
          <a:p>
            <a:pPr lvl="1"/>
            <a:r>
              <a:rPr lang="en-US" dirty="0" smtClean="0"/>
              <a:t>Ex: Torus</a:t>
            </a:r>
            <a:endParaRPr lang="en-US" baseline="0" dirty="0" smtClean="0"/>
          </a:p>
          <a:p>
            <a:pPr lvl="0"/>
            <a:r>
              <a:rPr lang="en-US" dirty="0" smtClean="0"/>
              <a:t>Indirect:</a:t>
            </a:r>
            <a:r>
              <a:rPr lang="en-US" baseline="0" dirty="0" smtClean="0"/>
              <a:t> Not all switches are end points</a:t>
            </a:r>
          </a:p>
          <a:p>
            <a:pPr lvl="1"/>
            <a:r>
              <a:rPr lang="en-US" dirty="0" smtClean="0"/>
              <a:t>Ex: Butterfly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Torus (1)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38980"/>
          </a:xfrm>
        </p:spPr>
        <p:txBody>
          <a:bodyPr/>
          <a:lstStyle/>
          <a:p>
            <a:r>
              <a:rPr lang="en-US" dirty="0" smtClean="0"/>
              <a:t>K-</a:t>
            </a:r>
            <a:r>
              <a:rPr lang="en-US" dirty="0" err="1" smtClean="0"/>
              <a:t>ary</a:t>
            </a:r>
            <a:r>
              <a:rPr lang="en-US" dirty="0" smtClean="0"/>
              <a:t> n-cube:  </a:t>
            </a:r>
            <a:r>
              <a:rPr lang="en-US" dirty="0" err="1" smtClean="0"/>
              <a:t>k</a:t>
            </a:r>
            <a:r>
              <a:rPr lang="en-US" baseline="30000" dirty="0" err="1" smtClean="0"/>
              <a:t>n</a:t>
            </a:r>
            <a:r>
              <a:rPr lang="en-US" baseline="30000" dirty="0" smtClean="0"/>
              <a:t> </a:t>
            </a:r>
            <a:r>
              <a:rPr lang="en-US" dirty="0" smtClean="0"/>
              <a:t>network nodes</a:t>
            </a:r>
            <a:endParaRPr lang="en-US" baseline="30000" dirty="0" smtClean="0"/>
          </a:p>
          <a:p>
            <a:r>
              <a:rPr lang="en-US" dirty="0" smtClean="0"/>
              <a:t>n-dimensional grid with k nodes in each dimension</a:t>
            </a:r>
          </a:p>
        </p:txBody>
      </p:sp>
      <p:sp>
        <p:nvSpPr>
          <p:cNvPr id="4" name="Oval 3"/>
          <p:cNvSpPr/>
          <p:nvPr/>
        </p:nvSpPr>
        <p:spPr>
          <a:xfrm>
            <a:off x="914400" y="36677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828800" y="36677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2743200" y="36677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14400" y="4505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828800" y="4505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743200" y="4505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14400" y="5344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828800" y="5344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2743200" y="5344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>
            <a:stCxn id="4" idx="6"/>
            <a:endCxn id="5" idx="2"/>
          </p:cNvCxnSpPr>
          <p:nvPr/>
        </p:nvCxnSpPr>
        <p:spPr>
          <a:xfrm>
            <a:off x="1295400" y="3858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7" idx="6"/>
            <a:endCxn id="8" idx="2"/>
          </p:cNvCxnSpPr>
          <p:nvPr/>
        </p:nvCxnSpPr>
        <p:spPr>
          <a:xfrm>
            <a:off x="1295400" y="46964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6"/>
            <a:endCxn id="11" idx="2"/>
          </p:cNvCxnSpPr>
          <p:nvPr/>
        </p:nvCxnSpPr>
        <p:spPr>
          <a:xfrm>
            <a:off x="1295400" y="55346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1" idx="6"/>
            <a:endCxn id="12" idx="2"/>
          </p:cNvCxnSpPr>
          <p:nvPr/>
        </p:nvCxnSpPr>
        <p:spPr>
          <a:xfrm>
            <a:off x="2209800" y="55346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8" idx="6"/>
            <a:endCxn id="9" idx="2"/>
          </p:cNvCxnSpPr>
          <p:nvPr/>
        </p:nvCxnSpPr>
        <p:spPr>
          <a:xfrm>
            <a:off x="2209800" y="46964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5" idx="6"/>
            <a:endCxn id="6" idx="2"/>
          </p:cNvCxnSpPr>
          <p:nvPr/>
        </p:nvCxnSpPr>
        <p:spPr>
          <a:xfrm>
            <a:off x="2209800" y="3858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>
            <a:stCxn id="4" idx="4"/>
            <a:endCxn id="7" idx="0"/>
          </p:cNvCxnSpPr>
          <p:nvPr/>
        </p:nvCxnSpPr>
        <p:spPr>
          <a:xfrm rot="5400000">
            <a:off x="876300" y="42773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stCxn id="6" idx="4"/>
            <a:endCxn id="9" idx="0"/>
          </p:cNvCxnSpPr>
          <p:nvPr/>
        </p:nvCxnSpPr>
        <p:spPr>
          <a:xfrm rot="5400000">
            <a:off x="2705100" y="42773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5" idx="4"/>
            <a:endCxn id="8" idx="0"/>
          </p:cNvCxnSpPr>
          <p:nvPr/>
        </p:nvCxnSpPr>
        <p:spPr>
          <a:xfrm rot="5400000">
            <a:off x="1790700" y="42773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8" idx="4"/>
            <a:endCxn id="11" idx="0"/>
          </p:cNvCxnSpPr>
          <p:nvPr/>
        </p:nvCxnSpPr>
        <p:spPr>
          <a:xfrm rot="5400000">
            <a:off x="1790700" y="51155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9" idx="4"/>
            <a:endCxn id="12" idx="0"/>
          </p:cNvCxnSpPr>
          <p:nvPr/>
        </p:nvCxnSpPr>
        <p:spPr>
          <a:xfrm rot="5400000">
            <a:off x="2705100" y="51155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7" idx="4"/>
            <a:endCxn id="10" idx="0"/>
          </p:cNvCxnSpPr>
          <p:nvPr/>
        </p:nvCxnSpPr>
        <p:spPr>
          <a:xfrm rot="5400000">
            <a:off x="876300" y="511558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hape 49"/>
          <p:cNvCxnSpPr>
            <a:stCxn id="4" idx="2"/>
            <a:endCxn id="6" idx="6"/>
          </p:cNvCxnSpPr>
          <p:nvPr/>
        </p:nvCxnSpPr>
        <p:spPr>
          <a:xfrm rot="10800000" flipH="1">
            <a:off x="914400" y="3858280"/>
            <a:ext cx="2209800" cy="1588"/>
          </a:xfrm>
          <a:prstGeom prst="curvedConnector5">
            <a:avLst>
              <a:gd name="adj1" fmla="val -10345"/>
              <a:gd name="adj2" fmla="val 26391688"/>
              <a:gd name="adj3" fmla="val 1103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hape 50"/>
          <p:cNvCxnSpPr>
            <a:stCxn id="7" idx="2"/>
            <a:endCxn id="9" idx="6"/>
          </p:cNvCxnSpPr>
          <p:nvPr/>
        </p:nvCxnSpPr>
        <p:spPr>
          <a:xfrm rot="10800000" flipH="1">
            <a:off x="914400" y="4696480"/>
            <a:ext cx="2209800" cy="1588"/>
          </a:xfrm>
          <a:prstGeom prst="curvedConnector5">
            <a:avLst>
              <a:gd name="adj1" fmla="val -10345"/>
              <a:gd name="adj2" fmla="val 26391688"/>
              <a:gd name="adj3" fmla="val 1103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hape 56"/>
          <p:cNvCxnSpPr/>
          <p:nvPr/>
        </p:nvCxnSpPr>
        <p:spPr>
          <a:xfrm rot="10800000" flipH="1">
            <a:off x="914400" y="5571192"/>
            <a:ext cx="2209800" cy="1588"/>
          </a:xfrm>
          <a:prstGeom prst="curvedConnector5">
            <a:avLst>
              <a:gd name="adj1" fmla="val -10345"/>
              <a:gd name="adj2" fmla="val 26391688"/>
              <a:gd name="adj3" fmla="val 11034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hape 57"/>
          <p:cNvCxnSpPr>
            <a:stCxn id="10" idx="4"/>
            <a:endCxn id="4" idx="0"/>
          </p:cNvCxnSpPr>
          <p:nvPr/>
        </p:nvCxnSpPr>
        <p:spPr>
          <a:xfrm rot="5400000" flipH="1">
            <a:off x="76200" y="4696480"/>
            <a:ext cx="2057400" cy="1588"/>
          </a:xfrm>
          <a:prstGeom prst="curvedConnector5">
            <a:avLst>
              <a:gd name="adj1" fmla="val -11111"/>
              <a:gd name="adj2" fmla="val -27991184"/>
              <a:gd name="adj3" fmla="val 119136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hape 62"/>
          <p:cNvCxnSpPr>
            <a:stCxn id="11" idx="4"/>
            <a:endCxn id="5" idx="0"/>
          </p:cNvCxnSpPr>
          <p:nvPr/>
        </p:nvCxnSpPr>
        <p:spPr>
          <a:xfrm rot="5400000" flipH="1">
            <a:off x="990600" y="4696480"/>
            <a:ext cx="2057400" cy="1588"/>
          </a:xfrm>
          <a:prstGeom prst="curvedConnector5">
            <a:avLst>
              <a:gd name="adj1" fmla="val -11111"/>
              <a:gd name="adj2" fmla="val -23192695"/>
              <a:gd name="adj3" fmla="val 11975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hape 67"/>
          <p:cNvCxnSpPr/>
          <p:nvPr/>
        </p:nvCxnSpPr>
        <p:spPr>
          <a:xfrm rot="5400000" flipH="1">
            <a:off x="1942306" y="4695686"/>
            <a:ext cx="2057400" cy="1588"/>
          </a:xfrm>
          <a:prstGeom prst="curvedConnector5">
            <a:avLst>
              <a:gd name="adj1" fmla="val -11111"/>
              <a:gd name="adj2" fmla="val -15195214"/>
              <a:gd name="adj3" fmla="val 119753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0" name="TextBox 69"/>
          <p:cNvSpPr txBox="1"/>
          <p:nvPr/>
        </p:nvSpPr>
        <p:spPr>
          <a:xfrm>
            <a:off x="914400" y="6182380"/>
            <a:ext cx="2209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3-ary 2-cube</a:t>
            </a:r>
            <a:endParaRPr lang="en-US" sz="2800" dirty="0"/>
          </a:p>
        </p:txBody>
      </p:sp>
      <p:sp>
        <p:nvSpPr>
          <p:cNvPr id="71" name="TextBox 70"/>
          <p:cNvSpPr txBox="1"/>
          <p:nvPr/>
        </p:nvSpPr>
        <p:spPr>
          <a:xfrm>
            <a:off x="914400" y="6182380"/>
            <a:ext cx="228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3-ary 2-mesh</a:t>
            </a:r>
            <a:endParaRPr lang="en-US" sz="2800" dirty="0"/>
          </a:p>
        </p:txBody>
      </p:sp>
      <p:sp>
        <p:nvSpPr>
          <p:cNvPr id="72" name="Oval 71"/>
          <p:cNvSpPr/>
          <p:nvPr/>
        </p:nvSpPr>
        <p:spPr>
          <a:xfrm>
            <a:off x="4419600" y="3820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/>
          <p:cNvSpPr/>
          <p:nvPr/>
        </p:nvSpPr>
        <p:spPr>
          <a:xfrm>
            <a:off x="5410200" y="3820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6400800" y="3820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4419600" y="4734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5410200" y="4734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6400800" y="4734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419600" y="5648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5410200" y="5648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6400800" y="5648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>
            <a:stCxn id="72" idx="6"/>
            <a:endCxn id="73" idx="2"/>
          </p:cNvCxnSpPr>
          <p:nvPr/>
        </p:nvCxnSpPr>
        <p:spPr>
          <a:xfrm>
            <a:off x="4800600" y="40106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>
            <a:stCxn id="75" idx="6"/>
            <a:endCxn id="76" idx="2"/>
          </p:cNvCxnSpPr>
          <p:nvPr/>
        </p:nvCxnSpPr>
        <p:spPr>
          <a:xfrm>
            <a:off x="4800600" y="49250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Straight Connector 82"/>
          <p:cNvCxnSpPr>
            <a:stCxn id="78" idx="6"/>
            <a:endCxn id="79" idx="2"/>
          </p:cNvCxnSpPr>
          <p:nvPr/>
        </p:nvCxnSpPr>
        <p:spPr>
          <a:xfrm>
            <a:off x="4800600" y="58394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>
            <a:stCxn id="79" idx="6"/>
            <a:endCxn id="80" idx="2"/>
          </p:cNvCxnSpPr>
          <p:nvPr/>
        </p:nvCxnSpPr>
        <p:spPr>
          <a:xfrm>
            <a:off x="5791200" y="58394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>
            <a:stCxn id="76" idx="6"/>
            <a:endCxn id="77" idx="2"/>
          </p:cNvCxnSpPr>
          <p:nvPr/>
        </p:nvCxnSpPr>
        <p:spPr>
          <a:xfrm>
            <a:off x="5791200" y="49250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>
            <a:stCxn id="73" idx="6"/>
            <a:endCxn id="74" idx="2"/>
          </p:cNvCxnSpPr>
          <p:nvPr/>
        </p:nvCxnSpPr>
        <p:spPr>
          <a:xfrm>
            <a:off x="5791200" y="40106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72" idx="4"/>
            <a:endCxn id="75" idx="0"/>
          </p:cNvCxnSpPr>
          <p:nvPr/>
        </p:nvCxnSpPr>
        <p:spPr>
          <a:xfrm rot="5400000">
            <a:off x="4343400" y="4467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74" idx="4"/>
            <a:endCxn id="77" idx="0"/>
          </p:cNvCxnSpPr>
          <p:nvPr/>
        </p:nvCxnSpPr>
        <p:spPr>
          <a:xfrm rot="5400000">
            <a:off x="6324600" y="4467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/>
          <p:cNvCxnSpPr>
            <a:stCxn id="73" idx="4"/>
            <a:endCxn id="76" idx="0"/>
          </p:cNvCxnSpPr>
          <p:nvPr/>
        </p:nvCxnSpPr>
        <p:spPr>
          <a:xfrm rot="5400000">
            <a:off x="5334000" y="4467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>
            <a:stCxn id="76" idx="4"/>
            <a:endCxn id="79" idx="0"/>
          </p:cNvCxnSpPr>
          <p:nvPr/>
        </p:nvCxnSpPr>
        <p:spPr>
          <a:xfrm rot="5400000">
            <a:off x="5334000" y="5382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Connector 90"/>
          <p:cNvCxnSpPr>
            <a:stCxn id="77" idx="4"/>
            <a:endCxn id="80" idx="0"/>
          </p:cNvCxnSpPr>
          <p:nvPr/>
        </p:nvCxnSpPr>
        <p:spPr>
          <a:xfrm rot="5400000">
            <a:off x="6324600" y="5382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2" name="Straight Connector 91"/>
          <p:cNvCxnSpPr>
            <a:stCxn id="75" idx="4"/>
            <a:endCxn id="78" idx="0"/>
          </p:cNvCxnSpPr>
          <p:nvPr/>
        </p:nvCxnSpPr>
        <p:spPr>
          <a:xfrm rot="5400000">
            <a:off x="4343400" y="5382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9" name="Oval 98"/>
          <p:cNvSpPr/>
          <p:nvPr/>
        </p:nvSpPr>
        <p:spPr>
          <a:xfrm>
            <a:off x="4953000" y="3439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Oval 99"/>
          <p:cNvSpPr/>
          <p:nvPr/>
        </p:nvSpPr>
        <p:spPr>
          <a:xfrm>
            <a:off x="5943600" y="3439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Oval 100"/>
          <p:cNvSpPr/>
          <p:nvPr/>
        </p:nvSpPr>
        <p:spPr>
          <a:xfrm>
            <a:off x="6934200" y="34391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Oval 101"/>
          <p:cNvSpPr/>
          <p:nvPr/>
        </p:nvSpPr>
        <p:spPr>
          <a:xfrm>
            <a:off x="4953000" y="4353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Oval 102"/>
          <p:cNvSpPr/>
          <p:nvPr/>
        </p:nvSpPr>
        <p:spPr>
          <a:xfrm>
            <a:off x="5943600" y="4353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Oval 103"/>
          <p:cNvSpPr/>
          <p:nvPr/>
        </p:nvSpPr>
        <p:spPr>
          <a:xfrm>
            <a:off x="6934200" y="43535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Oval 104"/>
          <p:cNvSpPr/>
          <p:nvPr/>
        </p:nvSpPr>
        <p:spPr>
          <a:xfrm>
            <a:off x="4953000" y="5267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6" name="Oval 105"/>
          <p:cNvSpPr/>
          <p:nvPr/>
        </p:nvSpPr>
        <p:spPr>
          <a:xfrm>
            <a:off x="5943600" y="5267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/>
          <p:cNvSpPr/>
          <p:nvPr/>
        </p:nvSpPr>
        <p:spPr>
          <a:xfrm>
            <a:off x="6934200" y="526798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8" name="Straight Connector 107"/>
          <p:cNvCxnSpPr>
            <a:stCxn id="99" idx="6"/>
            <a:endCxn id="100" idx="2"/>
          </p:cNvCxnSpPr>
          <p:nvPr/>
        </p:nvCxnSpPr>
        <p:spPr>
          <a:xfrm>
            <a:off x="5334000" y="36296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/>
          <p:cNvCxnSpPr>
            <a:stCxn id="102" idx="6"/>
            <a:endCxn id="103" idx="2"/>
          </p:cNvCxnSpPr>
          <p:nvPr/>
        </p:nvCxnSpPr>
        <p:spPr>
          <a:xfrm>
            <a:off x="5334000" y="45440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/>
          <p:cNvCxnSpPr>
            <a:stCxn id="105" idx="6"/>
            <a:endCxn id="106" idx="2"/>
          </p:cNvCxnSpPr>
          <p:nvPr/>
        </p:nvCxnSpPr>
        <p:spPr>
          <a:xfrm>
            <a:off x="5334000" y="54584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/>
          <p:cNvCxnSpPr>
            <a:endCxn id="107" idx="2"/>
          </p:cNvCxnSpPr>
          <p:nvPr/>
        </p:nvCxnSpPr>
        <p:spPr>
          <a:xfrm>
            <a:off x="6324600" y="54584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2" name="Straight Connector 111"/>
          <p:cNvCxnSpPr>
            <a:endCxn id="104" idx="2"/>
          </p:cNvCxnSpPr>
          <p:nvPr/>
        </p:nvCxnSpPr>
        <p:spPr>
          <a:xfrm>
            <a:off x="6324600" y="45440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endCxn id="101" idx="2"/>
          </p:cNvCxnSpPr>
          <p:nvPr/>
        </p:nvCxnSpPr>
        <p:spPr>
          <a:xfrm>
            <a:off x="6324600" y="362968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99" idx="4"/>
            <a:endCxn id="102" idx="0"/>
          </p:cNvCxnSpPr>
          <p:nvPr/>
        </p:nvCxnSpPr>
        <p:spPr>
          <a:xfrm rot="5400000">
            <a:off x="4876800" y="4086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>
            <a:stCxn id="101" idx="4"/>
            <a:endCxn id="104" idx="0"/>
          </p:cNvCxnSpPr>
          <p:nvPr/>
        </p:nvCxnSpPr>
        <p:spPr>
          <a:xfrm rot="5400000">
            <a:off x="6858000" y="4086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00" idx="4"/>
            <a:endCxn id="103" idx="0"/>
          </p:cNvCxnSpPr>
          <p:nvPr/>
        </p:nvCxnSpPr>
        <p:spPr>
          <a:xfrm rot="5400000">
            <a:off x="5867400" y="40868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03" idx="4"/>
            <a:endCxn id="106" idx="0"/>
          </p:cNvCxnSpPr>
          <p:nvPr/>
        </p:nvCxnSpPr>
        <p:spPr>
          <a:xfrm rot="5400000">
            <a:off x="5867400" y="5001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8" name="Straight Connector 117"/>
          <p:cNvCxnSpPr>
            <a:stCxn id="104" idx="4"/>
            <a:endCxn id="107" idx="0"/>
          </p:cNvCxnSpPr>
          <p:nvPr/>
        </p:nvCxnSpPr>
        <p:spPr>
          <a:xfrm rot="5400000">
            <a:off x="6858000" y="5001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9" name="Straight Connector 118"/>
          <p:cNvCxnSpPr>
            <a:stCxn id="102" idx="4"/>
            <a:endCxn id="105" idx="0"/>
          </p:cNvCxnSpPr>
          <p:nvPr/>
        </p:nvCxnSpPr>
        <p:spPr>
          <a:xfrm rot="5400000">
            <a:off x="4876800" y="500128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>
            <a:stCxn id="72" idx="7"/>
            <a:endCxn id="99" idx="3"/>
          </p:cNvCxnSpPr>
          <p:nvPr/>
        </p:nvCxnSpPr>
        <p:spPr>
          <a:xfrm rot="5400000" flipH="1" flipV="1">
            <a:off x="4821004" y="36881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>
            <a:stCxn id="73" idx="7"/>
            <a:endCxn id="100" idx="3"/>
          </p:cNvCxnSpPr>
          <p:nvPr/>
        </p:nvCxnSpPr>
        <p:spPr>
          <a:xfrm rot="5400000" flipH="1" flipV="1">
            <a:off x="5811604" y="36881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>
            <a:stCxn id="75" idx="7"/>
            <a:endCxn id="102" idx="3"/>
          </p:cNvCxnSpPr>
          <p:nvPr/>
        </p:nvCxnSpPr>
        <p:spPr>
          <a:xfrm rot="5400000" flipH="1" flipV="1">
            <a:off x="4821004" y="46025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>
            <a:stCxn id="78" idx="7"/>
            <a:endCxn id="105" idx="3"/>
          </p:cNvCxnSpPr>
          <p:nvPr/>
        </p:nvCxnSpPr>
        <p:spPr>
          <a:xfrm rot="5400000" flipH="1" flipV="1">
            <a:off x="4821004" y="55169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>
            <a:stCxn id="79" idx="7"/>
            <a:endCxn id="106" idx="3"/>
          </p:cNvCxnSpPr>
          <p:nvPr/>
        </p:nvCxnSpPr>
        <p:spPr>
          <a:xfrm rot="5400000" flipH="1" flipV="1">
            <a:off x="5811604" y="55169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80" idx="7"/>
            <a:endCxn id="107" idx="3"/>
          </p:cNvCxnSpPr>
          <p:nvPr/>
        </p:nvCxnSpPr>
        <p:spPr>
          <a:xfrm rot="5400000" flipH="1" flipV="1">
            <a:off x="6802204" y="55169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5" name="Straight Connector 164"/>
          <p:cNvCxnSpPr>
            <a:stCxn id="77" idx="7"/>
            <a:endCxn id="104" idx="3"/>
          </p:cNvCxnSpPr>
          <p:nvPr/>
        </p:nvCxnSpPr>
        <p:spPr>
          <a:xfrm rot="5400000" flipH="1" flipV="1">
            <a:off x="6802204" y="46025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8" name="Straight Connector 167"/>
          <p:cNvCxnSpPr>
            <a:stCxn id="74" idx="7"/>
            <a:endCxn id="101" idx="3"/>
          </p:cNvCxnSpPr>
          <p:nvPr/>
        </p:nvCxnSpPr>
        <p:spPr>
          <a:xfrm rot="5400000" flipH="1" flipV="1">
            <a:off x="6802204" y="36881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1" name="Straight Connector 170"/>
          <p:cNvCxnSpPr>
            <a:stCxn id="76" idx="7"/>
            <a:endCxn id="103" idx="3"/>
          </p:cNvCxnSpPr>
          <p:nvPr/>
        </p:nvCxnSpPr>
        <p:spPr>
          <a:xfrm rot="5400000" flipH="1" flipV="1">
            <a:off x="5811604" y="4602584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6" name="Oval 205"/>
          <p:cNvSpPr/>
          <p:nvPr/>
        </p:nvSpPr>
        <p:spPr>
          <a:xfrm>
            <a:off x="7391400" y="38085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7" name="Oval 206"/>
          <p:cNvSpPr/>
          <p:nvPr/>
        </p:nvSpPr>
        <p:spPr>
          <a:xfrm>
            <a:off x="7391400" y="47229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8" name="Oval 207"/>
          <p:cNvSpPr/>
          <p:nvPr/>
        </p:nvSpPr>
        <p:spPr>
          <a:xfrm>
            <a:off x="7391400" y="56373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9" name="Straight Connector 208"/>
          <p:cNvCxnSpPr>
            <a:stCxn id="206" idx="4"/>
            <a:endCxn id="207" idx="0"/>
          </p:cNvCxnSpPr>
          <p:nvPr/>
        </p:nvCxnSpPr>
        <p:spPr>
          <a:xfrm rot="5400000">
            <a:off x="7315200" y="44562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0" name="Straight Connector 209"/>
          <p:cNvCxnSpPr>
            <a:stCxn id="207" idx="4"/>
            <a:endCxn id="208" idx="0"/>
          </p:cNvCxnSpPr>
          <p:nvPr/>
        </p:nvCxnSpPr>
        <p:spPr>
          <a:xfrm rot="5400000">
            <a:off x="7315200" y="53706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1" name="Oval 210"/>
          <p:cNvSpPr/>
          <p:nvPr/>
        </p:nvSpPr>
        <p:spPr>
          <a:xfrm>
            <a:off x="7924800" y="34656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2" name="Oval 211"/>
          <p:cNvSpPr/>
          <p:nvPr/>
        </p:nvSpPr>
        <p:spPr>
          <a:xfrm>
            <a:off x="7924800" y="43419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3" name="Oval 212"/>
          <p:cNvSpPr/>
          <p:nvPr/>
        </p:nvSpPr>
        <p:spPr>
          <a:xfrm>
            <a:off x="7924800" y="5256312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4" name="Straight Connector 213"/>
          <p:cNvCxnSpPr>
            <a:endCxn id="213" idx="2"/>
          </p:cNvCxnSpPr>
          <p:nvPr/>
        </p:nvCxnSpPr>
        <p:spPr>
          <a:xfrm>
            <a:off x="7315200" y="5446812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5" name="Straight Connector 214"/>
          <p:cNvCxnSpPr>
            <a:endCxn id="212" idx="2"/>
          </p:cNvCxnSpPr>
          <p:nvPr/>
        </p:nvCxnSpPr>
        <p:spPr>
          <a:xfrm>
            <a:off x="7315200" y="4532412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6" name="Straight Connector 215"/>
          <p:cNvCxnSpPr/>
          <p:nvPr/>
        </p:nvCxnSpPr>
        <p:spPr>
          <a:xfrm>
            <a:off x="7315200" y="3618012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7" name="Straight Connector 216"/>
          <p:cNvCxnSpPr>
            <a:endCxn id="212" idx="0"/>
          </p:cNvCxnSpPr>
          <p:nvPr/>
        </p:nvCxnSpPr>
        <p:spPr>
          <a:xfrm rot="5400000">
            <a:off x="7848600" y="40752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8" name="Straight Connector 217"/>
          <p:cNvCxnSpPr>
            <a:stCxn id="212" idx="4"/>
            <a:endCxn id="213" idx="0"/>
          </p:cNvCxnSpPr>
          <p:nvPr/>
        </p:nvCxnSpPr>
        <p:spPr>
          <a:xfrm rot="5400000">
            <a:off x="7848600" y="49896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9" name="Straight Connector 218"/>
          <p:cNvCxnSpPr>
            <a:stCxn id="208" idx="7"/>
            <a:endCxn id="213" idx="3"/>
          </p:cNvCxnSpPr>
          <p:nvPr/>
        </p:nvCxnSpPr>
        <p:spPr>
          <a:xfrm rot="5400000" flipH="1" flipV="1">
            <a:off x="7792804" y="5505316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0" name="Straight Connector 219"/>
          <p:cNvCxnSpPr>
            <a:stCxn id="207" idx="7"/>
            <a:endCxn id="212" idx="3"/>
          </p:cNvCxnSpPr>
          <p:nvPr/>
        </p:nvCxnSpPr>
        <p:spPr>
          <a:xfrm rot="5400000" flipH="1" flipV="1">
            <a:off x="7792804" y="4590916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1" name="Straight Connector 220"/>
          <p:cNvCxnSpPr>
            <a:stCxn id="206" idx="7"/>
          </p:cNvCxnSpPr>
          <p:nvPr/>
        </p:nvCxnSpPr>
        <p:spPr>
          <a:xfrm rot="5400000" flipH="1" flipV="1">
            <a:off x="7792804" y="3676516"/>
            <a:ext cx="111592" cy="26399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2" name="Straight Connector 221"/>
          <p:cNvCxnSpPr>
            <a:stCxn id="77" idx="6"/>
            <a:endCxn id="207" idx="2"/>
          </p:cNvCxnSpPr>
          <p:nvPr/>
        </p:nvCxnSpPr>
        <p:spPr>
          <a:xfrm flipV="1">
            <a:off x="6781800" y="4913412"/>
            <a:ext cx="609600" cy="116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5" name="Straight Connector 224"/>
          <p:cNvCxnSpPr>
            <a:stCxn id="80" idx="6"/>
            <a:endCxn id="208" idx="2"/>
          </p:cNvCxnSpPr>
          <p:nvPr/>
        </p:nvCxnSpPr>
        <p:spPr>
          <a:xfrm flipV="1">
            <a:off x="6781800" y="5827812"/>
            <a:ext cx="609600" cy="116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2" name="Straight Connector 231"/>
          <p:cNvCxnSpPr>
            <a:stCxn id="74" idx="6"/>
            <a:endCxn id="206" idx="2"/>
          </p:cNvCxnSpPr>
          <p:nvPr/>
        </p:nvCxnSpPr>
        <p:spPr>
          <a:xfrm flipV="1">
            <a:off x="6781800" y="3999012"/>
            <a:ext cx="609600" cy="116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6" name="TextBox 235"/>
          <p:cNvSpPr txBox="1"/>
          <p:nvPr/>
        </p:nvSpPr>
        <p:spPr>
          <a:xfrm>
            <a:off x="4800600" y="6258580"/>
            <a:ext cx="291600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/>
              <a:t>2,3,4-ary 3-mesh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0" grpId="0"/>
      <p:bldP spid="7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Torus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08525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Topologies in Torus Family</a:t>
            </a:r>
          </a:p>
          <a:p>
            <a:pPr lvl="1"/>
            <a:r>
              <a:rPr lang="en-US" dirty="0" smtClean="0"/>
              <a:t>Ring k-</a:t>
            </a:r>
            <a:r>
              <a:rPr lang="en-US" dirty="0" err="1" smtClean="0"/>
              <a:t>ary</a:t>
            </a:r>
            <a:r>
              <a:rPr lang="en-US" dirty="0" smtClean="0"/>
              <a:t> 1-cube</a:t>
            </a:r>
          </a:p>
          <a:p>
            <a:pPr lvl="1"/>
            <a:r>
              <a:rPr lang="en-US" dirty="0" err="1" smtClean="0"/>
              <a:t>Hypercubes</a:t>
            </a:r>
            <a:r>
              <a:rPr lang="en-US" dirty="0" smtClean="0"/>
              <a:t> 2-ary n-cube</a:t>
            </a:r>
          </a:p>
          <a:p>
            <a:r>
              <a:rPr lang="en-US" dirty="0" smtClean="0"/>
              <a:t>Edge Symmetric</a:t>
            </a:r>
          </a:p>
          <a:p>
            <a:pPr lvl="1"/>
            <a:r>
              <a:rPr lang="en-US" dirty="0" smtClean="0"/>
              <a:t>Good for load balancing</a:t>
            </a:r>
          </a:p>
          <a:p>
            <a:pPr lvl="1"/>
            <a:r>
              <a:rPr lang="en-US" dirty="0" smtClean="0"/>
              <a:t>Removing wrap-around links for mesh loses edge symmetry</a:t>
            </a:r>
          </a:p>
          <a:p>
            <a:pPr lvl="2"/>
            <a:r>
              <a:rPr lang="en-US" dirty="0" smtClean="0"/>
              <a:t>More traffic concentrated on center channels</a:t>
            </a:r>
          </a:p>
          <a:p>
            <a:r>
              <a:rPr lang="en-US" dirty="0" smtClean="0"/>
              <a:t>Good path diversity</a:t>
            </a:r>
          </a:p>
          <a:p>
            <a:r>
              <a:rPr lang="en-US" dirty="0" smtClean="0"/>
              <a:t>Exploit locality for near-neighbor traffic</a:t>
            </a:r>
          </a:p>
        </p:txBody>
      </p:sp>
      <p:grpSp>
        <p:nvGrpSpPr>
          <p:cNvPr id="23" name="Group 22"/>
          <p:cNvGrpSpPr/>
          <p:nvPr/>
        </p:nvGrpSpPr>
        <p:grpSpPr>
          <a:xfrm>
            <a:off x="6500826" y="2143116"/>
            <a:ext cx="1285885" cy="1285884"/>
            <a:chOff x="6500826" y="2143116"/>
            <a:chExt cx="1285885" cy="1285884"/>
          </a:xfrm>
        </p:grpSpPr>
        <p:sp>
          <p:nvSpPr>
            <p:cNvPr id="5" name="Rectangle 4"/>
            <p:cNvSpPr/>
            <p:nvPr/>
          </p:nvSpPr>
          <p:spPr>
            <a:xfrm>
              <a:off x="6929454" y="2143116"/>
              <a:ext cx="857256" cy="857256"/>
            </a:xfrm>
            <a:prstGeom prst="rect">
              <a:avLst/>
            </a:prstGeom>
            <a:noFill/>
            <a:ln w="127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" name="Rectangle 3"/>
            <p:cNvSpPr/>
            <p:nvPr/>
          </p:nvSpPr>
          <p:spPr>
            <a:xfrm>
              <a:off x="6500826" y="2571744"/>
              <a:ext cx="857256" cy="857256"/>
            </a:xfrm>
            <a:prstGeom prst="rect">
              <a:avLst/>
            </a:prstGeom>
            <a:noFill/>
            <a:ln w="127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9" name="Straight Connector 8"/>
            <p:cNvCxnSpPr/>
            <p:nvPr/>
          </p:nvCxnSpPr>
          <p:spPr>
            <a:xfrm rot="5400000" flipH="1" flipV="1">
              <a:off x="6500826" y="2143116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7358082" y="2143116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5400000" flipH="1" flipV="1">
              <a:off x="6500826" y="3000372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 flipH="1" flipV="1">
              <a:off x="7358083" y="3000372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oup 23"/>
          <p:cNvGrpSpPr/>
          <p:nvPr/>
        </p:nvGrpSpPr>
        <p:grpSpPr>
          <a:xfrm>
            <a:off x="6072198" y="1714488"/>
            <a:ext cx="2071702" cy="1928826"/>
            <a:chOff x="6500826" y="2143116"/>
            <a:chExt cx="1285885" cy="1285884"/>
          </a:xfrm>
        </p:grpSpPr>
        <p:sp>
          <p:nvSpPr>
            <p:cNvPr id="25" name="Rectangle 24"/>
            <p:cNvSpPr/>
            <p:nvPr/>
          </p:nvSpPr>
          <p:spPr>
            <a:xfrm>
              <a:off x="6929454" y="2143116"/>
              <a:ext cx="857256" cy="857256"/>
            </a:xfrm>
            <a:prstGeom prst="rect">
              <a:avLst/>
            </a:prstGeom>
            <a:noFill/>
            <a:ln w="127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6" name="Rectangle 25"/>
            <p:cNvSpPr/>
            <p:nvPr/>
          </p:nvSpPr>
          <p:spPr>
            <a:xfrm>
              <a:off x="6500826" y="2571744"/>
              <a:ext cx="857256" cy="857256"/>
            </a:xfrm>
            <a:prstGeom prst="rect">
              <a:avLst/>
            </a:prstGeom>
            <a:noFill/>
            <a:ln w="127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7" name="Straight Connector 26"/>
            <p:cNvCxnSpPr/>
            <p:nvPr/>
          </p:nvCxnSpPr>
          <p:spPr>
            <a:xfrm rot="5400000" flipH="1" flipV="1">
              <a:off x="6500826" y="2143116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 flipH="1" flipV="1">
              <a:off x="7358082" y="2143116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 flipH="1" flipV="1">
              <a:off x="6500826" y="3000372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5400000" flipH="1" flipV="1">
              <a:off x="7358083" y="3000372"/>
              <a:ext cx="428628" cy="428628"/>
            </a:xfrm>
            <a:prstGeom prst="line">
              <a:avLst/>
            </a:prstGeom>
            <a:ln w="12700">
              <a:tailEnd type="none"/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2" name="Straight Connector 31"/>
          <p:cNvCxnSpPr/>
          <p:nvPr/>
        </p:nvCxnSpPr>
        <p:spPr>
          <a:xfrm rot="16200000" flipH="1">
            <a:off x="6631795" y="1845457"/>
            <a:ext cx="428628" cy="166689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6072197" y="2357432"/>
            <a:ext cx="428629" cy="214314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6072198" y="3429000"/>
            <a:ext cx="428628" cy="214315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16200000" flipV="1">
            <a:off x="7298551" y="3488533"/>
            <a:ext cx="214315" cy="95250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7786712" y="3000372"/>
            <a:ext cx="357187" cy="1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6762765" y="3000373"/>
            <a:ext cx="166689" cy="1588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7750992" y="1750209"/>
            <a:ext cx="428629" cy="357189"/>
          </a:xfrm>
          <a:prstGeom prst="line">
            <a:avLst/>
          </a:prstGeom>
          <a:ln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61031" y="447664"/>
            <a:ext cx="2549552" cy="16954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Torus (3)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697163"/>
          </a:xfrm>
        </p:spPr>
        <p:txBody>
          <a:bodyPr>
            <a:normAutofit/>
          </a:bodyPr>
          <a:lstStyle/>
          <a:p>
            <a:r>
              <a:rPr lang="en-US" dirty="0" smtClean="0"/>
              <a:t>Hop Count</a:t>
            </a:r>
            <a:r>
              <a:rPr lang="en-US" dirty="0" smtClean="0"/>
              <a:t>:</a:t>
            </a:r>
            <a:endParaRPr lang="en-US" dirty="0" smtClean="0"/>
          </a:p>
          <a:p>
            <a:r>
              <a:rPr lang="en-US" dirty="0" smtClean="0"/>
              <a:t>Degree = 2n, 2 channels per dimension</a:t>
            </a:r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2357422" y="1404936"/>
          <a:ext cx="5257800" cy="1738312"/>
        </p:xfrm>
        <a:graphic>
          <a:graphicData uri="http://schemas.openxmlformats.org/presentationml/2006/ole">
            <p:oleObj spid="_x0000_s20482" name="Equation" r:id="rId3" imgW="1701720" imgH="81252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Channel Load for Torus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514599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Even number of </a:t>
            </a:r>
            <a:r>
              <a:rPr lang="en-US" dirty="0" err="1" smtClean="0"/>
              <a:t>k-ary</a:t>
            </a:r>
            <a:r>
              <a:rPr lang="en-US" dirty="0" smtClean="0"/>
              <a:t> (n-1)-cubes in outer dimension</a:t>
            </a:r>
          </a:p>
          <a:p>
            <a:r>
              <a:rPr lang="en-US" dirty="0" smtClean="0"/>
              <a:t>Dividing these </a:t>
            </a:r>
            <a:r>
              <a:rPr lang="en-US" dirty="0" err="1" smtClean="0"/>
              <a:t>k-ary</a:t>
            </a:r>
            <a:r>
              <a:rPr lang="en-US" dirty="0" smtClean="0"/>
              <a:t> (n-1)-cubes gives a 2 sets of k</a:t>
            </a:r>
            <a:r>
              <a:rPr lang="en-US" baseline="30000" dirty="0" smtClean="0"/>
              <a:t>n-1 </a:t>
            </a:r>
            <a:r>
              <a:rPr lang="en-US" dirty="0" smtClean="0"/>
              <a:t>bidirectional channels or 4k</a:t>
            </a:r>
            <a:r>
              <a:rPr lang="en-US" baseline="30000" dirty="0" smtClean="0"/>
              <a:t>n-1</a:t>
            </a:r>
          </a:p>
          <a:p>
            <a:r>
              <a:rPr lang="en-US" dirty="0" smtClean="0"/>
              <a:t>½ Traffic from each node cross bisection</a:t>
            </a:r>
            <a:endParaRPr lang="en-US" dirty="0"/>
          </a:p>
        </p:txBody>
      </p:sp>
      <p:graphicFrame>
        <p:nvGraphicFramePr>
          <p:cNvPr id="80898" name="Object 2"/>
          <p:cNvGraphicFramePr>
            <a:graphicFrameLocks noChangeAspect="1"/>
          </p:cNvGraphicFramePr>
          <p:nvPr/>
        </p:nvGraphicFramePr>
        <p:xfrm>
          <a:off x="2362200" y="4191000"/>
          <a:ext cx="4318000" cy="920750"/>
        </p:xfrm>
        <a:graphic>
          <a:graphicData uri="http://schemas.openxmlformats.org/presentationml/2006/ole">
            <p:oleObj spid="_x0000_s80898" name="Equation" r:id="rId3" imgW="1726920" imgH="393480" progId="Equation.3">
              <p:embed/>
            </p:oleObj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457200" y="5410200"/>
            <a:ext cx="8229600" cy="1219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Mesh has ½ the</a:t>
            </a:r>
            <a:r>
              <a:rPr kumimoji="0" lang="en-US" sz="32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bisection bandwidth of torus</a:t>
            </a:r>
            <a:endParaRPr kumimoji="0" lang="en-US" sz="3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Torus Path Diversity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4648199" y="25146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562599" y="25146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6476999" y="25146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648199" y="33528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5562599" y="33528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6476999" y="33528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648199" y="41910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562599" y="41910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476999" y="41910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3" name="Straight Connector 12"/>
          <p:cNvCxnSpPr>
            <a:stCxn id="4" idx="6"/>
            <a:endCxn id="5" idx="2"/>
          </p:cNvCxnSpPr>
          <p:nvPr/>
        </p:nvCxnSpPr>
        <p:spPr>
          <a:xfrm>
            <a:off x="5029199" y="27051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7" idx="6"/>
            <a:endCxn id="8" idx="2"/>
          </p:cNvCxnSpPr>
          <p:nvPr/>
        </p:nvCxnSpPr>
        <p:spPr>
          <a:xfrm>
            <a:off x="5029199" y="35433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10" idx="6"/>
            <a:endCxn id="11" idx="2"/>
          </p:cNvCxnSpPr>
          <p:nvPr/>
        </p:nvCxnSpPr>
        <p:spPr>
          <a:xfrm>
            <a:off x="5029199" y="43815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1" idx="6"/>
            <a:endCxn id="12" idx="2"/>
          </p:cNvCxnSpPr>
          <p:nvPr/>
        </p:nvCxnSpPr>
        <p:spPr>
          <a:xfrm>
            <a:off x="5943599" y="43815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8" idx="6"/>
            <a:endCxn id="9" idx="2"/>
          </p:cNvCxnSpPr>
          <p:nvPr/>
        </p:nvCxnSpPr>
        <p:spPr>
          <a:xfrm>
            <a:off x="5943599" y="35433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5" idx="6"/>
            <a:endCxn id="6" idx="2"/>
          </p:cNvCxnSpPr>
          <p:nvPr/>
        </p:nvCxnSpPr>
        <p:spPr>
          <a:xfrm>
            <a:off x="5943599" y="27051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4" idx="4"/>
            <a:endCxn id="7" idx="0"/>
          </p:cNvCxnSpPr>
          <p:nvPr/>
        </p:nvCxnSpPr>
        <p:spPr>
          <a:xfrm rot="5400000">
            <a:off x="4610099" y="31242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6" idx="4"/>
            <a:endCxn id="9" idx="0"/>
          </p:cNvCxnSpPr>
          <p:nvPr/>
        </p:nvCxnSpPr>
        <p:spPr>
          <a:xfrm rot="5400000">
            <a:off x="6438899" y="31242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5" idx="4"/>
            <a:endCxn id="8" idx="0"/>
          </p:cNvCxnSpPr>
          <p:nvPr/>
        </p:nvCxnSpPr>
        <p:spPr>
          <a:xfrm rot="5400000">
            <a:off x="5524499" y="31242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8" idx="4"/>
            <a:endCxn id="11" idx="0"/>
          </p:cNvCxnSpPr>
          <p:nvPr/>
        </p:nvCxnSpPr>
        <p:spPr>
          <a:xfrm rot="5400000">
            <a:off x="5524499" y="39624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9" idx="4"/>
            <a:endCxn id="12" idx="0"/>
          </p:cNvCxnSpPr>
          <p:nvPr/>
        </p:nvCxnSpPr>
        <p:spPr>
          <a:xfrm rot="5400000">
            <a:off x="6438899" y="39624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7" idx="4"/>
          </p:cNvCxnSpPr>
          <p:nvPr/>
        </p:nvCxnSpPr>
        <p:spPr>
          <a:xfrm rot="5400000">
            <a:off x="4610099" y="39624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hape 24"/>
          <p:cNvCxnSpPr>
            <a:stCxn id="4" idx="2"/>
            <a:endCxn id="34" idx="6"/>
          </p:cNvCxnSpPr>
          <p:nvPr/>
        </p:nvCxnSpPr>
        <p:spPr>
          <a:xfrm rot="10800000" flipH="1">
            <a:off x="4648199" y="2705100"/>
            <a:ext cx="3124200" cy="1588"/>
          </a:xfrm>
          <a:prstGeom prst="curvedConnector5">
            <a:avLst>
              <a:gd name="adj1" fmla="val -7317"/>
              <a:gd name="adj2" fmla="val 26391688"/>
              <a:gd name="adj3" fmla="val 10731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hape 25"/>
          <p:cNvCxnSpPr>
            <a:stCxn id="7" idx="2"/>
            <a:endCxn id="35" idx="6"/>
          </p:cNvCxnSpPr>
          <p:nvPr/>
        </p:nvCxnSpPr>
        <p:spPr>
          <a:xfrm rot="10800000" flipH="1">
            <a:off x="4648199" y="3543300"/>
            <a:ext cx="3124200" cy="1588"/>
          </a:xfrm>
          <a:prstGeom prst="curvedConnector5">
            <a:avLst>
              <a:gd name="adj1" fmla="val -7317"/>
              <a:gd name="adj2" fmla="val 26391688"/>
              <a:gd name="adj3" fmla="val 10731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hape 26"/>
          <p:cNvCxnSpPr>
            <a:endCxn id="36" idx="6"/>
          </p:cNvCxnSpPr>
          <p:nvPr/>
        </p:nvCxnSpPr>
        <p:spPr>
          <a:xfrm flipV="1">
            <a:off x="4648199" y="4381500"/>
            <a:ext cx="3124200" cy="38100"/>
          </a:xfrm>
          <a:prstGeom prst="curvedConnector5">
            <a:avLst>
              <a:gd name="adj1" fmla="val -7657"/>
              <a:gd name="adj2" fmla="val 1200000"/>
              <a:gd name="adj3" fmla="val 10731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hape 27"/>
          <p:cNvCxnSpPr>
            <a:stCxn id="10" idx="4"/>
            <a:endCxn id="53" idx="0"/>
          </p:cNvCxnSpPr>
          <p:nvPr/>
        </p:nvCxnSpPr>
        <p:spPr>
          <a:xfrm rot="5400000" flipH="1" flipV="1">
            <a:off x="3390899" y="3124199"/>
            <a:ext cx="2895600" cy="1"/>
          </a:xfrm>
          <a:prstGeom prst="curvedConnector5">
            <a:avLst>
              <a:gd name="adj1" fmla="val -6290"/>
              <a:gd name="adj2" fmla="val 41910100000"/>
              <a:gd name="adj3" fmla="val 11110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stCxn id="11" idx="4"/>
            <a:endCxn id="54" idx="0"/>
          </p:cNvCxnSpPr>
          <p:nvPr/>
        </p:nvCxnSpPr>
        <p:spPr>
          <a:xfrm rot="5400000" flipH="1" flipV="1">
            <a:off x="4305299" y="3124199"/>
            <a:ext cx="2895600" cy="1"/>
          </a:xfrm>
          <a:prstGeom prst="curvedConnector5">
            <a:avLst>
              <a:gd name="adj1" fmla="val -6290"/>
              <a:gd name="adj2" fmla="val 41910100000"/>
              <a:gd name="adj3" fmla="val 11164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endCxn id="55" idx="0"/>
          </p:cNvCxnSpPr>
          <p:nvPr/>
        </p:nvCxnSpPr>
        <p:spPr>
          <a:xfrm rot="16200000" flipV="1">
            <a:off x="5238750" y="3105150"/>
            <a:ext cx="2895600" cy="38099"/>
          </a:xfrm>
          <a:prstGeom prst="curvedConnector5">
            <a:avLst>
              <a:gd name="adj1" fmla="val -6328"/>
              <a:gd name="adj2" fmla="val -913943"/>
              <a:gd name="adj3" fmla="val 11217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7391399" y="25146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7391399" y="33528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Oval 35"/>
          <p:cNvSpPr/>
          <p:nvPr/>
        </p:nvSpPr>
        <p:spPr>
          <a:xfrm>
            <a:off x="7391399" y="41910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Connector 36"/>
          <p:cNvCxnSpPr>
            <a:stCxn id="34" idx="4"/>
            <a:endCxn id="35" idx="0"/>
          </p:cNvCxnSpPr>
          <p:nvPr/>
        </p:nvCxnSpPr>
        <p:spPr>
          <a:xfrm rot="5400000">
            <a:off x="7353299" y="31242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35" idx="4"/>
            <a:endCxn id="36" idx="0"/>
          </p:cNvCxnSpPr>
          <p:nvPr/>
        </p:nvCxnSpPr>
        <p:spPr>
          <a:xfrm rot="5400000">
            <a:off x="7353299" y="39624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hape 38"/>
          <p:cNvCxnSpPr>
            <a:endCxn id="59" idx="0"/>
          </p:cNvCxnSpPr>
          <p:nvPr/>
        </p:nvCxnSpPr>
        <p:spPr>
          <a:xfrm rot="16200000" flipV="1">
            <a:off x="6153150" y="3105150"/>
            <a:ext cx="2895600" cy="38099"/>
          </a:xfrm>
          <a:prstGeom prst="curvedConnector5">
            <a:avLst>
              <a:gd name="adj1" fmla="val -5258"/>
              <a:gd name="adj2" fmla="val -751327"/>
              <a:gd name="adj3" fmla="val 110035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12" idx="6"/>
            <a:endCxn id="36" idx="2"/>
          </p:cNvCxnSpPr>
          <p:nvPr/>
        </p:nvCxnSpPr>
        <p:spPr>
          <a:xfrm>
            <a:off x="6857999" y="43815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9" idx="6"/>
            <a:endCxn id="35" idx="2"/>
          </p:cNvCxnSpPr>
          <p:nvPr/>
        </p:nvCxnSpPr>
        <p:spPr>
          <a:xfrm>
            <a:off x="6857999" y="35433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6" idx="6"/>
            <a:endCxn id="34" idx="2"/>
          </p:cNvCxnSpPr>
          <p:nvPr/>
        </p:nvCxnSpPr>
        <p:spPr>
          <a:xfrm>
            <a:off x="6857999" y="27051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3" name="Oval 52"/>
          <p:cNvSpPr/>
          <p:nvPr/>
        </p:nvSpPr>
        <p:spPr>
          <a:xfrm>
            <a:off x="4648200" y="16764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5562600" y="16764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6477000" y="16764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6" name="Straight Connector 55"/>
          <p:cNvCxnSpPr>
            <a:stCxn id="53" idx="6"/>
            <a:endCxn id="54" idx="2"/>
          </p:cNvCxnSpPr>
          <p:nvPr/>
        </p:nvCxnSpPr>
        <p:spPr>
          <a:xfrm>
            <a:off x="5029200" y="18669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>
            <a:stCxn id="54" idx="6"/>
            <a:endCxn id="55" idx="2"/>
          </p:cNvCxnSpPr>
          <p:nvPr/>
        </p:nvCxnSpPr>
        <p:spPr>
          <a:xfrm>
            <a:off x="5943600" y="18669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hape 57"/>
          <p:cNvCxnSpPr>
            <a:stCxn id="53" idx="2"/>
            <a:endCxn id="59" idx="6"/>
          </p:cNvCxnSpPr>
          <p:nvPr/>
        </p:nvCxnSpPr>
        <p:spPr>
          <a:xfrm rot="10800000" flipH="1">
            <a:off x="4648200" y="1866900"/>
            <a:ext cx="3124200" cy="1588"/>
          </a:xfrm>
          <a:prstGeom prst="curvedConnector5">
            <a:avLst>
              <a:gd name="adj1" fmla="val -7317"/>
              <a:gd name="adj2" fmla="val 26391688"/>
              <a:gd name="adj3" fmla="val 107317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Oval 58"/>
          <p:cNvSpPr/>
          <p:nvPr/>
        </p:nvSpPr>
        <p:spPr>
          <a:xfrm>
            <a:off x="7391400" y="1676400"/>
            <a:ext cx="3810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0" name="Straight Connector 59"/>
          <p:cNvCxnSpPr>
            <a:stCxn id="55" idx="6"/>
            <a:endCxn id="59" idx="2"/>
          </p:cNvCxnSpPr>
          <p:nvPr/>
        </p:nvCxnSpPr>
        <p:spPr>
          <a:xfrm>
            <a:off x="6858000" y="18669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>
            <a:stCxn id="53" idx="4"/>
            <a:endCxn id="4" idx="0"/>
          </p:cNvCxnSpPr>
          <p:nvPr/>
        </p:nvCxnSpPr>
        <p:spPr>
          <a:xfrm rot="5400000">
            <a:off x="4610100" y="2286000"/>
            <a:ext cx="457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4" idx="4"/>
            <a:endCxn id="5" idx="0"/>
          </p:cNvCxnSpPr>
          <p:nvPr/>
        </p:nvCxnSpPr>
        <p:spPr>
          <a:xfrm rot="5400000">
            <a:off x="5524500" y="2286000"/>
            <a:ext cx="457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55" idx="4"/>
            <a:endCxn id="6" idx="0"/>
          </p:cNvCxnSpPr>
          <p:nvPr/>
        </p:nvCxnSpPr>
        <p:spPr>
          <a:xfrm rot="5400000">
            <a:off x="6438900" y="2286000"/>
            <a:ext cx="457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59" idx="4"/>
            <a:endCxn id="34" idx="0"/>
          </p:cNvCxnSpPr>
          <p:nvPr/>
        </p:nvCxnSpPr>
        <p:spPr>
          <a:xfrm rot="5400000">
            <a:off x="7353300" y="2286000"/>
            <a:ext cx="4572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5" name="TextBox 104"/>
          <p:cNvSpPr txBox="1"/>
          <p:nvPr/>
        </p:nvSpPr>
        <p:spPr>
          <a:xfrm>
            <a:off x="3581400" y="4872335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 edge and node disjoint minimum paths</a:t>
            </a:r>
            <a:endParaRPr lang="en-US" sz="2400" dirty="0"/>
          </a:p>
        </p:txBody>
      </p:sp>
      <p:graphicFrame>
        <p:nvGraphicFramePr>
          <p:cNvPr id="106" name="Object 105"/>
          <p:cNvGraphicFramePr>
            <a:graphicFrameLocks noChangeAspect="1"/>
          </p:cNvGraphicFramePr>
          <p:nvPr/>
        </p:nvGraphicFramePr>
        <p:xfrm>
          <a:off x="762000" y="1219200"/>
          <a:ext cx="1811338" cy="779463"/>
        </p:xfrm>
        <a:graphic>
          <a:graphicData uri="http://schemas.openxmlformats.org/presentationml/2006/ole">
            <p:oleObj spid="_x0000_s61442" name="Equation" r:id="rId4" imgW="1054080" imgH="457200" progId="Equation.3">
              <p:embed/>
            </p:oleObj>
          </a:graphicData>
        </a:graphic>
      </p:graphicFrame>
      <p:graphicFrame>
        <p:nvGraphicFramePr>
          <p:cNvPr id="107" name="Object 106"/>
          <p:cNvGraphicFramePr>
            <a:graphicFrameLocks noChangeAspect="1"/>
          </p:cNvGraphicFramePr>
          <p:nvPr/>
        </p:nvGraphicFramePr>
        <p:xfrm>
          <a:off x="246855" y="4191000"/>
          <a:ext cx="3316287" cy="1143000"/>
        </p:xfrm>
        <a:graphic>
          <a:graphicData uri="http://schemas.openxmlformats.org/presentationml/2006/ole">
            <p:oleObj spid="_x0000_s61443" name="Equation" r:id="rId5" imgW="1968480" imgH="558720" progId="Equation.3">
              <p:embed/>
            </p:oleObj>
          </a:graphicData>
        </a:graphic>
      </p:graphicFrame>
      <p:sp>
        <p:nvSpPr>
          <p:cNvPr id="108" name="TextBox 107"/>
          <p:cNvSpPr txBox="1"/>
          <p:nvPr/>
        </p:nvSpPr>
        <p:spPr>
          <a:xfrm>
            <a:off x="533400" y="1976735"/>
            <a:ext cx="22097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2 dimensions*</a:t>
            </a:r>
            <a:endParaRPr lang="en-US" sz="2400" dirty="0"/>
          </a:p>
        </p:txBody>
      </p:sp>
      <p:sp>
        <p:nvSpPr>
          <p:cNvPr id="109" name="TextBox 108"/>
          <p:cNvSpPr txBox="1"/>
          <p:nvPr/>
        </p:nvSpPr>
        <p:spPr>
          <a:xfrm>
            <a:off x="533399" y="5334000"/>
            <a:ext cx="7047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/>
              <a:t>n</a:t>
            </a:r>
            <a:r>
              <a:rPr lang="en-US" sz="2400" dirty="0" smtClean="0"/>
              <a:t> dimensions with </a:t>
            </a:r>
            <a:r>
              <a:rPr lang="en-US" sz="2400" dirty="0" err="1" smtClean="0"/>
              <a:t>Δi</a:t>
            </a:r>
            <a:r>
              <a:rPr lang="en-US" sz="2400" dirty="0" smtClean="0"/>
              <a:t> hops in </a:t>
            </a:r>
            <a:r>
              <a:rPr lang="en-US" sz="2400" dirty="0" err="1" smtClean="0"/>
              <a:t>i</a:t>
            </a:r>
            <a:r>
              <a:rPr lang="en-US" sz="2400" dirty="0" smtClean="0"/>
              <a:t> dimension</a:t>
            </a:r>
            <a:endParaRPr lang="en-US" sz="2400" dirty="0"/>
          </a:p>
        </p:txBody>
      </p:sp>
      <p:graphicFrame>
        <p:nvGraphicFramePr>
          <p:cNvPr id="111" name="Object 110"/>
          <p:cNvGraphicFramePr>
            <a:graphicFrameLocks noChangeAspect="1"/>
          </p:cNvGraphicFramePr>
          <p:nvPr/>
        </p:nvGraphicFramePr>
        <p:xfrm>
          <a:off x="601663" y="2667000"/>
          <a:ext cx="2074862" cy="1447800"/>
        </p:xfrm>
        <a:graphic>
          <a:graphicData uri="http://schemas.openxmlformats.org/presentationml/2006/ole">
            <p:oleObj spid="_x0000_s61444" name="Equation" r:id="rId6" imgW="863280" imgH="787320" progId="Equation.3">
              <p:embed/>
            </p:oleObj>
          </a:graphicData>
        </a:graphic>
      </p:graphicFrame>
      <p:sp>
        <p:nvSpPr>
          <p:cNvPr id="112" name="TextBox 111"/>
          <p:cNvSpPr txBox="1"/>
          <p:nvPr/>
        </p:nvSpPr>
        <p:spPr>
          <a:xfrm>
            <a:off x="533400" y="6015335"/>
            <a:ext cx="704770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*assume single direction for </a:t>
            </a:r>
            <a:r>
              <a:rPr lang="en-US" sz="2400" dirty="0" err="1" smtClean="0"/>
              <a:t>x</a:t>
            </a:r>
            <a:r>
              <a:rPr lang="en-US" sz="2400" dirty="0" smtClean="0"/>
              <a:t> and </a:t>
            </a:r>
            <a:r>
              <a:rPr lang="en-US" sz="2400" dirty="0" err="1" smtClean="0"/>
              <a:t>y</a:t>
            </a:r>
            <a:endParaRPr lang="en-US" sz="2400" dirty="0"/>
          </a:p>
        </p:txBody>
      </p:sp>
      <p:sp>
        <p:nvSpPr>
          <p:cNvPr id="113" name="TextBox 112"/>
          <p:cNvSpPr txBox="1"/>
          <p:nvPr/>
        </p:nvSpPr>
        <p:spPr>
          <a:xfrm>
            <a:off x="1904999" y="3638490"/>
            <a:ext cx="28956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/>
              <a:t>NW, NE, SW, SE combos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7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9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0" dur="2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3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25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2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3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4" dur="5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3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39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chemeClr val="folHlink"/>
                                      </p:to>
                                    </p:animClr>
                                    <p:set>
                                      <p:cBhvr>
                                        <p:cTn id="4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2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53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5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5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8000"/>
                                      </p:to>
                                    </p:animClr>
                                    <p:set>
                                      <p:cBhvr>
                                        <p:cTn id="6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6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67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8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9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7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75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to>
                                        <a:srgbClr val="00FF00"/>
                                      </p:to>
                                    </p:animClr>
                                    <p:set>
                                      <p:cBhvr>
                                        <p:cTn id="7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stroke.on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05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600200"/>
            <a:ext cx="4114800" cy="4876800"/>
          </a:xfrm>
        </p:spPr>
        <p:txBody>
          <a:bodyPr>
            <a:normAutofit/>
          </a:bodyPr>
          <a:lstStyle/>
          <a:p>
            <a:r>
              <a:rPr lang="en-US" dirty="0" smtClean="0"/>
              <a:t>Folding</a:t>
            </a:r>
          </a:p>
          <a:p>
            <a:pPr lvl="1"/>
            <a:r>
              <a:rPr lang="en-US" dirty="0" smtClean="0"/>
              <a:t>Equalize path lengths</a:t>
            </a:r>
          </a:p>
          <a:p>
            <a:pPr lvl="2"/>
            <a:r>
              <a:rPr lang="en-US" dirty="0" smtClean="0"/>
              <a:t>Reduces max link length</a:t>
            </a:r>
          </a:p>
          <a:p>
            <a:pPr lvl="2"/>
            <a:r>
              <a:rPr lang="en-US" dirty="0" smtClean="0"/>
              <a:t>Increases length of other links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267200" y="1828800"/>
            <a:ext cx="4572000" cy="609600"/>
          </a:xfrm>
          <a:prstGeom prst="roundRect">
            <a:avLst>
              <a:gd name="adj" fmla="val 50000"/>
            </a:avLst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419600" y="2209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0</a:t>
            </a:r>
            <a:endParaRPr lang="en-US" dirty="0" smtClean="0"/>
          </a:p>
        </p:txBody>
      </p:sp>
      <p:sp>
        <p:nvSpPr>
          <p:cNvPr id="22" name="Oval 21"/>
          <p:cNvSpPr/>
          <p:nvPr/>
        </p:nvSpPr>
        <p:spPr>
          <a:xfrm>
            <a:off x="5638800" y="2209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1</a:t>
            </a:r>
            <a:endParaRPr lang="en-US" dirty="0" smtClean="0"/>
          </a:p>
        </p:txBody>
      </p:sp>
      <p:sp>
        <p:nvSpPr>
          <p:cNvPr id="23" name="Oval 22"/>
          <p:cNvSpPr/>
          <p:nvPr/>
        </p:nvSpPr>
        <p:spPr>
          <a:xfrm>
            <a:off x="6858000" y="2209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2</a:t>
            </a:r>
            <a:endParaRPr lang="en-US" dirty="0" smtClean="0"/>
          </a:p>
        </p:txBody>
      </p:sp>
      <p:sp>
        <p:nvSpPr>
          <p:cNvPr id="24" name="Oval 23"/>
          <p:cNvSpPr/>
          <p:nvPr/>
        </p:nvSpPr>
        <p:spPr>
          <a:xfrm>
            <a:off x="8077200" y="2209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3</a:t>
            </a:r>
            <a:endParaRPr lang="en-US" dirty="0" smtClean="0"/>
          </a:p>
        </p:txBody>
      </p:sp>
      <p:sp>
        <p:nvSpPr>
          <p:cNvPr id="25" name="Rounded Rectangle 24"/>
          <p:cNvSpPr/>
          <p:nvPr/>
        </p:nvSpPr>
        <p:spPr>
          <a:xfrm>
            <a:off x="4267200" y="3429000"/>
            <a:ext cx="4572000" cy="609600"/>
          </a:xfrm>
          <a:prstGeom prst="roundRect">
            <a:avLst>
              <a:gd name="adj" fmla="val 50000"/>
            </a:avLst>
          </a:prstGeom>
          <a:noFill/>
          <a:ln w="381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648200" y="38100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0</a:t>
            </a:r>
            <a:endParaRPr lang="en-US" dirty="0" smtClean="0"/>
          </a:p>
        </p:txBody>
      </p:sp>
      <p:sp>
        <p:nvSpPr>
          <p:cNvPr id="27" name="Oval 26"/>
          <p:cNvSpPr/>
          <p:nvPr/>
        </p:nvSpPr>
        <p:spPr>
          <a:xfrm>
            <a:off x="6705600" y="37338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1</a:t>
            </a:r>
            <a:endParaRPr lang="en-US" dirty="0" smtClean="0"/>
          </a:p>
        </p:txBody>
      </p:sp>
      <p:sp>
        <p:nvSpPr>
          <p:cNvPr id="28" name="Oval 27"/>
          <p:cNvSpPr/>
          <p:nvPr/>
        </p:nvSpPr>
        <p:spPr>
          <a:xfrm>
            <a:off x="7772400" y="31242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2</a:t>
            </a:r>
            <a:endParaRPr lang="en-US" dirty="0" smtClean="0"/>
          </a:p>
        </p:txBody>
      </p:sp>
      <p:sp>
        <p:nvSpPr>
          <p:cNvPr id="29" name="Oval 28"/>
          <p:cNvSpPr/>
          <p:nvPr/>
        </p:nvSpPr>
        <p:spPr>
          <a:xfrm>
            <a:off x="5562600" y="3124200"/>
            <a:ext cx="609600" cy="6096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62500" lnSpcReduction="20000"/>
          </a:bodyPr>
          <a:lstStyle/>
          <a:p>
            <a:pPr algn="ctr"/>
            <a:r>
              <a:rPr lang="en-US" sz="4000" dirty="0" smtClean="0"/>
              <a:t>3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Definition: determines arrangement of channels and nodes in network</a:t>
            </a:r>
          </a:p>
          <a:p>
            <a:r>
              <a:rPr lang="en-US" dirty="0" smtClean="0"/>
              <a:t>Analogous to road map</a:t>
            </a:r>
          </a:p>
          <a:p>
            <a:r>
              <a:rPr lang="en-US" dirty="0" smtClean="0"/>
              <a:t>Often first step in network design</a:t>
            </a:r>
          </a:p>
          <a:p>
            <a:r>
              <a:rPr lang="en-US" dirty="0" smtClean="0"/>
              <a:t>Routing and flow control build on properties of topology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Concentration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478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Don’t need 1:1 ratio of network nodes and cores/memory</a:t>
            </a:r>
          </a:p>
          <a:p>
            <a:r>
              <a:rPr lang="en-US" dirty="0" smtClean="0"/>
              <a:t>Ex: 4 cores concentrated to 1 router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657600" y="4191000"/>
            <a:ext cx="4572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endParaRPr lang="en-US" dirty="0" smtClean="0"/>
          </a:p>
        </p:txBody>
      </p:sp>
      <p:sp>
        <p:nvSpPr>
          <p:cNvPr id="5" name="Oval 4"/>
          <p:cNvSpPr/>
          <p:nvPr/>
        </p:nvSpPr>
        <p:spPr>
          <a:xfrm>
            <a:off x="4648200" y="4191000"/>
            <a:ext cx="4572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endParaRPr lang="en-US" dirty="0" smtClean="0"/>
          </a:p>
        </p:txBody>
      </p:sp>
      <p:sp>
        <p:nvSpPr>
          <p:cNvPr id="6" name="Oval 5"/>
          <p:cNvSpPr/>
          <p:nvPr/>
        </p:nvSpPr>
        <p:spPr>
          <a:xfrm>
            <a:off x="4648200" y="4953000"/>
            <a:ext cx="4572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endParaRPr lang="en-US" dirty="0" smtClean="0"/>
          </a:p>
        </p:txBody>
      </p:sp>
      <p:sp>
        <p:nvSpPr>
          <p:cNvPr id="7" name="Oval 6"/>
          <p:cNvSpPr/>
          <p:nvPr/>
        </p:nvSpPr>
        <p:spPr>
          <a:xfrm>
            <a:off x="3657600" y="4953000"/>
            <a:ext cx="457200" cy="3810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>
            <a:normAutofit fontScale="77500" lnSpcReduction="20000"/>
          </a:bodyPr>
          <a:lstStyle/>
          <a:p>
            <a:pPr algn="ctr"/>
            <a:endParaRPr lang="en-US" dirty="0" smtClean="0"/>
          </a:p>
        </p:txBody>
      </p:sp>
      <p:grpSp>
        <p:nvGrpSpPr>
          <p:cNvPr id="8" name="Group 7"/>
          <p:cNvGrpSpPr/>
          <p:nvPr/>
        </p:nvGrpSpPr>
        <p:grpSpPr>
          <a:xfrm rot="5400000">
            <a:off x="3048000" y="2819400"/>
            <a:ext cx="762000" cy="1524000"/>
            <a:chOff x="5334000" y="4572000"/>
            <a:chExt cx="762000" cy="1524000"/>
          </a:xfrm>
        </p:grpSpPr>
        <p:sp>
          <p:nvSpPr>
            <p:cNvPr id="9" name="Rectangle 8"/>
            <p:cNvSpPr/>
            <p:nvPr/>
          </p:nvSpPr>
          <p:spPr>
            <a:xfrm flipV="1">
              <a:off x="5334000" y="45720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 flipV="1">
              <a:off x="5334000" y="49834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/>
            <p:cNvSpPr/>
            <p:nvPr/>
          </p:nvSpPr>
          <p:spPr>
            <a:xfrm flipV="1">
              <a:off x="5334000" y="54102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/>
            <p:cNvSpPr/>
            <p:nvPr/>
          </p:nvSpPr>
          <p:spPr>
            <a:xfrm flipV="1">
              <a:off x="5334000" y="58216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Trapezoid 12"/>
            <p:cNvSpPr/>
            <p:nvPr/>
          </p:nvSpPr>
          <p:spPr>
            <a:xfrm rot="5400000">
              <a:off x="5463541" y="5250177"/>
              <a:ext cx="1036318" cy="228600"/>
            </a:xfrm>
            <a:prstGeom prst="trapezoid">
              <a:avLst>
                <a:gd name="adj" fmla="val 6565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" name="Elbow Connector 13"/>
            <p:cNvCxnSpPr>
              <a:stCxn id="9" idx="3"/>
            </p:cNvCxnSpPr>
            <p:nvPr/>
          </p:nvCxnSpPr>
          <p:spPr>
            <a:xfrm>
              <a:off x="5562600" y="4709159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Elbow Connector 14"/>
            <p:cNvCxnSpPr>
              <a:stCxn id="10" idx="3"/>
            </p:cNvCxnSpPr>
            <p:nvPr/>
          </p:nvCxnSpPr>
          <p:spPr>
            <a:xfrm>
              <a:off x="5562600" y="5120641"/>
              <a:ext cx="304800" cy="609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Elbow Connector 15"/>
            <p:cNvCxnSpPr>
              <a:stCxn id="11" idx="3"/>
            </p:cNvCxnSpPr>
            <p:nvPr/>
          </p:nvCxnSpPr>
          <p:spPr>
            <a:xfrm flipV="1">
              <a:off x="5562600" y="5410200"/>
              <a:ext cx="304800" cy="1371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Elbow Connector 16"/>
            <p:cNvCxnSpPr>
              <a:stCxn id="12" idx="3"/>
            </p:cNvCxnSpPr>
            <p:nvPr/>
          </p:nvCxnSpPr>
          <p:spPr>
            <a:xfrm flipV="1">
              <a:off x="5562600" y="5684518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16200000">
            <a:off x="2743200" y="5257800"/>
            <a:ext cx="762000" cy="1524000"/>
            <a:chOff x="5334000" y="4572000"/>
            <a:chExt cx="762000" cy="1524000"/>
          </a:xfrm>
        </p:grpSpPr>
        <p:sp>
          <p:nvSpPr>
            <p:cNvPr id="19" name="Rectangle 18"/>
            <p:cNvSpPr/>
            <p:nvPr/>
          </p:nvSpPr>
          <p:spPr>
            <a:xfrm flipV="1">
              <a:off x="5334000" y="45720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 flipV="1">
              <a:off x="5334000" y="49834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 flipV="1">
              <a:off x="5334000" y="54102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Rectangle 21"/>
            <p:cNvSpPr/>
            <p:nvPr/>
          </p:nvSpPr>
          <p:spPr>
            <a:xfrm flipV="1">
              <a:off x="5334000" y="58216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Trapezoid 22"/>
            <p:cNvSpPr/>
            <p:nvPr/>
          </p:nvSpPr>
          <p:spPr>
            <a:xfrm rot="5400000">
              <a:off x="5463541" y="5250177"/>
              <a:ext cx="1036318" cy="228600"/>
            </a:xfrm>
            <a:prstGeom prst="trapezoid">
              <a:avLst>
                <a:gd name="adj" fmla="val 6565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Elbow Connector 23"/>
            <p:cNvCxnSpPr>
              <a:stCxn id="19" idx="3"/>
            </p:cNvCxnSpPr>
            <p:nvPr/>
          </p:nvCxnSpPr>
          <p:spPr>
            <a:xfrm>
              <a:off x="5562600" y="4709159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Elbow Connector 24"/>
            <p:cNvCxnSpPr>
              <a:stCxn id="20" idx="3"/>
            </p:cNvCxnSpPr>
            <p:nvPr/>
          </p:nvCxnSpPr>
          <p:spPr>
            <a:xfrm>
              <a:off x="5562600" y="5120641"/>
              <a:ext cx="304800" cy="609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Elbow Connector 25"/>
            <p:cNvCxnSpPr>
              <a:stCxn id="21" idx="3"/>
            </p:cNvCxnSpPr>
            <p:nvPr/>
          </p:nvCxnSpPr>
          <p:spPr>
            <a:xfrm flipV="1">
              <a:off x="5562600" y="5410200"/>
              <a:ext cx="304800" cy="1371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Elbow Connector 26"/>
            <p:cNvCxnSpPr>
              <a:stCxn id="22" idx="3"/>
            </p:cNvCxnSpPr>
            <p:nvPr/>
          </p:nvCxnSpPr>
          <p:spPr>
            <a:xfrm flipV="1">
              <a:off x="5562600" y="5684518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8" name="Elbow Connector 27"/>
          <p:cNvCxnSpPr>
            <a:endCxn id="4" idx="0"/>
          </p:cNvCxnSpPr>
          <p:nvPr/>
        </p:nvCxnSpPr>
        <p:spPr>
          <a:xfrm rot="16200000" flipH="1">
            <a:off x="3528061" y="3832861"/>
            <a:ext cx="228600" cy="48767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hape 28"/>
          <p:cNvCxnSpPr>
            <a:endCxn id="7" idx="4"/>
          </p:cNvCxnSpPr>
          <p:nvPr/>
        </p:nvCxnSpPr>
        <p:spPr>
          <a:xfrm rot="5400000" flipH="1" flipV="1">
            <a:off x="3368038" y="5120639"/>
            <a:ext cx="304800" cy="73152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30" name="Group 29"/>
          <p:cNvGrpSpPr/>
          <p:nvPr/>
        </p:nvGrpSpPr>
        <p:grpSpPr>
          <a:xfrm rot="5400000">
            <a:off x="4800600" y="2834641"/>
            <a:ext cx="762000" cy="1524000"/>
            <a:chOff x="5334000" y="4572000"/>
            <a:chExt cx="762000" cy="1524000"/>
          </a:xfrm>
        </p:grpSpPr>
        <p:sp>
          <p:nvSpPr>
            <p:cNvPr id="31" name="Rectangle 30"/>
            <p:cNvSpPr/>
            <p:nvPr/>
          </p:nvSpPr>
          <p:spPr>
            <a:xfrm flipV="1">
              <a:off x="5334000" y="45720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2" name="Rectangle 31"/>
            <p:cNvSpPr/>
            <p:nvPr/>
          </p:nvSpPr>
          <p:spPr>
            <a:xfrm flipV="1">
              <a:off x="5334000" y="49834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Rectangle 32"/>
            <p:cNvSpPr/>
            <p:nvPr/>
          </p:nvSpPr>
          <p:spPr>
            <a:xfrm flipV="1">
              <a:off x="5334000" y="54102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Rectangle 33"/>
            <p:cNvSpPr/>
            <p:nvPr/>
          </p:nvSpPr>
          <p:spPr>
            <a:xfrm flipV="1">
              <a:off x="5334000" y="58216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Trapezoid 34"/>
            <p:cNvSpPr/>
            <p:nvPr/>
          </p:nvSpPr>
          <p:spPr>
            <a:xfrm rot="5400000">
              <a:off x="5463541" y="5250177"/>
              <a:ext cx="1036318" cy="228600"/>
            </a:xfrm>
            <a:prstGeom prst="trapezoid">
              <a:avLst>
                <a:gd name="adj" fmla="val 6565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6" name="Elbow Connector 35"/>
            <p:cNvCxnSpPr>
              <a:stCxn id="31" idx="3"/>
            </p:cNvCxnSpPr>
            <p:nvPr/>
          </p:nvCxnSpPr>
          <p:spPr>
            <a:xfrm>
              <a:off x="5562600" y="4709159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Elbow Connector 36"/>
            <p:cNvCxnSpPr>
              <a:stCxn id="32" idx="3"/>
            </p:cNvCxnSpPr>
            <p:nvPr/>
          </p:nvCxnSpPr>
          <p:spPr>
            <a:xfrm>
              <a:off x="5562600" y="5120641"/>
              <a:ext cx="304800" cy="609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Elbow Connector 37"/>
            <p:cNvCxnSpPr>
              <a:stCxn id="33" idx="3"/>
            </p:cNvCxnSpPr>
            <p:nvPr/>
          </p:nvCxnSpPr>
          <p:spPr>
            <a:xfrm flipV="1">
              <a:off x="5562600" y="5410200"/>
              <a:ext cx="304800" cy="1371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Elbow Connector 38"/>
            <p:cNvCxnSpPr>
              <a:stCxn id="34" idx="3"/>
            </p:cNvCxnSpPr>
            <p:nvPr/>
          </p:nvCxnSpPr>
          <p:spPr>
            <a:xfrm flipV="1">
              <a:off x="5562600" y="5684518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40" name="Elbow Connector 39"/>
          <p:cNvCxnSpPr>
            <a:endCxn id="5" idx="0"/>
          </p:cNvCxnSpPr>
          <p:nvPr/>
        </p:nvCxnSpPr>
        <p:spPr>
          <a:xfrm rot="5400000">
            <a:off x="4907283" y="3947159"/>
            <a:ext cx="213359" cy="274323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41" name="Group 40"/>
          <p:cNvGrpSpPr/>
          <p:nvPr/>
        </p:nvGrpSpPr>
        <p:grpSpPr>
          <a:xfrm rot="16200000">
            <a:off x="4876800" y="5257800"/>
            <a:ext cx="762000" cy="1524000"/>
            <a:chOff x="5334000" y="4572000"/>
            <a:chExt cx="762000" cy="1524000"/>
          </a:xfrm>
        </p:grpSpPr>
        <p:sp>
          <p:nvSpPr>
            <p:cNvPr id="42" name="Rectangle 41"/>
            <p:cNvSpPr/>
            <p:nvPr/>
          </p:nvSpPr>
          <p:spPr>
            <a:xfrm flipV="1">
              <a:off x="5334000" y="45720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ectangle 42"/>
            <p:cNvSpPr/>
            <p:nvPr/>
          </p:nvSpPr>
          <p:spPr>
            <a:xfrm flipV="1">
              <a:off x="5334000" y="49834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Rectangle 43"/>
            <p:cNvSpPr/>
            <p:nvPr/>
          </p:nvSpPr>
          <p:spPr>
            <a:xfrm flipV="1">
              <a:off x="5334000" y="5410200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Rectangle 44"/>
            <p:cNvSpPr/>
            <p:nvPr/>
          </p:nvSpPr>
          <p:spPr>
            <a:xfrm flipV="1">
              <a:off x="5334000" y="5821682"/>
              <a:ext cx="228600" cy="274318"/>
            </a:xfrm>
            <a:prstGeom prst="rect">
              <a:avLst/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Trapezoid 45"/>
            <p:cNvSpPr/>
            <p:nvPr/>
          </p:nvSpPr>
          <p:spPr>
            <a:xfrm rot="5400000">
              <a:off x="5463541" y="5250177"/>
              <a:ext cx="1036318" cy="228600"/>
            </a:xfrm>
            <a:prstGeom prst="trapezoid">
              <a:avLst>
                <a:gd name="adj" fmla="val 65655"/>
              </a:avLst>
            </a:prstGeom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7" name="Elbow Connector 46"/>
            <p:cNvCxnSpPr>
              <a:stCxn id="42" idx="3"/>
            </p:cNvCxnSpPr>
            <p:nvPr/>
          </p:nvCxnSpPr>
          <p:spPr>
            <a:xfrm>
              <a:off x="5562600" y="4709159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Elbow Connector 47"/>
            <p:cNvCxnSpPr>
              <a:stCxn id="43" idx="3"/>
            </p:cNvCxnSpPr>
            <p:nvPr/>
          </p:nvCxnSpPr>
          <p:spPr>
            <a:xfrm>
              <a:off x="5562600" y="5120641"/>
              <a:ext cx="304800" cy="609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Elbow Connector 48"/>
            <p:cNvCxnSpPr>
              <a:stCxn id="44" idx="3"/>
            </p:cNvCxnSpPr>
            <p:nvPr/>
          </p:nvCxnSpPr>
          <p:spPr>
            <a:xfrm flipV="1">
              <a:off x="5562600" y="5410200"/>
              <a:ext cx="304800" cy="137159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Elbow Connector 49"/>
            <p:cNvCxnSpPr>
              <a:stCxn id="45" idx="3"/>
            </p:cNvCxnSpPr>
            <p:nvPr/>
          </p:nvCxnSpPr>
          <p:spPr>
            <a:xfrm flipV="1">
              <a:off x="5562600" y="5684518"/>
              <a:ext cx="304800" cy="274323"/>
            </a:xfrm>
            <a:prstGeom prst="bentConnector3">
              <a:avLst>
                <a:gd name="adj1" fmla="val 50000"/>
              </a:avLst>
            </a:prstGeom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51" name="Shape 50"/>
          <p:cNvCxnSpPr>
            <a:endCxn id="6" idx="4"/>
          </p:cNvCxnSpPr>
          <p:nvPr/>
        </p:nvCxnSpPr>
        <p:spPr>
          <a:xfrm rot="16200000" flipV="1">
            <a:off x="4930139" y="5280661"/>
            <a:ext cx="304800" cy="411477"/>
          </a:xfrm>
          <a:prstGeom prst="bentConnector3">
            <a:avLst>
              <a:gd name="adj1" fmla="val 50000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4" idx="6"/>
            <a:endCxn id="5" idx="2"/>
          </p:cNvCxnSpPr>
          <p:nvPr/>
        </p:nvCxnSpPr>
        <p:spPr>
          <a:xfrm>
            <a:off x="4114800" y="43815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4" idx="4"/>
            <a:endCxn id="7" idx="0"/>
          </p:cNvCxnSpPr>
          <p:nvPr/>
        </p:nvCxnSpPr>
        <p:spPr>
          <a:xfrm rot="5400000">
            <a:off x="3695700" y="4762500"/>
            <a:ext cx="381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7" idx="6"/>
            <a:endCxn id="6" idx="2"/>
          </p:cNvCxnSpPr>
          <p:nvPr/>
        </p:nvCxnSpPr>
        <p:spPr>
          <a:xfrm>
            <a:off x="4114800" y="51435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6" idx="0"/>
            <a:endCxn id="5" idx="4"/>
          </p:cNvCxnSpPr>
          <p:nvPr/>
        </p:nvCxnSpPr>
        <p:spPr>
          <a:xfrm rot="5400000" flipH="1" flipV="1">
            <a:off x="4686300" y="4762500"/>
            <a:ext cx="381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417638"/>
            <a:ext cx="4114800" cy="4983162"/>
          </a:xfrm>
        </p:spPr>
        <p:txBody>
          <a:bodyPr>
            <a:normAutofit/>
          </a:bodyPr>
          <a:lstStyle/>
          <a:p>
            <a:r>
              <a:rPr lang="en-US" dirty="0" smtClean="0"/>
              <a:t>K-</a:t>
            </a:r>
            <a:r>
              <a:rPr lang="en-US" dirty="0" err="1" smtClean="0"/>
              <a:t>ary</a:t>
            </a:r>
            <a:r>
              <a:rPr lang="en-US" dirty="0" smtClean="0"/>
              <a:t> n-fly: </a:t>
            </a:r>
            <a:r>
              <a:rPr lang="en-US" dirty="0" err="1" smtClean="0"/>
              <a:t>k</a:t>
            </a:r>
            <a:r>
              <a:rPr lang="en-US" baseline="30000" dirty="0" err="1" smtClean="0"/>
              <a:t>n</a:t>
            </a:r>
            <a:r>
              <a:rPr lang="en-US" baseline="30000" dirty="0" smtClean="0"/>
              <a:t> </a:t>
            </a:r>
            <a:r>
              <a:rPr lang="en-US" dirty="0" smtClean="0"/>
              <a:t>network nodes</a:t>
            </a:r>
          </a:p>
          <a:p>
            <a:r>
              <a:rPr lang="en-US" dirty="0" smtClean="0"/>
              <a:t>Example: 2-ary 3-fly</a:t>
            </a:r>
          </a:p>
          <a:p>
            <a:r>
              <a:rPr lang="en-US" dirty="0" smtClean="0"/>
              <a:t>Routing from 000 to 010</a:t>
            </a:r>
          </a:p>
          <a:p>
            <a:pPr lvl="1"/>
            <a:r>
              <a:rPr lang="en-US" dirty="0" err="1" smtClean="0"/>
              <a:t>Dest</a:t>
            </a:r>
            <a:r>
              <a:rPr lang="en-US" dirty="0" smtClean="0"/>
              <a:t> address used to directly route packet</a:t>
            </a:r>
          </a:p>
          <a:p>
            <a:pPr lvl="1"/>
            <a:r>
              <a:rPr lang="en-US" dirty="0" smtClean="0"/>
              <a:t>Bit </a:t>
            </a:r>
            <a:r>
              <a:rPr lang="en-US" dirty="0" err="1" smtClean="0"/>
              <a:t>n</a:t>
            </a:r>
            <a:r>
              <a:rPr lang="en-US" dirty="0" smtClean="0"/>
              <a:t> used to select output port at stage </a:t>
            </a:r>
            <a:r>
              <a:rPr lang="en-US" dirty="0" err="1" smtClean="0"/>
              <a:t>n</a:t>
            </a:r>
            <a:endParaRPr lang="en-US" dirty="0" smtClean="0"/>
          </a:p>
        </p:txBody>
      </p:sp>
      <p:sp>
        <p:nvSpPr>
          <p:cNvPr id="4" name="Oval 3"/>
          <p:cNvSpPr/>
          <p:nvPr/>
        </p:nvSpPr>
        <p:spPr>
          <a:xfrm>
            <a:off x="4724400" y="5410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724400" y="4953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724400" y="4495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724400" y="40386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724400" y="35814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724400" y="3124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4724400" y="2667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4724400" y="2209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562600" y="2438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00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13" name="Straight Connector 12"/>
          <p:cNvCxnSpPr>
            <a:stCxn id="11" idx="6"/>
          </p:cNvCxnSpPr>
          <p:nvPr/>
        </p:nvCxnSpPr>
        <p:spPr>
          <a:xfrm>
            <a:off x="5029200" y="2362200"/>
            <a:ext cx="5334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endCxn id="12" idx="1"/>
          </p:cNvCxnSpPr>
          <p:nvPr/>
        </p:nvCxnSpPr>
        <p:spPr>
          <a:xfrm flipV="1">
            <a:off x="5029200" y="2628900"/>
            <a:ext cx="533400" cy="190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029200" y="3276599"/>
            <a:ext cx="5334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V="1">
            <a:off x="5029200" y="3543299"/>
            <a:ext cx="533400" cy="190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5029200" y="4190999"/>
            <a:ext cx="5334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V="1">
            <a:off x="5029200" y="4457700"/>
            <a:ext cx="533400" cy="190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>
            <a:off x="5029200" y="5105399"/>
            <a:ext cx="5334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V="1">
            <a:off x="5029200" y="5372099"/>
            <a:ext cx="533400" cy="19050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>
            <a:off x="6019800" y="25146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010400" y="2514600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6019800" y="34274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010400" y="36560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019800" y="45704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7010400" y="43418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19800" y="54086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010400" y="5408612"/>
            <a:ext cx="5334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372100" y="3276600"/>
            <a:ext cx="18288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rot="16200000" flipH="1">
            <a:off x="5429250" y="4171950"/>
            <a:ext cx="17145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rot="5400000" flipH="1" flipV="1">
            <a:off x="5410200" y="3238500"/>
            <a:ext cx="17526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5400000" flipH="1" flipV="1">
            <a:off x="5410200" y="4114800"/>
            <a:ext cx="17526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6838950" y="2838450"/>
            <a:ext cx="876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16200000" flipH="1">
            <a:off x="6838950" y="4629150"/>
            <a:ext cx="87630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flipV="1">
            <a:off x="7010400" y="4457700"/>
            <a:ext cx="5334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7010400" y="2667000"/>
            <a:ext cx="533400" cy="838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V="1">
            <a:off x="8001000" y="2362200"/>
            <a:ext cx="3810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8001000" y="2628900"/>
            <a:ext cx="381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V="1">
            <a:off x="8001000" y="3276600"/>
            <a:ext cx="3810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>
            <a:off x="8001000" y="3543300"/>
            <a:ext cx="381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flipV="1">
            <a:off x="8001000" y="4191000"/>
            <a:ext cx="3810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8001000" y="4457700"/>
            <a:ext cx="381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flipV="1">
            <a:off x="8001000" y="5105400"/>
            <a:ext cx="381000" cy="1523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8001000" y="5372100"/>
            <a:ext cx="381000" cy="1905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5" name="Oval 44"/>
          <p:cNvSpPr/>
          <p:nvPr/>
        </p:nvSpPr>
        <p:spPr>
          <a:xfrm>
            <a:off x="4724400" y="2667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6" name="Oval 45"/>
          <p:cNvSpPr/>
          <p:nvPr/>
        </p:nvSpPr>
        <p:spPr>
          <a:xfrm>
            <a:off x="4724400" y="3124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7" name="Oval 46"/>
          <p:cNvSpPr/>
          <p:nvPr/>
        </p:nvSpPr>
        <p:spPr>
          <a:xfrm>
            <a:off x="4724400" y="35814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8" name="Oval 47"/>
          <p:cNvSpPr/>
          <p:nvPr/>
        </p:nvSpPr>
        <p:spPr>
          <a:xfrm>
            <a:off x="4724400" y="40386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9" name="Oval 48"/>
          <p:cNvSpPr/>
          <p:nvPr/>
        </p:nvSpPr>
        <p:spPr>
          <a:xfrm>
            <a:off x="4724400" y="4495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0" name="Oval 49"/>
          <p:cNvSpPr/>
          <p:nvPr/>
        </p:nvSpPr>
        <p:spPr>
          <a:xfrm>
            <a:off x="4724400" y="4953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1" name="Oval 50"/>
          <p:cNvSpPr/>
          <p:nvPr/>
        </p:nvSpPr>
        <p:spPr>
          <a:xfrm>
            <a:off x="4724400" y="5410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2" name="Oval 51"/>
          <p:cNvSpPr/>
          <p:nvPr/>
        </p:nvSpPr>
        <p:spPr>
          <a:xfrm>
            <a:off x="8382000" y="5410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8382000" y="4953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8382000" y="4495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8382000" y="40386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8382000" y="35814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8382000" y="3124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8382000" y="2667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Oval 58"/>
          <p:cNvSpPr/>
          <p:nvPr/>
        </p:nvSpPr>
        <p:spPr>
          <a:xfrm>
            <a:off x="8382000" y="2209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0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0" name="Oval 59"/>
          <p:cNvSpPr/>
          <p:nvPr/>
        </p:nvSpPr>
        <p:spPr>
          <a:xfrm>
            <a:off x="8382000" y="2667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1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1" name="Oval 60"/>
          <p:cNvSpPr/>
          <p:nvPr/>
        </p:nvSpPr>
        <p:spPr>
          <a:xfrm>
            <a:off x="8382000" y="3124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2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2" name="Oval 61"/>
          <p:cNvSpPr/>
          <p:nvPr/>
        </p:nvSpPr>
        <p:spPr>
          <a:xfrm>
            <a:off x="8382000" y="35814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3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3" name="Oval 62"/>
          <p:cNvSpPr/>
          <p:nvPr/>
        </p:nvSpPr>
        <p:spPr>
          <a:xfrm>
            <a:off x="8382000" y="40386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4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4" name="Oval 63"/>
          <p:cNvSpPr/>
          <p:nvPr/>
        </p:nvSpPr>
        <p:spPr>
          <a:xfrm>
            <a:off x="8382000" y="44958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5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5" name="Oval 64"/>
          <p:cNvSpPr/>
          <p:nvPr/>
        </p:nvSpPr>
        <p:spPr>
          <a:xfrm>
            <a:off x="8382000" y="49530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6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6" name="Oval 65"/>
          <p:cNvSpPr/>
          <p:nvPr/>
        </p:nvSpPr>
        <p:spPr>
          <a:xfrm>
            <a:off x="8382000" y="5410200"/>
            <a:ext cx="304800" cy="3048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rtlCol="0" anchor="ctr">
            <a:noAutofit/>
          </a:bodyPr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7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5562600" y="33528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01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5562600" y="42672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02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9" name="Rectangle 68"/>
          <p:cNvSpPr/>
          <p:nvPr/>
        </p:nvSpPr>
        <p:spPr>
          <a:xfrm>
            <a:off x="5562600" y="5105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03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6553200" y="2438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6553200" y="33528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6553200" y="42672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6553200" y="5105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13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7543800" y="2438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7543800" y="33528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7543800" y="42672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22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7543800" y="5105400"/>
            <a:ext cx="457200" cy="38100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23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84" name="Straight Arrow Connector 83"/>
          <p:cNvCxnSpPr>
            <a:stCxn id="11" idx="6"/>
          </p:cNvCxnSpPr>
          <p:nvPr/>
        </p:nvCxnSpPr>
        <p:spPr>
          <a:xfrm>
            <a:off x="5029200" y="2362200"/>
            <a:ext cx="838200" cy="153988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5867400" y="2514600"/>
            <a:ext cx="990600" cy="1588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Straight Arrow Connector 88"/>
          <p:cNvCxnSpPr>
            <a:endCxn id="75" idx="1"/>
          </p:cNvCxnSpPr>
          <p:nvPr/>
        </p:nvCxnSpPr>
        <p:spPr>
          <a:xfrm rot="16200000" flipH="1">
            <a:off x="6657975" y="2657475"/>
            <a:ext cx="1009650" cy="762000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Straight Arrow Connector 90"/>
          <p:cNvCxnSpPr>
            <a:endCxn id="61" idx="2"/>
          </p:cNvCxnSpPr>
          <p:nvPr/>
        </p:nvCxnSpPr>
        <p:spPr>
          <a:xfrm flipV="1">
            <a:off x="7543800" y="3276600"/>
            <a:ext cx="838200" cy="171450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3" name="TextBox 92"/>
          <p:cNvSpPr txBox="1"/>
          <p:nvPr/>
        </p:nvSpPr>
        <p:spPr>
          <a:xfrm>
            <a:off x="5638800" y="1905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</a:t>
            </a:r>
            <a:endParaRPr lang="en-US" sz="2800" dirty="0"/>
          </a:p>
        </p:txBody>
      </p:sp>
      <p:sp>
        <p:nvSpPr>
          <p:cNvPr id="94" name="TextBox 93"/>
          <p:cNvSpPr txBox="1"/>
          <p:nvPr/>
        </p:nvSpPr>
        <p:spPr>
          <a:xfrm>
            <a:off x="6553200" y="1905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1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7620000" y="1905000"/>
            <a:ext cx="381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0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3" grpId="0"/>
      <p:bldP spid="94" grpId="0"/>
      <p:bldP spid="95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(2)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95299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No path diversity</a:t>
            </a:r>
          </a:p>
          <a:p>
            <a:r>
              <a:rPr lang="en-US" dirty="0" smtClean="0"/>
              <a:t>Hop Count</a:t>
            </a:r>
          </a:p>
          <a:p>
            <a:pPr lvl="1"/>
            <a:r>
              <a:rPr lang="en-US" dirty="0" err="1" smtClean="0"/>
              <a:t>Log</a:t>
            </a:r>
            <a:r>
              <a:rPr lang="en-US" baseline="-25000" dirty="0" err="1" smtClean="0"/>
              <a:t>k</a:t>
            </a:r>
            <a:r>
              <a:rPr lang="en-US" dirty="0" err="1" smtClean="0"/>
              <a:t>n</a:t>
            </a:r>
            <a:r>
              <a:rPr lang="en-US" dirty="0" smtClean="0"/>
              <a:t> + 1</a:t>
            </a:r>
          </a:p>
          <a:p>
            <a:pPr lvl="1"/>
            <a:r>
              <a:rPr lang="en-US" dirty="0" smtClean="0"/>
              <a:t>Does not exploit locality</a:t>
            </a:r>
          </a:p>
          <a:p>
            <a:pPr lvl="2"/>
            <a:r>
              <a:rPr lang="en-US" dirty="0" smtClean="0"/>
              <a:t>Hop count same regardless of location </a:t>
            </a:r>
          </a:p>
          <a:p>
            <a:r>
              <a:rPr lang="en-US" dirty="0" smtClean="0"/>
              <a:t>Switch Degree = 2k</a:t>
            </a:r>
          </a:p>
          <a:p>
            <a:r>
              <a:rPr lang="en-US" dirty="0" smtClean="0"/>
              <a:t>Channel Load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>
                <a:sym typeface="Wingdings"/>
              </a:rPr>
              <a:t> uniform traffic</a:t>
            </a:r>
          </a:p>
          <a:p>
            <a:endParaRPr lang="en-US" dirty="0" smtClean="0">
              <a:sym typeface="Wingdings"/>
            </a:endParaRPr>
          </a:p>
          <a:p>
            <a:endParaRPr lang="en-US" dirty="0" smtClean="0">
              <a:sym typeface="Wingdings"/>
            </a:endParaRPr>
          </a:p>
          <a:p>
            <a:pPr lvl="1"/>
            <a:r>
              <a:rPr lang="en-US" dirty="0" smtClean="0">
                <a:sym typeface="Wingdings"/>
              </a:rPr>
              <a:t>Increases for adversarial traffic</a:t>
            </a:r>
            <a:endParaRPr lang="en-US" dirty="0" smtClean="0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/>
        </p:nvGraphicFramePr>
        <p:xfrm>
          <a:off x="4343400" y="1447800"/>
          <a:ext cx="1447800" cy="728663"/>
        </p:xfrm>
        <a:graphic>
          <a:graphicData uri="http://schemas.openxmlformats.org/presentationml/2006/ole">
            <p:oleObj spid="_x0000_s24578" name="Equation" r:id="rId3" imgW="482400" imgH="279360" progId="Equation.3">
              <p:embed/>
            </p:oleObj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/>
        </p:nvGraphicFramePr>
        <p:xfrm>
          <a:off x="3200400" y="4876800"/>
          <a:ext cx="2959100" cy="1027113"/>
        </p:xfrm>
        <a:graphic>
          <a:graphicData uri="http://schemas.openxmlformats.org/presentationml/2006/ole">
            <p:oleObj spid="_x0000_s24579" name="Equation" r:id="rId4" imgW="1218960" imgH="444240" progId="Equation.3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Flattened Butterfly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Proposed by Kim et al (ISCA 2007)</a:t>
            </a:r>
          </a:p>
          <a:p>
            <a:pPr lvl="1"/>
            <a:r>
              <a:rPr lang="en-US" dirty="0" smtClean="0"/>
              <a:t>Adapted for on-chip (MICRO 2007)</a:t>
            </a:r>
          </a:p>
          <a:p>
            <a:r>
              <a:rPr lang="en-US" dirty="0" smtClean="0"/>
              <a:t>Advantages</a:t>
            </a:r>
          </a:p>
          <a:p>
            <a:pPr lvl="1"/>
            <a:r>
              <a:rPr lang="en-US" dirty="0" smtClean="0"/>
              <a:t>Max distance between nodes = 2 hops</a:t>
            </a:r>
          </a:p>
          <a:p>
            <a:pPr lvl="1"/>
            <a:r>
              <a:rPr lang="en-US" dirty="0" smtClean="0"/>
              <a:t>Lower latency and improved throughput compared to mesh</a:t>
            </a:r>
          </a:p>
          <a:p>
            <a:r>
              <a:rPr lang="en-US" dirty="0" smtClean="0"/>
              <a:t>Disadvantages</a:t>
            </a:r>
          </a:p>
          <a:p>
            <a:pPr lvl="1"/>
            <a:r>
              <a:rPr lang="en-US" dirty="0" smtClean="0"/>
              <a:t>Requires higher port count on switches (than mesh, torus)</a:t>
            </a:r>
          </a:p>
          <a:p>
            <a:pPr lvl="1"/>
            <a:r>
              <a:rPr lang="en-US" dirty="0" smtClean="0"/>
              <a:t>Long global wires</a:t>
            </a:r>
          </a:p>
          <a:p>
            <a:pPr lvl="1"/>
            <a:r>
              <a:rPr lang="en-US" dirty="0" smtClean="0"/>
              <a:t>Need non-minimal routing to balance load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Flattened Butterfly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837237"/>
            <a:ext cx="8229600" cy="639763"/>
          </a:xfrm>
        </p:spPr>
        <p:txBody>
          <a:bodyPr/>
          <a:lstStyle/>
          <a:p>
            <a:r>
              <a:rPr lang="en-US" dirty="0" smtClean="0"/>
              <a:t>Path diversity through non-minimal routes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600200" y="1524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600200" y="2667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1600200" y="36576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600200" y="47244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048000" y="1524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3048000" y="2667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3048000" y="36576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3048000" y="47244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495800" y="1524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4495800" y="2667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95800" y="36576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4495800" y="47244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943600" y="1524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5943600" y="26670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7"/>
          <p:cNvSpPr/>
          <p:nvPr/>
        </p:nvSpPr>
        <p:spPr>
          <a:xfrm>
            <a:off x="5943600" y="36576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8"/>
          <p:cNvSpPr/>
          <p:nvPr/>
        </p:nvSpPr>
        <p:spPr>
          <a:xfrm>
            <a:off x="5943600" y="4724400"/>
            <a:ext cx="762000" cy="762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Arrow Connector 20"/>
          <p:cNvCxnSpPr/>
          <p:nvPr/>
        </p:nvCxnSpPr>
        <p:spPr>
          <a:xfrm>
            <a:off x="2362200" y="1674812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>
            <a:off x="3810000" y="16764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/>
          <p:nvPr/>
        </p:nvCxnSpPr>
        <p:spPr>
          <a:xfrm>
            <a:off x="5257800" y="16764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>
            <a:off x="2362200" y="1827212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>
            <a:off x="2362200" y="2133600"/>
            <a:ext cx="3581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>
            <a:off x="3810000" y="1982788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>
            <a:off x="2362200" y="28194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>
            <a:off x="3810000" y="28209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>
            <a:off x="5257800" y="28209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>
            <a:off x="2362200" y="2971800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>
            <a:off x="2362200" y="3278188"/>
            <a:ext cx="3581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810000" y="3127376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>
            <a:off x="2362200" y="38100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>
            <a:off x="3810000" y="38115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>
            <a:off x="5257800" y="38115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2362200" y="3962400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2362200" y="4268788"/>
            <a:ext cx="3581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>
            <a:off x="3810000" y="4117976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>
            <a:off x="2362200" y="4876800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>
            <a:off x="3810000" y="48783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>
            <a:off x="5257800" y="4878388"/>
            <a:ext cx="685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Arrow Connector 44"/>
          <p:cNvCxnSpPr/>
          <p:nvPr/>
        </p:nvCxnSpPr>
        <p:spPr>
          <a:xfrm>
            <a:off x="2362200" y="5029200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/>
          <p:nvPr/>
        </p:nvCxnSpPr>
        <p:spPr>
          <a:xfrm>
            <a:off x="2362200" y="5335588"/>
            <a:ext cx="35814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3810000" y="5184776"/>
            <a:ext cx="2133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1599406" y="2438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Arrow Connector 50"/>
          <p:cNvCxnSpPr/>
          <p:nvPr/>
        </p:nvCxnSpPr>
        <p:spPr>
          <a:xfrm rot="5400000">
            <a:off x="1600994" y="35044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5400000">
            <a:off x="1600994" y="45712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Arrow Connector 53"/>
          <p:cNvCxnSpPr/>
          <p:nvPr/>
        </p:nvCxnSpPr>
        <p:spPr>
          <a:xfrm rot="5400000">
            <a:off x="1219200" y="4038600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5400000">
            <a:off x="1371600" y="2971006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rot="5400000">
            <a:off x="990203" y="3504803"/>
            <a:ext cx="2439194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/>
          <p:nvPr/>
        </p:nvCxnSpPr>
        <p:spPr>
          <a:xfrm rot="5400000">
            <a:off x="2972594" y="2438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rot="5400000">
            <a:off x="2974182" y="35044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Arrow Connector 60"/>
          <p:cNvCxnSpPr/>
          <p:nvPr/>
        </p:nvCxnSpPr>
        <p:spPr>
          <a:xfrm rot="5400000">
            <a:off x="2974182" y="45712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Arrow Connector 61"/>
          <p:cNvCxnSpPr/>
          <p:nvPr/>
        </p:nvCxnSpPr>
        <p:spPr>
          <a:xfrm rot="5400000">
            <a:off x="2592388" y="4038600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>
            <a:off x="2744788" y="2971006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Arrow Connector 63"/>
          <p:cNvCxnSpPr/>
          <p:nvPr/>
        </p:nvCxnSpPr>
        <p:spPr>
          <a:xfrm rot="5400000">
            <a:off x="2363391" y="3504803"/>
            <a:ext cx="2439194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Arrow Connector 64"/>
          <p:cNvCxnSpPr/>
          <p:nvPr/>
        </p:nvCxnSpPr>
        <p:spPr>
          <a:xfrm rot="5400000">
            <a:off x="4494212" y="2438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/>
          <p:nvPr/>
        </p:nvCxnSpPr>
        <p:spPr>
          <a:xfrm rot="5400000">
            <a:off x="4495800" y="35044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/>
          <p:nvPr/>
        </p:nvCxnSpPr>
        <p:spPr>
          <a:xfrm rot="5400000">
            <a:off x="4495800" y="45712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Arrow Connector 67"/>
          <p:cNvCxnSpPr/>
          <p:nvPr/>
        </p:nvCxnSpPr>
        <p:spPr>
          <a:xfrm rot="5400000">
            <a:off x="4114006" y="4038600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/>
          <p:nvPr/>
        </p:nvCxnSpPr>
        <p:spPr>
          <a:xfrm rot="5400000">
            <a:off x="4266406" y="2971006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Arrow Connector 69"/>
          <p:cNvCxnSpPr/>
          <p:nvPr/>
        </p:nvCxnSpPr>
        <p:spPr>
          <a:xfrm rot="5400000">
            <a:off x="3885009" y="3504803"/>
            <a:ext cx="2439194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Arrow Connector 70"/>
          <p:cNvCxnSpPr/>
          <p:nvPr/>
        </p:nvCxnSpPr>
        <p:spPr>
          <a:xfrm rot="5400000">
            <a:off x="5868194" y="2438400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/>
          <p:nvPr/>
        </p:nvCxnSpPr>
        <p:spPr>
          <a:xfrm rot="5400000">
            <a:off x="5869782" y="35044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Arrow Connector 72"/>
          <p:cNvCxnSpPr/>
          <p:nvPr/>
        </p:nvCxnSpPr>
        <p:spPr>
          <a:xfrm rot="5400000">
            <a:off x="5869782" y="4571206"/>
            <a:ext cx="3048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/>
          <p:nvPr/>
        </p:nvCxnSpPr>
        <p:spPr>
          <a:xfrm rot="5400000">
            <a:off x="5487988" y="4038600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/>
          <p:nvPr/>
        </p:nvCxnSpPr>
        <p:spPr>
          <a:xfrm rot="5400000">
            <a:off x="5640388" y="2971006"/>
            <a:ext cx="1371600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Straight Arrow Connector 75"/>
          <p:cNvCxnSpPr/>
          <p:nvPr/>
        </p:nvCxnSpPr>
        <p:spPr>
          <a:xfrm rot="5400000">
            <a:off x="5258991" y="3504803"/>
            <a:ext cx="2439194" cy="1588"/>
          </a:xfrm>
          <a:prstGeom prst="straightConnector1">
            <a:avLst/>
          </a:prstGeom>
          <a:ln w="38100">
            <a:solidFill>
              <a:schemeClr val="tx1"/>
            </a:solidFill>
            <a:headEnd type="arrow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/>
          <p:cNvCxnSpPr/>
          <p:nvPr/>
        </p:nvCxnSpPr>
        <p:spPr>
          <a:xfrm>
            <a:off x="3810000" y="1674812"/>
            <a:ext cx="685800" cy="1588"/>
          </a:xfrm>
          <a:prstGeom prst="straightConnector1">
            <a:avLst/>
          </a:prstGeom>
          <a:ln w="50800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/>
          <p:nvPr/>
        </p:nvCxnSpPr>
        <p:spPr>
          <a:xfrm rot="10800000" flipV="1">
            <a:off x="2362200" y="1676400"/>
            <a:ext cx="685800" cy="1588"/>
          </a:xfrm>
          <a:prstGeom prst="straightConnector1">
            <a:avLst/>
          </a:prstGeom>
          <a:ln w="50800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Arrow Connector 80"/>
          <p:cNvCxnSpPr/>
          <p:nvPr/>
        </p:nvCxnSpPr>
        <p:spPr>
          <a:xfrm>
            <a:off x="2362200" y="1828800"/>
            <a:ext cx="2133600" cy="1588"/>
          </a:xfrm>
          <a:prstGeom prst="straightConnector1">
            <a:avLst/>
          </a:prstGeom>
          <a:ln w="50800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/>
          <p:nvPr/>
        </p:nvCxnSpPr>
        <p:spPr>
          <a:xfrm>
            <a:off x="3810000" y="1981200"/>
            <a:ext cx="2133600" cy="1588"/>
          </a:xfrm>
          <a:prstGeom prst="straightConnector1">
            <a:avLst/>
          </a:prstGeom>
          <a:ln w="50800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Straight Arrow Connector 85"/>
          <p:cNvCxnSpPr/>
          <p:nvPr/>
        </p:nvCxnSpPr>
        <p:spPr>
          <a:xfrm rot="10800000" flipV="1">
            <a:off x="5257800" y="1676401"/>
            <a:ext cx="685800" cy="1588"/>
          </a:xfrm>
          <a:prstGeom prst="straightConnector1">
            <a:avLst/>
          </a:prstGeom>
          <a:ln w="50800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008040"/>
                                      </p:to>
                                    </p:animClr>
                                    <p:set>
                                      <p:cBhvr>
                                        <p:cTn id="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>
                                      <p:cBhvr>
                                        <p:cTn id="1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chemeClr val="accent2"/>
                                      </p:to>
                                    </p:animClr>
                                    <p:set>
                                      <p:cBhvr>
                                        <p:cTn id="1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6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5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Clos</a:t>
            </a:r>
            <a:r>
              <a:rPr lang="en-US" dirty="0" smtClean="0"/>
              <a:t> Network 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1676400" y="19812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nxm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676400" y="30480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nxm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676400" y="41148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nxm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676400" y="51816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nxm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038600" y="14478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rxr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4038600" y="25146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rxr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038600" y="35814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rxr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4038600" y="46482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rxr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4038600" y="57150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rxr</a:t>
            </a:r>
            <a:r>
              <a:rPr lang="en-US" dirty="0" smtClean="0">
                <a:solidFill>
                  <a:schemeClr val="tx1"/>
                </a:solidFill>
              </a:rPr>
              <a:t> input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477000" y="19812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mxn</a:t>
            </a:r>
            <a:r>
              <a:rPr lang="en-US" dirty="0" smtClean="0">
                <a:solidFill>
                  <a:schemeClr val="tx1"/>
                </a:solidFill>
              </a:rPr>
              <a:t> output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477000" y="30480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mxn</a:t>
            </a:r>
            <a:r>
              <a:rPr lang="en-US" dirty="0" smtClean="0">
                <a:solidFill>
                  <a:schemeClr val="tx1"/>
                </a:solidFill>
              </a:rPr>
              <a:t> output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6477000" y="41148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mxn</a:t>
            </a:r>
            <a:r>
              <a:rPr lang="en-US" dirty="0" smtClean="0">
                <a:solidFill>
                  <a:schemeClr val="tx1"/>
                </a:solidFill>
              </a:rPr>
              <a:t> output switch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6477000" y="5181600"/>
            <a:ext cx="838200" cy="914400"/>
          </a:xfrm>
          <a:prstGeom prst="rect">
            <a:avLst/>
          </a:prstGeom>
          <a:noFill/>
          <a:ln w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mxn</a:t>
            </a:r>
            <a:r>
              <a:rPr lang="en-US" dirty="0" smtClean="0">
                <a:solidFill>
                  <a:schemeClr val="tx1"/>
                </a:solidFill>
              </a:rPr>
              <a:t> output switch</a:t>
            </a:r>
            <a:endParaRPr lang="en-US" dirty="0">
              <a:solidFill>
                <a:schemeClr val="tx1"/>
              </a:solidFill>
            </a:endParaRPr>
          </a:p>
        </p:txBody>
      </p:sp>
      <p:cxnSp>
        <p:nvCxnSpPr>
          <p:cNvPr id="19" name="Straight Connector 18"/>
          <p:cNvCxnSpPr/>
          <p:nvPr/>
        </p:nvCxnSpPr>
        <p:spPr>
          <a:xfrm flipV="1">
            <a:off x="2514600" y="1570038"/>
            <a:ext cx="1524000" cy="4873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2514600" y="2209800"/>
            <a:ext cx="15240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2514600" y="2362200"/>
            <a:ext cx="15240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16200000" flipH="1">
            <a:off x="2133600" y="2895600"/>
            <a:ext cx="2286000" cy="1524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16200000" flipH="1">
            <a:off x="1676399" y="3505199"/>
            <a:ext cx="3200402" cy="152400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2499521" y="1661319"/>
            <a:ext cx="1554160" cy="15239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flipV="1">
            <a:off x="2514602" y="2819400"/>
            <a:ext cx="1523998" cy="5333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2514602" y="3505198"/>
            <a:ext cx="1523998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514602" y="3657598"/>
            <a:ext cx="1523998" cy="12954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16200000" flipH="1">
            <a:off x="2133599" y="4190999"/>
            <a:ext cx="2286002" cy="1524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9" idx="1"/>
          </p:cNvCxnSpPr>
          <p:nvPr/>
        </p:nvCxnSpPr>
        <p:spPr>
          <a:xfrm rot="5400000" flipH="1" flipV="1">
            <a:off x="2080420" y="2339183"/>
            <a:ext cx="2392362" cy="1523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10" idx="1"/>
          </p:cNvCxnSpPr>
          <p:nvPr/>
        </p:nvCxnSpPr>
        <p:spPr>
          <a:xfrm flipV="1">
            <a:off x="2514603" y="2971800"/>
            <a:ext cx="1523997" cy="14779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2514603" y="3962400"/>
            <a:ext cx="1524003" cy="6397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endCxn id="12" idx="1"/>
          </p:cNvCxnSpPr>
          <p:nvPr/>
        </p:nvCxnSpPr>
        <p:spPr>
          <a:xfrm>
            <a:off x="2514603" y="4754562"/>
            <a:ext cx="1523997" cy="3508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2514601" y="4906962"/>
            <a:ext cx="1524005" cy="14176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1699424" y="3024979"/>
            <a:ext cx="3154363" cy="152400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 flipH="1" flipV="1">
            <a:off x="2118519" y="3596482"/>
            <a:ext cx="2316164" cy="152399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V="1">
            <a:off x="2514603" y="4297363"/>
            <a:ext cx="1524006" cy="137159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V="1">
            <a:off x="2514603" y="5364164"/>
            <a:ext cx="1523997" cy="4571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>
            <a:off x="2514601" y="5973762"/>
            <a:ext cx="1523999" cy="50323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>
            <a:off x="4876800" y="1570038"/>
            <a:ext cx="1600200" cy="56356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 flipV="1">
            <a:off x="4876800" y="2209800"/>
            <a:ext cx="16002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Straight Connector 84"/>
          <p:cNvCxnSpPr/>
          <p:nvPr/>
        </p:nvCxnSpPr>
        <p:spPr>
          <a:xfrm flipV="1">
            <a:off x="4876800" y="2362200"/>
            <a:ext cx="1600200" cy="1371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/>
          <p:nvPr/>
        </p:nvCxnSpPr>
        <p:spPr>
          <a:xfrm rot="5400000" flipH="1" flipV="1">
            <a:off x="4533900" y="2857500"/>
            <a:ext cx="2286000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 rot="5400000" flipH="1" flipV="1">
            <a:off x="4076699" y="3467101"/>
            <a:ext cx="3200402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1" name="Straight Connector 100"/>
          <p:cNvCxnSpPr/>
          <p:nvPr/>
        </p:nvCxnSpPr>
        <p:spPr>
          <a:xfrm>
            <a:off x="4876800" y="1646238"/>
            <a:ext cx="1600200" cy="15541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Connector 101"/>
          <p:cNvCxnSpPr/>
          <p:nvPr/>
        </p:nvCxnSpPr>
        <p:spPr>
          <a:xfrm>
            <a:off x="4876800" y="2819400"/>
            <a:ext cx="1600200" cy="45719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3" name="Straight Connector 102"/>
          <p:cNvCxnSpPr/>
          <p:nvPr/>
        </p:nvCxnSpPr>
        <p:spPr>
          <a:xfrm flipV="1">
            <a:off x="4876800" y="3428998"/>
            <a:ext cx="1600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Connector 103"/>
          <p:cNvCxnSpPr/>
          <p:nvPr/>
        </p:nvCxnSpPr>
        <p:spPr>
          <a:xfrm flipV="1">
            <a:off x="4876800" y="3581398"/>
            <a:ext cx="1600200" cy="13716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/>
          <p:nvPr/>
        </p:nvCxnSpPr>
        <p:spPr>
          <a:xfrm rot="5400000" flipH="1" flipV="1">
            <a:off x="4556918" y="4053680"/>
            <a:ext cx="2239964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Connector 112"/>
          <p:cNvCxnSpPr>
            <a:stCxn id="9" idx="3"/>
          </p:cNvCxnSpPr>
          <p:nvPr/>
        </p:nvCxnSpPr>
        <p:spPr>
          <a:xfrm>
            <a:off x="4876800" y="1905000"/>
            <a:ext cx="1600200" cy="24082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4" name="Straight Connector 113"/>
          <p:cNvCxnSpPr>
            <a:stCxn id="10" idx="3"/>
          </p:cNvCxnSpPr>
          <p:nvPr/>
        </p:nvCxnSpPr>
        <p:spPr>
          <a:xfrm>
            <a:off x="4876800" y="2971800"/>
            <a:ext cx="1600200" cy="14176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5" name="Straight Connector 114"/>
          <p:cNvCxnSpPr/>
          <p:nvPr/>
        </p:nvCxnSpPr>
        <p:spPr>
          <a:xfrm>
            <a:off x="4876800" y="3962400"/>
            <a:ext cx="1600200" cy="579436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Connector 115"/>
          <p:cNvCxnSpPr>
            <a:stCxn id="12" idx="3"/>
          </p:cNvCxnSpPr>
          <p:nvPr/>
        </p:nvCxnSpPr>
        <p:spPr>
          <a:xfrm flipV="1">
            <a:off x="4876800" y="4694236"/>
            <a:ext cx="1600200" cy="4111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7" name="Straight Connector 116"/>
          <p:cNvCxnSpPr>
            <a:stCxn id="13" idx="3"/>
          </p:cNvCxnSpPr>
          <p:nvPr/>
        </p:nvCxnSpPr>
        <p:spPr>
          <a:xfrm flipV="1">
            <a:off x="4876800" y="4846636"/>
            <a:ext cx="1600200" cy="13255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/>
          <p:cNvCxnSpPr/>
          <p:nvPr/>
        </p:nvCxnSpPr>
        <p:spPr>
          <a:xfrm rot="16200000" flipH="1">
            <a:off x="4091782" y="2994818"/>
            <a:ext cx="3170236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/>
          <p:cNvCxnSpPr/>
          <p:nvPr/>
        </p:nvCxnSpPr>
        <p:spPr>
          <a:xfrm rot="16200000" flipH="1">
            <a:off x="4548981" y="3528217"/>
            <a:ext cx="2255838" cy="1600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4876800" y="4297363"/>
            <a:ext cx="1600200" cy="13112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/>
          <p:nvPr/>
        </p:nvCxnSpPr>
        <p:spPr>
          <a:xfrm>
            <a:off x="4876800" y="5364164"/>
            <a:ext cx="1600200" cy="3968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 flipV="1">
            <a:off x="4876800" y="5913436"/>
            <a:ext cx="1600200" cy="56356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4" name="Straight Connector 133"/>
          <p:cNvCxnSpPr/>
          <p:nvPr/>
        </p:nvCxnSpPr>
        <p:spPr>
          <a:xfrm rot="10800000">
            <a:off x="990600" y="21320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5" name="Straight Connector 134"/>
          <p:cNvCxnSpPr/>
          <p:nvPr/>
        </p:nvCxnSpPr>
        <p:spPr>
          <a:xfrm rot="10800000">
            <a:off x="990601" y="24368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6" name="Straight Connector 135"/>
          <p:cNvCxnSpPr/>
          <p:nvPr/>
        </p:nvCxnSpPr>
        <p:spPr>
          <a:xfrm rot="10800000">
            <a:off x="990601" y="27416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8" name="Straight Connector 137"/>
          <p:cNvCxnSpPr/>
          <p:nvPr/>
        </p:nvCxnSpPr>
        <p:spPr>
          <a:xfrm rot="10800000">
            <a:off x="990599" y="32004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9" name="Straight Connector 138"/>
          <p:cNvCxnSpPr/>
          <p:nvPr/>
        </p:nvCxnSpPr>
        <p:spPr>
          <a:xfrm rot="10800000">
            <a:off x="990600" y="35052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/>
          <p:cNvCxnSpPr/>
          <p:nvPr/>
        </p:nvCxnSpPr>
        <p:spPr>
          <a:xfrm rot="10800000">
            <a:off x="990600" y="38100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/>
          <p:cNvCxnSpPr/>
          <p:nvPr/>
        </p:nvCxnSpPr>
        <p:spPr>
          <a:xfrm rot="10800000">
            <a:off x="990600" y="42656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/>
          <p:cNvCxnSpPr/>
          <p:nvPr/>
        </p:nvCxnSpPr>
        <p:spPr>
          <a:xfrm rot="10800000">
            <a:off x="990601" y="45704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3" name="Straight Connector 142"/>
          <p:cNvCxnSpPr/>
          <p:nvPr/>
        </p:nvCxnSpPr>
        <p:spPr>
          <a:xfrm rot="10800000">
            <a:off x="990601" y="48752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4" name="Straight Connector 143"/>
          <p:cNvCxnSpPr/>
          <p:nvPr/>
        </p:nvCxnSpPr>
        <p:spPr>
          <a:xfrm rot="10800000">
            <a:off x="990600" y="53324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5" name="Straight Connector 144"/>
          <p:cNvCxnSpPr/>
          <p:nvPr/>
        </p:nvCxnSpPr>
        <p:spPr>
          <a:xfrm rot="10800000">
            <a:off x="990601" y="56372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6" name="Straight Connector 145"/>
          <p:cNvCxnSpPr/>
          <p:nvPr/>
        </p:nvCxnSpPr>
        <p:spPr>
          <a:xfrm rot="10800000">
            <a:off x="990601" y="59420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7" name="Straight Connector 146"/>
          <p:cNvCxnSpPr/>
          <p:nvPr/>
        </p:nvCxnSpPr>
        <p:spPr>
          <a:xfrm rot="10800000">
            <a:off x="7315201" y="21336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8" name="Straight Connector 147"/>
          <p:cNvCxnSpPr/>
          <p:nvPr/>
        </p:nvCxnSpPr>
        <p:spPr>
          <a:xfrm rot="10800000">
            <a:off x="7315202" y="24384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9" name="Straight Connector 148"/>
          <p:cNvCxnSpPr/>
          <p:nvPr/>
        </p:nvCxnSpPr>
        <p:spPr>
          <a:xfrm rot="10800000">
            <a:off x="7315202" y="27432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0" name="Straight Connector 149"/>
          <p:cNvCxnSpPr/>
          <p:nvPr/>
        </p:nvCxnSpPr>
        <p:spPr>
          <a:xfrm rot="10800000">
            <a:off x="7315200" y="3201989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1" name="Straight Connector 150"/>
          <p:cNvCxnSpPr/>
          <p:nvPr/>
        </p:nvCxnSpPr>
        <p:spPr>
          <a:xfrm rot="10800000">
            <a:off x="7315201" y="350679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2" name="Straight Connector 151"/>
          <p:cNvCxnSpPr/>
          <p:nvPr/>
        </p:nvCxnSpPr>
        <p:spPr>
          <a:xfrm rot="10800000">
            <a:off x="7315201" y="381159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3" name="Straight Connector 152"/>
          <p:cNvCxnSpPr/>
          <p:nvPr/>
        </p:nvCxnSpPr>
        <p:spPr>
          <a:xfrm rot="10800000">
            <a:off x="7315201" y="42672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4" name="Straight Connector 153"/>
          <p:cNvCxnSpPr/>
          <p:nvPr/>
        </p:nvCxnSpPr>
        <p:spPr>
          <a:xfrm rot="10800000">
            <a:off x="7315202" y="45720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/>
          <p:cNvCxnSpPr/>
          <p:nvPr/>
        </p:nvCxnSpPr>
        <p:spPr>
          <a:xfrm rot="10800000">
            <a:off x="7315202" y="48768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6" name="Straight Connector 155"/>
          <p:cNvCxnSpPr/>
          <p:nvPr/>
        </p:nvCxnSpPr>
        <p:spPr>
          <a:xfrm rot="10800000">
            <a:off x="7315201" y="53340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7" name="Straight Connector 156"/>
          <p:cNvCxnSpPr/>
          <p:nvPr/>
        </p:nvCxnSpPr>
        <p:spPr>
          <a:xfrm rot="10800000">
            <a:off x="7315202" y="56388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8" name="Straight Connector 157"/>
          <p:cNvCxnSpPr/>
          <p:nvPr/>
        </p:nvCxnSpPr>
        <p:spPr>
          <a:xfrm rot="10800000">
            <a:off x="7315202" y="59436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Clos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3-stage indirect network</a:t>
            </a:r>
          </a:p>
          <a:p>
            <a:r>
              <a:rPr lang="en-US" dirty="0" smtClean="0"/>
              <a:t>Characterized by triple</a:t>
            </a:r>
            <a:r>
              <a:rPr lang="en-US" baseline="0" dirty="0" smtClean="0"/>
              <a:t> (</a:t>
            </a:r>
            <a:r>
              <a:rPr lang="en-US" baseline="0" dirty="0" err="1" smtClean="0"/>
              <a:t>m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n</a:t>
            </a:r>
            <a:r>
              <a:rPr lang="en-US" baseline="0" dirty="0" smtClean="0"/>
              <a:t>, </a:t>
            </a:r>
            <a:r>
              <a:rPr lang="en-US" baseline="0" dirty="0" err="1" smtClean="0"/>
              <a:t>r</a:t>
            </a:r>
            <a:r>
              <a:rPr lang="en-US" baseline="0" dirty="0" smtClean="0"/>
              <a:t>)</a:t>
            </a:r>
          </a:p>
          <a:p>
            <a:pPr lvl="1"/>
            <a:r>
              <a:rPr lang="en-US" dirty="0" smtClean="0"/>
              <a:t>M: # of middle stage switches</a:t>
            </a:r>
          </a:p>
          <a:p>
            <a:pPr lvl="1"/>
            <a:r>
              <a:rPr lang="en-US" dirty="0" smtClean="0"/>
              <a:t>N: #</a:t>
            </a:r>
            <a:r>
              <a:rPr lang="en-US" baseline="0" dirty="0" smtClean="0"/>
              <a:t> of input/output ports on input/output switches</a:t>
            </a:r>
          </a:p>
          <a:p>
            <a:pPr lvl="1"/>
            <a:r>
              <a:rPr lang="en-US" baseline="0" dirty="0" smtClean="0"/>
              <a:t>R: # of input/output switching</a:t>
            </a:r>
            <a:endParaRPr lang="en-US" dirty="0" smtClean="0"/>
          </a:p>
          <a:p>
            <a:r>
              <a:rPr lang="en-US" dirty="0" smtClean="0"/>
              <a:t>Hop Count = 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Folded </a:t>
            </a:r>
            <a:r>
              <a:rPr lang="en-US" dirty="0" err="1" smtClean="0"/>
              <a:t>Clos</a:t>
            </a:r>
            <a:r>
              <a:rPr lang="en-US" dirty="0" smtClean="0"/>
              <a:t> (Fat Tree)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953000"/>
            <a:ext cx="8229600" cy="1447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Bandwidth remains constant at each level</a:t>
            </a:r>
          </a:p>
          <a:p>
            <a:r>
              <a:rPr lang="en-US" dirty="0" smtClean="0"/>
              <a:t>Regular Tree: Bandwidth decreases closer to root</a:t>
            </a:r>
            <a:endParaRPr lang="en-US" dirty="0"/>
          </a:p>
        </p:txBody>
      </p:sp>
      <p:sp>
        <p:nvSpPr>
          <p:cNvPr id="51" name="Oval 50"/>
          <p:cNvSpPr/>
          <p:nvPr/>
        </p:nvSpPr>
        <p:spPr>
          <a:xfrm>
            <a:off x="17526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2" name="Oval 51"/>
          <p:cNvSpPr/>
          <p:nvPr/>
        </p:nvSpPr>
        <p:spPr>
          <a:xfrm>
            <a:off x="25146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3" name="Oval 52"/>
          <p:cNvSpPr/>
          <p:nvPr/>
        </p:nvSpPr>
        <p:spPr>
          <a:xfrm>
            <a:off x="32004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39624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Oval 54"/>
          <p:cNvSpPr/>
          <p:nvPr/>
        </p:nvSpPr>
        <p:spPr>
          <a:xfrm>
            <a:off x="45720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53340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Oval 56"/>
          <p:cNvSpPr/>
          <p:nvPr/>
        </p:nvSpPr>
        <p:spPr>
          <a:xfrm>
            <a:off x="60198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8" name="Oval 57"/>
          <p:cNvSpPr/>
          <p:nvPr/>
        </p:nvSpPr>
        <p:spPr>
          <a:xfrm>
            <a:off x="6781800" y="4267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Connector 58"/>
          <p:cNvCxnSpPr>
            <a:stCxn id="51" idx="0"/>
            <a:endCxn id="76" idx="4"/>
          </p:cNvCxnSpPr>
          <p:nvPr/>
        </p:nvCxnSpPr>
        <p:spPr>
          <a:xfrm rot="5400000" flipH="1" flipV="1">
            <a:off x="19431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>
            <a:stCxn id="52" idx="0"/>
            <a:endCxn id="76" idx="4"/>
          </p:cNvCxnSpPr>
          <p:nvPr/>
        </p:nvCxnSpPr>
        <p:spPr>
          <a:xfrm rot="16200000" flipV="1">
            <a:off x="23241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rot="5400000" flipH="1" flipV="1">
            <a:off x="33909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16200000" flipV="1">
            <a:off x="37719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 flipH="1" flipV="1">
            <a:off x="4762500" y="3848101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V="1">
            <a:off x="5143500" y="3848101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7" idx="0"/>
            <a:endCxn id="79" idx="4"/>
          </p:cNvCxnSpPr>
          <p:nvPr/>
        </p:nvCxnSpPr>
        <p:spPr>
          <a:xfrm rot="5400000" flipH="1" flipV="1">
            <a:off x="62103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8" idx="0"/>
            <a:endCxn id="79" idx="4"/>
          </p:cNvCxnSpPr>
          <p:nvPr/>
        </p:nvCxnSpPr>
        <p:spPr>
          <a:xfrm rot="16200000" flipV="1">
            <a:off x="6591300" y="38481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76" idx="0"/>
            <a:endCxn id="74" idx="4"/>
          </p:cNvCxnSpPr>
          <p:nvPr/>
        </p:nvCxnSpPr>
        <p:spPr>
          <a:xfrm rot="5400000" flipH="1" flipV="1">
            <a:off x="2476500" y="2705100"/>
            <a:ext cx="533400" cy="762000"/>
          </a:xfrm>
          <a:prstGeom prst="line">
            <a:avLst/>
          </a:prstGeom>
          <a:ln w="63500" cap="rnd"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77" idx="0"/>
            <a:endCxn id="74" idx="4"/>
          </p:cNvCxnSpPr>
          <p:nvPr/>
        </p:nvCxnSpPr>
        <p:spPr>
          <a:xfrm rot="16200000" flipV="1">
            <a:off x="3200400" y="2743200"/>
            <a:ext cx="533400" cy="685800"/>
          </a:xfrm>
          <a:prstGeom prst="line">
            <a:avLst/>
          </a:prstGeom>
          <a:ln w="635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>
            <a:stCxn id="78" idx="0"/>
            <a:endCxn id="75" idx="4"/>
          </p:cNvCxnSpPr>
          <p:nvPr/>
        </p:nvCxnSpPr>
        <p:spPr>
          <a:xfrm rot="5400000" flipH="1" flipV="1">
            <a:off x="5257800" y="2743200"/>
            <a:ext cx="533400" cy="685800"/>
          </a:xfrm>
          <a:prstGeom prst="line">
            <a:avLst/>
          </a:prstGeom>
          <a:ln w="63500" cap="rnd">
            <a:miter lim="800000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>
            <a:stCxn id="79" idx="0"/>
            <a:endCxn id="75" idx="4"/>
          </p:cNvCxnSpPr>
          <p:nvPr/>
        </p:nvCxnSpPr>
        <p:spPr>
          <a:xfrm rot="16200000" flipV="1">
            <a:off x="5981700" y="2705100"/>
            <a:ext cx="533400" cy="762000"/>
          </a:xfrm>
          <a:prstGeom prst="line">
            <a:avLst/>
          </a:prstGeom>
          <a:ln w="635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>
            <a:stCxn id="74" idx="0"/>
            <a:endCxn id="73" idx="4"/>
          </p:cNvCxnSpPr>
          <p:nvPr/>
        </p:nvCxnSpPr>
        <p:spPr>
          <a:xfrm rot="5400000" flipH="1" flipV="1">
            <a:off x="3467100" y="1485900"/>
            <a:ext cx="533400" cy="1219200"/>
          </a:xfrm>
          <a:prstGeom prst="line">
            <a:avLst/>
          </a:prstGeom>
          <a:ln w="127000" cap="rnd">
            <a:miter lim="800000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75" idx="0"/>
            <a:endCxn id="73" idx="4"/>
          </p:cNvCxnSpPr>
          <p:nvPr/>
        </p:nvCxnSpPr>
        <p:spPr>
          <a:xfrm rot="16200000" flipV="1">
            <a:off x="4838700" y="1333500"/>
            <a:ext cx="533400" cy="1524000"/>
          </a:xfrm>
          <a:prstGeom prst="line">
            <a:avLst/>
          </a:prstGeom>
          <a:ln w="127000" cap="rnd">
            <a:miter lim="800000"/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3" name="Oval 72"/>
          <p:cNvSpPr/>
          <p:nvPr/>
        </p:nvSpPr>
        <p:spPr>
          <a:xfrm>
            <a:off x="4114800" y="1371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/>
          <p:cNvSpPr/>
          <p:nvPr/>
        </p:nvSpPr>
        <p:spPr>
          <a:xfrm>
            <a:off x="2895600" y="2362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5" name="Oval 74"/>
          <p:cNvSpPr/>
          <p:nvPr/>
        </p:nvSpPr>
        <p:spPr>
          <a:xfrm>
            <a:off x="5638800" y="23622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2133600" y="3352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Oval 76"/>
          <p:cNvSpPr/>
          <p:nvPr/>
        </p:nvSpPr>
        <p:spPr>
          <a:xfrm>
            <a:off x="3581400" y="3352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8" name="Oval 77"/>
          <p:cNvSpPr/>
          <p:nvPr/>
        </p:nvSpPr>
        <p:spPr>
          <a:xfrm>
            <a:off x="4953000" y="3352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9" name="Oval 78"/>
          <p:cNvSpPr/>
          <p:nvPr/>
        </p:nvSpPr>
        <p:spPr>
          <a:xfrm>
            <a:off x="6400800" y="3352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Fat</a:t>
            </a:r>
            <a:r>
              <a:rPr lang="en-US" baseline="0" dirty="0" smtClean="0"/>
              <a:t> Tree (2)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33600" y="3657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581400" y="3657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953000" y="3657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6400800" y="36576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7526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25146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32004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9624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5720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3340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0198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781800" y="4572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8" idx="0"/>
            <a:endCxn id="4" idx="4"/>
          </p:cNvCxnSpPr>
          <p:nvPr/>
        </p:nvCxnSpPr>
        <p:spPr>
          <a:xfrm rot="5400000" flipH="1" flipV="1">
            <a:off x="19431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9" idx="0"/>
            <a:endCxn id="4" idx="4"/>
          </p:cNvCxnSpPr>
          <p:nvPr/>
        </p:nvCxnSpPr>
        <p:spPr>
          <a:xfrm rot="16200000" flipV="1">
            <a:off x="23241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rot="5400000" flipH="1" flipV="1">
            <a:off x="33909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rot="16200000" flipV="1">
            <a:off x="37719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rot="5400000" flipH="1" flipV="1">
            <a:off x="4762500" y="4152901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5143500" y="4152901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4" idx="0"/>
            <a:endCxn id="7" idx="4"/>
          </p:cNvCxnSpPr>
          <p:nvPr/>
        </p:nvCxnSpPr>
        <p:spPr>
          <a:xfrm rot="5400000" flipH="1" flipV="1">
            <a:off x="62103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5" idx="0"/>
            <a:endCxn id="7" idx="4"/>
          </p:cNvCxnSpPr>
          <p:nvPr/>
        </p:nvCxnSpPr>
        <p:spPr>
          <a:xfrm rot="16200000" flipV="1">
            <a:off x="6591300" y="4152900"/>
            <a:ext cx="4572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Oval 23"/>
          <p:cNvSpPr/>
          <p:nvPr/>
        </p:nvSpPr>
        <p:spPr>
          <a:xfrm>
            <a:off x="2133600" y="2590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581400" y="2590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4953000" y="2590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Oval 26"/>
          <p:cNvSpPr/>
          <p:nvPr/>
        </p:nvSpPr>
        <p:spPr>
          <a:xfrm>
            <a:off x="6400800" y="25908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2133600" y="1524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581400" y="1524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4953000" y="1524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6400800" y="1524000"/>
            <a:ext cx="457200" cy="4572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ounded Rectangle 31"/>
          <p:cNvSpPr/>
          <p:nvPr/>
        </p:nvSpPr>
        <p:spPr>
          <a:xfrm>
            <a:off x="1981200" y="1371600"/>
            <a:ext cx="5029200" cy="76200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Rounded Rectangle 32"/>
          <p:cNvSpPr/>
          <p:nvPr/>
        </p:nvSpPr>
        <p:spPr>
          <a:xfrm>
            <a:off x="1981200" y="2438400"/>
            <a:ext cx="2209800" cy="76200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Rounded Rectangle 33"/>
          <p:cNvSpPr/>
          <p:nvPr/>
        </p:nvSpPr>
        <p:spPr>
          <a:xfrm>
            <a:off x="4800600" y="2438400"/>
            <a:ext cx="2209800" cy="762000"/>
          </a:xfrm>
          <a:prstGeom prst="roundRect">
            <a:avLst/>
          </a:prstGeom>
          <a:noFill/>
          <a:ln>
            <a:solidFill>
              <a:schemeClr val="accent1">
                <a:shade val="95000"/>
                <a:satMod val="105000"/>
              </a:schemeClr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5" name="Straight Connector 34"/>
          <p:cNvCxnSpPr>
            <a:stCxn id="4" idx="0"/>
            <a:endCxn id="24" idx="4"/>
          </p:cNvCxnSpPr>
          <p:nvPr/>
        </p:nvCxnSpPr>
        <p:spPr>
          <a:xfrm rot="5400000" flipH="1" flipV="1">
            <a:off x="2057400" y="335280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4" idx="0"/>
            <a:endCxn id="25" idx="4"/>
          </p:cNvCxnSpPr>
          <p:nvPr/>
        </p:nvCxnSpPr>
        <p:spPr>
          <a:xfrm rot="5400000" flipH="1" flipV="1">
            <a:off x="2781300" y="2628900"/>
            <a:ext cx="609600" cy="144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 flipH="1" flipV="1">
            <a:off x="3504406" y="3352005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>
            <a:stCxn id="24" idx="4"/>
            <a:endCxn id="5" idx="0"/>
          </p:cNvCxnSpPr>
          <p:nvPr/>
        </p:nvCxnSpPr>
        <p:spPr>
          <a:xfrm rot="16200000" flipH="1">
            <a:off x="2781300" y="2628900"/>
            <a:ext cx="609600" cy="144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rot="5400000" flipH="1" flipV="1">
            <a:off x="4876800" y="3352801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 flipH="1" flipV="1">
            <a:off x="5600700" y="2628901"/>
            <a:ext cx="609600" cy="144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 rot="5400000" flipH="1" flipV="1">
            <a:off x="6323806" y="3352006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rot="16200000" flipH="1">
            <a:off x="5600700" y="2628901"/>
            <a:ext cx="609600" cy="1447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 flipH="1" flipV="1">
            <a:off x="2055812" y="2285206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endCxn id="30" idx="4"/>
          </p:cNvCxnSpPr>
          <p:nvPr/>
        </p:nvCxnSpPr>
        <p:spPr>
          <a:xfrm flipV="1">
            <a:off x="2362200" y="1981200"/>
            <a:ext cx="281940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5400000" flipH="1" flipV="1">
            <a:off x="3503612" y="2285206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flipV="1">
            <a:off x="3810000" y="1981200"/>
            <a:ext cx="281940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5400000" flipH="1" flipV="1">
            <a:off x="4876006" y="2285206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26" idx="0"/>
            <a:endCxn id="28" idx="4"/>
          </p:cNvCxnSpPr>
          <p:nvPr/>
        </p:nvCxnSpPr>
        <p:spPr>
          <a:xfrm rot="16200000" flipV="1">
            <a:off x="3467100" y="876300"/>
            <a:ext cx="60960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5400000" flipH="1" flipV="1">
            <a:off x="6323806" y="2285207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rot="16200000" flipV="1">
            <a:off x="4914900" y="876301"/>
            <a:ext cx="609600" cy="2819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Content Placeholder 50"/>
          <p:cNvSpPr>
            <a:spLocks noGrp="1"/>
          </p:cNvSpPr>
          <p:nvPr>
            <p:ph idx="1"/>
          </p:nvPr>
        </p:nvSpPr>
        <p:spPr>
          <a:xfrm>
            <a:off x="457200" y="5257800"/>
            <a:ext cx="8229600" cy="868363"/>
          </a:xfrm>
        </p:spPr>
        <p:txBody>
          <a:bodyPr/>
          <a:lstStyle/>
          <a:p>
            <a:r>
              <a:rPr lang="en-US" dirty="0" smtClean="0"/>
              <a:t>Provides</a:t>
            </a:r>
            <a:r>
              <a:rPr lang="en-US" baseline="0" dirty="0" smtClean="0"/>
              <a:t> path diversity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</a:t>
            </a:r>
            <a:r>
              <a:rPr lang="en-US" baseline="0" dirty="0" smtClean="0"/>
              <a:t> On-Chip Topologies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Torus family: mesh, concentrated mesh, ring</a:t>
            </a:r>
          </a:p>
          <a:p>
            <a:pPr lvl="1"/>
            <a:r>
              <a:rPr lang="en-US" dirty="0" smtClean="0"/>
              <a:t>Extending to 3D stacked architectures</a:t>
            </a:r>
          </a:p>
          <a:p>
            <a:pPr lvl="1"/>
            <a:r>
              <a:rPr lang="en-US" dirty="0" smtClean="0"/>
              <a:t>Favored for low port count switches</a:t>
            </a:r>
          </a:p>
          <a:p>
            <a:r>
              <a:rPr lang="en-US" dirty="0" smtClean="0"/>
              <a:t>Butterfly family: Flattened butterfly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Abstract Metrics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Use metrics</a:t>
            </a:r>
            <a:r>
              <a:rPr lang="en-US" baseline="0" dirty="0" smtClean="0"/>
              <a:t> to evaluate performance and cost of topology</a:t>
            </a:r>
          </a:p>
          <a:p>
            <a:pPr lvl="0"/>
            <a:r>
              <a:rPr lang="en-US" baseline="0" dirty="0" smtClean="0"/>
              <a:t>Also influenced by routing/flow control</a:t>
            </a:r>
          </a:p>
          <a:p>
            <a:pPr lvl="1"/>
            <a:r>
              <a:rPr lang="en-US" dirty="0" smtClean="0"/>
              <a:t>At this stage</a:t>
            </a:r>
          </a:p>
          <a:p>
            <a:pPr lvl="2"/>
            <a:r>
              <a:rPr lang="en-US" dirty="0" smtClean="0"/>
              <a:t>Assume ideal routing (perfect load balancing)</a:t>
            </a:r>
          </a:p>
          <a:p>
            <a:pPr lvl="2"/>
            <a:r>
              <a:rPr lang="en-US" dirty="0" smtClean="0"/>
              <a:t>Assume ideal flow control (no idle cycles on any channel)</a:t>
            </a:r>
          </a:p>
          <a:p>
            <a:pPr lvl="0"/>
            <a:r>
              <a:rPr lang="en-US" dirty="0" smtClean="0"/>
              <a:t>Switch Degree: number of links at a node</a:t>
            </a:r>
          </a:p>
          <a:p>
            <a:pPr lvl="1"/>
            <a:r>
              <a:rPr lang="en-US" dirty="0" smtClean="0"/>
              <a:t>Proxy for estimating cost</a:t>
            </a:r>
          </a:p>
          <a:p>
            <a:pPr lvl="2"/>
            <a:r>
              <a:rPr lang="en-US" dirty="0" smtClean="0"/>
              <a:t>Higher degree requires more links and port counts at each router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Topology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network design decision</a:t>
            </a:r>
          </a:p>
          <a:p>
            <a:r>
              <a:rPr lang="en-US" dirty="0" smtClean="0"/>
              <a:t>Critical impact on network latency and throughput</a:t>
            </a:r>
          </a:p>
          <a:p>
            <a:pPr lvl="1"/>
            <a:r>
              <a:rPr lang="en-US" dirty="0" smtClean="0"/>
              <a:t>Hop count provides first order approximation of message latency</a:t>
            </a:r>
          </a:p>
          <a:p>
            <a:pPr lvl="1"/>
            <a:r>
              <a:rPr lang="en-US" dirty="0" smtClean="0"/>
              <a:t>Bottleneck channels determine saturation throughput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Discussion of topologies assumed ideal routing</a:t>
            </a:r>
          </a:p>
          <a:p>
            <a:r>
              <a:rPr lang="en-US" dirty="0" smtClean="0"/>
              <a:t>Practically though routing algorithms are not ideal</a:t>
            </a:r>
          </a:p>
          <a:p>
            <a:r>
              <a:rPr lang="en-US" dirty="0" smtClean="0"/>
              <a:t>Discuss various classes of routing algorithms</a:t>
            </a:r>
          </a:p>
          <a:p>
            <a:pPr lvl="1"/>
            <a:r>
              <a:rPr lang="en-US" dirty="0" smtClean="0"/>
              <a:t>Deterministic, Oblivious, Adaptive</a:t>
            </a:r>
          </a:p>
          <a:p>
            <a:r>
              <a:rPr lang="en-US" dirty="0" smtClean="0"/>
              <a:t>Various implementation issues</a:t>
            </a:r>
          </a:p>
          <a:p>
            <a:pPr lvl="1"/>
            <a:r>
              <a:rPr lang="en-US" dirty="0" smtClean="0"/>
              <a:t>Deadlock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4" name="Straight Connector 53"/>
          <p:cNvCxnSpPr>
            <a:stCxn id="6" idx="4"/>
            <a:endCxn id="10" idx="0"/>
          </p:cNvCxnSpPr>
          <p:nvPr/>
        </p:nvCxnSpPr>
        <p:spPr>
          <a:xfrm rot="5400000">
            <a:off x="5715001" y="43815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stCxn id="10" idx="4"/>
            <a:endCxn id="13" idx="0"/>
          </p:cNvCxnSpPr>
          <p:nvPr/>
        </p:nvCxnSpPr>
        <p:spPr>
          <a:xfrm rot="5400000">
            <a:off x="5676901" y="54864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>
            <a:stCxn id="8" idx="4"/>
            <a:endCxn id="11" idx="0"/>
          </p:cNvCxnSpPr>
          <p:nvPr/>
        </p:nvCxnSpPr>
        <p:spPr>
          <a:xfrm rot="5400000">
            <a:off x="3086101" y="54863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stCxn id="5" idx="6"/>
            <a:endCxn id="6" idx="2"/>
          </p:cNvCxnSpPr>
          <p:nvPr/>
        </p:nvCxnSpPr>
        <p:spPr>
          <a:xfrm>
            <a:off x="4953000" y="3848102"/>
            <a:ext cx="76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>
            <a:stCxn id="12" idx="6"/>
            <a:endCxn id="13" idx="2"/>
          </p:cNvCxnSpPr>
          <p:nvPr/>
        </p:nvCxnSpPr>
        <p:spPr>
          <a:xfrm>
            <a:off x="4953000" y="6057901"/>
            <a:ext cx="76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3657600" y="605790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Basics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2209799"/>
          </a:xfrm>
        </p:spPr>
        <p:txBody>
          <a:bodyPr/>
          <a:lstStyle/>
          <a:p>
            <a:r>
              <a:rPr lang="en-US" dirty="0" smtClean="0"/>
              <a:t>Once topology is fixed</a:t>
            </a:r>
          </a:p>
          <a:p>
            <a:r>
              <a:rPr lang="en-US" dirty="0" smtClean="0"/>
              <a:t>Routing algorithm determines </a:t>
            </a:r>
            <a:r>
              <a:rPr lang="en-US" dirty="0" err="1" smtClean="0"/>
              <a:t>path(s</a:t>
            </a:r>
            <a:r>
              <a:rPr lang="en-US" dirty="0" smtClean="0"/>
              <a:t>) from source to destination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24200" y="35814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4419600" y="35814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5715000" y="3581401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3124200" y="46481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419600" y="4648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5715000" y="4648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124200" y="5791199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419600" y="5791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715000" y="5791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Elbow Connector 14"/>
          <p:cNvCxnSpPr>
            <a:stCxn id="11" idx="6"/>
            <a:endCxn id="6" idx="4"/>
          </p:cNvCxnSpPr>
          <p:nvPr/>
        </p:nvCxnSpPr>
        <p:spPr>
          <a:xfrm flipV="1">
            <a:off x="3657600" y="4114802"/>
            <a:ext cx="2324100" cy="1943098"/>
          </a:xfrm>
          <a:prstGeom prst="bentConnector2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Elbow Connector 14"/>
          <p:cNvCxnSpPr>
            <a:stCxn id="11" idx="0"/>
          </p:cNvCxnSpPr>
          <p:nvPr/>
        </p:nvCxnSpPr>
        <p:spPr>
          <a:xfrm rot="5400000" flipH="1" flipV="1">
            <a:off x="3638552" y="4705349"/>
            <a:ext cx="838198" cy="1333502"/>
          </a:xfrm>
          <a:prstGeom prst="bentConnector2">
            <a:avLst/>
          </a:prstGeom>
          <a:ln w="50800"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Elbow Connector 14"/>
          <p:cNvCxnSpPr>
            <a:endCxn id="6" idx="2"/>
          </p:cNvCxnSpPr>
          <p:nvPr/>
        </p:nvCxnSpPr>
        <p:spPr>
          <a:xfrm rot="5400000" flipH="1" flipV="1">
            <a:off x="4667252" y="3905253"/>
            <a:ext cx="1104899" cy="990598"/>
          </a:xfrm>
          <a:prstGeom prst="bentConnector2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4" idx="4"/>
            <a:endCxn id="8" idx="0"/>
          </p:cNvCxnSpPr>
          <p:nvPr/>
        </p:nvCxnSpPr>
        <p:spPr>
          <a:xfrm rot="5400000">
            <a:off x="3124201" y="4381500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5" idx="4"/>
            <a:endCxn id="9" idx="0"/>
          </p:cNvCxnSpPr>
          <p:nvPr/>
        </p:nvCxnSpPr>
        <p:spPr>
          <a:xfrm rot="5400000">
            <a:off x="4419601" y="43815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4" idx="6"/>
            <a:endCxn id="5" idx="2"/>
          </p:cNvCxnSpPr>
          <p:nvPr/>
        </p:nvCxnSpPr>
        <p:spPr>
          <a:xfrm>
            <a:off x="3657600" y="3848101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>
            <a:stCxn id="8" idx="6"/>
            <a:endCxn id="9" idx="2"/>
          </p:cNvCxnSpPr>
          <p:nvPr/>
        </p:nvCxnSpPr>
        <p:spPr>
          <a:xfrm>
            <a:off x="3657600" y="491490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>
            <a:stCxn id="9" idx="6"/>
            <a:endCxn id="10" idx="2"/>
          </p:cNvCxnSpPr>
          <p:nvPr/>
        </p:nvCxnSpPr>
        <p:spPr>
          <a:xfrm>
            <a:off x="4953000" y="4914901"/>
            <a:ext cx="76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stCxn id="9" idx="4"/>
            <a:endCxn id="12" idx="0"/>
          </p:cNvCxnSpPr>
          <p:nvPr/>
        </p:nvCxnSpPr>
        <p:spPr>
          <a:xfrm rot="5400000">
            <a:off x="4381501" y="54864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Routing Algorithm Attributes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449763"/>
          </a:xfrm>
        </p:spPr>
        <p:txBody>
          <a:bodyPr/>
          <a:lstStyle/>
          <a:p>
            <a:r>
              <a:rPr lang="en-US" dirty="0" smtClean="0"/>
              <a:t>Number of destinations</a:t>
            </a:r>
          </a:p>
          <a:p>
            <a:pPr lvl="1"/>
            <a:r>
              <a:rPr lang="en-US" dirty="0" err="1" smtClean="0"/>
              <a:t>Unicast</a:t>
            </a:r>
            <a:r>
              <a:rPr lang="en-US" dirty="0" smtClean="0"/>
              <a:t>, Multicast, Broadcast?</a:t>
            </a:r>
          </a:p>
          <a:p>
            <a:r>
              <a:rPr lang="en-US" dirty="0" err="1" smtClean="0"/>
              <a:t>Adaptivity</a:t>
            </a:r>
            <a:endParaRPr lang="en-US" dirty="0" smtClean="0"/>
          </a:p>
          <a:p>
            <a:pPr lvl="1"/>
            <a:r>
              <a:rPr lang="en-US" dirty="0" smtClean="0"/>
              <a:t>Oblivious or Adaptive?  Local or Global knowledge?</a:t>
            </a:r>
          </a:p>
          <a:p>
            <a:r>
              <a:rPr lang="en-US" dirty="0" smtClean="0"/>
              <a:t>Implementation</a:t>
            </a:r>
          </a:p>
          <a:p>
            <a:pPr lvl="1"/>
            <a:r>
              <a:rPr lang="en-US" dirty="0" smtClean="0"/>
              <a:t>Source or node routing?</a:t>
            </a:r>
          </a:p>
          <a:p>
            <a:pPr lvl="1"/>
            <a:r>
              <a:rPr lang="en-US" dirty="0" smtClean="0"/>
              <a:t>Table or circuit?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Oblivious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Routing decisions are made without regard to network state</a:t>
            </a:r>
          </a:p>
          <a:p>
            <a:pPr lvl="1"/>
            <a:r>
              <a:rPr lang="en-US" dirty="0" smtClean="0"/>
              <a:t>Keeps algorithms simple</a:t>
            </a:r>
          </a:p>
          <a:p>
            <a:pPr lvl="1"/>
            <a:r>
              <a:rPr lang="en-US" dirty="0" smtClean="0"/>
              <a:t>Unable to adapt</a:t>
            </a:r>
          </a:p>
          <a:p>
            <a:pPr lvl="0"/>
            <a:r>
              <a:rPr lang="en-US" dirty="0" smtClean="0"/>
              <a:t>Deterministic algorithms</a:t>
            </a:r>
            <a:r>
              <a:rPr lang="en-US" baseline="0" dirty="0" smtClean="0"/>
              <a:t> are a subset of oblivious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Deterministic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All messages from </a:t>
            </a:r>
            <a:r>
              <a:rPr lang="en-US" dirty="0" err="1" smtClean="0"/>
              <a:t>Src</a:t>
            </a:r>
            <a:r>
              <a:rPr lang="en-US" dirty="0" smtClean="0"/>
              <a:t> to </a:t>
            </a:r>
            <a:r>
              <a:rPr lang="en-US" dirty="0" err="1" smtClean="0"/>
              <a:t>Dest</a:t>
            </a:r>
            <a:r>
              <a:rPr lang="en-US" dirty="0" smtClean="0"/>
              <a:t> will traverse the same path</a:t>
            </a:r>
          </a:p>
          <a:p>
            <a:r>
              <a:rPr lang="en-US" dirty="0" smtClean="0"/>
              <a:t>Common example: Dimension Order Routing (DOR)</a:t>
            </a:r>
          </a:p>
          <a:p>
            <a:pPr lvl="1"/>
            <a:r>
              <a:rPr lang="en-US" dirty="0" smtClean="0"/>
              <a:t>Message traverses network dimension by dimension </a:t>
            </a:r>
          </a:p>
          <a:p>
            <a:pPr lvl="1"/>
            <a:r>
              <a:rPr lang="en-US" dirty="0" smtClean="0"/>
              <a:t>Aka XY routing</a:t>
            </a:r>
          </a:p>
          <a:p>
            <a:r>
              <a:rPr lang="en-US" dirty="0" smtClean="0"/>
              <a:t>Cons:</a:t>
            </a:r>
          </a:p>
          <a:p>
            <a:pPr lvl="1"/>
            <a:r>
              <a:rPr lang="en-US" dirty="0" smtClean="0"/>
              <a:t>Eliminates any path diversity provided by topology</a:t>
            </a:r>
          </a:p>
          <a:p>
            <a:pPr lvl="1"/>
            <a:r>
              <a:rPr lang="en-US" dirty="0" smtClean="0"/>
              <a:t>Poor load balancing</a:t>
            </a:r>
          </a:p>
          <a:p>
            <a:r>
              <a:rPr lang="en-US" dirty="0" smtClean="0"/>
              <a:t>Pros:</a:t>
            </a:r>
          </a:p>
          <a:p>
            <a:pPr lvl="1"/>
            <a:r>
              <a:rPr lang="en-US" dirty="0" smtClean="0"/>
              <a:t>Simple and inexpensive to implement</a:t>
            </a:r>
          </a:p>
          <a:p>
            <a:pPr lvl="1"/>
            <a:r>
              <a:rPr lang="en-US" dirty="0" smtClean="0"/>
              <a:t>Deadlock free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Valiant’s Routing Algorithm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24000"/>
            <a:ext cx="4267200" cy="51054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To route from </a:t>
            </a:r>
            <a:r>
              <a:rPr lang="en-US" dirty="0" err="1" smtClean="0"/>
              <a:t>s</a:t>
            </a:r>
            <a:r>
              <a:rPr lang="en-US" dirty="0" smtClean="0"/>
              <a:t> to </a:t>
            </a:r>
            <a:r>
              <a:rPr lang="en-US" dirty="0" err="1" smtClean="0"/>
              <a:t>d</a:t>
            </a:r>
            <a:r>
              <a:rPr lang="en-US" dirty="0" smtClean="0"/>
              <a:t>, randomly choose intermediate node </a:t>
            </a:r>
            <a:r>
              <a:rPr lang="en-US" dirty="0" err="1" smtClean="0"/>
              <a:t>d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Route from </a:t>
            </a:r>
            <a:r>
              <a:rPr lang="en-US" dirty="0" err="1" smtClean="0"/>
              <a:t>s</a:t>
            </a:r>
            <a:r>
              <a:rPr lang="en-US" dirty="0" smtClean="0"/>
              <a:t> to </a:t>
            </a:r>
            <a:r>
              <a:rPr lang="en-US" dirty="0" err="1" smtClean="0"/>
              <a:t>d</a:t>
            </a:r>
            <a:r>
              <a:rPr lang="en-US" dirty="0" smtClean="0"/>
              <a:t>’ and from </a:t>
            </a:r>
            <a:r>
              <a:rPr lang="en-US" dirty="0" err="1" smtClean="0"/>
              <a:t>d</a:t>
            </a:r>
            <a:r>
              <a:rPr lang="en-US" dirty="0" smtClean="0"/>
              <a:t>’ to </a:t>
            </a:r>
            <a:r>
              <a:rPr lang="en-US" dirty="0" err="1" smtClean="0"/>
              <a:t>d</a:t>
            </a:r>
            <a:r>
              <a:rPr lang="en-US" dirty="0" smtClean="0"/>
              <a:t>.</a:t>
            </a:r>
          </a:p>
          <a:p>
            <a:r>
              <a:rPr lang="en-US" dirty="0" smtClean="0"/>
              <a:t>Randomizes any traffic pattern</a:t>
            </a:r>
          </a:p>
          <a:p>
            <a:pPr lvl="1"/>
            <a:r>
              <a:rPr lang="en-US" dirty="0" smtClean="0"/>
              <a:t>All patterns appear to be uniform random</a:t>
            </a:r>
          </a:p>
          <a:p>
            <a:pPr lvl="1"/>
            <a:r>
              <a:rPr lang="en-US" dirty="0" smtClean="0"/>
              <a:t>Balances network load</a:t>
            </a:r>
          </a:p>
          <a:p>
            <a:r>
              <a:rPr lang="en-US" dirty="0" smtClean="0"/>
              <a:t>Non-minimal</a:t>
            </a:r>
            <a:endParaRPr lang="en-US" dirty="0"/>
          </a:p>
        </p:txBody>
      </p:sp>
      <p:cxnSp>
        <p:nvCxnSpPr>
          <p:cNvPr id="4" name="Straight Connector 3"/>
          <p:cNvCxnSpPr>
            <a:endCxn id="15" idx="0"/>
          </p:cNvCxnSpPr>
          <p:nvPr/>
        </p:nvCxnSpPr>
        <p:spPr>
          <a:xfrm rot="5400000">
            <a:off x="7239001" y="26289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5" idx="4"/>
            <a:endCxn id="18" idx="0"/>
          </p:cNvCxnSpPr>
          <p:nvPr/>
        </p:nvCxnSpPr>
        <p:spPr>
          <a:xfrm rot="5400000">
            <a:off x="7200901" y="37338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3" idx="4"/>
          </p:cNvCxnSpPr>
          <p:nvPr/>
        </p:nvCxnSpPr>
        <p:spPr>
          <a:xfrm rot="5400000">
            <a:off x="4762501" y="3733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6"/>
          </p:cNvCxnSpPr>
          <p:nvPr/>
        </p:nvCxnSpPr>
        <p:spPr>
          <a:xfrm>
            <a:off x="6553200" y="209550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7" idx="6"/>
            <a:endCxn id="18" idx="2"/>
          </p:cNvCxnSpPr>
          <p:nvPr/>
        </p:nvCxnSpPr>
        <p:spPr>
          <a:xfrm>
            <a:off x="6553200" y="43053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334000" y="430530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800600" y="1828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019800" y="18288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 smtClean="0">
                <a:solidFill>
                  <a:srgbClr val="000000"/>
                </a:solidFill>
              </a:rPr>
              <a:t>d</a:t>
            </a:r>
            <a:r>
              <a:rPr lang="en-US" sz="2000" dirty="0" smtClean="0">
                <a:solidFill>
                  <a:srgbClr val="000000"/>
                </a:solidFill>
              </a:rPr>
              <a:t>’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00600" y="2895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6019800" y="2895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239000" y="2895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6019800" y="4038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7239000" y="4038600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</a:rPr>
              <a:t>d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22" name="Straight Connector 21"/>
          <p:cNvCxnSpPr>
            <a:stCxn id="10" idx="4"/>
            <a:endCxn id="13" idx="0"/>
          </p:cNvCxnSpPr>
          <p:nvPr/>
        </p:nvCxnSpPr>
        <p:spPr>
          <a:xfrm rot="5400000">
            <a:off x="4800601" y="2628900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11" idx="4"/>
            <a:endCxn id="14" idx="0"/>
          </p:cNvCxnSpPr>
          <p:nvPr/>
        </p:nvCxnSpPr>
        <p:spPr>
          <a:xfrm rot="5400000">
            <a:off x="6019801" y="26289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0" idx="6"/>
            <a:endCxn id="11" idx="2"/>
          </p:cNvCxnSpPr>
          <p:nvPr/>
        </p:nvCxnSpPr>
        <p:spPr>
          <a:xfrm>
            <a:off x="5334000" y="2095501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13" idx="6"/>
            <a:endCxn id="14" idx="2"/>
          </p:cNvCxnSpPr>
          <p:nvPr/>
        </p:nvCxnSpPr>
        <p:spPr>
          <a:xfrm>
            <a:off x="5334000" y="3162300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14" idx="6"/>
            <a:endCxn id="15" idx="2"/>
          </p:cNvCxnSpPr>
          <p:nvPr/>
        </p:nvCxnSpPr>
        <p:spPr>
          <a:xfrm>
            <a:off x="6553200" y="31623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stCxn id="14" idx="4"/>
            <a:endCxn id="17" idx="0"/>
          </p:cNvCxnSpPr>
          <p:nvPr/>
        </p:nvCxnSpPr>
        <p:spPr>
          <a:xfrm rot="5400000">
            <a:off x="5981701" y="37338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4801395" y="4038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7238206" y="18303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endCxn id="34" idx="0"/>
          </p:cNvCxnSpPr>
          <p:nvPr/>
        </p:nvCxnSpPr>
        <p:spPr>
          <a:xfrm rot="5400000">
            <a:off x="8458201" y="2627312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>
            <a:stCxn id="34" idx="4"/>
            <a:endCxn id="35" idx="0"/>
          </p:cNvCxnSpPr>
          <p:nvPr/>
        </p:nvCxnSpPr>
        <p:spPr>
          <a:xfrm rot="5400000">
            <a:off x="8420101" y="3732211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772400" y="2093913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>
            <a:endCxn id="35" idx="2"/>
          </p:cNvCxnSpPr>
          <p:nvPr/>
        </p:nvCxnSpPr>
        <p:spPr>
          <a:xfrm>
            <a:off x="7772400" y="43037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Oval 33"/>
          <p:cNvSpPr/>
          <p:nvPr/>
        </p:nvSpPr>
        <p:spPr>
          <a:xfrm>
            <a:off x="8458200" y="28940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8458200" y="40370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6" name="Straight Connector 35"/>
          <p:cNvCxnSpPr>
            <a:endCxn id="34" idx="2"/>
          </p:cNvCxnSpPr>
          <p:nvPr/>
        </p:nvCxnSpPr>
        <p:spPr>
          <a:xfrm>
            <a:off x="7772400" y="31607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8457406" y="1828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Connector 44"/>
          <p:cNvCxnSpPr>
            <a:endCxn id="50" idx="0"/>
          </p:cNvCxnSpPr>
          <p:nvPr/>
        </p:nvCxnSpPr>
        <p:spPr>
          <a:xfrm rot="5400000">
            <a:off x="7200106" y="4876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4761706" y="487679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>
            <a:stCxn id="49" idx="6"/>
            <a:endCxn id="50" idx="2"/>
          </p:cNvCxnSpPr>
          <p:nvPr/>
        </p:nvCxnSpPr>
        <p:spPr>
          <a:xfrm>
            <a:off x="6552405" y="54483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333205" y="5448299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Oval 48"/>
          <p:cNvSpPr/>
          <p:nvPr/>
        </p:nvSpPr>
        <p:spPr>
          <a:xfrm>
            <a:off x="6019005" y="5181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Oval 49"/>
          <p:cNvSpPr/>
          <p:nvPr/>
        </p:nvSpPr>
        <p:spPr>
          <a:xfrm>
            <a:off x="7238205" y="5181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traight Connector 50"/>
          <p:cNvCxnSpPr>
            <a:endCxn id="49" idx="0"/>
          </p:cNvCxnSpPr>
          <p:nvPr/>
        </p:nvCxnSpPr>
        <p:spPr>
          <a:xfrm rot="5400000">
            <a:off x="5980906" y="4876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2" name="Oval 51"/>
          <p:cNvSpPr/>
          <p:nvPr/>
        </p:nvSpPr>
        <p:spPr>
          <a:xfrm>
            <a:off x="4800600" y="5181598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00"/>
                </a:solidFill>
              </a:rPr>
              <a:t>s</a:t>
            </a:r>
            <a:endParaRPr lang="en-US" sz="3600" dirty="0">
              <a:solidFill>
                <a:srgbClr val="000000"/>
              </a:solidFill>
            </a:endParaRPr>
          </a:p>
        </p:txBody>
      </p:sp>
      <p:cxnSp>
        <p:nvCxnSpPr>
          <p:cNvPr id="53" name="Straight Connector 52"/>
          <p:cNvCxnSpPr>
            <a:endCxn id="55" idx="0"/>
          </p:cNvCxnSpPr>
          <p:nvPr/>
        </p:nvCxnSpPr>
        <p:spPr>
          <a:xfrm rot="5400000">
            <a:off x="8419306" y="487521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endCxn id="55" idx="2"/>
          </p:cNvCxnSpPr>
          <p:nvPr/>
        </p:nvCxnSpPr>
        <p:spPr>
          <a:xfrm>
            <a:off x="7771605" y="54467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5" name="Oval 54"/>
          <p:cNvSpPr/>
          <p:nvPr/>
        </p:nvSpPr>
        <p:spPr>
          <a:xfrm>
            <a:off x="8457405" y="518001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hape 56"/>
          <p:cNvCxnSpPr>
            <a:stCxn id="52" idx="6"/>
          </p:cNvCxnSpPr>
          <p:nvPr/>
        </p:nvCxnSpPr>
        <p:spPr>
          <a:xfrm flipV="1">
            <a:off x="5334000" y="2361407"/>
            <a:ext cx="950911" cy="3086892"/>
          </a:xfrm>
          <a:prstGeom prst="bentConnector2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hape 58"/>
          <p:cNvCxnSpPr>
            <a:stCxn id="11" idx="6"/>
            <a:endCxn id="18" idx="0"/>
          </p:cNvCxnSpPr>
          <p:nvPr/>
        </p:nvCxnSpPr>
        <p:spPr>
          <a:xfrm>
            <a:off x="6553200" y="2095502"/>
            <a:ext cx="952500" cy="1943098"/>
          </a:xfrm>
          <a:prstGeom prst="bentConnector2">
            <a:avLst/>
          </a:prstGeom>
          <a:ln w="5080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Oblivious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4343400" cy="5211762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Valiant’s: Load balancing comes at expense of significant hop count increase</a:t>
            </a:r>
          </a:p>
          <a:p>
            <a:pPr lvl="1"/>
            <a:r>
              <a:rPr lang="en-US" dirty="0" smtClean="0"/>
              <a:t>Destroys locality</a:t>
            </a:r>
          </a:p>
          <a:p>
            <a:r>
              <a:rPr lang="en-US" dirty="0" smtClean="0"/>
              <a:t>Minimal Oblivious: achieve some load balancing, but use shortest paths</a:t>
            </a:r>
          </a:p>
          <a:p>
            <a:pPr lvl="1"/>
            <a:r>
              <a:rPr lang="en-US" dirty="0" err="1" smtClean="0"/>
              <a:t>d</a:t>
            </a:r>
            <a:r>
              <a:rPr lang="en-US" dirty="0" smtClean="0"/>
              <a:t>’ must lie within minimum quadrant</a:t>
            </a:r>
          </a:p>
          <a:p>
            <a:pPr lvl="1"/>
            <a:r>
              <a:rPr lang="en-US" dirty="0" smtClean="0"/>
              <a:t>6 options for </a:t>
            </a:r>
            <a:r>
              <a:rPr lang="en-US" dirty="0" err="1" smtClean="0"/>
              <a:t>d</a:t>
            </a:r>
            <a:r>
              <a:rPr lang="en-US" dirty="0" smtClean="0"/>
              <a:t>’</a:t>
            </a:r>
          </a:p>
          <a:p>
            <a:pPr lvl="1"/>
            <a:r>
              <a:rPr lang="en-US" dirty="0" smtClean="0"/>
              <a:t>Only 3 different paths</a:t>
            </a:r>
            <a:endParaRPr lang="en-US" dirty="0"/>
          </a:p>
        </p:txBody>
      </p:sp>
      <p:cxnSp>
        <p:nvCxnSpPr>
          <p:cNvPr id="4" name="Straight Connector 3"/>
          <p:cNvCxnSpPr>
            <a:endCxn id="14" idx="0"/>
          </p:cNvCxnSpPr>
          <p:nvPr/>
        </p:nvCxnSpPr>
        <p:spPr>
          <a:xfrm rot="5400000">
            <a:off x="7086601" y="26289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4" idx="4"/>
            <a:endCxn id="16" idx="0"/>
          </p:cNvCxnSpPr>
          <p:nvPr/>
        </p:nvCxnSpPr>
        <p:spPr>
          <a:xfrm rot="5400000">
            <a:off x="7048501" y="37338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2" idx="4"/>
          </p:cNvCxnSpPr>
          <p:nvPr/>
        </p:nvCxnSpPr>
        <p:spPr>
          <a:xfrm rot="5400000">
            <a:off x="4610101" y="3733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6"/>
          </p:cNvCxnSpPr>
          <p:nvPr/>
        </p:nvCxnSpPr>
        <p:spPr>
          <a:xfrm>
            <a:off x="6400800" y="209550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5" idx="6"/>
            <a:endCxn id="16" idx="2"/>
          </p:cNvCxnSpPr>
          <p:nvPr/>
        </p:nvCxnSpPr>
        <p:spPr>
          <a:xfrm>
            <a:off x="6400800" y="43053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181600" y="430530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648200" y="1828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5867400" y="18288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4648200" y="2895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5867400" y="2895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086600" y="2895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5867400" y="40386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7086600" y="4038600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</a:rPr>
              <a:t>d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7" name="Straight Connector 16"/>
          <p:cNvCxnSpPr>
            <a:stCxn id="10" idx="4"/>
            <a:endCxn id="12" idx="0"/>
          </p:cNvCxnSpPr>
          <p:nvPr/>
        </p:nvCxnSpPr>
        <p:spPr>
          <a:xfrm rot="5400000">
            <a:off x="4648201" y="2628900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4"/>
            <a:endCxn id="13" idx="0"/>
          </p:cNvCxnSpPr>
          <p:nvPr/>
        </p:nvCxnSpPr>
        <p:spPr>
          <a:xfrm rot="5400000">
            <a:off x="5867401" y="26289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0" idx="6"/>
            <a:endCxn id="11" idx="2"/>
          </p:cNvCxnSpPr>
          <p:nvPr/>
        </p:nvCxnSpPr>
        <p:spPr>
          <a:xfrm>
            <a:off x="5181600" y="2095501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6"/>
            <a:endCxn id="13" idx="2"/>
          </p:cNvCxnSpPr>
          <p:nvPr/>
        </p:nvCxnSpPr>
        <p:spPr>
          <a:xfrm>
            <a:off x="5181600" y="3162300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6"/>
            <a:endCxn id="14" idx="2"/>
          </p:cNvCxnSpPr>
          <p:nvPr/>
        </p:nvCxnSpPr>
        <p:spPr>
          <a:xfrm>
            <a:off x="6400800" y="31623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3" idx="4"/>
            <a:endCxn id="15" idx="0"/>
          </p:cNvCxnSpPr>
          <p:nvPr/>
        </p:nvCxnSpPr>
        <p:spPr>
          <a:xfrm rot="5400000">
            <a:off x="5829301" y="37338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4648995" y="4038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7085806" y="18303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endCxn id="29" idx="0"/>
          </p:cNvCxnSpPr>
          <p:nvPr/>
        </p:nvCxnSpPr>
        <p:spPr>
          <a:xfrm rot="5400000">
            <a:off x="8305801" y="2627312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9" idx="4"/>
            <a:endCxn id="30" idx="0"/>
          </p:cNvCxnSpPr>
          <p:nvPr/>
        </p:nvCxnSpPr>
        <p:spPr>
          <a:xfrm rot="5400000">
            <a:off x="8267701" y="3732211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7620000" y="2093913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30" idx="2"/>
          </p:cNvCxnSpPr>
          <p:nvPr/>
        </p:nvCxnSpPr>
        <p:spPr>
          <a:xfrm>
            <a:off x="7620000" y="43037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8305800" y="28940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8305800" y="40370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endCxn id="29" idx="2"/>
          </p:cNvCxnSpPr>
          <p:nvPr/>
        </p:nvCxnSpPr>
        <p:spPr>
          <a:xfrm>
            <a:off x="7620000" y="31607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8305006" y="1828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endCxn id="38" idx="0"/>
          </p:cNvCxnSpPr>
          <p:nvPr/>
        </p:nvCxnSpPr>
        <p:spPr>
          <a:xfrm rot="5400000">
            <a:off x="7047706" y="4876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4609306" y="487679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7" idx="6"/>
            <a:endCxn id="38" idx="2"/>
          </p:cNvCxnSpPr>
          <p:nvPr/>
        </p:nvCxnSpPr>
        <p:spPr>
          <a:xfrm>
            <a:off x="6400005" y="54483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5180805" y="5448299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5866605" y="5181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7085805" y="51815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endCxn id="37" idx="0"/>
          </p:cNvCxnSpPr>
          <p:nvPr/>
        </p:nvCxnSpPr>
        <p:spPr>
          <a:xfrm rot="5400000">
            <a:off x="5828506" y="48767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4648200" y="5181598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00"/>
                </a:solidFill>
              </a:rPr>
              <a:t>s</a:t>
            </a:r>
            <a:endParaRPr lang="en-US" sz="3600" dirty="0">
              <a:solidFill>
                <a:srgbClr val="000000"/>
              </a:solidFill>
            </a:endParaRPr>
          </a:p>
        </p:txBody>
      </p:sp>
      <p:cxnSp>
        <p:nvCxnSpPr>
          <p:cNvPr id="41" name="Straight Connector 40"/>
          <p:cNvCxnSpPr>
            <a:endCxn id="43" idx="0"/>
          </p:cNvCxnSpPr>
          <p:nvPr/>
        </p:nvCxnSpPr>
        <p:spPr>
          <a:xfrm rot="5400000">
            <a:off x="8266906" y="487521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3" idx="2"/>
          </p:cNvCxnSpPr>
          <p:nvPr/>
        </p:nvCxnSpPr>
        <p:spPr>
          <a:xfrm>
            <a:off x="7619205" y="54467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8305005" y="518001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/>
          <p:cNvSpPr/>
          <p:nvPr/>
        </p:nvSpPr>
        <p:spPr>
          <a:xfrm>
            <a:off x="4419600" y="3854448"/>
            <a:ext cx="3429000" cy="2089152"/>
          </a:xfrm>
          <a:prstGeom prst="rect">
            <a:avLst/>
          </a:prstGeom>
          <a:noFill/>
          <a:ln w="3810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1" name="Shape 50"/>
          <p:cNvCxnSpPr>
            <a:stCxn id="40" idx="0"/>
          </p:cNvCxnSpPr>
          <p:nvPr/>
        </p:nvCxnSpPr>
        <p:spPr>
          <a:xfrm rot="5400000" flipH="1" flipV="1">
            <a:off x="5562998" y="3658792"/>
            <a:ext cx="874709" cy="2170905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hape 52"/>
          <p:cNvCxnSpPr>
            <a:stCxn id="40" idx="6"/>
            <a:endCxn id="16" idx="4"/>
          </p:cNvCxnSpPr>
          <p:nvPr/>
        </p:nvCxnSpPr>
        <p:spPr>
          <a:xfrm flipV="1">
            <a:off x="5181600" y="4572001"/>
            <a:ext cx="2171700" cy="876298"/>
          </a:xfrm>
          <a:prstGeom prst="bentConnector2">
            <a:avLst/>
          </a:prstGeom>
          <a:ln w="57150"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hape 54"/>
          <p:cNvCxnSpPr>
            <a:stCxn id="40" idx="6"/>
          </p:cNvCxnSpPr>
          <p:nvPr/>
        </p:nvCxnSpPr>
        <p:spPr>
          <a:xfrm flipV="1">
            <a:off x="5181600" y="4306890"/>
            <a:ext cx="953295" cy="1141409"/>
          </a:xfrm>
          <a:prstGeom prst="bentConnector2">
            <a:avLst/>
          </a:prstGeom>
          <a:ln w="31750"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16" idx="2"/>
          </p:cNvCxnSpPr>
          <p:nvPr/>
        </p:nvCxnSpPr>
        <p:spPr>
          <a:xfrm>
            <a:off x="6134895" y="4303712"/>
            <a:ext cx="951705" cy="1589"/>
          </a:xfrm>
          <a:prstGeom prst="straightConnector1">
            <a:avLst/>
          </a:prstGeom>
          <a:ln w="3175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 animBg="1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Adaptive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Uses network state to make routing decisions</a:t>
            </a:r>
          </a:p>
          <a:p>
            <a:pPr lvl="1"/>
            <a:r>
              <a:rPr lang="en-US" dirty="0" smtClean="0"/>
              <a:t>Buffer occupancies often used</a:t>
            </a:r>
          </a:p>
          <a:p>
            <a:pPr lvl="1"/>
            <a:r>
              <a:rPr lang="en-US" dirty="0" smtClean="0"/>
              <a:t>Couple with flow control mechanism</a:t>
            </a:r>
          </a:p>
          <a:p>
            <a:r>
              <a:rPr lang="en-US" dirty="0" smtClean="0"/>
              <a:t>Local information readily available</a:t>
            </a:r>
          </a:p>
          <a:p>
            <a:pPr lvl="1"/>
            <a:r>
              <a:rPr lang="en-US" dirty="0" smtClean="0"/>
              <a:t>Global information more costly to obtain</a:t>
            </a:r>
          </a:p>
          <a:p>
            <a:pPr lvl="1"/>
            <a:r>
              <a:rPr lang="en-US" dirty="0" smtClean="0"/>
              <a:t>Network state can change rapidly</a:t>
            </a:r>
          </a:p>
          <a:p>
            <a:pPr lvl="1"/>
            <a:r>
              <a:rPr lang="en-US" dirty="0" smtClean="0"/>
              <a:t>Use of local information can lead to non-optimal choices</a:t>
            </a:r>
          </a:p>
          <a:p>
            <a:r>
              <a:rPr lang="en-US" dirty="0" smtClean="0"/>
              <a:t>Can be minimal or non-minimal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Minimal Adaptive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913437"/>
            <a:ext cx="8229600" cy="5635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Local info can result in sub-optimal choices</a:t>
            </a:r>
            <a:endParaRPr lang="en-US" dirty="0"/>
          </a:p>
        </p:txBody>
      </p:sp>
      <p:cxnSp>
        <p:nvCxnSpPr>
          <p:cNvPr id="4" name="Straight Connector 3"/>
          <p:cNvCxnSpPr>
            <a:endCxn id="14" idx="0"/>
          </p:cNvCxnSpPr>
          <p:nvPr/>
        </p:nvCxnSpPr>
        <p:spPr>
          <a:xfrm rot="5400000">
            <a:off x="4572001" y="24003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4" idx="4"/>
          </p:cNvCxnSpPr>
          <p:nvPr/>
        </p:nvCxnSpPr>
        <p:spPr>
          <a:xfrm rot="5400000">
            <a:off x="4533901" y="35052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2" idx="4"/>
          </p:cNvCxnSpPr>
          <p:nvPr/>
        </p:nvCxnSpPr>
        <p:spPr>
          <a:xfrm rot="5400000">
            <a:off x="2095501" y="3505199"/>
            <a:ext cx="609599" cy="1588"/>
          </a:xfrm>
          <a:prstGeom prst="line">
            <a:avLst/>
          </a:prstGeom>
          <a:ln w="1016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6"/>
          </p:cNvCxnSpPr>
          <p:nvPr/>
        </p:nvCxnSpPr>
        <p:spPr>
          <a:xfrm>
            <a:off x="3886200" y="186690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5" idx="6"/>
          </p:cNvCxnSpPr>
          <p:nvPr/>
        </p:nvCxnSpPr>
        <p:spPr>
          <a:xfrm>
            <a:off x="3886200" y="40767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667000" y="407670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133600" y="1600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3352800" y="1600201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rgbClr val="000000"/>
                </a:solidFill>
              </a:rPr>
              <a:t>d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2133600" y="26669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3352800" y="26670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572000" y="26670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3352800" y="38100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>
            <a:stCxn id="10" idx="4"/>
            <a:endCxn id="12" idx="0"/>
          </p:cNvCxnSpPr>
          <p:nvPr/>
        </p:nvCxnSpPr>
        <p:spPr>
          <a:xfrm rot="5400000">
            <a:off x="2133601" y="2400300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1" idx="4"/>
            <a:endCxn id="13" idx="0"/>
          </p:cNvCxnSpPr>
          <p:nvPr/>
        </p:nvCxnSpPr>
        <p:spPr>
          <a:xfrm rot="5400000">
            <a:off x="3352801" y="2400301"/>
            <a:ext cx="533398" cy="1588"/>
          </a:xfrm>
          <a:prstGeom prst="line">
            <a:avLst/>
          </a:prstGeom>
          <a:ln w="1905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0" idx="6"/>
            <a:endCxn id="11" idx="2"/>
          </p:cNvCxnSpPr>
          <p:nvPr/>
        </p:nvCxnSpPr>
        <p:spPr>
          <a:xfrm>
            <a:off x="2667000" y="1866901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2" idx="6"/>
            <a:endCxn id="13" idx="2"/>
          </p:cNvCxnSpPr>
          <p:nvPr/>
        </p:nvCxnSpPr>
        <p:spPr>
          <a:xfrm>
            <a:off x="2667000" y="2933700"/>
            <a:ext cx="6858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6"/>
            <a:endCxn id="14" idx="2"/>
          </p:cNvCxnSpPr>
          <p:nvPr/>
        </p:nvCxnSpPr>
        <p:spPr>
          <a:xfrm>
            <a:off x="3886200" y="29337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>
            <a:stCxn id="13" idx="4"/>
            <a:endCxn id="15" idx="0"/>
          </p:cNvCxnSpPr>
          <p:nvPr/>
        </p:nvCxnSpPr>
        <p:spPr>
          <a:xfrm rot="5400000">
            <a:off x="3314701" y="3505200"/>
            <a:ext cx="609599" cy="1588"/>
          </a:xfrm>
          <a:prstGeom prst="line">
            <a:avLst/>
          </a:prstGeom>
          <a:ln w="1905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3" name="Oval 22"/>
          <p:cNvSpPr/>
          <p:nvPr/>
        </p:nvSpPr>
        <p:spPr>
          <a:xfrm>
            <a:off x="2134395" y="38099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Oval 23"/>
          <p:cNvSpPr/>
          <p:nvPr/>
        </p:nvSpPr>
        <p:spPr>
          <a:xfrm>
            <a:off x="4571206" y="1601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5" name="Straight Connector 24"/>
          <p:cNvCxnSpPr>
            <a:endCxn id="29" idx="0"/>
          </p:cNvCxnSpPr>
          <p:nvPr/>
        </p:nvCxnSpPr>
        <p:spPr>
          <a:xfrm rot="5400000">
            <a:off x="5791201" y="2398712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9" idx="4"/>
            <a:endCxn id="30" idx="0"/>
          </p:cNvCxnSpPr>
          <p:nvPr/>
        </p:nvCxnSpPr>
        <p:spPr>
          <a:xfrm rot="5400000">
            <a:off x="5753101" y="3503611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5105400" y="1865313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>
            <a:endCxn id="30" idx="2"/>
          </p:cNvCxnSpPr>
          <p:nvPr/>
        </p:nvCxnSpPr>
        <p:spPr>
          <a:xfrm>
            <a:off x="5105400" y="40751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Oval 28"/>
          <p:cNvSpPr/>
          <p:nvPr/>
        </p:nvSpPr>
        <p:spPr>
          <a:xfrm>
            <a:off x="5791200" y="26654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5791200" y="380841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Connector 30"/>
          <p:cNvCxnSpPr>
            <a:endCxn id="29" idx="2"/>
          </p:cNvCxnSpPr>
          <p:nvPr/>
        </p:nvCxnSpPr>
        <p:spPr>
          <a:xfrm>
            <a:off x="5105400" y="293211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Oval 31"/>
          <p:cNvSpPr/>
          <p:nvPr/>
        </p:nvSpPr>
        <p:spPr>
          <a:xfrm>
            <a:off x="5790406" y="1600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3" name="Straight Connector 32"/>
          <p:cNvCxnSpPr>
            <a:endCxn id="38" idx="0"/>
          </p:cNvCxnSpPr>
          <p:nvPr/>
        </p:nvCxnSpPr>
        <p:spPr>
          <a:xfrm rot="5400000">
            <a:off x="4533106" y="46481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rot="5400000">
            <a:off x="2094706" y="464819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>
            <a:stCxn id="37" idx="6"/>
            <a:endCxn id="38" idx="2"/>
          </p:cNvCxnSpPr>
          <p:nvPr/>
        </p:nvCxnSpPr>
        <p:spPr>
          <a:xfrm>
            <a:off x="3885405" y="52197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>
            <a:off x="2666205" y="5219699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Oval 36"/>
          <p:cNvSpPr/>
          <p:nvPr/>
        </p:nvSpPr>
        <p:spPr>
          <a:xfrm>
            <a:off x="3352005" y="49529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Oval 37"/>
          <p:cNvSpPr/>
          <p:nvPr/>
        </p:nvSpPr>
        <p:spPr>
          <a:xfrm>
            <a:off x="4571205" y="49529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9" name="Straight Connector 38"/>
          <p:cNvCxnSpPr>
            <a:endCxn id="37" idx="0"/>
          </p:cNvCxnSpPr>
          <p:nvPr/>
        </p:nvCxnSpPr>
        <p:spPr>
          <a:xfrm rot="5400000">
            <a:off x="3313906" y="46481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2133600" y="4952998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00"/>
                </a:solidFill>
              </a:rPr>
              <a:t>s</a:t>
            </a:r>
            <a:endParaRPr lang="en-US" sz="3600" dirty="0">
              <a:solidFill>
                <a:srgbClr val="000000"/>
              </a:solidFill>
            </a:endParaRPr>
          </a:p>
        </p:txBody>
      </p:sp>
      <p:cxnSp>
        <p:nvCxnSpPr>
          <p:cNvPr id="41" name="Straight Connector 40"/>
          <p:cNvCxnSpPr>
            <a:endCxn id="43" idx="0"/>
          </p:cNvCxnSpPr>
          <p:nvPr/>
        </p:nvCxnSpPr>
        <p:spPr>
          <a:xfrm rot="5400000">
            <a:off x="5752306" y="464661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>
            <a:endCxn id="43" idx="2"/>
          </p:cNvCxnSpPr>
          <p:nvPr/>
        </p:nvCxnSpPr>
        <p:spPr>
          <a:xfrm>
            <a:off x="5104605" y="521811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Oval 42"/>
          <p:cNvSpPr/>
          <p:nvPr/>
        </p:nvSpPr>
        <p:spPr>
          <a:xfrm>
            <a:off x="5790405" y="495141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Oval 45"/>
          <p:cNvSpPr/>
          <p:nvPr/>
        </p:nvSpPr>
        <p:spPr>
          <a:xfrm>
            <a:off x="4572000" y="38099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8" name="Straight Arrow Connector 47"/>
          <p:cNvCxnSpPr>
            <a:stCxn id="40" idx="0"/>
            <a:endCxn id="23" idx="4"/>
          </p:cNvCxnSpPr>
          <p:nvPr/>
        </p:nvCxnSpPr>
        <p:spPr>
          <a:xfrm rot="5400000" flipH="1" flipV="1">
            <a:off x="2095898" y="4647802"/>
            <a:ext cx="609598" cy="795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23" idx="6"/>
            <a:endCxn id="15" idx="2"/>
          </p:cNvCxnSpPr>
          <p:nvPr/>
        </p:nvCxnSpPr>
        <p:spPr>
          <a:xfrm>
            <a:off x="2667795" y="4076700"/>
            <a:ext cx="685005" cy="1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15" idx="0"/>
            <a:endCxn id="11" idx="4"/>
          </p:cNvCxnSpPr>
          <p:nvPr/>
        </p:nvCxnSpPr>
        <p:spPr>
          <a:xfrm rot="5400000" flipH="1" flipV="1">
            <a:off x="2781301" y="2971801"/>
            <a:ext cx="1676398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en-US" dirty="0" smtClean="0"/>
              <a:t>Time</a:t>
            </a:r>
            <a:r>
              <a:rPr lang="en-US" baseline="0" dirty="0" smtClean="0"/>
              <a:t> for packet to traverse network</a:t>
            </a:r>
          </a:p>
          <a:p>
            <a:pPr lvl="1"/>
            <a:r>
              <a:rPr lang="en-US" dirty="0" smtClean="0"/>
              <a:t>Start:</a:t>
            </a:r>
            <a:r>
              <a:rPr lang="en-US" baseline="0" dirty="0" smtClean="0"/>
              <a:t> head arrives at input port</a:t>
            </a:r>
          </a:p>
          <a:p>
            <a:pPr lvl="1"/>
            <a:r>
              <a:rPr lang="en-US" baseline="0" dirty="0" smtClean="0"/>
              <a:t>End: tail departs output port</a:t>
            </a:r>
          </a:p>
          <a:p>
            <a:pPr lvl="0"/>
            <a:r>
              <a:rPr lang="en-US" dirty="0" smtClean="0"/>
              <a:t>Latency = Head latency + serialization latency</a:t>
            </a:r>
          </a:p>
          <a:p>
            <a:pPr lvl="1"/>
            <a:r>
              <a:rPr lang="en-US" dirty="0" smtClean="0"/>
              <a:t>Serialization latency: time for packet with Length L to cross channel with bandwidth </a:t>
            </a:r>
            <a:r>
              <a:rPr lang="en-US" dirty="0" err="1" smtClean="0"/>
              <a:t>b</a:t>
            </a:r>
            <a:r>
              <a:rPr lang="en-US" dirty="0" smtClean="0"/>
              <a:t> (L/</a:t>
            </a:r>
            <a:r>
              <a:rPr lang="en-US" dirty="0" err="1" smtClean="0"/>
              <a:t>b</a:t>
            </a:r>
            <a:r>
              <a:rPr lang="en-US" dirty="0" smtClean="0"/>
              <a:t>)</a:t>
            </a:r>
          </a:p>
          <a:p>
            <a:pPr lvl="0"/>
            <a:r>
              <a:rPr lang="en-US" dirty="0" smtClean="0"/>
              <a:t>Hop Count: the number of links traversed between source and destination</a:t>
            </a:r>
          </a:p>
          <a:p>
            <a:pPr lvl="1"/>
            <a:r>
              <a:rPr lang="en-US" dirty="0" smtClean="0"/>
              <a:t>Proxy for network latency</a:t>
            </a:r>
          </a:p>
          <a:p>
            <a:pPr lvl="1"/>
            <a:r>
              <a:rPr lang="en-US" dirty="0" smtClean="0"/>
              <a:t>Per hop latency with zero load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Non-minimal adaptive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Fully adaptive</a:t>
            </a:r>
          </a:p>
          <a:p>
            <a:r>
              <a:rPr lang="en-US" dirty="0" smtClean="0"/>
              <a:t>Not restricted to take shortest path</a:t>
            </a:r>
          </a:p>
          <a:p>
            <a:pPr lvl="1"/>
            <a:r>
              <a:rPr lang="en-US" dirty="0" smtClean="0"/>
              <a:t>Example: </a:t>
            </a:r>
            <a:r>
              <a:rPr lang="en-US" dirty="0" err="1" smtClean="0"/>
              <a:t>FBfly</a:t>
            </a:r>
            <a:endParaRPr lang="en-US" dirty="0" smtClean="0"/>
          </a:p>
          <a:p>
            <a:r>
              <a:rPr lang="en-US" dirty="0" smtClean="0"/>
              <a:t>Misrouting: directing packet along non-productive channel</a:t>
            </a:r>
          </a:p>
          <a:p>
            <a:pPr lvl="1"/>
            <a:r>
              <a:rPr lang="en-US" dirty="0" smtClean="0"/>
              <a:t>Priority given to productive output</a:t>
            </a:r>
          </a:p>
          <a:p>
            <a:pPr lvl="1"/>
            <a:r>
              <a:rPr lang="en-US" dirty="0" smtClean="0"/>
              <a:t>Some algorithms forbid U-turns</a:t>
            </a:r>
          </a:p>
          <a:p>
            <a:r>
              <a:rPr lang="en-US" dirty="0" err="1" smtClean="0"/>
              <a:t>Livelock</a:t>
            </a:r>
            <a:r>
              <a:rPr lang="en-US" dirty="0" smtClean="0"/>
              <a:t> potential: traversing network without ever reaching destination</a:t>
            </a:r>
          </a:p>
          <a:p>
            <a:pPr lvl="1"/>
            <a:r>
              <a:rPr lang="en-US" dirty="0" smtClean="0"/>
              <a:t>Mechanism to guarantee forward progress </a:t>
            </a:r>
          </a:p>
          <a:p>
            <a:pPr lvl="2"/>
            <a:r>
              <a:rPr lang="en-US" dirty="0" smtClean="0"/>
              <a:t>Limit number of </a:t>
            </a:r>
            <a:r>
              <a:rPr lang="en-US" dirty="0" err="1" smtClean="0"/>
              <a:t>misroutings</a:t>
            </a: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Non-minimal routing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86400"/>
            <a:ext cx="3886995" cy="639763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Longer path with potentially lower latency</a:t>
            </a:r>
            <a:endParaRPr lang="en-US" dirty="0"/>
          </a:p>
        </p:txBody>
      </p:sp>
      <p:cxnSp>
        <p:nvCxnSpPr>
          <p:cNvPr id="4" name="Straight Connector 3"/>
          <p:cNvCxnSpPr>
            <a:endCxn id="14" idx="0"/>
          </p:cNvCxnSpPr>
          <p:nvPr/>
        </p:nvCxnSpPr>
        <p:spPr>
          <a:xfrm rot="5400000">
            <a:off x="2667796" y="2173290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>
            <a:stCxn id="14" idx="4"/>
          </p:cNvCxnSpPr>
          <p:nvPr/>
        </p:nvCxnSpPr>
        <p:spPr>
          <a:xfrm rot="5400000">
            <a:off x="2629696" y="327818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>
            <a:stCxn id="12" idx="4"/>
            <a:endCxn id="22" idx="0"/>
          </p:cNvCxnSpPr>
          <p:nvPr/>
        </p:nvCxnSpPr>
        <p:spPr>
          <a:xfrm rot="16200000" flipH="1">
            <a:off x="381398" y="3239690"/>
            <a:ext cx="533399" cy="79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>
            <a:stCxn id="11" idx="6"/>
          </p:cNvCxnSpPr>
          <p:nvPr/>
        </p:nvCxnSpPr>
        <p:spPr>
          <a:xfrm>
            <a:off x="2058195" y="171450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>
            <a:stCxn id="15" idx="6"/>
          </p:cNvCxnSpPr>
          <p:nvPr/>
        </p:nvCxnSpPr>
        <p:spPr>
          <a:xfrm>
            <a:off x="2058195" y="3773490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914400" y="3773489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381000" y="1447800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1524795" y="14477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381000" y="2439988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524795" y="24399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2667795" y="24399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1524795" y="3506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" name="Straight Connector 15"/>
          <p:cNvCxnSpPr>
            <a:stCxn id="10" idx="4"/>
            <a:endCxn id="12" idx="0"/>
          </p:cNvCxnSpPr>
          <p:nvPr/>
        </p:nvCxnSpPr>
        <p:spPr>
          <a:xfrm rot="5400000">
            <a:off x="418307" y="2210594"/>
            <a:ext cx="458787" cy="1588"/>
          </a:xfrm>
          <a:prstGeom prst="line">
            <a:avLst/>
          </a:prstGeom>
          <a:ln w="152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1" idx="4"/>
            <a:endCxn id="13" idx="0"/>
          </p:cNvCxnSpPr>
          <p:nvPr/>
        </p:nvCxnSpPr>
        <p:spPr>
          <a:xfrm rot="5400000">
            <a:off x="1562101" y="2210594"/>
            <a:ext cx="458789" cy="1588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10" idx="6"/>
            <a:endCxn id="11" idx="2"/>
          </p:cNvCxnSpPr>
          <p:nvPr/>
        </p:nvCxnSpPr>
        <p:spPr>
          <a:xfrm flipV="1">
            <a:off x="914400" y="1714500"/>
            <a:ext cx="6103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>
            <a:stCxn id="12" idx="6"/>
            <a:endCxn id="13" idx="2"/>
          </p:cNvCxnSpPr>
          <p:nvPr/>
        </p:nvCxnSpPr>
        <p:spPr>
          <a:xfrm>
            <a:off x="914400" y="2706689"/>
            <a:ext cx="6103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13" idx="6"/>
            <a:endCxn id="14" idx="2"/>
          </p:cNvCxnSpPr>
          <p:nvPr/>
        </p:nvCxnSpPr>
        <p:spPr>
          <a:xfrm>
            <a:off x="2058195" y="270669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>
            <a:stCxn id="13" idx="4"/>
            <a:endCxn id="15" idx="0"/>
          </p:cNvCxnSpPr>
          <p:nvPr/>
        </p:nvCxnSpPr>
        <p:spPr>
          <a:xfrm rot="5400000">
            <a:off x="1524796" y="3240089"/>
            <a:ext cx="533399" cy="1588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381795" y="3506788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2667001" y="14493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>
            <a:endCxn id="28" idx="0"/>
          </p:cNvCxnSpPr>
          <p:nvPr/>
        </p:nvCxnSpPr>
        <p:spPr>
          <a:xfrm rot="5400000">
            <a:off x="3810796" y="217170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>
            <a:stCxn id="28" idx="4"/>
            <a:endCxn id="29" idx="0"/>
          </p:cNvCxnSpPr>
          <p:nvPr/>
        </p:nvCxnSpPr>
        <p:spPr>
          <a:xfrm rot="5400000">
            <a:off x="3810796" y="3238500"/>
            <a:ext cx="5333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23" idx="6"/>
          </p:cNvCxnSpPr>
          <p:nvPr/>
        </p:nvCxnSpPr>
        <p:spPr>
          <a:xfrm flipV="1">
            <a:off x="3200401" y="1714501"/>
            <a:ext cx="610394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>
            <a:endCxn id="29" idx="2"/>
          </p:cNvCxnSpPr>
          <p:nvPr/>
        </p:nvCxnSpPr>
        <p:spPr>
          <a:xfrm>
            <a:off x="3124995" y="37719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8" name="Oval 27"/>
          <p:cNvSpPr/>
          <p:nvPr/>
        </p:nvSpPr>
        <p:spPr>
          <a:xfrm>
            <a:off x="3810795" y="24384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3810795" y="3505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0" name="Straight Connector 29"/>
          <p:cNvCxnSpPr>
            <a:stCxn id="14" idx="6"/>
            <a:endCxn id="28" idx="2"/>
          </p:cNvCxnSpPr>
          <p:nvPr/>
        </p:nvCxnSpPr>
        <p:spPr>
          <a:xfrm flipV="1">
            <a:off x="3201195" y="2705101"/>
            <a:ext cx="609600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3810001" y="1447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2" name="Straight Connector 31"/>
          <p:cNvCxnSpPr>
            <a:endCxn id="37" idx="0"/>
          </p:cNvCxnSpPr>
          <p:nvPr/>
        </p:nvCxnSpPr>
        <p:spPr>
          <a:xfrm rot="5400000">
            <a:off x="2628901" y="434498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rot="5400000">
            <a:off x="342106" y="4344987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>
            <a:stCxn id="36" idx="6"/>
            <a:endCxn id="37" idx="2"/>
          </p:cNvCxnSpPr>
          <p:nvPr/>
        </p:nvCxnSpPr>
        <p:spPr>
          <a:xfrm>
            <a:off x="2057400" y="4916489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913605" y="4916488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6" name="Oval 35"/>
          <p:cNvSpPr/>
          <p:nvPr/>
        </p:nvSpPr>
        <p:spPr>
          <a:xfrm>
            <a:off x="1524000" y="4649788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Oval 36"/>
          <p:cNvSpPr/>
          <p:nvPr/>
        </p:nvSpPr>
        <p:spPr>
          <a:xfrm>
            <a:off x="2667000" y="4649788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8" name="Straight Connector 37"/>
          <p:cNvCxnSpPr>
            <a:endCxn id="36" idx="0"/>
          </p:cNvCxnSpPr>
          <p:nvPr/>
        </p:nvCxnSpPr>
        <p:spPr>
          <a:xfrm rot="5400000">
            <a:off x="1485901" y="434498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381000" y="4649787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00"/>
                </a:solidFill>
              </a:rPr>
              <a:t>s</a:t>
            </a:r>
            <a:endParaRPr lang="en-US" sz="3600" dirty="0">
              <a:solidFill>
                <a:srgbClr val="000000"/>
              </a:solidFill>
            </a:endParaRPr>
          </a:p>
        </p:txBody>
      </p:sp>
      <p:cxnSp>
        <p:nvCxnSpPr>
          <p:cNvPr id="40" name="Straight Connector 39"/>
          <p:cNvCxnSpPr>
            <a:endCxn id="42" idx="0"/>
          </p:cNvCxnSpPr>
          <p:nvPr/>
        </p:nvCxnSpPr>
        <p:spPr>
          <a:xfrm rot="5400000">
            <a:off x="3771901" y="434339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>
            <a:stCxn id="37" idx="6"/>
            <a:endCxn id="42" idx="2"/>
          </p:cNvCxnSpPr>
          <p:nvPr/>
        </p:nvCxnSpPr>
        <p:spPr>
          <a:xfrm flipV="1">
            <a:off x="3200400" y="4914900"/>
            <a:ext cx="609600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2" name="Oval 41"/>
          <p:cNvSpPr/>
          <p:nvPr/>
        </p:nvSpPr>
        <p:spPr>
          <a:xfrm>
            <a:off x="3810000" y="464819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3" name="Oval 42"/>
          <p:cNvSpPr/>
          <p:nvPr/>
        </p:nvSpPr>
        <p:spPr>
          <a:xfrm>
            <a:off x="2667795" y="3506788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Arrow Connector 43"/>
          <p:cNvCxnSpPr>
            <a:stCxn id="39" idx="0"/>
            <a:endCxn id="12" idx="4"/>
          </p:cNvCxnSpPr>
          <p:nvPr/>
        </p:nvCxnSpPr>
        <p:spPr>
          <a:xfrm rot="5400000" flipH="1" flipV="1">
            <a:off x="-190499" y="3811588"/>
            <a:ext cx="1676398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61" idx="0"/>
          </p:cNvCxnSpPr>
          <p:nvPr/>
        </p:nvCxnSpPr>
        <p:spPr>
          <a:xfrm rot="5400000">
            <a:off x="7086601" y="2173291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>
            <a:stCxn id="61" idx="4"/>
          </p:cNvCxnSpPr>
          <p:nvPr/>
        </p:nvCxnSpPr>
        <p:spPr>
          <a:xfrm rot="5400000">
            <a:off x="7048501" y="327819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>
            <a:stCxn id="59" idx="4"/>
            <a:endCxn id="69" idx="0"/>
          </p:cNvCxnSpPr>
          <p:nvPr/>
        </p:nvCxnSpPr>
        <p:spPr>
          <a:xfrm rot="16200000" flipH="1">
            <a:off x="4800203" y="3239691"/>
            <a:ext cx="533399" cy="795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>
            <a:stCxn id="58" idx="6"/>
          </p:cNvCxnSpPr>
          <p:nvPr/>
        </p:nvCxnSpPr>
        <p:spPr>
          <a:xfrm>
            <a:off x="6477000" y="171450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>
            <a:stCxn id="62" idx="6"/>
          </p:cNvCxnSpPr>
          <p:nvPr/>
        </p:nvCxnSpPr>
        <p:spPr>
          <a:xfrm>
            <a:off x="6477000" y="3773491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>
            <a:off x="5333205" y="3773490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7" name="Oval 56"/>
          <p:cNvSpPr/>
          <p:nvPr/>
        </p:nvSpPr>
        <p:spPr>
          <a:xfrm>
            <a:off x="4799805" y="1447801"/>
            <a:ext cx="533400" cy="533401"/>
          </a:xfrm>
          <a:prstGeom prst="ellipse">
            <a:avLst/>
          </a:prstGeom>
          <a:solidFill>
            <a:schemeClr val="accent2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 smtClean="0">
                <a:solidFill>
                  <a:schemeClr val="tx1"/>
                </a:solidFill>
              </a:rPr>
              <a:t>d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58" name="Oval 57"/>
          <p:cNvSpPr/>
          <p:nvPr/>
        </p:nvSpPr>
        <p:spPr>
          <a:xfrm>
            <a:off x="5943600" y="14478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59" name="Oval 58"/>
          <p:cNvSpPr/>
          <p:nvPr/>
        </p:nvSpPr>
        <p:spPr>
          <a:xfrm>
            <a:off x="4799805" y="24399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5943600" y="243999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7086600" y="243999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943600" y="350679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3" name="Straight Connector 62"/>
          <p:cNvCxnSpPr>
            <a:stCxn id="57" idx="4"/>
            <a:endCxn id="59" idx="0"/>
          </p:cNvCxnSpPr>
          <p:nvPr/>
        </p:nvCxnSpPr>
        <p:spPr>
          <a:xfrm rot="5400000">
            <a:off x="4837112" y="2210595"/>
            <a:ext cx="458787" cy="1588"/>
          </a:xfrm>
          <a:prstGeom prst="line">
            <a:avLst/>
          </a:prstGeom>
          <a:ln w="152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>
            <a:stCxn id="58" idx="4"/>
            <a:endCxn id="60" idx="0"/>
          </p:cNvCxnSpPr>
          <p:nvPr/>
        </p:nvCxnSpPr>
        <p:spPr>
          <a:xfrm rot="5400000">
            <a:off x="5980906" y="2210595"/>
            <a:ext cx="458789" cy="1588"/>
          </a:xfrm>
          <a:prstGeom prst="line">
            <a:avLst/>
          </a:prstGeom>
          <a:ln w="1905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>
            <a:stCxn id="57" idx="6"/>
            <a:endCxn id="58" idx="2"/>
          </p:cNvCxnSpPr>
          <p:nvPr/>
        </p:nvCxnSpPr>
        <p:spPr>
          <a:xfrm flipV="1">
            <a:off x="5333205" y="1714501"/>
            <a:ext cx="6103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>
            <a:stCxn id="59" idx="6"/>
            <a:endCxn id="60" idx="2"/>
          </p:cNvCxnSpPr>
          <p:nvPr/>
        </p:nvCxnSpPr>
        <p:spPr>
          <a:xfrm>
            <a:off x="5333205" y="2706690"/>
            <a:ext cx="610395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>
            <a:stCxn id="60" idx="6"/>
            <a:endCxn id="61" idx="2"/>
          </p:cNvCxnSpPr>
          <p:nvPr/>
        </p:nvCxnSpPr>
        <p:spPr>
          <a:xfrm>
            <a:off x="6477000" y="2706691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>
            <a:stCxn id="60" idx="4"/>
            <a:endCxn id="62" idx="0"/>
          </p:cNvCxnSpPr>
          <p:nvPr/>
        </p:nvCxnSpPr>
        <p:spPr>
          <a:xfrm rot="5400000">
            <a:off x="5943601" y="3240090"/>
            <a:ext cx="533399" cy="1588"/>
          </a:xfrm>
          <a:prstGeom prst="line">
            <a:avLst/>
          </a:prstGeom>
          <a:ln w="25400"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9" name="Oval 68"/>
          <p:cNvSpPr/>
          <p:nvPr/>
        </p:nvSpPr>
        <p:spPr>
          <a:xfrm>
            <a:off x="4800600" y="3506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Oval 69"/>
          <p:cNvSpPr/>
          <p:nvPr/>
        </p:nvSpPr>
        <p:spPr>
          <a:xfrm>
            <a:off x="7085806" y="144939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1" name="Straight Connector 70"/>
          <p:cNvCxnSpPr>
            <a:endCxn id="75" idx="0"/>
          </p:cNvCxnSpPr>
          <p:nvPr/>
        </p:nvCxnSpPr>
        <p:spPr>
          <a:xfrm rot="5400000">
            <a:off x="8229601" y="2171702"/>
            <a:ext cx="533398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>
            <a:stCxn id="75" idx="4"/>
            <a:endCxn id="76" idx="0"/>
          </p:cNvCxnSpPr>
          <p:nvPr/>
        </p:nvCxnSpPr>
        <p:spPr>
          <a:xfrm rot="5400000">
            <a:off x="8229601" y="3238501"/>
            <a:ext cx="5333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70" idx="6"/>
          </p:cNvCxnSpPr>
          <p:nvPr/>
        </p:nvCxnSpPr>
        <p:spPr>
          <a:xfrm flipV="1">
            <a:off x="7619206" y="1714502"/>
            <a:ext cx="610394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>
            <a:endCxn id="76" idx="2"/>
          </p:cNvCxnSpPr>
          <p:nvPr/>
        </p:nvCxnSpPr>
        <p:spPr>
          <a:xfrm>
            <a:off x="7543800" y="3771902"/>
            <a:ext cx="6858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5" name="Oval 74"/>
          <p:cNvSpPr/>
          <p:nvPr/>
        </p:nvSpPr>
        <p:spPr>
          <a:xfrm>
            <a:off x="8229600" y="24384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6" name="Oval 75"/>
          <p:cNvSpPr/>
          <p:nvPr/>
        </p:nvSpPr>
        <p:spPr>
          <a:xfrm>
            <a:off x="8229600" y="35052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7" name="Straight Connector 76"/>
          <p:cNvCxnSpPr>
            <a:stCxn id="61" idx="6"/>
            <a:endCxn id="75" idx="2"/>
          </p:cNvCxnSpPr>
          <p:nvPr/>
        </p:nvCxnSpPr>
        <p:spPr>
          <a:xfrm flipV="1">
            <a:off x="7620000" y="2705102"/>
            <a:ext cx="609600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8" name="Oval 77"/>
          <p:cNvSpPr/>
          <p:nvPr/>
        </p:nvSpPr>
        <p:spPr>
          <a:xfrm>
            <a:off x="8228806" y="1447801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9" name="Straight Connector 78"/>
          <p:cNvCxnSpPr>
            <a:endCxn id="84" idx="0"/>
          </p:cNvCxnSpPr>
          <p:nvPr/>
        </p:nvCxnSpPr>
        <p:spPr>
          <a:xfrm rot="5400000">
            <a:off x="7047706" y="434498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/>
          <p:cNvCxnSpPr/>
          <p:nvPr/>
        </p:nvCxnSpPr>
        <p:spPr>
          <a:xfrm rot="5400000">
            <a:off x="4760911" y="4344988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/>
          <p:cNvCxnSpPr>
            <a:stCxn id="83" idx="6"/>
            <a:endCxn id="84" idx="2"/>
          </p:cNvCxnSpPr>
          <p:nvPr/>
        </p:nvCxnSpPr>
        <p:spPr>
          <a:xfrm>
            <a:off x="6476205" y="4916490"/>
            <a:ext cx="6096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Straight Connector 81"/>
          <p:cNvCxnSpPr/>
          <p:nvPr/>
        </p:nvCxnSpPr>
        <p:spPr>
          <a:xfrm>
            <a:off x="5332410" y="4916489"/>
            <a:ext cx="762000" cy="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3" name="Oval 82"/>
          <p:cNvSpPr/>
          <p:nvPr/>
        </p:nvSpPr>
        <p:spPr>
          <a:xfrm>
            <a:off x="5942805" y="4649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7085805" y="4649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/>
          <p:cNvCxnSpPr>
            <a:endCxn id="83" idx="0"/>
          </p:cNvCxnSpPr>
          <p:nvPr/>
        </p:nvCxnSpPr>
        <p:spPr>
          <a:xfrm rot="5400000">
            <a:off x="5904706" y="4344989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6" name="Oval 85"/>
          <p:cNvSpPr/>
          <p:nvPr/>
        </p:nvSpPr>
        <p:spPr>
          <a:xfrm>
            <a:off x="4799805" y="4649788"/>
            <a:ext cx="533400" cy="533401"/>
          </a:xfrm>
          <a:prstGeom prst="ellipse">
            <a:avLst/>
          </a:prstGeom>
          <a:solidFill>
            <a:schemeClr val="accent3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dirty="0" err="1" smtClean="0">
                <a:solidFill>
                  <a:srgbClr val="000000"/>
                </a:solidFill>
              </a:rPr>
              <a:t>s</a:t>
            </a:r>
            <a:endParaRPr lang="en-US" sz="3600" dirty="0">
              <a:solidFill>
                <a:srgbClr val="000000"/>
              </a:solidFill>
            </a:endParaRPr>
          </a:p>
        </p:txBody>
      </p:sp>
      <p:cxnSp>
        <p:nvCxnSpPr>
          <p:cNvPr id="87" name="Straight Connector 86"/>
          <p:cNvCxnSpPr>
            <a:endCxn id="89" idx="0"/>
          </p:cNvCxnSpPr>
          <p:nvPr/>
        </p:nvCxnSpPr>
        <p:spPr>
          <a:xfrm rot="5400000">
            <a:off x="8190706" y="4343400"/>
            <a:ext cx="609599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/>
          <p:cNvCxnSpPr>
            <a:stCxn id="84" idx="6"/>
            <a:endCxn id="89" idx="2"/>
          </p:cNvCxnSpPr>
          <p:nvPr/>
        </p:nvCxnSpPr>
        <p:spPr>
          <a:xfrm flipV="1">
            <a:off x="7619205" y="4914901"/>
            <a:ext cx="609600" cy="1589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9" name="Oval 88"/>
          <p:cNvSpPr/>
          <p:nvPr/>
        </p:nvSpPr>
        <p:spPr>
          <a:xfrm>
            <a:off x="8228805" y="4648200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0" name="Oval 89"/>
          <p:cNvSpPr/>
          <p:nvPr/>
        </p:nvSpPr>
        <p:spPr>
          <a:xfrm>
            <a:off x="7086600" y="3506789"/>
            <a:ext cx="533400" cy="533401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1" name="Straight Arrow Connector 90"/>
          <p:cNvCxnSpPr>
            <a:stCxn id="86" idx="0"/>
            <a:endCxn id="59" idx="4"/>
          </p:cNvCxnSpPr>
          <p:nvPr/>
        </p:nvCxnSpPr>
        <p:spPr>
          <a:xfrm rot="5400000" flipH="1" flipV="1">
            <a:off x="4228306" y="3811589"/>
            <a:ext cx="1676398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>
            <a:off x="915195" y="2708279"/>
            <a:ext cx="608805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>
            <a:stCxn id="13" idx="0"/>
            <a:endCxn id="11" idx="4"/>
          </p:cNvCxnSpPr>
          <p:nvPr/>
        </p:nvCxnSpPr>
        <p:spPr>
          <a:xfrm rot="5400000" flipH="1" flipV="1">
            <a:off x="1562101" y="2210595"/>
            <a:ext cx="458789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Straight Arrow Connector 101"/>
          <p:cNvCxnSpPr>
            <a:endCxn id="10" idx="6"/>
          </p:cNvCxnSpPr>
          <p:nvPr/>
        </p:nvCxnSpPr>
        <p:spPr>
          <a:xfrm rot="10800000">
            <a:off x="914401" y="1714501"/>
            <a:ext cx="608013" cy="1590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Straight Arrow Connector 106"/>
          <p:cNvCxnSpPr>
            <a:stCxn id="59" idx="6"/>
            <a:endCxn id="60" idx="2"/>
          </p:cNvCxnSpPr>
          <p:nvPr/>
        </p:nvCxnSpPr>
        <p:spPr>
          <a:xfrm>
            <a:off x="5333205" y="2706690"/>
            <a:ext cx="610395" cy="1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Arrow Connector 109"/>
          <p:cNvCxnSpPr>
            <a:stCxn id="60" idx="4"/>
            <a:endCxn id="62" idx="0"/>
          </p:cNvCxnSpPr>
          <p:nvPr/>
        </p:nvCxnSpPr>
        <p:spPr>
          <a:xfrm rot="5400000">
            <a:off x="5943601" y="3240090"/>
            <a:ext cx="533399" cy="1588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>
            <a:stCxn id="62" idx="2"/>
            <a:endCxn id="69" idx="6"/>
          </p:cNvCxnSpPr>
          <p:nvPr/>
        </p:nvCxnSpPr>
        <p:spPr>
          <a:xfrm rot="10800000">
            <a:off x="5334000" y="3773491"/>
            <a:ext cx="609600" cy="1"/>
          </a:xfrm>
          <a:prstGeom prst="straightConnector1">
            <a:avLst/>
          </a:prstGeom>
          <a:ln w="41275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2" name="Content Placeholder 2"/>
          <p:cNvSpPr txBox="1">
            <a:spLocks/>
          </p:cNvSpPr>
          <p:nvPr/>
        </p:nvSpPr>
        <p:spPr>
          <a:xfrm>
            <a:off x="4876005" y="5486400"/>
            <a:ext cx="3886995" cy="639763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lang="en-US" sz="3200" dirty="0" err="1" smtClean="0"/>
              <a:t>Livelock</a:t>
            </a:r>
            <a:r>
              <a:rPr lang="en-US" sz="3200" dirty="0" smtClean="0"/>
              <a:t>: continue routing in cycle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2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>
            <a:normAutofit/>
          </a:bodyPr>
          <a:lstStyle/>
          <a:p>
            <a:r>
              <a:rPr lang="en-US" dirty="0" smtClean="0"/>
              <a:t>Without routing restrictions, a resource cycle can occur</a:t>
            </a:r>
          </a:p>
          <a:p>
            <a:pPr lvl="1"/>
            <a:r>
              <a:rPr lang="en-US" dirty="0" smtClean="0"/>
              <a:t>Leads to deadlock</a:t>
            </a:r>
          </a:p>
        </p:txBody>
      </p:sp>
      <p:sp>
        <p:nvSpPr>
          <p:cNvPr id="4" name="Oval 3"/>
          <p:cNvSpPr/>
          <p:nvPr/>
        </p:nvSpPr>
        <p:spPr>
          <a:xfrm>
            <a:off x="2667000" y="1752600"/>
            <a:ext cx="6858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A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4800600" y="1752600"/>
            <a:ext cx="6858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B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667000" y="3200400"/>
            <a:ext cx="6858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D</a:t>
            </a:r>
            <a:endParaRPr lang="en-US" sz="32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800600" y="3200400"/>
            <a:ext cx="685800" cy="6096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000000"/>
                </a:solidFill>
              </a:rPr>
              <a:t>C</a:t>
            </a:r>
            <a:endParaRPr lang="en-US" sz="3200" dirty="0">
              <a:solidFill>
                <a:srgbClr val="000000"/>
              </a:solidFill>
            </a:endParaRPr>
          </a:p>
        </p:txBody>
      </p:sp>
      <p:cxnSp>
        <p:nvCxnSpPr>
          <p:cNvPr id="11" name="Straight Connector 10"/>
          <p:cNvCxnSpPr>
            <a:stCxn id="4" idx="6"/>
            <a:endCxn id="5" idx="2"/>
          </p:cNvCxnSpPr>
          <p:nvPr/>
        </p:nvCxnSpPr>
        <p:spPr>
          <a:xfrm>
            <a:off x="3352800" y="2057400"/>
            <a:ext cx="1447800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4" idx="4"/>
            <a:endCxn id="6" idx="0"/>
          </p:cNvCxnSpPr>
          <p:nvPr/>
        </p:nvCxnSpPr>
        <p:spPr>
          <a:xfrm rot="5400000">
            <a:off x="2590800" y="2781300"/>
            <a:ext cx="838200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>
            <a:stCxn id="5" idx="4"/>
          </p:cNvCxnSpPr>
          <p:nvPr/>
        </p:nvCxnSpPr>
        <p:spPr>
          <a:xfrm rot="5400000">
            <a:off x="4724003" y="2781697"/>
            <a:ext cx="838994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>
            <a:stCxn id="6" idx="6"/>
            <a:endCxn id="7" idx="2"/>
          </p:cNvCxnSpPr>
          <p:nvPr/>
        </p:nvCxnSpPr>
        <p:spPr>
          <a:xfrm>
            <a:off x="3352800" y="3505200"/>
            <a:ext cx="1447800" cy="1588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Bent Arrow 20"/>
          <p:cNvSpPr/>
          <p:nvPr/>
        </p:nvSpPr>
        <p:spPr>
          <a:xfrm rot="16200000">
            <a:off x="2686448" y="1733152"/>
            <a:ext cx="2133599" cy="2782093"/>
          </a:xfrm>
          <a:prstGeom prst="bentArrow">
            <a:avLst>
              <a:gd name="adj1" fmla="val 3589"/>
              <a:gd name="adj2" fmla="val 8222"/>
              <a:gd name="adj3" fmla="val 10766"/>
              <a:gd name="adj4" fmla="val 19193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Bent Arrow 21"/>
          <p:cNvSpPr/>
          <p:nvPr/>
        </p:nvSpPr>
        <p:spPr>
          <a:xfrm>
            <a:off x="2286000" y="1295400"/>
            <a:ext cx="2856706" cy="2211388"/>
          </a:xfrm>
          <a:prstGeom prst="bentArrow">
            <a:avLst>
              <a:gd name="adj1" fmla="val 3313"/>
              <a:gd name="adj2" fmla="val 6904"/>
              <a:gd name="adj3" fmla="val 9816"/>
              <a:gd name="adj4" fmla="val 20691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3" name="Bent Arrow 22"/>
          <p:cNvSpPr/>
          <p:nvPr/>
        </p:nvSpPr>
        <p:spPr>
          <a:xfrm rot="5400000">
            <a:off x="3448050" y="1162050"/>
            <a:ext cx="1905794" cy="2780506"/>
          </a:xfrm>
          <a:prstGeom prst="bentArrow">
            <a:avLst>
              <a:gd name="adj1" fmla="val 4476"/>
              <a:gd name="adj2" fmla="val 6887"/>
              <a:gd name="adj3" fmla="val 8096"/>
              <a:gd name="adj4" fmla="val 2895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4" name="Bent Arrow 23"/>
          <p:cNvSpPr/>
          <p:nvPr/>
        </p:nvSpPr>
        <p:spPr>
          <a:xfrm rot="10800000">
            <a:off x="3010694" y="1982789"/>
            <a:ext cx="2895600" cy="2132010"/>
          </a:xfrm>
          <a:prstGeom prst="bentArrow">
            <a:avLst>
              <a:gd name="adj1" fmla="val 4759"/>
              <a:gd name="adj2" fmla="val 6987"/>
              <a:gd name="adj3" fmla="val 10211"/>
              <a:gd name="adj4" fmla="val 22104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Turn Model Routing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41020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Some </a:t>
            </a:r>
            <a:r>
              <a:rPr lang="en-US" dirty="0" err="1" smtClean="0"/>
              <a:t>adaptivity</a:t>
            </a:r>
            <a:r>
              <a:rPr lang="en-US" dirty="0" smtClean="0"/>
              <a:t> by removing 2 of 8 turns</a:t>
            </a:r>
          </a:p>
          <a:p>
            <a:pPr lvl="1"/>
            <a:r>
              <a:rPr lang="en-US" dirty="0" smtClean="0"/>
              <a:t>Remains deadlock free (like DOR)</a:t>
            </a:r>
            <a:endParaRPr lang="en-US" dirty="0"/>
          </a:p>
        </p:txBody>
      </p:sp>
      <p:sp>
        <p:nvSpPr>
          <p:cNvPr id="4" name="Bent Arrow 3"/>
          <p:cNvSpPr/>
          <p:nvPr/>
        </p:nvSpPr>
        <p:spPr>
          <a:xfrm rot="16200000">
            <a:off x="914400" y="1858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>
            <a:off x="990600" y="10207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ent Arrow 5"/>
          <p:cNvSpPr/>
          <p:nvPr/>
        </p:nvSpPr>
        <p:spPr>
          <a:xfrm rot="5400000">
            <a:off x="1828800" y="1096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" name="Bent Arrow 6"/>
          <p:cNvSpPr/>
          <p:nvPr/>
        </p:nvSpPr>
        <p:spPr>
          <a:xfrm rot="16200000">
            <a:off x="2667000" y="1096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8298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/>
        </p:nvSpPr>
        <p:spPr>
          <a:xfrm rot="5400000">
            <a:off x="3581400" y="1858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0800000">
            <a:off x="2743201" y="19351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 rot="10800000">
            <a:off x="5257801" y="19351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Bent Arrow 10"/>
          <p:cNvSpPr/>
          <p:nvPr/>
        </p:nvSpPr>
        <p:spPr>
          <a:xfrm rot="16200000">
            <a:off x="4419600" y="1858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rot="5400000">
            <a:off x="5334000" y="1096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>
            <a:off x="6248400" y="1096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8298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5400000">
            <a:off x="7162800" y="1858962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10800000">
            <a:off x="6324601" y="19351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6" name="Bent Arrow 15"/>
          <p:cNvSpPr/>
          <p:nvPr/>
        </p:nvSpPr>
        <p:spPr>
          <a:xfrm rot="10800000">
            <a:off x="3581401" y="41449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7" name="Bent Arrow 16"/>
          <p:cNvSpPr/>
          <p:nvPr/>
        </p:nvSpPr>
        <p:spPr>
          <a:xfrm rot="16200000">
            <a:off x="2743200" y="40687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Bent Arrow 17"/>
          <p:cNvSpPr/>
          <p:nvPr/>
        </p:nvSpPr>
        <p:spPr>
          <a:xfrm>
            <a:off x="2819400" y="32305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9" name="Bent Arrow 18"/>
          <p:cNvSpPr/>
          <p:nvPr/>
        </p:nvSpPr>
        <p:spPr>
          <a:xfrm rot="16200000">
            <a:off x="4495800" y="33067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8298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0" name="Bent Arrow 19"/>
          <p:cNvSpPr/>
          <p:nvPr/>
        </p:nvSpPr>
        <p:spPr>
          <a:xfrm rot="5400000">
            <a:off x="5410200" y="406876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1" name="Bent Arrow 20"/>
          <p:cNvSpPr/>
          <p:nvPr/>
        </p:nvSpPr>
        <p:spPr>
          <a:xfrm rot="10800000">
            <a:off x="4572001" y="4144960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990600" y="2697163"/>
            <a:ext cx="3124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West first</a:t>
            </a:r>
            <a:endParaRPr lang="en-US" sz="2400" dirty="0"/>
          </a:p>
        </p:txBody>
      </p:sp>
      <p:sp>
        <p:nvSpPr>
          <p:cNvPr id="23" name="TextBox 22"/>
          <p:cNvSpPr txBox="1"/>
          <p:nvPr/>
        </p:nvSpPr>
        <p:spPr>
          <a:xfrm>
            <a:off x="4572000" y="2667000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North last</a:t>
            </a:r>
            <a:endParaRPr lang="en-US" sz="2400" dirty="0"/>
          </a:p>
        </p:txBody>
      </p:sp>
      <p:sp>
        <p:nvSpPr>
          <p:cNvPr id="24" name="TextBox 23"/>
          <p:cNvSpPr txBox="1"/>
          <p:nvPr/>
        </p:nvSpPr>
        <p:spPr>
          <a:xfrm>
            <a:off x="2819400" y="4796135"/>
            <a:ext cx="3352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Negative first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Turn Model Routing Deadlock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105400"/>
            <a:ext cx="8229600" cy="10207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Not a valid turn elimination</a:t>
            </a:r>
          </a:p>
          <a:p>
            <a:pPr lvl="1"/>
            <a:r>
              <a:rPr lang="en-US" dirty="0" smtClean="0"/>
              <a:t>Resource cycle results</a:t>
            </a:r>
            <a:endParaRPr lang="en-US" dirty="0"/>
          </a:p>
        </p:txBody>
      </p:sp>
      <p:sp>
        <p:nvSpPr>
          <p:cNvPr id="4" name="Bent Arrow 3"/>
          <p:cNvSpPr/>
          <p:nvPr/>
        </p:nvSpPr>
        <p:spPr>
          <a:xfrm rot="10800000">
            <a:off x="1447800" y="3124199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5" name="Bent Arrow 4"/>
          <p:cNvSpPr/>
          <p:nvPr/>
        </p:nvSpPr>
        <p:spPr>
          <a:xfrm rot="5400000">
            <a:off x="1523999" y="2286000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6" name="Bent Arrow 5"/>
          <p:cNvSpPr/>
          <p:nvPr/>
        </p:nvSpPr>
        <p:spPr>
          <a:xfrm>
            <a:off x="685799" y="2209799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/>
          </a:p>
        </p:txBody>
      </p:sp>
      <p:sp>
        <p:nvSpPr>
          <p:cNvPr id="7" name="Bent Arrow 6"/>
          <p:cNvSpPr/>
          <p:nvPr/>
        </p:nvSpPr>
        <p:spPr>
          <a:xfrm rot="16200000">
            <a:off x="2285999" y="2285999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8298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8" name="Bent Arrow 7"/>
          <p:cNvSpPr/>
          <p:nvPr/>
        </p:nvSpPr>
        <p:spPr>
          <a:xfrm rot="5400000">
            <a:off x="3200399" y="3047999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9" name="Bent Arrow 8"/>
          <p:cNvSpPr/>
          <p:nvPr/>
        </p:nvSpPr>
        <p:spPr>
          <a:xfrm rot="10800000">
            <a:off x="2362200" y="3124198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" name="Bent Arrow 9"/>
          <p:cNvSpPr/>
          <p:nvPr/>
        </p:nvSpPr>
        <p:spPr>
          <a:xfrm>
            <a:off x="6096000" y="1447801"/>
            <a:ext cx="762000" cy="22098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>
              <a:solidFill>
                <a:schemeClr val="tx1"/>
              </a:solidFill>
            </a:endParaRPr>
          </a:p>
          <a:p>
            <a:pPr algn="ctr"/>
            <a:endParaRPr/>
          </a:p>
        </p:txBody>
      </p:sp>
      <p:sp>
        <p:nvSpPr>
          <p:cNvPr id="11" name="Bent Arrow 10"/>
          <p:cNvSpPr/>
          <p:nvPr/>
        </p:nvSpPr>
        <p:spPr>
          <a:xfrm rot="5400000">
            <a:off x="6934200" y="152400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Bent Arrow 11"/>
          <p:cNvSpPr/>
          <p:nvPr/>
        </p:nvSpPr>
        <p:spPr>
          <a:xfrm rot="10800000">
            <a:off x="5410200" y="2362201"/>
            <a:ext cx="22098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Bent Arrow 12"/>
          <p:cNvSpPr/>
          <p:nvPr/>
        </p:nvSpPr>
        <p:spPr>
          <a:xfrm rot="16200000">
            <a:off x="4572000" y="297180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8298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14" name="Bent Arrow 13"/>
          <p:cNvSpPr/>
          <p:nvPr/>
        </p:nvSpPr>
        <p:spPr>
          <a:xfrm rot="10800000">
            <a:off x="4648200" y="3810000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Bent Arrow 14"/>
          <p:cNvSpPr/>
          <p:nvPr/>
        </p:nvSpPr>
        <p:spPr>
          <a:xfrm rot="5400000">
            <a:off x="5486400" y="3733801"/>
            <a:ext cx="762000" cy="762000"/>
          </a:xfrm>
          <a:prstGeom prst="bentArrow">
            <a:avLst>
              <a:gd name="adj1" fmla="val 7142"/>
              <a:gd name="adj2" fmla="val 15327"/>
              <a:gd name="adj3" fmla="val 20536"/>
              <a:gd name="adj4" fmla="val 46726"/>
            </a:avLst>
          </a:prstGeom>
          <a:solidFill>
            <a:schemeClr val="tx1"/>
          </a:solidFill>
          <a:ln>
            <a:solidFill>
              <a:schemeClr val="tx1"/>
            </a:solidFill>
          </a:ln>
          <a:scene3d>
            <a:camera prst="orthographicFront">
              <a:rot lat="0" lon="10800000" rev="0"/>
            </a:camera>
            <a:lightRig rig="threePt" dir="t"/>
          </a:scene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59362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Source tables</a:t>
            </a:r>
          </a:p>
          <a:p>
            <a:pPr lvl="1"/>
            <a:r>
              <a:rPr lang="en-US" dirty="0" smtClean="0"/>
              <a:t>Entire route specified at source</a:t>
            </a:r>
          </a:p>
          <a:p>
            <a:pPr lvl="1"/>
            <a:r>
              <a:rPr lang="en-US" dirty="0" smtClean="0"/>
              <a:t>Avoids per-hop routing latency</a:t>
            </a:r>
          </a:p>
          <a:p>
            <a:pPr lvl="1"/>
            <a:r>
              <a:rPr lang="en-US" dirty="0" smtClean="0"/>
              <a:t>Unable to adapt to network conditions</a:t>
            </a:r>
          </a:p>
          <a:p>
            <a:pPr lvl="1"/>
            <a:r>
              <a:rPr lang="en-US" dirty="0" smtClean="0"/>
              <a:t>Can specify multiple routes per destination</a:t>
            </a:r>
          </a:p>
          <a:p>
            <a:r>
              <a:rPr lang="en-US" dirty="0" smtClean="0"/>
              <a:t>Node tables</a:t>
            </a:r>
          </a:p>
          <a:p>
            <a:pPr lvl="1"/>
            <a:r>
              <a:rPr lang="en-US" dirty="0" smtClean="0"/>
              <a:t>Store only next routes at each node</a:t>
            </a:r>
          </a:p>
          <a:p>
            <a:pPr lvl="1"/>
            <a:r>
              <a:rPr lang="en-US" dirty="0" smtClean="0"/>
              <a:t>Smaller tables than source routing</a:t>
            </a:r>
          </a:p>
          <a:p>
            <a:pPr lvl="1"/>
            <a:r>
              <a:rPr lang="en-US" dirty="0" smtClean="0"/>
              <a:t>Adds per-hop routing latency</a:t>
            </a:r>
          </a:p>
          <a:p>
            <a:pPr lvl="1"/>
            <a:r>
              <a:rPr lang="en-US" dirty="0" smtClean="0"/>
              <a:t>Can adapt to network conditions</a:t>
            </a:r>
          </a:p>
          <a:p>
            <a:pPr lvl="2"/>
            <a:r>
              <a:rPr lang="en-US" dirty="0" smtClean="0"/>
              <a:t>Specify multiple possible outputs per destination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Implementation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Combinational circuits can be used</a:t>
            </a:r>
          </a:p>
          <a:p>
            <a:pPr lvl="1"/>
            <a:r>
              <a:rPr lang="en-US" dirty="0" smtClean="0"/>
              <a:t>Simple (e.g. DOR): low router overhead</a:t>
            </a:r>
          </a:p>
          <a:p>
            <a:pPr lvl="1"/>
            <a:r>
              <a:rPr lang="en-US" dirty="0" smtClean="0"/>
              <a:t>Specific to one topology and one routing algorithm</a:t>
            </a:r>
          </a:p>
          <a:p>
            <a:pPr lvl="2"/>
            <a:r>
              <a:rPr lang="en-US" dirty="0" smtClean="0"/>
              <a:t>Limits fault tolerance</a:t>
            </a:r>
          </a:p>
          <a:p>
            <a:r>
              <a:rPr lang="en-US" dirty="0" smtClean="0"/>
              <a:t>Tables can be updated to reflect new configuration, network faults, etc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Circuit Based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608637"/>
            <a:ext cx="8229600" cy="792163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4114800" y="1410267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sx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495800" y="1410267"/>
            <a:ext cx="838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x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334000" y="1410267"/>
            <a:ext cx="3810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sy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15000" y="1410267"/>
            <a:ext cx="8382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rgbClr val="000000"/>
                </a:solidFill>
              </a:rPr>
              <a:t>y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724400" y="2019867"/>
            <a:ext cx="533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=0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43600" y="2019867"/>
            <a:ext cx="533400" cy="3810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=0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Delay 9"/>
          <p:cNvSpPr/>
          <p:nvPr/>
        </p:nvSpPr>
        <p:spPr>
          <a:xfrm rot="5400000">
            <a:off x="2819400" y="3010467"/>
            <a:ext cx="609600" cy="609600"/>
          </a:xfrm>
          <a:prstGeom prst="flowChartDelay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Delay 10"/>
          <p:cNvSpPr/>
          <p:nvPr/>
        </p:nvSpPr>
        <p:spPr>
          <a:xfrm rot="5400000">
            <a:off x="3733800" y="3010467"/>
            <a:ext cx="609600" cy="609600"/>
          </a:xfrm>
          <a:prstGeom prst="flowChartDelay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Delay 11"/>
          <p:cNvSpPr/>
          <p:nvPr/>
        </p:nvSpPr>
        <p:spPr>
          <a:xfrm rot="5400000">
            <a:off x="4648200" y="3010468"/>
            <a:ext cx="609600" cy="609600"/>
          </a:xfrm>
          <a:prstGeom prst="flowChartDelay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elay 12"/>
          <p:cNvSpPr/>
          <p:nvPr/>
        </p:nvSpPr>
        <p:spPr>
          <a:xfrm rot="5400000">
            <a:off x="5562599" y="3010468"/>
            <a:ext cx="609600" cy="609600"/>
          </a:xfrm>
          <a:prstGeom prst="flowChartDelay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Delay 13"/>
          <p:cNvSpPr/>
          <p:nvPr/>
        </p:nvSpPr>
        <p:spPr>
          <a:xfrm rot="5400000">
            <a:off x="6477000" y="3010468"/>
            <a:ext cx="609600" cy="609600"/>
          </a:xfrm>
          <a:prstGeom prst="flowChartDelay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68580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59436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56388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50292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Oval 18"/>
          <p:cNvSpPr/>
          <p:nvPr/>
        </p:nvSpPr>
        <p:spPr>
          <a:xfrm>
            <a:off x="41148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Oval 19"/>
          <p:cNvSpPr/>
          <p:nvPr/>
        </p:nvSpPr>
        <p:spPr>
          <a:xfrm>
            <a:off x="3810000" y="2858067"/>
            <a:ext cx="152400" cy="152400"/>
          </a:xfrm>
          <a:prstGeom prst="ellipse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1" name="Straight Connector 20"/>
          <p:cNvCxnSpPr/>
          <p:nvPr/>
        </p:nvCxnSpPr>
        <p:spPr>
          <a:xfrm rot="5400000">
            <a:off x="4839495" y="1904773"/>
            <a:ext cx="22859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6058693" y="1904774"/>
            <a:ext cx="228599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Elbow Connector 22"/>
          <p:cNvCxnSpPr>
            <a:stCxn id="4" idx="2"/>
          </p:cNvCxnSpPr>
          <p:nvPr/>
        </p:nvCxnSpPr>
        <p:spPr>
          <a:xfrm rot="5400000">
            <a:off x="3562350" y="2115117"/>
            <a:ext cx="1066800" cy="419100"/>
          </a:xfrm>
          <a:prstGeom prst="bentConnector3">
            <a:avLst>
              <a:gd name="adj1" fmla="val 85912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4" name="Shape 34"/>
          <p:cNvCxnSpPr/>
          <p:nvPr/>
        </p:nvCxnSpPr>
        <p:spPr>
          <a:xfrm>
            <a:off x="4305300" y="2705667"/>
            <a:ext cx="495300" cy="304801"/>
          </a:xfrm>
          <a:prstGeom prst="bentConnector3">
            <a:avLst>
              <a:gd name="adj1" fmla="val 100641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Elbow Connector 24"/>
          <p:cNvCxnSpPr>
            <a:stCxn id="8" idx="2"/>
            <a:endCxn id="18" idx="0"/>
          </p:cNvCxnSpPr>
          <p:nvPr/>
        </p:nvCxnSpPr>
        <p:spPr>
          <a:xfrm rot="16200000" flipH="1">
            <a:off x="4819650" y="2572317"/>
            <a:ext cx="457200" cy="114300"/>
          </a:xfrm>
          <a:prstGeom prst="bentConnector3">
            <a:avLst>
              <a:gd name="adj1" fmla="val 33333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Elbow Connector 25"/>
          <p:cNvCxnSpPr>
            <a:stCxn id="8" idx="2"/>
            <a:endCxn id="19" idx="0"/>
          </p:cNvCxnSpPr>
          <p:nvPr/>
        </p:nvCxnSpPr>
        <p:spPr>
          <a:xfrm rot="5400000">
            <a:off x="4362450" y="2229417"/>
            <a:ext cx="457200" cy="800100"/>
          </a:xfrm>
          <a:prstGeom prst="bentConnector3">
            <a:avLst>
              <a:gd name="adj1" fmla="val 33334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7" name="Elbow Connector 26"/>
          <p:cNvCxnSpPr/>
          <p:nvPr/>
        </p:nvCxnSpPr>
        <p:spPr>
          <a:xfrm rot="10800000" flipV="1">
            <a:off x="3276600" y="2553267"/>
            <a:ext cx="914400" cy="457200"/>
          </a:xfrm>
          <a:prstGeom prst="bentConnector3">
            <a:avLst>
              <a:gd name="adj1" fmla="val 98958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Elbow Connector 27"/>
          <p:cNvCxnSpPr>
            <a:stCxn id="9" idx="2"/>
          </p:cNvCxnSpPr>
          <p:nvPr/>
        </p:nvCxnSpPr>
        <p:spPr>
          <a:xfrm rot="5400000">
            <a:off x="5886450" y="2534217"/>
            <a:ext cx="457200" cy="1905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Elbow Connector 28"/>
          <p:cNvCxnSpPr>
            <a:stCxn id="9" idx="2"/>
            <a:endCxn id="15" idx="0"/>
          </p:cNvCxnSpPr>
          <p:nvPr/>
        </p:nvCxnSpPr>
        <p:spPr>
          <a:xfrm rot="16200000" flipH="1">
            <a:off x="6343650" y="2267517"/>
            <a:ext cx="457200" cy="723900"/>
          </a:xfrm>
          <a:prstGeom prst="bentConnector3">
            <a:avLst>
              <a:gd name="adj1" fmla="val 50000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Elbow Connector 70"/>
          <p:cNvCxnSpPr>
            <a:endCxn id="10" idx="1"/>
          </p:cNvCxnSpPr>
          <p:nvPr/>
        </p:nvCxnSpPr>
        <p:spPr>
          <a:xfrm rot="10800000" flipV="1">
            <a:off x="3124200" y="2629467"/>
            <a:ext cx="2895600" cy="381000"/>
          </a:xfrm>
          <a:prstGeom prst="bentConnector2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Elbow Connector 30"/>
          <p:cNvCxnSpPr>
            <a:stCxn id="6" idx="2"/>
            <a:endCxn id="17" idx="0"/>
          </p:cNvCxnSpPr>
          <p:nvPr/>
        </p:nvCxnSpPr>
        <p:spPr>
          <a:xfrm rot="16200000" flipH="1">
            <a:off x="5086350" y="2229417"/>
            <a:ext cx="1066800" cy="190500"/>
          </a:xfrm>
          <a:prstGeom prst="bentConnector3">
            <a:avLst>
              <a:gd name="adj1" fmla="val 90179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2" name="Elbow Connector 31"/>
          <p:cNvCxnSpPr>
            <a:stCxn id="6" idx="2"/>
          </p:cNvCxnSpPr>
          <p:nvPr/>
        </p:nvCxnSpPr>
        <p:spPr>
          <a:xfrm rot="16200000" flipH="1">
            <a:off x="5505450" y="1810317"/>
            <a:ext cx="1219200" cy="1181100"/>
          </a:xfrm>
          <a:prstGeom prst="bentConnector3">
            <a:avLst>
              <a:gd name="adj1" fmla="val 78646"/>
            </a:avLst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2819400" y="4001067"/>
            <a:ext cx="4495800" cy="60960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Route selection</a:t>
            </a:r>
            <a:endParaRPr lang="en-US" dirty="0">
              <a:solidFill>
                <a:srgbClr val="000000"/>
              </a:solidFill>
            </a:endParaRPr>
          </a:p>
        </p:txBody>
      </p:sp>
      <p:cxnSp>
        <p:nvCxnSpPr>
          <p:cNvPr id="34" name="Straight Connector 33"/>
          <p:cNvCxnSpPr>
            <a:stCxn id="10" idx="3"/>
          </p:cNvCxnSpPr>
          <p:nvPr/>
        </p:nvCxnSpPr>
        <p:spPr>
          <a:xfrm rot="5400000">
            <a:off x="2932906" y="3809773"/>
            <a:ext cx="38100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 rot="5400000">
            <a:off x="3847305" y="3809773"/>
            <a:ext cx="38100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4761705" y="3809773"/>
            <a:ext cx="38100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rot="5400000">
            <a:off x="5676105" y="3809773"/>
            <a:ext cx="38100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rot="5400000">
            <a:off x="6590505" y="3809773"/>
            <a:ext cx="381000" cy="158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838200" y="3315267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Productive Direction Vector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 rot="16200000">
            <a:off x="3587234" y="3549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 rot="16200000">
            <a:off x="4425434" y="3549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42" name="TextBox 41"/>
          <p:cNvSpPr txBox="1"/>
          <p:nvPr/>
        </p:nvSpPr>
        <p:spPr>
          <a:xfrm rot="16200000">
            <a:off x="5416034" y="3549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16200000">
            <a:off x="6242567" y="3549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 rot="16200000">
            <a:off x="2584967" y="3549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exit</a:t>
            </a:r>
            <a:endParaRPr lang="en-US" dirty="0"/>
          </a:p>
        </p:txBody>
      </p:sp>
      <p:cxnSp>
        <p:nvCxnSpPr>
          <p:cNvPr id="45" name="Straight Arrow Connector 44"/>
          <p:cNvCxnSpPr>
            <a:endCxn id="33" idx="1"/>
          </p:cNvCxnSpPr>
          <p:nvPr/>
        </p:nvCxnSpPr>
        <p:spPr>
          <a:xfrm>
            <a:off x="1524000" y="4305867"/>
            <a:ext cx="1295400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914400" y="40010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Queue lengths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838200" y="4534467"/>
            <a:ext cx="1981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Selected Direction Vector</a:t>
            </a:r>
            <a:endParaRPr lang="en-US" dirty="0"/>
          </a:p>
        </p:txBody>
      </p:sp>
      <p:sp>
        <p:nvSpPr>
          <p:cNvPr id="48" name="TextBox 47"/>
          <p:cNvSpPr txBox="1"/>
          <p:nvPr/>
        </p:nvSpPr>
        <p:spPr>
          <a:xfrm rot="16200000">
            <a:off x="3587234" y="4692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49" name="TextBox 48"/>
          <p:cNvSpPr txBox="1"/>
          <p:nvPr/>
        </p:nvSpPr>
        <p:spPr>
          <a:xfrm rot="16200000">
            <a:off x="4425434" y="4692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x</a:t>
            </a:r>
            <a:endParaRPr lang="en-US" dirty="0"/>
          </a:p>
        </p:txBody>
      </p:sp>
      <p:sp>
        <p:nvSpPr>
          <p:cNvPr id="50" name="TextBox 49"/>
          <p:cNvSpPr txBox="1"/>
          <p:nvPr/>
        </p:nvSpPr>
        <p:spPr>
          <a:xfrm rot="16200000">
            <a:off x="5416034" y="4692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+</a:t>
            </a:r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 rot="16200000">
            <a:off x="6242567" y="4692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-</a:t>
            </a:r>
            <a:r>
              <a:rPr lang="en-US" dirty="0" err="1" smtClean="0"/>
              <a:t>y</a:t>
            </a:r>
            <a:endParaRPr lang="en-US" dirty="0"/>
          </a:p>
        </p:txBody>
      </p:sp>
      <p:sp>
        <p:nvSpPr>
          <p:cNvPr id="52" name="TextBox 51"/>
          <p:cNvSpPr txBox="1"/>
          <p:nvPr/>
        </p:nvSpPr>
        <p:spPr>
          <a:xfrm rot="16200000">
            <a:off x="2584967" y="4692701"/>
            <a:ext cx="5333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exit</a:t>
            </a:r>
            <a:endParaRPr lang="en-US" dirty="0"/>
          </a:p>
        </p:txBody>
      </p:sp>
      <p:cxnSp>
        <p:nvCxnSpPr>
          <p:cNvPr id="53" name="Straight Connector 52"/>
          <p:cNvCxnSpPr/>
          <p:nvPr/>
        </p:nvCxnSpPr>
        <p:spPr>
          <a:xfrm rot="5400000">
            <a:off x="2857504" y="4875779"/>
            <a:ext cx="533398" cy="3183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3755124" y="4895738"/>
            <a:ext cx="570136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4667935" y="4894145"/>
            <a:ext cx="570136" cy="3182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5400000">
            <a:off x="5582333" y="4894145"/>
            <a:ext cx="570134" cy="318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6497530" y="4894938"/>
            <a:ext cx="570134" cy="159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Routing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Latency paramount concern</a:t>
            </a:r>
          </a:p>
          <a:p>
            <a:pPr lvl="1"/>
            <a:r>
              <a:rPr lang="en-US" dirty="0" smtClean="0"/>
              <a:t>Minimal routing most common for </a:t>
            </a:r>
            <a:r>
              <a:rPr lang="en-US" dirty="0" err="1" smtClean="0"/>
              <a:t>NoC</a:t>
            </a:r>
            <a:endParaRPr lang="en-US" dirty="0" smtClean="0"/>
          </a:p>
          <a:p>
            <a:pPr lvl="1"/>
            <a:r>
              <a:rPr lang="en-US" dirty="0" smtClean="0"/>
              <a:t>Non-minimal can avoid congestion and deliver low latency</a:t>
            </a:r>
          </a:p>
          <a:p>
            <a:r>
              <a:rPr lang="en-US" dirty="0" smtClean="0"/>
              <a:t>To date: </a:t>
            </a:r>
            <a:r>
              <a:rPr lang="en-US" dirty="0" err="1" smtClean="0"/>
              <a:t>NoC</a:t>
            </a:r>
            <a:r>
              <a:rPr lang="en-US" dirty="0" smtClean="0"/>
              <a:t> research favors DOR for simplicity and deadlock freedom</a:t>
            </a:r>
          </a:p>
          <a:p>
            <a:pPr lvl="1"/>
            <a:r>
              <a:rPr lang="en-US" dirty="0" smtClean="0"/>
              <a:t>On-chip networks often lightly loaded</a:t>
            </a:r>
          </a:p>
          <a:p>
            <a:r>
              <a:rPr lang="en-US" dirty="0" smtClean="0"/>
              <a:t>Only covered </a:t>
            </a:r>
            <a:r>
              <a:rPr lang="en-US" dirty="0" err="1" smtClean="0"/>
              <a:t>unicast</a:t>
            </a:r>
            <a:r>
              <a:rPr lang="en-US" dirty="0" smtClean="0"/>
              <a:t> routing</a:t>
            </a:r>
          </a:p>
          <a:p>
            <a:pPr lvl="1"/>
            <a:r>
              <a:rPr lang="en-US" dirty="0" smtClean="0"/>
              <a:t>Recent work on extending on-chip routing to support multicast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Bibliography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17638"/>
            <a:ext cx="8686800" cy="5287962"/>
          </a:xfrm>
        </p:spPr>
        <p:txBody>
          <a:bodyPr>
            <a:normAutofit fontScale="47500" lnSpcReduction="20000"/>
          </a:bodyPr>
          <a:lstStyle/>
          <a:p>
            <a:r>
              <a:rPr lang="en-US" dirty="0" smtClean="0"/>
              <a:t>Topology</a:t>
            </a:r>
          </a:p>
          <a:p>
            <a:pPr lvl="1"/>
            <a:r>
              <a:rPr lang="en-US" dirty="0" smtClean="0"/>
              <a:t>William J. Dally and C. L Seitz. The torus routing chip. Journal of Distributed Computing, 1(3):187–196, 1986.</a:t>
            </a:r>
          </a:p>
          <a:p>
            <a:pPr lvl="1"/>
            <a:r>
              <a:rPr lang="en-US" dirty="0" smtClean="0"/>
              <a:t>Charles </a:t>
            </a:r>
            <a:r>
              <a:rPr lang="en-US" dirty="0" err="1" smtClean="0"/>
              <a:t>Leiserson</a:t>
            </a:r>
            <a:r>
              <a:rPr lang="en-US" dirty="0" smtClean="0"/>
              <a:t>. Fat-trees: Universal networks for hardware efficient supercomputing. IEEE Transactions on Computers, 34(10), October 1985.</a:t>
            </a:r>
          </a:p>
          <a:p>
            <a:pPr lvl="1"/>
            <a:r>
              <a:rPr lang="en-US" dirty="0" smtClean="0"/>
              <a:t>Boris Grot, Joel </a:t>
            </a:r>
            <a:r>
              <a:rPr lang="en-US" dirty="0" err="1" smtClean="0"/>
              <a:t>Hestness</a:t>
            </a:r>
            <a:r>
              <a:rPr lang="en-US" dirty="0" smtClean="0"/>
              <a:t>, Stephen W. </a:t>
            </a:r>
            <a:r>
              <a:rPr lang="en-US" dirty="0" err="1" smtClean="0"/>
              <a:t>Keckler</a:t>
            </a:r>
            <a:r>
              <a:rPr lang="en-US" dirty="0" smtClean="0"/>
              <a:t>, and </a:t>
            </a:r>
            <a:r>
              <a:rPr lang="en-US" dirty="0" err="1" smtClean="0"/>
              <a:t>OnurMutlu</a:t>
            </a:r>
            <a:r>
              <a:rPr lang="en-US" dirty="0" smtClean="0"/>
              <a:t>. Express cube topologies for on-chip networks. In Proceedings of the International Symposium on High Performance Computer Architecture, February 2009.</a:t>
            </a:r>
          </a:p>
          <a:p>
            <a:pPr lvl="1"/>
            <a:r>
              <a:rPr lang="en-US" dirty="0" smtClean="0"/>
              <a:t>Flattened </a:t>
            </a:r>
            <a:r>
              <a:rPr lang="en-US" dirty="0" err="1" smtClean="0"/>
              <a:t>butterﬂy</a:t>
            </a:r>
            <a:r>
              <a:rPr lang="en-US" dirty="0" smtClean="0"/>
              <a:t> topology for on-chip networks. In Proceedings of the 40th International Symposium on </a:t>
            </a:r>
            <a:r>
              <a:rPr lang="en-US" dirty="0" err="1" smtClean="0"/>
              <a:t>Microarchitecture</a:t>
            </a:r>
            <a:r>
              <a:rPr lang="en-US" dirty="0" smtClean="0"/>
              <a:t>, December 2007.</a:t>
            </a:r>
          </a:p>
          <a:p>
            <a:pPr lvl="1"/>
            <a:r>
              <a:rPr lang="en-US" dirty="0" smtClean="0"/>
              <a:t>J. Balfour and W. Dally. Design </a:t>
            </a:r>
            <a:r>
              <a:rPr lang="en-US" dirty="0" err="1" smtClean="0"/>
              <a:t>tradeoﬀs</a:t>
            </a:r>
            <a:r>
              <a:rPr lang="en-US" dirty="0" smtClean="0"/>
              <a:t> for tiled </a:t>
            </a:r>
            <a:r>
              <a:rPr lang="en-US" dirty="0" err="1" smtClean="0"/>
              <a:t>cmp</a:t>
            </a:r>
            <a:r>
              <a:rPr lang="en-US" dirty="0" smtClean="0"/>
              <a:t> on-chip networks. In Proceedings of the International Conference on Supercomputing, 2006. </a:t>
            </a:r>
          </a:p>
          <a:p>
            <a:r>
              <a:rPr lang="en-US" dirty="0" smtClean="0"/>
              <a:t>Routing</a:t>
            </a:r>
          </a:p>
          <a:p>
            <a:pPr lvl="1"/>
            <a:r>
              <a:rPr lang="en-US" dirty="0" smtClean="0"/>
              <a:t>L. G. Valiant and G. J. </a:t>
            </a:r>
            <a:r>
              <a:rPr lang="en-US" dirty="0" err="1" smtClean="0"/>
              <a:t>Brebner</a:t>
            </a:r>
            <a:r>
              <a:rPr lang="en-US" dirty="0" smtClean="0"/>
              <a:t>. Universal schemes for parallel communication. In Proceedings of the 13th Annual ACM Symposium on Theory of Computing, pages 263–277, 1981.</a:t>
            </a:r>
          </a:p>
          <a:p>
            <a:pPr lvl="1"/>
            <a:r>
              <a:rPr lang="en-US" dirty="0" smtClean="0"/>
              <a:t>D. </a:t>
            </a:r>
            <a:r>
              <a:rPr lang="en-US" dirty="0" err="1" smtClean="0"/>
              <a:t>Seo</a:t>
            </a:r>
            <a:r>
              <a:rPr lang="en-US" dirty="0" smtClean="0"/>
              <a:t>, A. Ali, W.-T. Lim, N. </a:t>
            </a:r>
            <a:r>
              <a:rPr lang="en-US" dirty="0" err="1" smtClean="0"/>
              <a:t>Raﬁque</a:t>
            </a:r>
            <a:r>
              <a:rPr lang="en-US" dirty="0" smtClean="0"/>
              <a:t>, and M. </a:t>
            </a:r>
            <a:r>
              <a:rPr lang="en-US" dirty="0" err="1" smtClean="0"/>
              <a:t>Thottenhodi</a:t>
            </a:r>
            <a:r>
              <a:rPr lang="en-US" dirty="0" smtClean="0"/>
              <a:t>. Near-optimal worst- case throughput routing in two dimensional mesh networks. In Proceedings of the 32nd Annual International Symposium on Computer Architecture, June.</a:t>
            </a:r>
          </a:p>
          <a:p>
            <a:pPr lvl="1"/>
            <a:r>
              <a:rPr lang="en-US" dirty="0" smtClean="0"/>
              <a:t>Christopher J. Glass and Lionel M. Ni. The turn model for adaptive routing. In Proceedings of the International Symposium on Computer Architecture, 1992.</a:t>
            </a:r>
          </a:p>
          <a:p>
            <a:pPr lvl="1"/>
            <a:r>
              <a:rPr lang="en-US" dirty="0" smtClean="0"/>
              <a:t>P. </a:t>
            </a:r>
            <a:r>
              <a:rPr lang="en-US" dirty="0" err="1" smtClean="0"/>
              <a:t>Gratz</a:t>
            </a:r>
            <a:r>
              <a:rPr lang="en-US" dirty="0" smtClean="0"/>
              <a:t>, B. Grot, and S. W. </a:t>
            </a:r>
            <a:r>
              <a:rPr lang="en-US" dirty="0" err="1" smtClean="0"/>
              <a:t>Keckler</a:t>
            </a:r>
            <a:r>
              <a:rPr lang="en-US" dirty="0" smtClean="0"/>
              <a:t>, “Regional congestion awareness for load balance in networks-on-chip,” in Proceedings of the 14th IEEE International Symposium on High-Performance Computer Architecture, February 2008.</a:t>
            </a:r>
          </a:p>
          <a:p>
            <a:pPr lvl="1"/>
            <a:r>
              <a:rPr lang="en-US" dirty="0" smtClean="0"/>
              <a:t>N. </a:t>
            </a:r>
            <a:r>
              <a:rPr lang="en-US" dirty="0" err="1" smtClean="0"/>
              <a:t>EnrightJerger</a:t>
            </a:r>
            <a:r>
              <a:rPr lang="en-US" dirty="0" smtClean="0"/>
              <a:t>, L.-S. </a:t>
            </a:r>
            <a:r>
              <a:rPr lang="en-US" dirty="0" err="1" smtClean="0"/>
              <a:t>Peh</a:t>
            </a:r>
            <a:r>
              <a:rPr lang="en-US" dirty="0" smtClean="0"/>
              <a:t>, and M. H. </a:t>
            </a:r>
            <a:r>
              <a:rPr lang="en-US" dirty="0" err="1" smtClean="0"/>
              <a:t>Lipasti</a:t>
            </a:r>
            <a:r>
              <a:rPr lang="en-US" dirty="0" smtClean="0"/>
              <a:t>, “Virtual circuit tree multi- casting: A case for on-chip hardware multicast support,” in Proceedings of the International Symposium on Computer Architecture (ISCA-35), Beijing, China, June 2008.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Impact</a:t>
            </a:r>
            <a:r>
              <a:rPr lang="en-US" baseline="0" dirty="0" smtClean="0"/>
              <a:t> of Topology on Latency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Impacts</a:t>
            </a:r>
            <a:r>
              <a:rPr lang="en-US" baseline="0" dirty="0" smtClean="0"/>
              <a:t> average minimum hop count</a:t>
            </a:r>
          </a:p>
          <a:p>
            <a:r>
              <a:rPr lang="en-US" dirty="0" smtClean="0"/>
              <a:t>Impact average distance between routers</a:t>
            </a:r>
          </a:p>
          <a:p>
            <a:r>
              <a:rPr lang="en-US" baseline="0" dirty="0" smtClean="0"/>
              <a:t>Bandwidth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dirty="0" smtClean="0"/>
              <a:t>Data rate (bits/sec) that the network accepts per input</a:t>
            </a:r>
            <a:r>
              <a:rPr lang="en-US" baseline="0" dirty="0" smtClean="0"/>
              <a:t> port</a:t>
            </a:r>
            <a:endParaRPr lang="en-US" dirty="0" smtClean="0"/>
          </a:p>
          <a:p>
            <a:pPr lvl="0"/>
            <a:r>
              <a:rPr lang="en-US" dirty="0" smtClean="0"/>
              <a:t>Max throughput occurs when one channel saturates</a:t>
            </a:r>
          </a:p>
          <a:p>
            <a:pPr lvl="1"/>
            <a:r>
              <a:rPr lang="en-US" dirty="0" smtClean="0"/>
              <a:t>Network cannot accept any more traffic</a:t>
            </a:r>
          </a:p>
          <a:p>
            <a:pPr lvl="0"/>
            <a:r>
              <a:rPr lang="en-US" dirty="0" smtClean="0"/>
              <a:t>Channel Load</a:t>
            </a:r>
          </a:p>
          <a:p>
            <a:pPr lvl="1"/>
            <a:r>
              <a:rPr lang="en-US" dirty="0" smtClean="0"/>
              <a:t>Amount of traffic through channel </a:t>
            </a:r>
            <a:r>
              <a:rPr lang="en-US" dirty="0" err="1" smtClean="0"/>
              <a:t>c</a:t>
            </a:r>
            <a:r>
              <a:rPr lang="en-US" dirty="0" smtClean="0"/>
              <a:t> if each input node injects 1 packet in the network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Maximum channel load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Channel with largest fraction of traffic</a:t>
            </a:r>
          </a:p>
          <a:p>
            <a:r>
              <a:rPr lang="en-US" dirty="0" smtClean="0"/>
              <a:t>Max throughput for network occurs when channel saturates</a:t>
            </a:r>
          </a:p>
          <a:p>
            <a:pPr lvl="1"/>
            <a:r>
              <a:rPr lang="en-US" dirty="0" smtClean="0"/>
              <a:t>Bottleneck channel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Bisection Bandwidth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Cuts partition all the nodes into two disjoint sets </a:t>
            </a:r>
          </a:p>
          <a:p>
            <a:pPr lvl="1"/>
            <a:r>
              <a:rPr lang="en-US" dirty="0" smtClean="0"/>
              <a:t>Bandwidth of a cut </a:t>
            </a:r>
          </a:p>
          <a:p>
            <a:r>
              <a:rPr lang="en-US" dirty="0" smtClean="0"/>
              <a:t>Bisection </a:t>
            </a:r>
          </a:p>
          <a:p>
            <a:pPr lvl="1"/>
            <a:r>
              <a:rPr lang="en-US" dirty="0" smtClean="0"/>
              <a:t>A cut which divides all nodes into nearly half</a:t>
            </a:r>
          </a:p>
          <a:p>
            <a:pPr lvl="1"/>
            <a:r>
              <a:rPr lang="en-US" dirty="0" smtClean="0"/>
              <a:t>Channel bisection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 min. channel count over all bisections </a:t>
            </a:r>
          </a:p>
          <a:p>
            <a:pPr lvl="1"/>
            <a:r>
              <a:rPr lang="en-US" dirty="0" smtClean="0"/>
              <a:t>Bisection bandwidth </a:t>
            </a:r>
            <a:r>
              <a:rPr lang="en-US" dirty="0" err="1" smtClean="0">
                <a:sym typeface="Wingdings"/>
              </a:rPr>
              <a:t></a:t>
            </a:r>
            <a:r>
              <a:rPr lang="en-US" dirty="0" smtClean="0"/>
              <a:t>min. bandwidth over all bisections </a:t>
            </a:r>
          </a:p>
          <a:p>
            <a:pPr lvl="0"/>
            <a:r>
              <a:rPr lang="en-US" dirty="0" smtClean="0"/>
              <a:t>With uniform traffic</a:t>
            </a:r>
          </a:p>
          <a:p>
            <a:pPr lvl="1"/>
            <a:r>
              <a:rPr lang="en-US" dirty="0" smtClean="0"/>
              <a:t>½ of traffic cross bisection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Throughput</a:t>
            </a:r>
            <a:r>
              <a:rPr lang="en-US" baseline="0" dirty="0" smtClean="0"/>
              <a:t>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229600" cy="381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Bisection = 4 (2 in each direction)</a:t>
            </a:r>
          </a:p>
        </p:txBody>
      </p:sp>
      <p:sp>
        <p:nvSpPr>
          <p:cNvPr id="4" name="Oval 3"/>
          <p:cNvSpPr/>
          <p:nvPr/>
        </p:nvSpPr>
        <p:spPr>
          <a:xfrm>
            <a:off x="7620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0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17526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1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27432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2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7338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3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7244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4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57150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5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7056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6</a:t>
            </a: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7696200" y="2057400"/>
            <a:ext cx="533400" cy="53340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>
                <a:solidFill>
                  <a:srgbClr val="000000"/>
                </a:solidFill>
              </a:rPr>
              <a:t>7</a:t>
            </a: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13" name="Straight Connector 12"/>
          <p:cNvCxnSpPr>
            <a:stCxn id="4" idx="6"/>
            <a:endCxn id="5" idx="2"/>
          </p:cNvCxnSpPr>
          <p:nvPr/>
        </p:nvCxnSpPr>
        <p:spPr>
          <a:xfrm>
            <a:off x="12954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>
            <a:stCxn id="5" idx="6"/>
            <a:endCxn id="6" idx="2"/>
          </p:cNvCxnSpPr>
          <p:nvPr/>
        </p:nvCxnSpPr>
        <p:spPr>
          <a:xfrm>
            <a:off x="22860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6" idx="6"/>
            <a:endCxn id="7" idx="2"/>
          </p:cNvCxnSpPr>
          <p:nvPr/>
        </p:nvCxnSpPr>
        <p:spPr>
          <a:xfrm>
            <a:off x="32766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>
            <a:stCxn id="7" idx="6"/>
            <a:endCxn id="8" idx="2"/>
          </p:cNvCxnSpPr>
          <p:nvPr/>
        </p:nvCxnSpPr>
        <p:spPr>
          <a:xfrm>
            <a:off x="42672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>
            <a:stCxn id="8" idx="6"/>
            <a:endCxn id="9" idx="2"/>
          </p:cNvCxnSpPr>
          <p:nvPr/>
        </p:nvCxnSpPr>
        <p:spPr>
          <a:xfrm>
            <a:off x="52578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>
            <a:stCxn id="9" idx="6"/>
            <a:endCxn id="10" idx="2"/>
          </p:cNvCxnSpPr>
          <p:nvPr/>
        </p:nvCxnSpPr>
        <p:spPr>
          <a:xfrm>
            <a:off x="62484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10" idx="6"/>
            <a:endCxn id="11" idx="2"/>
          </p:cNvCxnSpPr>
          <p:nvPr/>
        </p:nvCxnSpPr>
        <p:spPr>
          <a:xfrm>
            <a:off x="7239000" y="2324100"/>
            <a:ext cx="4572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3" name="Shape 32"/>
          <p:cNvCxnSpPr>
            <a:stCxn id="4" idx="2"/>
            <a:endCxn id="11" idx="6"/>
          </p:cNvCxnSpPr>
          <p:nvPr/>
        </p:nvCxnSpPr>
        <p:spPr>
          <a:xfrm rot="10800000" flipH="1">
            <a:off x="762000" y="2324100"/>
            <a:ext cx="7467600" cy="1588"/>
          </a:xfrm>
          <a:prstGeom prst="curvedConnector5">
            <a:avLst>
              <a:gd name="adj1" fmla="val -3061"/>
              <a:gd name="adj2" fmla="val 51450504"/>
              <a:gd name="adj3" fmla="val 103061"/>
            </a:avLst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rot="5400000">
            <a:off x="3773488" y="2018506"/>
            <a:ext cx="1447800" cy="1588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4038600" y="2894012"/>
            <a:ext cx="9144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4038600" y="2970212"/>
            <a:ext cx="1981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4038600" y="3046412"/>
            <a:ext cx="29718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>
            <a:off x="4038600" y="3122612"/>
            <a:ext cx="3886200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971800" y="3198812"/>
            <a:ext cx="19812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2971800" y="3275012"/>
            <a:ext cx="30480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>
            <a:off x="2971800" y="3351212"/>
            <a:ext cx="4038600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>
            <a:off x="2057400" y="3427412"/>
            <a:ext cx="2895600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>
            <a:off x="2057400" y="3503612"/>
            <a:ext cx="3962400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/>
          <p:cNvCxnSpPr/>
          <p:nvPr/>
        </p:nvCxnSpPr>
        <p:spPr>
          <a:xfrm>
            <a:off x="1066800" y="3579812"/>
            <a:ext cx="3886200" cy="1588"/>
          </a:xfrm>
          <a:prstGeom prst="line">
            <a:avLst/>
          </a:prstGeom>
          <a:ln w="38100">
            <a:solidFill>
              <a:schemeClr val="tx1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4" name="Straight Arrow Connector 73"/>
          <p:cNvCxnSpPr>
            <a:stCxn id="7" idx="6"/>
            <a:endCxn id="8" idx="2"/>
          </p:cNvCxnSpPr>
          <p:nvPr/>
        </p:nvCxnSpPr>
        <p:spPr>
          <a:xfrm>
            <a:off x="4267200" y="2324100"/>
            <a:ext cx="457200" cy="1588"/>
          </a:xfrm>
          <a:prstGeom prst="straightConnector1">
            <a:avLst/>
          </a:prstGeom>
          <a:ln w="50800">
            <a:solidFill>
              <a:schemeClr val="accent2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6" name="Content Placeholder 2"/>
          <p:cNvSpPr txBox="1">
            <a:spLocks/>
          </p:cNvSpPr>
          <p:nvPr/>
        </p:nvSpPr>
        <p:spPr>
          <a:xfrm>
            <a:off x="457200" y="411480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With uniform random traffic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sends 1/8 of its traffic to 4,5,6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 sends 1/16 of its traffic to 7 (2 possible shortest paths)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 sends 1/8 of its traffic to 4,5 </a:t>
            </a:r>
          </a:p>
          <a:p>
            <a:pPr marL="742950" marR="0" lvl="1" indent="-28575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–"/>
              <a:tabLst/>
              <a:defRPr/>
            </a:pPr>
            <a:r>
              <a:rPr kumimoji="0" lang="en-US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Etc</a:t>
            </a:r>
          </a:p>
        </p:txBody>
      </p:sp>
      <p:sp>
        <p:nvSpPr>
          <p:cNvPr id="77" name="Content Placeholder 2"/>
          <p:cNvSpPr txBox="1">
            <a:spLocks/>
          </p:cNvSpPr>
          <p:nvPr/>
        </p:nvSpPr>
        <p:spPr>
          <a:xfrm>
            <a:off x="457200" y="5715000"/>
            <a:ext cx="8229600" cy="381000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/>
              <a:buChar char="•"/>
              <a:tabLst/>
              <a:defRPr/>
            </a:pPr>
            <a:r>
              <a:rPr kumimoji="0" lang="en-US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Channel load = 1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 bldLvl="2"/>
      <p:bldP spid="76" grpId="0" build="p"/>
      <p:bldP spid="77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Interconnection Networks: Topology and Routing&amp;quot;&quot;/&gt;&lt;property id=&quot;20307&quot; value=&quot;256&quot;/&gt;&lt;/object&gt;&lt;object type=&quot;3&quot; unique_id=&quot;10005&quot;&gt;&lt;property id=&quot;20148&quot; value=&quot;5&quot;/&gt;&lt;property id=&quot;20300&quot; value=&quot;Slide 2 - &amp;quot;Topology Overview&amp;quot;&quot;/&gt;&lt;property id=&quot;20307&quot; value=&quot;257&quot;/&gt;&lt;/object&gt;&lt;object type=&quot;3&quot; unique_id=&quot;10006&quot;&gt;&lt;property id=&quot;20148&quot; value=&quot;5&quot;/&gt;&lt;property id=&quot;20300&quot; value=&quot;Slide 3 - &amp;quot;Abstract Metrics&amp;quot;&quot;/&gt;&lt;property id=&quot;20307&quot; value=&quot;258&quot;/&gt;&lt;/object&gt;&lt;object type=&quot;3&quot; unique_id=&quot;10007&quot;&gt;&lt;property id=&quot;20148&quot; value=&quot;5&quot;/&gt;&lt;property id=&quot;20300&quot; value=&quot;Slide 4 - &amp;quot;Latency&amp;quot;&quot;/&gt;&lt;property id=&quot;20307&quot; value=&quot;294&quot;/&gt;&lt;/object&gt;&lt;object type=&quot;3&quot; unique_id=&quot;10008&quot;&gt;&lt;property id=&quot;20148&quot; value=&quot;5&quot;/&gt;&lt;property id=&quot;20300&quot; value=&quot;Slide 5 - &amp;quot;Impact of Topology on Latency&amp;quot;&quot;/&gt;&lt;property id=&quot;20307&quot; value=&quot;296&quot;/&gt;&lt;/object&gt;&lt;object type=&quot;3&quot; unique_id=&quot;10009&quot;&gt;&lt;property id=&quot;20148&quot; value=&quot;5&quot;/&gt;&lt;property id=&quot;20300&quot; value=&quot;Slide 6 - &amp;quot;Throughput&amp;quot;&quot;/&gt;&lt;property id=&quot;20307&quot; value=&quot;291&quot;/&gt;&lt;/object&gt;&lt;object type=&quot;3&quot; unique_id=&quot;10010&quot;&gt;&lt;property id=&quot;20148&quot; value=&quot;5&quot;/&gt;&lt;property id=&quot;20300&quot; value=&quot;Slide 7 - &amp;quot;Maximum channel load&amp;quot;&quot;/&gt;&lt;property id=&quot;20307&quot; value=&quot;309&quot;/&gt;&lt;/object&gt;&lt;object type=&quot;3&quot; unique_id=&quot;10011&quot;&gt;&lt;property id=&quot;20148&quot; value=&quot;5&quot;/&gt;&lt;property id=&quot;20300&quot; value=&quot;Slide 8 - &amp;quot;Bisection Bandwidth&amp;quot;&quot;/&gt;&lt;property id=&quot;20307&quot; value=&quot;308&quot;/&gt;&lt;/object&gt;&lt;object type=&quot;3&quot; unique_id=&quot;10012&quot;&gt;&lt;property id=&quot;20148&quot; value=&quot;5&quot;/&gt;&lt;property id=&quot;20300&quot; value=&quot;Slide 9 - &amp;quot;Throughput Example&amp;quot;&quot;/&gt;&lt;property id=&quot;20307&quot; value=&quot;298&quot;/&gt;&lt;/object&gt;&lt;object type=&quot;3&quot; unique_id=&quot;10013&quot;&gt;&lt;property id=&quot;20148&quot; value=&quot;5&quot;/&gt;&lt;property id=&quot;20300&quot; value=&quot;Slide 10 - &amp;quot;Path Diversity&amp;quot;&quot;/&gt;&lt;property id=&quot;20307&quot; value=&quot;295&quot;/&gt;&lt;/object&gt;&lt;object type=&quot;3&quot; unique_id=&quot;10014&quot;&gt;&lt;property id=&quot;20148&quot; value=&quot;5&quot;/&gt;&lt;property id=&quot;20300&quot; value=&quot;Slide 11 - &amp;quot;Path Diversity (2)&amp;quot;&quot;/&gt;&lt;property id=&quot;20307&quot; value=&quot;297&quot;/&gt;&lt;/object&gt;&lt;object type=&quot;3&quot; unique_id=&quot;10015&quot;&gt;&lt;property id=&quot;20148&quot; value=&quot;5&quot;/&gt;&lt;property id=&quot;20300&quot; value=&quot;Slide 12 - &amp;quot;Symmetry&amp;quot;&quot;/&gt;&lt;property id=&quot;20307&quot; value=&quot;292&quot;/&gt;&lt;/object&gt;&lt;object type=&quot;3&quot; unique_id=&quot;10016&quot;&gt;&lt;property id=&quot;20148&quot; value=&quot;5&quot;/&gt;&lt;property id=&quot;20300&quot; value=&quot;Slide 13 - &amp;quot;Direct &amp;amp; Indirect Networks&amp;quot;&quot;/&gt;&lt;property id=&quot;20307&quot; value=&quot;263&quot;/&gt;&lt;/object&gt;&lt;object type=&quot;3&quot; unique_id=&quot;10017&quot;&gt;&lt;property id=&quot;20148&quot; value=&quot;5&quot;/&gt;&lt;property id=&quot;20300&quot; value=&quot;Slide 14 - &amp;quot;Torus (1)&amp;quot;&quot;/&gt;&lt;property id=&quot;20307&quot; value=&quot;264&quot;/&gt;&lt;/object&gt;&lt;object type=&quot;3&quot; unique_id=&quot;10018&quot;&gt;&lt;property id=&quot;20148&quot; value=&quot;5&quot;/&gt;&lt;property id=&quot;20300&quot; value=&quot;Slide 15 - &amp;quot;Torus (2)&amp;quot;&quot;/&gt;&lt;property id=&quot;20307&quot; value=&quot;265&quot;/&gt;&lt;/object&gt;&lt;object type=&quot;3&quot; unique_id=&quot;10019&quot;&gt;&lt;property id=&quot;20148&quot; value=&quot;5&quot;/&gt;&lt;property id=&quot;20300&quot; value=&quot;Slide 16 - &amp;quot;Torus (3)&amp;quot;&quot;/&gt;&lt;property id=&quot;20307&quot; value=&quot;266&quot;/&gt;&lt;/object&gt;&lt;object type=&quot;3&quot; unique_id=&quot;10020&quot;&gt;&lt;property id=&quot;20148&quot; value=&quot;5&quot;/&gt;&lt;property id=&quot;20300&quot; value=&quot;Slide 17 - &amp;quot;Channel Load for Torus &amp;quot;&quot;/&gt;&lt;property id=&quot;20307&quot; value=&quot;311&quot;/&gt;&lt;/object&gt;&lt;object type=&quot;3&quot; unique_id=&quot;10021&quot;&gt;&lt;property id=&quot;20148&quot; value=&quot;5&quot;/&gt;&lt;property id=&quot;20300&quot; value=&quot;Slide 18 - &amp;quot;Torus Path Diversity&amp;quot;&quot;/&gt;&lt;property id=&quot;20307&quot; value=&quot;299&quot;/&gt;&lt;/object&gt;&lt;object type=&quot;3&quot; unique_id=&quot;10022&quot;&gt;&lt;property id=&quot;20148&quot; value=&quot;5&quot;/&gt;&lt;property id=&quot;20300&quot; value=&quot;Slide 19 - &amp;quot;Implementation&amp;quot;&quot;/&gt;&lt;property id=&quot;20307&quot; value=&quot;285&quot;/&gt;&lt;/object&gt;&lt;object type=&quot;3&quot; unique_id=&quot;10023&quot;&gt;&lt;property id=&quot;20148&quot; value=&quot;5&quot;/&gt;&lt;property id=&quot;20300&quot; value=&quot;Slide 20 - &amp;quot;Concentration&amp;quot;&quot;/&gt;&lt;property id=&quot;20307&quot; value=&quot;310&quot;/&gt;&lt;/object&gt;&lt;object type=&quot;3&quot; unique_id=&quot;10024&quot;&gt;&lt;property id=&quot;20148&quot; value=&quot;5&quot;/&gt;&lt;property id=&quot;20300&quot; value=&quot;Slide 21 - &amp;quot;Butterfly&amp;quot;&quot;/&gt;&lt;property id=&quot;20307&quot; value=&quot;268&quot;/&gt;&lt;/object&gt;&lt;object type=&quot;3&quot; unique_id=&quot;10025&quot;&gt;&lt;property id=&quot;20148&quot; value=&quot;5&quot;/&gt;&lt;property id=&quot;20300&quot; value=&quot;Slide 22 - &amp;quot;Butterfly (2)&amp;quot;&quot;/&gt;&lt;property id=&quot;20307&quot; value=&quot;283&quot;/&gt;&lt;/object&gt;&lt;object type=&quot;3&quot; unique_id=&quot;10026&quot;&gt;&lt;property id=&quot;20148&quot; value=&quot;5&quot;/&gt;&lt;property id=&quot;20300&quot; value=&quot;Slide 23 - &amp;quot;Flattened Butterfly&amp;quot;&quot;/&gt;&lt;property id=&quot;20307&quot; value=&quot;269&quot;/&gt;&lt;/object&gt;&lt;object type=&quot;3&quot; unique_id=&quot;10027&quot;&gt;&lt;property id=&quot;20148&quot; value=&quot;5&quot;/&gt;&lt;property id=&quot;20300&quot; value=&quot;Slide 24 - &amp;quot;Flattened Butterfly&amp;quot;&quot;/&gt;&lt;property id=&quot;20307&quot; value=&quot;318&quot;/&gt;&lt;/object&gt;&lt;object type=&quot;3&quot; unique_id=&quot;10028&quot;&gt;&lt;property id=&quot;20148&quot; value=&quot;5&quot;/&gt;&lt;property id=&quot;20300&quot; value=&quot;Slide 25 - &amp;quot;Clos Network &amp;quot;&quot;/&gt;&lt;property id=&quot;20307&quot; value=&quot;270&quot;/&gt;&lt;/object&gt;&lt;object type=&quot;3&quot; unique_id=&quot;10029&quot;&gt;&lt;property id=&quot;20148&quot; value=&quot;5&quot;/&gt;&lt;property id=&quot;20300&quot; value=&quot;Slide 26 - &amp;quot;Clos Network&amp;quot;&quot;/&gt;&lt;property id=&quot;20307&quot; value=&quot;284&quot;/&gt;&lt;/object&gt;&lt;object type=&quot;3&quot; unique_id=&quot;10030&quot;&gt;&lt;property id=&quot;20148&quot; value=&quot;5&quot;/&gt;&lt;property id=&quot;20300&quot; value=&quot;Slide 27 - &amp;quot;Folded Clos (Fat Tree)&amp;quot;&quot;/&gt;&lt;property id=&quot;20307&quot; value=&quot;271&quot;/&gt;&lt;/object&gt;&lt;object type=&quot;3&quot; unique_id=&quot;10031&quot;&gt;&lt;property id=&quot;20148&quot; value=&quot;5&quot;/&gt;&lt;property id=&quot;20300&quot; value=&quot;Slide 28 - &amp;quot;Fat Tree (2)&amp;quot;&quot;/&gt;&lt;property id=&quot;20307&quot; value=&quot;290&quot;/&gt;&lt;/object&gt;&lt;object type=&quot;3&quot; unique_id=&quot;10032&quot;&gt;&lt;property id=&quot;20148&quot; value=&quot;5&quot;/&gt;&lt;property id=&quot;20300&quot; value=&quot;Slide 29 - &amp;quot;Common On-Chip Topologies&amp;quot;&quot;/&gt;&lt;property id=&quot;20307&quot; value=&quot;289&quot;/&gt;&lt;/object&gt;&lt;object type=&quot;3&quot; unique_id=&quot;10033&quot;&gt;&lt;property id=&quot;20148&quot; value=&quot;5&quot;/&gt;&lt;property id=&quot;20300&quot; value=&quot;Slide 30 - &amp;quot;Topology Summary&amp;quot;&quot;/&gt;&lt;property id=&quot;20307&quot; value=&quot;272&quot;/&gt;&lt;/object&gt;&lt;object type=&quot;3&quot; unique_id=&quot;10034&quot;&gt;&lt;property id=&quot;20148&quot; value=&quot;5&quot;/&gt;&lt;property id=&quot;20300&quot; value=&quot;Slide 31 - &amp;quot;Routing Overview&amp;quot;&quot;/&gt;&lt;property id=&quot;20307&quot; value=&quot;273&quot;/&gt;&lt;/object&gt;&lt;object type=&quot;3&quot; unique_id=&quot;10035&quot;&gt;&lt;property id=&quot;20148&quot; value=&quot;5&quot;/&gt;&lt;property id=&quot;20300&quot; value=&quot;Slide 32 - &amp;quot;Routing Basics&amp;quot;&quot;/&gt;&lt;property id=&quot;20307&quot; value=&quot;274&quot;/&gt;&lt;/object&gt;&lt;object type=&quot;3&quot; unique_id=&quot;10036&quot;&gt;&lt;property id=&quot;20148&quot; value=&quot;5&quot;/&gt;&lt;property id=&quot;20300&quot; value=&quot;Slide 33 - &amp;quot;Routing Algorithm Attributes&amp;quot;&quot;/&gt;&lt;property id=&quot;20307&quot; value=&quot;287&quot;/&gt;&lt;/object&gt;&lt;object type=&quot;3&quot; unique_id=&quot;10037&quot;&gt;&lt;property id=&quot;20148&quot; value=&quot;5&quot;/&gt;&lt;property id=&quot;20300&quot; value=&quot;Slide 34 - &amp;quot;Oblivious&amp;quot;&quot;/&gt;&lt;property id=&quot;20307&quot; value=&quot;277&quot;/&gt;&lt;/object&gt;&lt;object type=&quot;3&quot; unique_id=&quot;10038&quot;&gt;&lt;property id=&quot;20148&quot; value=&quot;5&quot;/&gt;&lt;property id=&quot;20300&quot; value=&quot;Slide 35 - &amp;quot;Deterministic&amp;quot;&quot;/&gt;&lt;property id=&quot;20307&quot; value=&quot;275&quot;/&gt;&lt;/object&gt;&lt;object type=&quot;3&quot; unique_id=&quot;10039&quot;&gt;&lt;property id=&quot;20148&quot; value=&quot;5&quot;/&gt;&lt;property id=&quot;20300&quot; value=&quot;Slide 36 - &amp;quot;Valiant’s Routing Algorithm&amp;quot;&quot;/&gt;&lt;property id=&quot;20307&quot; value=&quot;286&quot;/&gt;&lt;/object&gt;&lt;object type=&quot;3&quot; unique_id=&quot;10040&quot;&gt;&lt;property id=&quot;20148&quot; value=&quot;5&quot;/&gt;&lt;property id=&quot;20300&quot; value=&quot;Slide 37 - &amp;quot;Minimal Oblivious&amp;quot;&quot;/&gt;&lt;property id=&quot;20307&quot; value=&quot;312&quot;/&gt;&lt;/object&gt;&lt;object type=&quot;3&quot; unique_id=&quot;10041&quot;&gt;&lt;property id=&quot;20148&quot; value=&quot;5&quot;/&gt;&lt;property id=&quot;20300&quot; value=&quot;Slide 38 - &amp;quot;Adaptive&amp;quot;&quot;/&gt;&lt;property id=&quot;20307&quot; value=&quot;276&quot;/&gt;&lt;/object&gt;&lt;object type=&quot;3&quot; unique_id=&quot;10042&quot;&gt;&lt;property id=&quot;20148&quot; value=&quot;5&quot;/&gt;&lt;property id=&quot;20300&quot; value=&quot;Slide 39 - &amp;quot;Minimal Adaptive Routing&amp;quot;&quot;/&gt;&lt;property id=&quot;20307&quot; value=&quot;314&quot;/&gt;&lt;/object&gt;&lt;object type=&quot;3&quot; unique_id=&quot;10043&quot;&gt;&lt;property id=&quot;20148&quot; value=&quot;5&quot;/&gt;&lt;property id=&quot;20300&quot; value=&quot;Slide 40 - &amp;quot;Non-minimal adaptive&amp;quot;&quot;/&gt;&lt;property id=&quot;20307&quot; value=&quot;319&quot;/&gt;&lt;/object&gt;&lt;object type=&quot;3&quot; unique_id=&quot;10044&quot;&gt;&lt;property id=&quot;20148&quot; value=&quot;5&quot;/&gt;&lt;property id=&quot;20300&quot; value=&quot;Slide 41 - &amp;quot;Non-minimal routing example&amp;quot;&quot;/&gt;&lt;property id=&quot;20307&quot; value=&quot;320&quot;/&gt;&lt;/object&gt;&lt;object type=&quot;3&quot; unique_id=&quot;10045&quot;&gt;&lt;property id=&quot;20148&quot; value=&quot;5&quot;/&gt;&lt;property id=&quot;20300&quot; value=&quot;Slide 42 - &amp;quot;Routing Deadlock&amp;quot;&quot;/&gt;&lt;property id=&quot;20307&quot; value=&quot;278&quot;/&gt;&lt;/object&gt;&lt;object type=&quot;3&quot; unique_id=&quot;10046&quot;&gt;&lt;property id=&quot;20148&quot; value=&quot;5&quot;/&gt;&lt;property id=&quot;20300&quot; value=&quot;Slide 43 - &amp;quot;Turn Model Routing&amp;quot;&quot;/&gt;&lt;property id=&quot;20307&quot; value=&quot;313&quot;/&gt;&lt;/object&gt;&lt;object type=&quot;3&quot; unique_id=&quot;10047&quot;&gt;&lt;property id=&quot;20148&quot; value=&quot;5&quot;/&gt;&lt;property id=&quot;20300&quot; value=&quot;Slide 44 - &amp;quot;Turn Model Routing Deadlock&amp;quot;&quot;/&gt;&lt;property id=&quot;20307&quot; value=&quot;317&quot;/&gt;&lt;/object&gt;&lt;object type=&quot;3&quot; unique_id=&quot;10048&quot;&gt;&lt;property id=&quot;20148&quot; value=&quot;5&quot;/&gt;&lt;property id=&quot;20300&quot; value=&quot;Slide 45 - &amp;quot;Routing Implementation&amp;quot;&quot;/&gt;&lt;property id=&quot;20307&quot; value=&quot;315&quot;/&gt;&lt;/object&gt;&lt;object type=&quot;3&quot; unique_id=&quot;10049&quot;&gt;&lt;property id=&quot;20148&quot; value=&quot;5&quot;/&gt;&lt;property id=&quot;20300&quot; value=&quot;Slide 46 - &amp;quot;Implementation &amp;quot;&quot;/&gt;&lt;property id=&quot;20307&quot; value=&quot;321&quot;/&gt;&lt;/object&gt;&lt;object type=&quot;3&quot; unique_id=&quot;10050&quot;&gt;&lt;property id=&quot;20148&quot; value=&quot;5&quot;/&gt;&lt;property id=&quot;20300&quot; value=&quot;Slide 47 - &amp;quot;Circuit Based&amp;quot;&quot;/&gt;&lt;property id=&quot;20307&quot; value=&quot;316&quot;/&gt;&lt;/object&gt;&lt;object type=&quot;3&quot; unique_id=&quot;10051&quot;&gt;&lt;property id=&quot;20148&quot; value=&quot;5&quot;/&gt;&lt;property id=&quot;20300&quot; value=&quot;Slide 48 - &amp;quot;Routing Summary&amp;quot;&quot;/&gt;&lt;property id=&quot;20307&quot; value=&quot;322&quot;/&gt;&lt;/object&gt;&lt;object type=&quot;3&quot; unique_id=&quot;10052&quot;&gt;&lt;property id=&quot;20148&quot; value=&quot;5&quot;/&gt;&lt;property id=&quot;20300&quot; value=&quot;Slide 49 - &amp;quot;Bibliography&amp;quot;&quot;/&gt;&lt;property id=&quot;20307&quot; value=&quot;282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28529</TotalTime>
  <Words>2015</Words>
  <Application>Microsoft Macintosh PowerPoint</Application>
  <PresentationFormat>On-screen Show (4:3)</PresentationFormat>
  <Paragraphs>392</Paragraphs>
  <Slides>49</Slides>
  <Notes>2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49</vt:i4>
      </vt:variant>
    </vt:vector>
  </HeadingPairs>
  <TitlesOfParts>
    <vt:vector size="51" baseType="lpstr">
      <vt:lpstr>Office Theme</vt:lpstr>
      <vt:lpstr>Microsoft Equation 3.0</vt:lpstr>
      <vt:lpstr>Interconnection Networks: Topology and Routing</vt:lpstr>
      <vt:lpstr>Topology Overview</vt:lpstr>
      <vt:lpstr>Abstract Metrics</vt:lpstr>
      <vt:lpstr>Latency</vt:lpstr>
      <vt:lpstr>Impact of Topology on Latency</vt:lpstr>
      <vt:lpstr>Throughput</vt:lpstr>
      <vt:lpstr>Maximum channel load</vt:lpstr>
      <vt:lpstr>Bisection Bandwidth</vt:lpstr>
      <vt:lpstr>Throughput Example</vt:lpstr>
      <vt:lpstr>Path Diversity</vt:lpstr>
      <vt:lpstr>Path Diversity (2)</vt:lpstr>
      <vt:lpstr>Symmetry</vt:lpstr>
      <vt:lpstr>Direct &amp; Indirect Networks</vt:lpstr>
      <vt:lpstr>Torus (1)</vt:lpstr>
      <vt:lpstr>Torus (2)</vt:lpstr>
      <vt:lpstr>Torus (3)</vt:lpstr>
      <vt:lpstr>Channel Load for Torus </vt:lpstr>
      <vt:lpstr>Torus Path Diversity</vt:lpstr>
      <vt:lpstr>Implementation</vt:lpstr>
      <vt:lpstr>Concentration</vt:lpstr>
      <vt:lpstr>Butterfly</vt:lpstr>
      <vt:lpstr>Butterfly (2)</vt:lpstr>
      <vt:lpstr>Flattened Butterfly</vt:lpstr>
      <vt:lpstr>Flattened Butterfly</vt:lpstr>
      <vt:lpstr>Clos Network </vt:lpstr>
      <vt:lpstr>Clos Network</vt:lpstr>
      <vt:lpstr>Folded Clos (Fat Tree)</vt:lpstr>
      <vt:lpstr>Fat Tree (2)</vt:lpstr>
      <vt:lpstr>Common On-Chip Topologies</vt:lpstr>
      <vt:lpstr>Topology Summary</vt:lpstr>
      <vt:lpstr>Routing Overview</vt:lpstr>
      <vt:lpstr>Routing Basics</vt:lpstr>
      <vt:lpstr>Routing Algorithm Attributes</vt:lpstr>
      <vt:lpstr>Oblivious</vt:lpstr>
      <vt:lpstr>Deterministic</vt:lpstr>
      <vt:lpstr>Valiant’s Routing Algorithm</vt:lpstr>
      <vt:lpstr>Minimal Oblivious</vt:lpstr>
      <vt:lpstr>Adaptive</vt:lpstr>
      <vt:lpstr>Minimal Adaptive Routing</vt:lpstr>
      <vt:lpstr>Non-minimal adaptive</vt:lpstr>
      <vt:lpstr>Non-minimal routing example</vt:lpstr>
      <vt:lpstr>Routing Deadlock</vt:lpstr>
      <vt:lpstr>Turn Model Routing</vt:lpstr>
      <vt:lpstr>Turn Model Routing Deadlock</vt:lpstr>
      <vt:lpstr>Routing Implementation</vt:lpstr>
      <vt:lpstr>Implementation </vt:lpstr>
      <vt:lpstr>Circuit Based</vt:lpstr>
      <vt:lpstr>Routing Summary</vt:lpstr>
      <vt:lpstr>Bibliography</vt:lpstr>
    </vt:vector>
  </TitlesOfParts>
  <Company>University of Toronto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Interconnection Networks: Topology and Routing</dc:title>
  <dc:creator>Natalie Enright Jerger</dc:creator>
  <cp:lastModifiedBy>mikko</cp:lastModifiedBy>
  <cp:revision>202</cp:revision>
  <dcterms:created xsi:type="dcterms:W3CDTF">2009-03-09T15:52:48Z</dcterms:created>
  <dcterms:modified xsi:type="dcterms:W3CDTF">2009-04-08T14:39:56Z</dcterms:modified>
</cp:coreProperties>
</file>