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280" r:id="rId4"/>
    <p:sldId id="279" r:id="rId5"/>
    <p:sldId id="258" r:id="rId6"/>
    <p:sldId id="289" r:id="rId7"/>
    <p:sldId id="259" r:id="rId8"/>
    <p:sldId id="284" r:id="rId9"/>
    <p:sldId id="260" r:id="rId10"/>
    <p:sldId id="290" r:id="rId11"/>
    <p:sldId id="281" r:id="rId12"/>
    <p:sldId id="282" r:id="rId13"/>
    <p:sldId id="286" r:id="rId14"/>
    <p:sldId id="261" r:id="rId15"/>
    <p:sldId id="291" r:id="rId16"/>
    <p:sldId id="292" r:id="rId17"/>
    <p:sldId id="293" r:id="rId18"/>
    <p:sldId id="294" r:id="rId19"/>
    <p:sldId id="296" r:id="rId20"/>
    <p:sldId id="295" r:id="rId21"/>
    <p:sldId id="262" r:id="rId22"/>
    <p:sldId id="263" r:id="rId23"/>
    <p:sldId id="297" r:id="rId24"/>
    <p:sldId id="264" r:id="rId25"/>
    <p:sldId id="298" r:id="rId26"/>
    <p:sldId id="265" r:id="rId27"/>
    <p:sldId id="266" r:id="rId28"/>
    <p:sldId id="267" r:id="rId29"/>
    <p:sldId id="268" r:id="rId30"/>
    <p:sldId id="270" r:id="rId31"/>
    <p:sldId id="299" r:id="rId32"/>
    <p:sldId id="300" r:id="rId33"/>
    <p:sldId id="301" r:id="rId34"/>
    <p:sldId id="271" r:id="rId35"/>
    <p:sldId id="311" r:id="rId36"/>
    <p:sldId id="302" r:id="rId37"/>
    <p:sldId id="308" r:id="rId38"/>
    <p:sldId id="309" r:id="rId39"/>
    <p:sldId id="276" r:id="rId40"/>
    <p:sldId id="310" r:id="rId41"/>
    <p:sldId id="278" r:id="rId42"/>
  </p:sldIdLst>
  <p:sldSz cx="9144000" cy="6858000" type="screen4x3"/>
  <p:notesSz cx="7315200" cy="9601200"/>
  <p:custDataLst>
    <p:tags r:id="rId4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870" autoAdjust="0"/>
    <p:restoredTop sz="90863" autoAdjust="0"/>
  </p:normalViewPr>
  <p:slideViewPr>
    <p:cSldViewPr snapToObjects="1">
      <p:cViewPr varScale="1">
        <p:scale>
          <a:sx n="45" d="100"/>
          <a:sy n="45" d="100"/>
        </p:scale>
        <p:origin x="-9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6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B5BACB8-8C01-4229-9EA1-DB0DF26A06E3}" type="datetimeFigureOut">
              <a:rPr lang="en-US" smtClean="0"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7790C62-5E81-42DB-96BF-7F55EC23C9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676CD8-F183-2542-BEAC-CFE6BBF09937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18CA662-4C74-6941-96E8-2FC351ADE7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7D9CD554-3EDC-D64C-898B-99AD4877E86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multiple variable length queues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CA662-4C74-6941-96E8-2FC351ADE71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Ports and width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CA662-4C74-6941-96E8-2FC351ADE71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C603-F974-2741-A7B1-3AFF525ABDDD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79E48-BFEA-1C47-8D5E-5D08B2FDC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Interconnection Networks: Flow Control and </a:t>
            </a:r>
            <a:r>
              <a:rPr lang="en-US" dirty="0" err="1" smtClean="0"/>
              <a:t>Microarchitecture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Cut Through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02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Lower per-hop latency</a:t>
            </a:r>
          </a:p>
          <a:p>
            <a:r>
              <a:rPr lang="en-US" dirty="0" smtClean="0"/>
              <a:t>Larger buffering required</a:t>
            </a:r>
            <a:endParaRPr lang="en-US" dirty="0"/>
          </a:p>
        </p:txBody>
      </p:sp>
      <p:sp>
        <p:nvSpPr>
          <p:cNvPr id="4" name="Rectangle 4" descr="Large checker board"/>
          <p:cNvSpPr>
            <a:spLocks noChangeArrowheads="1"/>
          </p:cNvSpPr>
          <p:nvPr/>
        </p:nvSpPr>
        <p:spPr bwMode="auto">
          <a:xfrm>
            <a:off x="25908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 descr="Large checker board"/>
          <p:cNvSpPr>
            <a:spLocks noChangeArrowheads="1"/>
          </p:cNvSpPr>
          <p:nvPr/>
        </p:nvSpPr>
        <p:spPr bwMode="auto">
          <a:xfrm>
            <a:off x="40386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 descr="Large checker board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 descr="Large checker board"/>
          <p:cNvSpPr>
            <a:spLocks noChangeArrowheads="1"/>
          </p:cNvSpPr>
          <p:nvPr/>
        </p:nvSpPr>
        <p:spPr bwMode="auto">
          <a:xfrm>
            <a:off x="54864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 descr="Large checker board"/>
          <p:cNvSpPr>
            <a:spLocks noChangeArrowheads="1"/>
          </p:cNvSpPr>
          <p:nvPr/>
        </p:nvSpPr>
        <p:spPr bwMode="auto">
          <a:xfrm>
            <a:off x="25908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9" descr="Large checker board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 descr="Large checker board"/>
          <p:cNvSpPr>
            <a:spLocks noChangeArrowheads="1"/>
          </p:cNvSpPr>
          <p:nvPr/>
        </p:nvSpPr>
        <p:spPr bwMode="auto">
          <a:xfrm>
            <a:off x="54864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 descr="Large checker board"/>
          <p:cNvSpPr>
            <a:spLocks noChangeArrowheads="1"/>
          </p:cNvSpPr>
          <p:nvPr/>
        </p:nvSpPr>
        <p:spPr bwMode="auto">
          <a:xfrm>
            <a:off x="25908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 descr="Large checker board"/>
          <p:cNvSpPr>
            <a:spLocks noChangeArrowheads="1"/>
          </p:cNvSpPr>
          <p:nvPr/>
        </p:nvSpPr>
        <p:spPr bwMode="auto">
          <a:xfrm>
            <a:off x="40386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1242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5720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1242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5720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1242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5720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28194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8194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2672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2672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57150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57150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49" descr="Large checker board"/>
          <p:cNvSpPr txBox="1">
            <a:spLocks noChangeArrowheads="1"/>
          </p:cNvSpPr>
          <p:nvPr/>
        </p:nvSpPr>
        <p:spPr bwMode="auto">
          <a:xfrm>
            <a:off x="2286000" y="1447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35" name="Text Box 50" descr="Large checker board"/>
          <p:cNvSpPr txBox="1">
            <a:spLocks noChangeArrowheads="1"/>
          </p:cNvSpPr>
          <p:nvPr/>
        </p:nvSpPr>
        <p:spPr bwMode="auto">
          <a:xfrm>
            <a:off x="5181600" y="2590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718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6670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514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419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2672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1148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962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867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7150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562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4102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486400" y="33528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32004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30480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486400" y="28956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9" grpId="0" animBg="1"/>
      <p:bldP spid="40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2" grpId="0" animBg="1"/>
      <p:bldP spid="53" grpId="0" animBg="1"/>
      <p:bldP spid="54" grpId="0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Flit</a:t>
            </a:r>
            <a:r>
              <a:rPr lang="en-US" baseline="0" dirty="0" smtClean="0"/>
              <a:t> Level 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Wormhole flow control</a:t>
            </a:r>
          </a:p>
          <a:p>
            <a:r>
              <a:rPr lang="en-US" dirty="0" smtClean="0"/>
              <a:t>Flit can proceed to next router when there is buffer space available for that flit</a:t>
            </a:r>
          </a:p>
          <a:p>
            <a:pPr lvl="1"/>
            <a:r>
              <a:rPr lang="en-US" dirty="0" smtClean="0"/>
              <a:t>Improved over SAF and VCT by allocating buffers on a flit-basis</a:t>
            </a:r>
          </a:p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More efficient buffer utilization (good for on-chip)</a:t>
            </a:r>
          </a:p>
          <a:p>
            <a:pPr lvl="1"/>
            <a:r>
              <a:rPr lang="en-US" dirty="0" smtClean="0"/>
              <a:t>Low latency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Poor link utilization: if head flit becomes blocked, all links spanning length of packet are idle</a:t>
            </a:r>
          </a:p>
          <a:p>
            <a:pPr lvl="2"/>
            <a:r>
              <a:rPr lang="en-US" dirty="0" smtClean="0"/>
              <a:t>Cannot be re-allocated to different packet</a:t>
            </a:r>
          </a:p>
          <a:p>
            <a:pPr lvl="2"/>
            <a:r>
              <a:rPr lang="en-US" dirty="0" smtClean="0"/>
              <a:t>Suffers from head of line (HOL) blocking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Wormhole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37237"/>
            <a:ext cx="8229600" cy="792163"/>
          </a:xfrm>
        </p:spPr>
        <p:txBody>
          <a:bodyPr/>
          <a:lstStyle/>
          <a:p>
            <a:r>
              <a:rPr lang="en-US" dirty="0" smtClean="0"/>
              <a:t>6 flit buffers/input port</a:t>
            </a:r>
            <a:endParaRPr lang="en-US" dirty="0"/>
          </a:p>
        </p:txBody>
      </p:sp>
      <p:sp>
        <p:nvSpPr>
          <p:cNvPr id="4" name="Rectangle 4" descr="Large checker board"/>
          <p:cNvSpPr>
            <a:spLocks noChangeArrowheads="1"/>
          </p:cNvSpPr>
          <p:nvPr/>
        </p:nvSpPr>
        <p:spPr bwMode="auto">
          <a:xfrm>
            <a:off x="17526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 descr="Large checker board"/>
          <p:cNvSpPr>
            <a:spLocks noChangeArrowheads="1"/>
          </p:cNvSpPr>
          <p:nvPr/>
        </p:nvSpPr>
        <p:spPr bwMode="auto">
          <a:xfrm>
            <a:off x="32004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 descr="Large checker board"/>
          <p:cNvSpPr>
            <a:spLocks noChangeArrowheads="1"/>
          </p:cNvSpPr>
          <p:nvPr/>
        </p:nvSpPr>
        <p:spPr bwMode="auto">
          <a:xfrm>
            <a:off x="46482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 descr="Large checker board"/>
          <p:cNvSpPr>
            <a:spLocks noChangeArrowheads="1"/>
          </p:cNvSpPr>
          <p:nvPr/>
        </p:nvSpPr>
        <p:spPr bwMode="auto">
          <a:xfrm>
            <a:off x="4648200" y="3886200"/>
            <a:ext cx="533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 descr="Large checker board"/>
          <p:cNvSpPr>
            <a:spLocks noChangeArrowheads="1"/>
          </p:cNvSpPr>
          <p:nvPr/>
        </p:nvSpPr>
        <p:spPr bwMode="auto">
          <a:xfrm>
            <a:off x="17526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9" descr="Large checker board"/>
          <p:cNvSpPr>
            <a:spLocks noChangeArrowheads="1"/>
          </p:cNvSpPr>
          <p:nvPr/>
        </p:nvSpPr>
        <p:spPr bwMode="auto">
          <a:xfrm>
            <a:off x="6096000" y="2667000"/>
            <a:ext cx="5334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 descr="Large checker board"/>
          <p:cNvSpPr>
            <a:spLocks noChangeArrowheads="1"/>
          </p:cNvSpPr>
          <p:nvPr/>
        </p:nvSpPr>
        <p:spPr bwMode="auto">
          <a:xfrm>
            <a:off x="46482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 descr="Large checker board"/>
          <p:cNvSpPr>
            <a:spLocks noChangeArrowheads="1"/>
          </p:cNvSpPr>
          <p:nvPr/>
        </p:nvSpPr>
        <p:spPr bwMode="auto">
          <a:xfrm>
            <a:off x="17526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 descr="Large checker board"/>
          <p:cNvSpPr>
            <a:spLocks noChangeArrowheads="1"/>
          </p:cNvSpPr>
          <p:nvPr/>
        </p:nvSpPr>
        <p:spPr bwMode="auto">
          <a:xfrm>
            <a:off x="32004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2860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37338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2860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7338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22860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7338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9812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19812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4290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34290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48768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48768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2098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1336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0574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9812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6576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814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5052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4290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1054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0292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9530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876800" y="2667000"/>
            <a:ext cx="762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48200" y="3962400"/>
            <a:ext cx="533400" cy="762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7" descr="Large checker board"/>
          <p:cNvSpPr>
            <a:spLocks noChangeArrowheads="1"/>
          </p:cNvSpPr>
          <p:nvPr/>
        </p:nvSpPr>
        <p:spPr bwMode="auto">
          <a:xfrm>
            <a:off x="46482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8" descr="Large checker board"/>
          <p:cNvSpPr>
            <a:spLocks noChangeArrowheads="1"/>
          </p:cNvSpPr>
          <p:nvPr/>
        </p:nvSpPr>
        <p:spPr bwMode="auto">
          <a:xfrm>
            <a:off x="17526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9" descr="Large checker board"/>
          <p:cNvSpPr>
            <a:spLocks noChangeArrowheads="1"/>
          </p:cNvSpPr>
          <p:nvPr/>
        </p:nvSpPr>
        <p:spPr bwMode="auto">
          <a:xfrm>
            <a:off x="32004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15"/>
          <p:cNvSpPr>
            <a:spLocks noChangeShapeType="1"/>
          </p:cNvSpPr>
          <p:nvPr/>
        </p:nvSpPr>
        <p:spPr bwMode="auto">
          <a:xfrm>
            <a:off x="22860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16"/>
          <p:cNvSpPr>
            <a:spLocks noChangeShapeType="1"/>
          </p:cNvSpPr>
          <p:nvPr/>
        </p:nvSpPr>
        <p:spPr bwMode="auto">
          <a:xfrm>
            <a:off x="37338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20"/>
          <p:cNvSpPr>
            <a:spLocks noChangeShapeType="1"/>
          </p:cNvSpPr>
          <p:nvPr/>
        </p:nvSpPr>
        <p:spPr bwMode="auto">
          <a:xfrm>
            <a:off x="19812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22"/>
          <p:cNvSpPr>
            <a:spLocks noChangeShapeType="1"/>
          </p:cNvSpPr>
          <p:nvPr/>
        </p:nvSpPr>
        <p:spPr bwMode="auto">
          <a:xfrm>
            <a:off x="34290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24"/>
          <p:cNvSpPr>
            <a:spLocks noChangeShapeType="1"/>
          </p:cNvSpPr>
          <p:nvPr/>
        </p:nvSpPr>
        <p:spPr bwMode="auto">
          <a:xfrm>
            <a:off x="48768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7" descr="Large checker board"/>
          <p:cNvSpPr>
            <a:spLocks noChangeArrowheads="1"/>
          </p:cNvSpPr>
          <p:nvPr/>
        </p:nvSpPr>
        <p:spPr bwMode="auto">
          <a:xfrm>
            <a:off x="60960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10" descr="Large checker board"/>
          <p:cNvSpPr>
            <a:spLocks noChangeArrowheads="1"/>
          </p:cNvSpPr>
          <p:nvPr/>
        </p:nvSpPr>
        <p:spPr bwMode="auto">
          <a:xfrm>
            <a:off x="60960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51816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18"/>
          <p:cNvSpPr>
            <a:spLocks noChangeShapeType="1"/>
          </p:cNvSpPr>
          <p:nvPr/>
        </p:nvSpPr>
        <p:spPr bwMode="auto">
          <a:xfrm>
            <a:off x="51816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24"/>
          <p:cNvSpPr>
            <a:spLocks noChangeShapeType="1"/>
          </p:cNvSpPr>
          <p:nvPr/>
        </p:nvSpPr>
        <p:spPr bwMode="auto">
          <a:xfrm>
            <a:off x="63246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7" descr="Large checker board"/>
          <p:cNvSpPr>
            <a:spLocks noChangeArrowheads="1"/>
          </p:cNvSpPr>
          <p:nvPr/>
        </p:nvSpPr>
        <p:spPr bwMode="auto">
          <a:xfrm>
            <a:off x="32004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16"/>
          <p:cNvSpPr>
            <a:spLocks noChangeShapeType="1"/>
          </p:cNvSpPr>
          <p:nvPr/>
        </p:nvSpPr>
        <p:spPr bwMode="auto">
          <a:xfrm>
            <a:off x="51816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24"/>
          <p:cNvSpPr>
            <a:spLocks noChangeShapeType="1"/>
          </p:cNvSpPr>
          <p:nvPr/>
        </p:nvSpPr>
        <p:spPr bwMode="auto">
          <a:xfrm>
            <a:off x="63246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7" descr="Large checker board"/>
          <p:cNvSpPr>
            <a:spLocks noChangeArrowheads="1"/>
          </p:cNvSpPr>
          <p:nvPr/>
        </p:nvSpPr>
        <p:spPr bwMode="auto">
          <a:xfrm>
            <a:off x="60960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16"/>
          <p:cNvSpPr>
            <a:spLocks noChangeShapeType="1"/>
          </p:cNvSpPr>
          <p:nvPr/>
        </p:nvSpPr>
        <p:spPr bwMode="auto">
          <a:xfrm>
            <a:off x="51816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24"/>
          <p:cNvSpPr>
            <a:spLocks noChangeShapeType="1"/>
          </p:cNvSpPr>
          <p:nvPr/>
        </p:nvSpPr>
        <p:spPr bwMode="auto">
          <a:xfrm>
            <a:off x="63246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9050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18288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7526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6764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648200" y="4343400"/>
            <a:ext cx="533400" cy="762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8200" y="4267200"/>
            <a:ext cx="5334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648200" y="4191000"/>
            <a:ext cx="5334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648200" y="4114800"/>
            <a:ext cx="5334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648200" y="4038600"/>
            <a:ext cx="5334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3528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2766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2004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31242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006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7244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648200" y="2667000"/>
            <a:ext cx="762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ular Callout 82"/>
          <p:cNvSpPr/>
          <p:nvPr/>
        </p:nvSpPr>
        <p:spPr>
          <a:xfrm>
            <a:off x="5486400" y="4800600"/>
            <a:ext cx="2133600" cy="1036637"/>
          </a:xfrm>
          <a:prstGeom prst="wedgeRoundRectCallout">
            <a:avLst>
              <a:gd name="adj1" fmla="val -78571"/>
              <a:gd name="adj2" fmla="val -6491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Blocked by other packets</a:t>
            </a:r>
            <a:endParaRPr lang="en-US" dirty="0"/>
          </a:p>
        </p:txBody>
      </p:sp>
      <p:sp>
        <p:nvSpPr>
          <p:cNvPr id="84" name="Rounded Rectangular Callout 83"/>
          <p:cNvSpPr/>
          <p:nvPr/>
        </p:nvSpPr>
        <p:spPr>
          <a:xfrm>
            <a:off x="6096000" y="1158081"/>
            <a:ext cx="2133600" cy="1036637"/>
          </a:xfrm>
          <a:prstGeom prst="wedgeRoundRectCallout">
            <a:avLst>
              <a:gd name="adj1" fmla="val -75595"/>
              <a:gd name="adj2" fmla="val 115180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Channel idle but red packet blocked behind blue</a:t>
            </a:r>
            <a:endParaRPr lang="en-US" dirty="0"/>
          </a:p>
        </p:txBody>
      </p:sp>
      <p:sp>
        <p:nvSpPr>
          <p:cNvPr id="85" name="Rounded Rectangular Callout 84"/>
          <p:cNvSpPr/>
          <p:nvPr/>
        </p:nvSpPr>
        <p:spPr>
          <a:xfrm>
            <a:off x="6324600" y="3444081"/>
            <a:ext cx="2133600" cy="1036637"/>
          </a:xfrm>
          <a:prstGeom prst="wedgeRoundRectCallout">
            <a:avLst>
              <a:gd name="adj1" fmla="val -117261"/>
              <a:gd name="adj2" fmla="val -5388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Buffer full: blue cannot proceed</a:t>
            </a:r>
            <a:endParaRPr lang="en-US" dirty="0"/>
          </a:p>
        </p:txBody>
      </p:sp>
      <p:sp>
        <p:nvSpPr>
          <p:cNvPr id="86" name="Rounded Rectangular Callout 85"/>
          <p:cNvSpPr/>
          <p:nvPr/>
        </p:nvSpPr>
        <p:spPr>
          <a:xfrm>
            <a:off x="2667000" y="1143000"/>
            <a:ext cx="2438400" cy="1036637"/>
          </a:xfrm>
          <a:prstGeom prst="wedgeRoundRectCallout">
            <a:avLst>
              <a:gd name="adj1" fmla="val 10914"/>
              <a:gd name="adj2" fmla="val 11640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 holds this channel: channel remains idle until read proceeds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41" grpId="0" animBg="1"/>
      <p:bldP spid="64" grpId="0" animBg="1"/>
      <p:bldP spid="65" grpId="0" animBg="1"/>
      <p:bldP spid="66" grpId="0" animBg="1"/>
      <p:bldP spid="67" grpId="0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9" grpId="0" animBg="1"/>
      <p:bldP spid="80" grpId="0" animBg="1"/>
      <p:bldP spid="81" grpId="0" animBg="1"/>
      <p:bldP spid="84" grpId="0" animBg="1"/>
      <p:bldP spid="85" grpId="0" animBg="1"/>
      <p:bldP spid="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Channel 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channels used to combat HOL block in wormhole</a:t>
            </a:r>
          </a:p>
          <a:p>
            <a:r>
              <a:rPr lang="en-US" dirty="0" smtClean="0"/>
              <a:t>Virtual channels: multiple flit queues per input port</a:t>
            </a:r>
          </a:p>
          <a:p>
            <a:pPr lvl="1"/>
            <a:r>
              <a:rPr lang="en-US" dirty="0" smtClean="0"/>
              <a:t>Share same physical link (channel)</a:t>
            </a:r>
          </a:p>
          <a:p>
            <a:r>
              <a:rPr lang="en-US" dirty="0" smtClean="0"/>
              <a:t>Link utilization improved</a:t>
            </a:r>
          </a:p>
          <a:p>
            <a:pPr lvl="1"/>
            <a:r>
              <a:rPr lang="en-US" dirty="0" smtClean="0"/>
              <a:t>Flits on different VC can pass blocked packet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Channel</a:t>
            </a:r>
            <a:r>
              <a:rPr lang="en-US" baseline="0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13437"/>
            <a:ext cx="8229600" cy="7921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6 flit buffers/input port</a:t>
            </a:r>
          </a:p>
          <a:p>
            <a:r>
              <a:rPr lang="en-US" dirty="0" smtClean="0"/>
              <a:t>3 flit buffers/VC</a:t>
            </a:r>
            <a:endParaRPr lang="en-US" dirty="0"/>
          </a:p>
        </p:txBody>
      </p:sp>
      <p:sp>
        <p:nvSpPr>
          <p:cNvPr id="4" name="Rectangle 4" descr="Large checker board"/>
          <p:cNvSpPr>
            <a:spLocks noChangeArrowheads="1"/>
          </p:cNvSpPr>
          <p:nvPr/>
        </p:nvSpPr>
        <p:spPr bwMode="auto">
          <a:xfrm>
            <a:off x="17526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 descr="Large checker board"/>
          <p:cNvSpPr>
            <a:spLocks noChangeArrowheads="1"/>
          </p:cNvSpPr>
          <p:nvPr/>
        </p:nvSpPr>
        <p:spPr bwMode="auto">
          <a:xfrm>
            <a:off x="32004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 descr="Large checker board"/>
          <p:cNvSpPr>
            <a:spLocks noChangeArrowheads="1"/>
          </p:cNvSpPr>
          <p:nvPr/>
        </p:nvSpPr>
        <p:spPr bwMode="auto">
          <a:xfrm>
            <a:off x="4648200" y="2667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 descr="Large checker board"/>
          <p:cNvSpPr>
            <a:spLocks noChangeArrowheads="1"/>
          </p:cNvSpPr>
          <p:nvPr/>
        </p:nvSpPr>
        <p:spPr bwMode="auto">
          <a:xfrm>
            <a:off x="4648200" y="3886200"/>
            <a:ext cx="533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 descr="Large checker board"/>
          <p:cNvSpPr>
            <a:spLocks noChangeArrowheads="1"/>
          </p:cNvSpPr>
          <p:nvPr/>
        </p:nvSpPr>
        <p:spPr bwMode="auto">
          <a:xfrm>
            <a:off x="17526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9" descr="Large checker board"/>
          <p:cNvSpPr>
            <a:spLocks noChangeArrowheads="1"/>
          </p:cNvSpPr>
          <p:nvPr/>
        </p:nvSpPr>
        <p:spPr bwMode="auto">
          <a:xfrm>
            <a:off x="6096000" y="2667000"/>
            <a:ext cx="5334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 descr="Large checker board"/>
          <p:cNvSpPr>
            <a:spLocks noChangeArrowheads="1"/>
          </p:cNvSpPr>
          <p:nvPr/>
        </p:nvSpPr>
        <p:spPr bwMode="auto">
          <a:xfrm>
            <a:off x="46482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 descr="Large checker board"/>
          <p:cNvSpPr>
            <a:spLocks noChangeArrowheads="1"/>
          </p:cNvSpPr>
          <p:nvPr/>
        </p:nvSpPr>
        <p:spPr bwMode="auto">
          <a:xfrm>
            <a:off x="17526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 descr="Large checker board"/>
          <p:cNvSpPr>
            <a:spLocks noChangeArrowheads="1"/>
          </p:cNvSpPr>
          <p:nvPr/>
        </p:nvSpPr>
        <p:spPr bwMode="auto">
          <a:xfrm>
            <a:off x="32004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2860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37338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2860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7338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22860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7338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9812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19812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4290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34290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48768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48768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2098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1336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0574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9812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576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5814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2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4290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054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0292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9530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876800" y="2667000"/>
            <a:ext cx="762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876800" y="4191000"/>
            <a:ext cx="304800" cy="762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7" descr="Large checker board"/>
          <p:cNvSpPr>
            <a:spLocks noChangeArrowheads="1"/>
          </p:cNvSpPr>
          <p:nvPr/>
        </p:nvSpPr>
        <p:spPr bwMode="auto">
          <a:xfrm>
            <a:off x="46482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8" descr="Large checker board"/>
          <p:cNvSpPr>
            <a:spLocks noChangeArrowheads="1"/>
          </p:cNvSpPr>
          <p:nvPr/>
        </p:nvSpPr>
        <p:spPr bwMode="auto">
          <a:xfrm>
            <a:off x="17526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9" descr="Large checker board"/>
          <p:cNvSpPr>
            <a:spLocks noChangeArrowheads="1"/>
          </p:cNvSpPr>
          <p:nvPr/>
        </p:nvSpPr>
        <p:spPr bwMode="auto">
          <a:xfrm>
            <a:off x="32004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5"/>
          <p:cNvSpPr>
            <a:spLocks noChangeShapeType="1"/>
          </p:cNvSpPr>
          <p:nvPr/>
        </p:nvSpPr>
        <p:spPr bwMode="auto">
          <a:xfrm>
            <a:off x="22860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16"/>
          <p:cNvSpPr>
            <a:spLocks noChangeShapeType="1"/>
          </p:cNvSpPr>
          <p:nvPr/>
        </p:nvSpPr>
        <p:spPr bwMode="auto">
          <a:xfrm>
            <a:off x="37338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19812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34290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24"/>
          <p:cNvSpPr>
            <a:spLocks noChangeShapeType="1"/>
          </p:cNvSpPr>
          <p:nvPr/>
        </p:nvSpPr>
        <p:spPr bwMode="auto">
          <a:xfrm>
            <a:off x="48768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7" descr="Large checker board"/>
          <p:cNvSpPr>
            <a:spLocks noChangeArrowheads="1"/>
          </p:cNvSpPr>
          <p:nvPr/>
        </p:nvSpPr>
        <p:spPr bwMode="auto">
          <a:xfrm>
            <a:off x="60960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10" descr="Large checker board"/>
          <p:cNvSpPr>
            <a:spLocks noChangeArrowheads="1"/>
          </p:cNvSpPr>
          <p:nvPr/>
        </p:nvSpPr>
        <p:spPr bwMode="auto">
          <a:xfrm>
            <a:off x="6096000" y="51054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5181600" y="4114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8"/>
          <p:cNvSpPr>
            <a:spLocks noChangeShapeType="1"/>
          </p:cNvSpPr>
          <p:nvPr/>
        </p:nvSpPr>
        <p:spPr bwMode="auto">
          <a:xfrm>
            <a:off x="5181600" y="533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24"/>
          <p:cNvSpPr>
            <a:spLocks noChangeShapeType="1"/>
          </p:cNvSpPr>
          <p:nvPr/>
        </p:nvSpPr>
        <p:spPr bwMode="auto">
          <a:xfrm>
            <a:off x="6324600" y="4419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7" descr="Large checker board"/>
          <p:cNvSpPr>
            <a:spLocks noChangeArrowheads="1"/>
          </p:cNvSpPr>
          <p:nvPr/>
        </p:nvSpPr>
        <p:spPr bwMode="auto">
          <a:xfrm>
            <a:off x="3200400" y="38862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5181600" y="2895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24"/>
          <p:cNvSpPr>
            <a:spLocks noChangeShapeType="1"/>
          </p:cNvSpPr>
          <p:nvPr/>
        </p:nvSpPr>
        <p:spPr bwMode="auto">
          <a:xfrm>
            <a:off x="6324600" y="3200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7" descr="Large checker board"/>
          <p:cNvSpPr>
            <a:spLocks noChangeArrowheads="1"/>
          </p:cNvSpPr>
          <p:nvPr/>
        </p:nvSpPr>
        <p:spPr bwMode="auto">
          <a:xfrm>
            <a:off x="6096000" y="1447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16"/>
          <p:cNvSpPr>
            <a:spLocks noChangeShapeType="1"/>
          </p:cNvSpPr>
          <p:nvPr/>
        </p:nvSpPr>
        <p:spPr bwMode="auto">
          <a:xfrm>
            <a:off x="5181600" y="1676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>
            <a:off x="6324600" y="1981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2098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1336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0574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9812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876800" y="4343400"/>
            <a:ext cx="304800" cy="762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648200" y="4343400"/>
            <a:ext cx="2286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648200" y="4267200"/>
            <a:ext cx="2286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648200" y="4191000"/>
            <a:ext cx="2286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6576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35814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35052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4290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1054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0292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9530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ular Callout 72"/>
          <p:cNvSpPr/>
          <p:nvPr/>
        </p:nvSpPr>
        <p:spPr>
          <a:xfrm>
            <a:off x="5486400" y="4800600"/>
            <a:ext cx="2133600" cy="1036637"/>
          </a:xfrm>
          <a:prstGeom prst="wedgeRoundRectCallout">
            <a:avLst>
              <a:gd name="adj1" fmla="val -78571"/>
              <a:gd name="adj2" fmla="val -6491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Blocked by other packets</a:t>
            </a:r>
            <a:endParaRPr lang="en-US" dirty="0"/>
          </a:p>
        </p:txBody>
      </p:sp>
      <p:sp>
        <p:nvSpPr>
          <p:cNvPr id="75" name="Rounded Rectangular Callout 74"/>
          <p:cNvSpPr/>
          <p:nvPr/>
        </p:nvSpPr>
        <p:spPr>
          <a:xfrm>
            <a:off x="6324600" y="3444081"/>
            <a:ext cx="2133600" cy="1036637"/>
          </a:xfrm>
          <a:prstGeom prst="wedgeRoundRectCallout">
            <a:avLst>
              <a:gd name="adj1" fmla="val -117261"/>
              <a:gd name="adj2" fmla="val -5388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Buffer full: blue cannot proceed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4876800" y="4267200"/>
            <a:ext cx="304800" cy="762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5532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64770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4008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876800" y="2895600"/>
            <a:ext cx="76200" cy="3048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5" grpId="0" animBg="1"/>
      <p:bldP spid="36" grpId="0" animBg="1"/>
      <p:bldP spid="37" grpId="0" animBg="1"/>
      <p:bldP spid="57" grpId="0" animBg="1"/>
      <p:bldP spid="58" grpId="0" animBg="1"/>
      <p:bldP spid="59" grpId="0" animBg="1"/>
      <p:bldP spid="60" grpId="0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5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Using flow control to guarantee deadlock freedom give more flexible</a:t>
            </a:r>
            <a:r>
              <a:rPr lang="en-US" baseline="0" dirty="0" smtClean="0"/>
              <a:t> routing</a:t>
            </a:r>
            <a:endParaRPr lang="en-US" dirty="0" smtClean="0"/>
          </a:p>
          <a:p>
            <a:r>
              <a:rPr lang="en-US" dirty="0" smtClean="0"/>
              <a:t>Escape Virtual Channels</a:t>
            </a:r>
          </a:p>
          <a:p>
            <a:pPr lvl="1"/>
            <a:r>
              <a:rPr lang="en-US" dirty="0" smtClean="0"/>
              <a:t>If routing algorithm is not deadlock free</a:t>
            </a:r>
          </a:p>
          <a:p>
            <a:pPr lvl="1"/>
            <a:r>
              <a:rPr lang="en-US" dirty="0" smtClean="0"/>
              <a:t>VCs can break resource cycle</a:t>
            </a:r>
          </a:p>
          <a:p>
            <a:pPr lvl="1"/>
            <a:r>
              <a:rPr lang="en-US" dirty="0" smtClean="0"/>
              <a:t>Place restriction on VC allocation or require one VC to be DOR</a:t>
            </a:r>
          </a:p>
          <a:p>
            <a:r>
              <a:rPr lang="en-US" dirty="0" smtClean="0"/>
              <a:t>Assign different message classes to different VCs to prevent protocol level deadlock</a:t>
            </a:r>
          </a:p>
          <a:p>
            <a:pPr lvl="1"/>
            <a:r>
              <a:rPr lang="en-US" dirty="0" smtClean="0"/>
              <a:t>Prevent </a:t>
            </a:r>
            <a:r>
              <a:rPr lang="en-US" dirty="0" err="1" smtClean="0"/>
              <a:t>req-ack</a:t>
            </a:r>
            <a:r>
              <a:rPr lang="en-US" dirty="0" smtClean="0"/>
              <a:t> message cycles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Backpressure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mechanism to prevent buffer overflow</a:t>
            </a:r>
          </a:p>
          <a:p>
            <a:pPr lvl="1"/>
            <a:r>
              <a:rPr lang="en-US" dirty="0" smtClean="0"/>
              <a:t>Avoid dropping packets</a:t>
            </a:r>
          </a:p>
          <a:p>
            <a:pPr lvl="1"/>
            <a:r>
              <a:rPr lang="en-US" dirty="0" smtClean="0"/>
              <a:t>Upstream nodes need to know buffer availability at downstream routers</a:t>
            </a:r>
          </a:p>
          <a:p>
            <a:r>
              <a:rPr lang="en-US" dirty="0" smtClean="0"/>
              <a:t>Significant impact on throughput achieved by flow control</a:t>
            </a:r>
          </a:p>
          <a:p>
            <a:r>
              <a:rPr lang="en-US" dirty="0" smtClean="0"/>
              <a:t>Credits</a:t>
            </a:r>
          </a:p>
          <a:p>
            <a:r>
              <a:rPr lang="en-US" dirty="0" smtClean="0"/>
              <a:t>On-off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Credit-Based</a:t>
            </a:r>
            <a:r>
              <a:rPr lang="en-US" baseline="0" dirty="0" smtClean="0"/>
              <a:t> 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Upstream router stores credit counts for each downstream VC</a:t>
            </a:r>
          </a:p>
          <a:p>
            <a:r>
              <a:rPr lang="en-US" dirty="0" smtClean="0"/>
              <a:t>Upstream router</a:t>
            </a:r>
          </a:p>
          <a:p>
            <a:pPr lvl="1"/>
            <a:r>
              <a:rPr lang="en-US" dirty="0" smtClean="0"/>
              <a:t>When flit forwarded</a:t>
            </a:r>
          </a:p>
          <a:p>
            <a:pPr lvl="2"/>
            <a:r>
              <a:rPr lang="en-US" dirty="0" smtClean="0"/>
              <a:t>Decrement credit count</a:t>
            </a:r>
          </a:p>
          <a:p>
            <a:pPr lvl="1"/>
            <a:r>
              <a:rPr lang="en-US" dirty="0" smtClean="0"/>
              <a:t>Count == 0, buffer full, stop sending</a:t>
            </a:r>
          </a:p>
          <a:p>
            <a:r>
              <a:rPr lang="en-US" dirty="0" smtClean="0"/>
              <a:t>Downstream router</a:t>
            </a:r>
          </a:p>
          <a:p>
            <a:pPr lvl="1"/>
            <a:r>
              <a:rPr lang="en-US" dirty="0" smtClean="0"/>
              <a:t>When flit forwarded and buffer freed</a:t>
            </a:r>
          </a:p>
          <a:p>
            <a:pPr lvl="2"/>
            <a:r>
              <a:rPr lang="en-US" dirty="0" smtClean="0"/>
              <a:t>Send credit to upstream router</a:t>
            </a:r>
          </a:p>
          <a:p>
            <a:pPr lvl="2"/>
            <a:r>
              <a:rPr lang="en-US" dirty="0" smtClean="0"/>
              <a:t>Upstream increments credit count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</a:t>
            </a:r>
            <a:r>
              <a:rPr lang="en-US" baseline="0" dirty="0" smtClean="0"/>
              <a:t>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213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Round-trip credit delay: </a:t>
            </a:r>
          </a:p>
          <a:p>
            <a:pPr lvl="1"/>
            <a:r>
              <a:rPr lang="en-US" dirty="0" smtClean="0"/>
              <a:t>Time between when buffer empties and when next flit can be processed from that buffer entry</a:t>
            </a:r>
          </a:p>
          <a:p>
            <a:pPr lvl="1"/>
            <a:r>
              <a:rPr lang="en-US" dirty="0" smtClean="0"/>
              <a:t>If only single entry buffer, would result in significant throughput degradation</a:t>
            </a:r>
          </a:p>
          <a:p>
            <a:pPr lvl="1"/>
            <a:r>
              <a:rPr lang="en-US" dirty="0" smtClean="0"/>
              <a:t>Important to size buffers to tolerate credit turn-around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447005" y="2960132"/>
            <a:ext cx="25908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961606" y="2959338"/>
            <a:ext cx="25908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81200" y="1295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1295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256212" y="1740932"/>
            <a:ext cx="1144588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15000" y="1676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Flit departs </a:t>
            </a:r>
          </a:p>
          <a:p>
            <a:pPr algn="r"/>
            <a:r>
              <a:rPr lang="en-US" dirty="0" smtClean="0"/>
              <a:t>router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600200" y="1739344"/>
            <a:ext cx="6324600" cy="238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9600" y="151233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2743200" y="1740932"/>
            <a:ext cx="25146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20747416">
            <a:off x="3191720" y="161088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2514600" y="2579132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28800" y="228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600200" y="2360612"/>
            <a:ext cx="4419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9600" y="2133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600200" y="2817812"/>
            <a:ext cx="4419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9600" y="2590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t3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10800000" flipV="1">
            <a:off x="1600200" y="2813004"/>
            <a:ext cx="1143000" cy="495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20156562">
            <a:off x="1513116" y="2851423"/>
            <a:ext cx="80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743200" y="2807732"/>
            <a:ext cx="25146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115004">
            <a:off x="3878808" y="3201473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257800" y="3657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rot="5400000">
            <a:off x="5028406" y="3873738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600200" y="3656012"/>
            <a:ext cx="4419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09600" y="3429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t4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600200" y="4103132"/>
            <a:ext cx="6324600" cy="10080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9600" y="3886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t5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rot="5400000">
            <a:off x="6129060" y="2927866"/>
            <a:ext cx="237386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162800" y="2438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Credit round trip delay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2" grpId="0"/>
      <p:bldP spid="25" grpId="0"/>
      <p:bldP spid="27" grpId="0"/>
      <p:bldP spid="29" grpId="0"/>
      <p:bldP spid="32" grpId="0"/>
      <p:bldP spid="35" grpId="0"/>
      <p:bldP spid="38" grpId="0"/>
      <p:bldP spid="40" grpId="0"/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On-Off 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Credit: requires upstream signaling for every flit</a:t>
            </a:r>
          </a:p>
          <a:p>
            <a:r>
              <a:rPr lang="en-US" dirty="0" smtClean="0"/>
              <a:t>On-off: decreases upstream signaling</a:t>
            </a:r>
          </a:p>
          <a:p>
            <a:r>
              <a:rPr lang="en-US" dirty="0" smtClean="0"/>
              <a:t>Off signal</a:t>
            </a:r>
          </a:p>
          <a:p>
            <a:pPr lvl="1"/>
            <a:r>
              <a:rPr lang="en-US" dirty="0" smtClean="0"/>
              <a:t>Sent when number of free buffers falls below threshold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off</a:t>
            </a:r>
            <a:endParaRPr lang="en-US" dirty="0" smtClean="0"/>
          </a:p>
          <a:p>
            <a:r>
              <a:rPr lang="en-US" dirty="0" smtClean="0"/>
              <a:t>On signal</a:t>
            </a:r>
          </a:p>
          <a:p>
            <a:pPr lvl="1"/>
            <a:r>
              <a:rPr lang="en-US" dirty="0" smtClean="0"/>
              <a:t>Send when number of free buffers rises above threshold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on</a:t>
            </a:r>
            <a:endParaRPr lang="en-US" i="1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Switching/Flow Control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Topology: determines connectivity of network</a:t>
            </a:r>
          </a:p>
          <a:p>
            <a:r>
              <a:rPr lang="en-US" dirty="0" smtClean="0"/>
              <a:t>Routing: determines paths through network</a:t>
            </a:r>
          </a:p>
          <a:p>
            <a:r>
              <a:rPr lang="en-US" dirty="0" smtClean="0"/>
              <a:t>Flow Control: determine allocation of resources to messages as they traverse network</a:t>
            </a:r>
          </a:p>
          <a:p>
            <a:pPr lvl="1"/>
            <a:r>
              <a:rPr lang="en-US" dirty="0" smtClean="0"/>
              <a:t>Buffers and links</a:t>
            </a:r>
          </a:p>
          <a:p>
            <a:pPr lvl="1"/>
            <a:r>
              <a:rPr lang="en-US" dirty="0" smtClean="0"/>
              <a:t>Significant impact on throughput and latency of network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667000" y="2690149"/>
            <a:ext cx="7582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Process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On-Off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76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Less signaling but more buffering</a:t>
            </a:r>
          </a:p>
          <a:p>
            <a:pPr lvl="1"/>
            <a:r>
              <a:rPr lang="en-US" dirty="0" smtClean="0"/>
              <a:t>On-chip buffers more expensive than wires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16200000" flipH="1">
            <a:off x="1264926" y="3703324"/>
            <a:ext cx="4328150" cy="6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3779923" y="3702929"/>
            <a:ext cx="4328148" cy="794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67000" y="1169126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169126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667000" y="1613070"/>
            <a:ext cx="5943600" cy="238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138605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429000" y="1626326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811925">
            <a:off x="4804062" y="1706924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29000" y="1951246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811925">
            <a:off x="4804062" y="2031844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429000" y="2256046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811925">
            <a:off x="4804062" y="2336644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429000" y="2560846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811925">
            <a:off x="4804062" y="2641444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667000" y="2235925"/>
            <a:ext cx="5943600" cy="12463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52600" y="20189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6705600" y="1066800"/>
            <a:ext cx="1905000" cy="638516"/>
          </a:xfrm>
          <a:prstGeom prst="wedgeRoundRectCallout">
            <a:avLst>
              <a:gd name="adj1" fmla="val -87500"/>
              <a:gd name="adj2" fmla="val 128137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</a:t>
            </a:r>
            <a:r>
              <a:rPr lang="en-US" baseline="-25000" dirty="0" err="1" smtClean="0"/>
              <a:t>off</a:t>
            </a:r>
            <a:r>
              <a:rPr lang="en-US" dirty="0" smtClean="0"/>
              <a:t>threshold reached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21042707">
            <a:off x="3926649" y="2293021"/>
            <a:ext cx="5196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Off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0800000" flipV="1">
            <a:off x="3429000" y="2256046"/>
            <a:ext cx="2513012" cy="4634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3279702" y="2842425"/>
            <a:ext cx="298598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429000" y="2845526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811925">
            <a:off x="4804062" y="2926124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943600" y="3302726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811925">
            <a:off x="6284409" y="3129701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943600" y="3607527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 rot="811925">
            <a:off x="6284409" y="3434502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943600" y="3912326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rot="811925">
            <a:off x="6284409" y="3739301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943600" y="4217126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811925">
            <a:off x="6284409" y="4044101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21042707">
            <a:off x="3926650" y="4297973"/>
            <a:ext cx="5196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On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0800000" flipV="1">
            <a:off x="3429001" y="4260998"/>
            <a:ext cx="2513012" cy="463402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667000" y="4724400"/>
            <a:ext cx="758272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8000"/>
                </a:solidFill>
              </a:rPr>
              <a:t>Process</a:t>
            </a:r>
            <a:endParaRPr lang="en-US" sz="1400" dirty="0">
              <a:solidFill>
                <a:srgbClr val="00800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3279702" y="4876676"/>
            <a:ext cx="298598" cy="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429000" y="5029200"/>
            <a:ext cx="2513012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 rot="811925">
            <a:off x="4804062" y="5109798"/>
            <a:ext cx="90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5943600" y="4495800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 rot="811925">
            <a:off x="6284409" y="4322775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5943600" y="4800600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811925">
            <a:off x="6284409" y="4627575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5943600" y="5105400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811925">
            <a:off x="6284409" y="4932375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943600" y="5410200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811925">
            <a:off x="6284409" y="5237175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5943600" y="5715000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 rot="811925">
            <a:off x="6284409" y="5541975"/>
            <a:ext cx="51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Flit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2667000" y="2743200"/>
            <a:ext cx="5943600" cy="1246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752600" y="25262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t3</a:t>
            </a: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2667000" y="2972594"/>
            <a:ext cx="5943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52600" y="2743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t4</a:t>
            </a:r>
            <a:endParaRPr lang="en-US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667000" y="4191794"/>
            <a:ext cx="5943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752600" y="3962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t5</a:t>
            </a:r>
            <a:endParaRPr lang="en-US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2667000" y="4706817"/>
            <a:ext cx="5943600" cy="18377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752600" y="4495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t6</a:t>
            </a:r>
            <a:endParaRPr lang="en-US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667000" y="5009080"/>
            <a:ext cx="5943600" cy="32582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752600" y="48122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t7</a:t>
            </a:r>
            <a:endParaRPr lang="en-US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2667000" y="5651262"/>
            <a:ext cx="5943600" cy="1588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752600" y="54218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t8</a:t>
            </a:r>
            <a:endParaRPr lang="en-US" dirty="0"/>
          </a:p>
        </p:txBody>
      </p:sp>
      <p:sp>
        <p:nvSpPr>
          <p:cNvPr id="73" name="Right Brace 72"/>
          <p:cNvSpPr/>
          <p:nvPr/>
        </p:nvSpPr>
        <p:spPr>
          <a:xfrm rot="10800000">
            <a:off x="2133600" y="2235920"/>
            <a:ext cx="228599" cy="750333"/>
          </a:xfrm>
          <a:prstGeom prst="rightBrace">
            <a:avLst>
              <a:gd name="adj1" fmla="val 52123"/>
              <a:gd name="adj2" fmla="val 50000"/>
            </a:avLst>
          </a:prstGeom>
          <a:solidFill>
            <a:srgbClr val="FFFFFF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73"/>
          <p:cNvSpPr/>
          <p:nvPr/>
        </p:nvSpPr>
        <p:spPr>
          <a:xfrm>
            <a:off x="76200" y="1957917"/>
            <a:ext cx="1981199" cy="13186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</a:t>
            </a:r>
            <a:r>
              <a:rPr lang="en-US" baseline="-25000" dirty="0" err="1" smtClean="0"/>
              <a:t>off</a:t>
            </a:r>
            <a:r>
              <a:rPr lang="en-US" dirty="0" smtClean="0"/>
              <a:t>set to prevent flits arriving before t4 from overflowing</a:t>
            </a:r>
            <a:endParaRPr lang="en-US" dirty="0"/>
          </a:p>
        </p:txBody>
      </p:sp>
      <p:sp>
        <p:nvSpPr>
          <p:cNvPr id="75" name="Rounded Rectangular Callout 74"/>
          <p:cNvSpPr/>
          <p:nvPr/>
        </p:nvSpPr>
        <p:spPr>
          <a:xfrm>
            <a:off x="6705600" y="3810000"/>
            <a:ext cx="1905000" cy="638516"/>
          </a:xfrm>
          <a:prstGeom prst="wedgeRoundRectCallout">
            <a:avLst>
              <a:gd name="adj1" fmla="val -88833"/>
              <a:gd name="adj2" fmla="val 2073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</a:t>
            </a:r>
            <a:r>
              <a:rPr lang="en-US" baseline="-25000" dirty="0" err="1" smtClean="0"/>
              <a:t>on</a:t>
            </a:r>
            <a:r>
              <a:rPr lang="en-US" dirty="0" smtClean="0"/>
              <a:t>threshold reached</a:t>
            </a:r>
            <a:endParaRPr lang="en-US" dirty="0"/>
          </a:p>
        </p:txBody>
      </p:sp>
      <p:sp>
        <p:nvSpPr>
          <p:cNvPr id="76" name="Right Brace 75"/>
          <p:cNvSpPr/>
          <p:nvPr/>
        </p:nvSpPr>
        <p:spPr>
          <a:xfrm rot="10800000">
            <a:off x="2057400" y="4176540"/>
            <a:ext cx="304800" cy="1485542"/>
          </a:xfrm>
          <a:prstGeom prst="rightBrace">
            <a:avLst>
              <a:gd name="adj1" fmla="val 52123"/>
              <a:gd name="adj2" fmla="val 50000"/>
            </a:avLst>
          </a:prstGeom>
          <a:solidFill>
            <a:srgbClr val="FFFFFF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152400" y="4164209"/>
            <a:ext cx="1828800" cy="162699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</a:t>
            </a:r>
            <a:r>
              <a:rPr lang="en-US" baseline="-25000" dirty="0" err="1" smtClean="0"/>
              <a:t>on</a:t>
            </a:r>
            <a:r>
              <a:rPr lang="en-US" dirty="0" smtClean="0"/>
              <a:t>set so that Node 2 does not run out of flits between t5 and t8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1" grpId="0"/>
      <p:bldP spid="14" grpId="0"/>
      <p:bldP spid="16" grpId="0"/>
      <p:bldP spid="18" grpId="0"/>
      <p:bldP spid="21" grpId="0" animBg="1"/>
      <p:bldP spid="23" grpId="0" animBg="1"/>
      <p:bldP spid="29" grpId="0"/>
      <p:bldP spid="33" grpId="0"/>
      <p:bldP spid="36" grpId="0"/>
      <p:bldP spid="38" grpId="0"/>
      <p:bldP spid="40" grpId="0"/>
      <p:bldP spid="43" grpId="0" animBg="1"/>
      <p:bldP spid="45" grpId="0" animBg="1"/>
      <p:bldP spid="48" grpId="0"/>
      <p:bldP spid="52" grpId="0"/>
      <p:bldP spid="54" grpId="0"/>
      <p:bldP spid="56" grpId="0"/>
      <p:bldP spid="58" grpId="0"/>
      <p:bldP spid="60" grpId="0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On-chip networks require techniques with lower buffering requirements</a:t>
            </a:r>
          </a:p>
          <a:p>
            <a:pPr lvl="1"/>
            <a:r>
              <a:rPr lang="en-US" dirty="0" smtClean="0"/>
              <a:t>Wormhole or Virtual Channel flow control</a:t>
            </a:r>
          </a:p>
          <a:p>
            <a:r>
              <a:rPr lang="en-US" dirty="0" smtClean="0"/>
              <a:t>Dropping packets unacceptable in on-chip environment</a:t>
            </a:r>
          </a:p>
          <a:p>
            <a:pPr lvl="1"/>
            <a:r>
              <a:rPr lang="en-US" dirty="0" smtClean="0"/>
              <a:t>Requires buffer backpressure mechanism</a:t>
            </a:r>
          </a:p>
          <a:p>
            <a:r>
              <a:rPr lang="en-US" dirty="0" smtClean="0"/>
              <a:t>Complexity of flow control impacts router </a:t>
            </a:r>
            <a:r>
              <a:rPr lang="en-US" dirty="0" err="1" smtClean="0"/>
              <a:t>microarchitecture</a:t>
            </a:r>
            <a:r>
              <a:rPr lang="en-US" dirty="0" smtClean="0"/>
              <a:t> (next)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</a:t>
            </a:r>
            <a:r>
              <a:rPr lang="en-US" dirty="0" err="1" smtClean="0"/>
              <a:t>Microarchitecture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 of buffers, switches, functional units, and control logic to implement routing algorithm and flow control</a:t>
            </a:r>
          </a:p>
          <a:p>
            <a:r>
              <a:rPr lang="en-US" dirty="0" smtClean="0"/>
              <a:t>Focus on </a:t>
            </a:r>
            <a:r>
              <a:rPr lang="en-US" dirty="0" err="1" smtClean="0"/>
              <a:t>microarchitecture</a:t>
            </a:r>
            <a:r>
              <a:rPr lang="en-US" dirty="0" smtClean="0"/>
              <a:t> of Virtual Channel router</a:t>
            </a:r>
          </a:p>
          <a:p>
            <a:r>
              <a:rPr lang="en-US" dirty="0" smtClean="0"/>
              <a:t>Router is pipelined to reduce cycle </a:t>
            </a:r>
            <a:r>
              <a:rPr lang="en-US" dirty="0" smtClean="0"/>
              <a:t>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Channel Router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78250" y="5791200"/>
            <a:ext cx="55563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" name="TextBox 178"/>
          <p:cNvSpPr txBox="1">
            <a:spLocks noChangeArrowheads="1"/>
          </p:cNvSpPr>
          <p:nvPr/>
        </p:nvSpPr>
        <p:spPr bwMode="auto">
          <a:xfrm>
            <a:off x="2728913" y="3808413"/>
            <a:ext cx="146208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0</a:t>
            </a:r>
          </a:p>
        </p:txBody>
      </p:sp>
      <p:sp>
        <p:nvSpPr>
          <p:cNvPr id="10" name="Oval 9"/>
          <p:cNvSpPr/>
          <p:nvPr/>
        </p:nvSpPr>
        <p:spPr>
          <a:xfrm>
            <a:off x="3779838" y="3351213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79838" y="3579813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13" name="TextBox 188"/>
          <p:cNvSpPr txBox="1">
            <a:spLocks noChangeArrowheads="1"/>
          </p:cNvSpPr>
          <p:nvPr/>
        </p:nvSpPr>
        <p:spPr bwMode="auto">
          <a:xfrm>
            <a:off x="2317750" y="2970213"/>
            <a:ext cx="14620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0</a:t>
            </a:r>
          </a:p>
        </p:txBody>
      </p:sp>
      <p:sp>
        <p:nvSpPr>
          <p:cNvPr id="17" name="TextBox 166"/>
          <p:cNvSpPr txBox="1">
            <a:spLocks noChangeArrowheads="1"/>
          </p:cNvSpPr>
          <p:nvPr/>
        </p:nvSpPr>
        <p:spPr bwMode="auto">
          <a:xfrm>
            <a:off x="2559050" y="4953000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MVC 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0" y="4419600"/>
            <a:ext cx="2651125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2286000" y="4511675"/>
          <a:ext cx="1646238" cy="289560"/>
        </p:xfrm>
        <a:graphic>
          <a:graphicData uri="http://schemas.openxmlformats.org/drawingml/2006/table">
            <a:tbl>
              <a:tblPr/>
              <a:tblGrid>
                <a:gridCol w="411163"/>
                <a:gridCol w="411162"/>
                <a:gridCol w="412750"/>
                <a:gridCol w="4111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0" y="5502275"/>
          <a:ext cx="1646238" cy="289560"/>
        </p:xfrm>
        <a:graphic>
          <a:graphicData uri="http://schemas.openxmlformats.org/drawingml/2006/table">
            <a:tbl>
              <a:tblPr/>
              <a:tblGrid>
                <a:gridCol w="411163"/>
                <a:gridCol w="411162"/>
                <a:gridCol w="412750"/>
                <a:gridCol w="4111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Oval 20"/>
          <p:cNvSpPr/>
          <p:nvPr/>
        </p:nvSpPr>
        <p:spPr>
          <a:xfrm>
            <a:off x="3338513" y="32750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338513" y="35036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338513" y="30464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24" name="TextBox 173"/>
          <p:cNvSpPr txBox="1">
            <a:spLocks noChangeArrowheads="1"/>
          </p:cNvSpPr>
          <p:nvPr/>
        </p:nvSpPr>
        <p:spPr bwMode="auto">
          <a:xfrm>
            <a:off x="1874838" y="2894013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0</a:t>
            </a:r>
          </a:p>
        </p:txBody>
      </p:sp>
      <p:sp>
        <p:nvSpPr>
          <p:cNvPr id="25" name="TextBox 174"/>
          <p:cNvSpPr txBox="1">
            <a:spLocks noChangeArrowheads="1"/>
          </p:cNvSpPr>
          <p:nvPr/>
        </p:nvSpPr>
        <p:spPr bwMode="auto">
          <a:xfrm>
            <a:off x="1462088" y="5543550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x</a:t>
            </a:r>
          </a:p>
        </p:txBody>
      </p:sp>
      <p:sp>
        <p:nvSpPr>
          <p:cNvPr id="26" name="Oval 25"/>
          <p:cNvSpPr/>
          <p:nvPr/>
        </p:nvSpPr>
        <p:spPr>
          <a:xfrm>
            <a:off x="3749675" y="2894013"/>
            <a:ext cx="55563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749675" y="3046413"/>
            <a:ext cx="55563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28" name="TextBox 114"/>
          <p:cNvSpPr txBox="1">
            <a:spLocks noChangeArrowheads="1"/>
          </p:cNvSpPr>
          <p:nvPr/>
        </p:nvSpPr>
        <p:spPr bwMode="auto">
          <a:xfrm>
            <a:off x="2560638" y="3427413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MVC 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21275" y="3048000"/>
            <a:ext cx="2651125" cy="31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16200000" flipH="1">
            <a:off x="5431631" y="3983832"/>
            <a:ext cx="1906587" cy="1403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5479256" y="4029869"/>
            <a:ext cx="1903413" cy="13112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>
            <a:off x="5318125" y="3732213"/>
            <a:ext cx="3651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086600" y="3732213"/>
            <a:ext cx="457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5318125" y="5637213"/>
            <a:ext cx="4572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086600" y="5638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121275" y="2286000"/>
            <a:ext cx="2651125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ea typeface="Arial" pitchFamily="-65" charset="0"/>
                <a:cs typeface="Arial" pitchFamily="-65" charset="0"/>
              </a:rPr>
              <a:t>Switch Allocator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105400" y="1447800"/>
            <a:ext cx="2651125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ea typeface="Arial" pitchFamily="-65" charset="0"/>
                <a:cs typeface="Arial" pitchFamily="-65" charset="0"/>
              </a:rPr>
              <a:t>Virtual Channel Allocator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772400" y="37338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772400" y="41910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371600" y="2436813"/>
            <a:ext cx="2652713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2286000" y="2528888"/>
          <a:ext cx="1646238" cy="289560"/>
        </p:xfrm>
        <a:graphic>
          <a:graphicData uri="http://schemas.openxmlformats.org/drawingml/2006/table">
            <a:tbl>
              <a:tblPr/>
              <a:tblGrid>
                <a:gridCol w="411163"/>
                <a:gridCol w="411162"/>
                <a:gridCol w="412750"/>
                <a:gridCol w="4111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2286000" y="3519488"/>
          <a:ext cx="1646238" cy="289560"/>
        </p:xfrm>
        <a:graphic>
          <a:graphicData uri="http://schemas.openxmlformats.org/drawingml/2006/table">
            <a:tbl>
              <a:tblPr/>
              <a:tblGrid>
                <a:gridCol w="411163"/>
                <a:gridCol w="411162"/>
                <a:gridCol w="412750"/>
                <a:gridCol w="411163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65" charset="0"/>
                        <a:ea typeface="Arial" pitchFamily="-65" charset="0"/>
                        <a:cs typeface="Arial" pitchFamily="-65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" name="Oval 48"/>
          <p:cNvSpPr/>
          <p:nvPr/>
        </p:nvSpPr>
        <p:spPr>
          <a:xfrm>
            <a:off x="2927350" y="28940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2927350" y="28940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2927350" y="3122613"/>
            <a:ext cx="53975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2" name="TextBox 84"/>
          <p:cNvSpPr txBox="1">
            <a:spLocks noChangeArrowheads="1"/>
          </p:cNvSpPr>
          <p:nvPr/>
        </p:nvSpPr>
        <p:spPr bwMode="auto">
          <a:xfrm>
            <a:off x="1463675" y="2513013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0</a:t>
            </a:r>
          </a:p>
        </p:txBody>
      </p:sp>
      <p:sp>
        <p:nvSpPr>
          <p:cNvPr id="53" name="TextBox 85"/>
          <p:cNvSpPr txBox="1">
            <a:spLocks noChangeArrowheads="1"/>
          </p:cNvSpPr>
          <p:nvPr/>
        </p:nvSpPr>
        <p:spPr bwMode="auto">
          <a:xfrm>
            <a:off x="1463675" y="3560763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x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66713" y="2817812"/>
            <a:ext cx="100488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28600" y="5562600"/>
            <a:ext cx="1143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139"/>
          <p:cNvSpPr txBox="1">
            <a:spLocks noChangeArrowheads="1"/>
          </p:cNvSpPr>
          <p:nvPr/>
        </p:nvSpPr>
        <p:spPr bwMode="auto">
          <a:xfrm>
            <a:off x="381000" y="3810000"/>
            <a:ext cx="914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65" charset="0"/>
              </a:rPr>
              <a:t>Input Ports</a:t>
            </a:r>
          </a:p>
        </p:txBody>
      </p:sp>
      <p:sp>
        <p:nvSpPr>
          <p:cNvPr id="57" name="Oval 56"/>
          <p:cNvSpPr/>
          <p:nvPr/>
        </p:nvSpPr>
        <p:spPr>
          <a:xfrm>
            <a:off x="792163" y="33528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792163" y="35052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792163" y="36576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92163" y="44958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92163" y="46482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92163" y="4800600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4024313" y="3292475"/>
            <a:ext cx="109696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8" idx="3"/>
          </p:cNvCxnSpPr>
          <p:nvPr/>
        </p:nvCxnSpPr>
        <p:spPr>
          <a:xfrm>
            <a:off x="4022725" y="5219700"/>
            <a:ext cx="108267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5" idx="2"/>
          </p:cNvCxnSpPr>
          <p:nvPr/>
        </p:nvCxnSpPr>
        <p:spPr>
          <a:xfrm rot="16200000" flipH="1">
            <a:off x="2544763" y="2286000"/>
            <a:ext cx="304803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7772400" y="45720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772400" y="49530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7772400" y="5410200"/>
            <a:ext cx="83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2932113" y="3351213"/>
            <a:ext cx="55562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371600" y="1447800"/>
            <a:ext cx="2651125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ea typeface="Arial" pitchFamily="-65" charset="0"/>
                <a:cs typeface="Arial" pitchFamily="-65" charset="0"/>
              </a:rPr>
              <a:t>Routing Computation</a:t>
            </a:r>
            <a:endParaRPr lang="en-US" dirty="0">
              <a:solidFill>
                <a:schemeClr val="tx1"/>
              </a:solidFill>
              <a:ea typeface="Arial" pitchFamily="-65" charset="0"/>
              <a:cs typeface="Arial" pitchFamily="-65" charset="0"/>
            </a:endParaRPr>
          </a:p>
        </p:txBody>
      </p:sp>
      <p:sp>
        <p:nvSpPr>
          <p:cNvPr id="76" name="TextBox 84"/>
          <p:cNvSpPr txBox="1">
            <a:spLocks noChangeArrowheads="1"/>
          </p:cNvSpPr>
          <p:nvPr/>
        </p:nvSpPr>
        <p:spPr bwMode="auto">
          <a:xfrm>
            <a:off x="1462088" y="4495800"/>
            <a:ext cx="1463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500">
                <a:latin typeface="Calibri" pitchFamily="-65" charset="0"/>
              </a:rPr>
              <a:t>VC 0</a:t>
            </a:r>
          </a:p>
        </p:txBody>
      </p:sp>
      <p:cxnSp>
        <p:nvCxnSpPr>
          <p:cNvPr id="83" name="Elbow Connector 82"/>
          <p:cNvCxnSpPr>
            <a:endCxn id="42" idx="1"/>
          </p:cNvCxnSpPr>
          <p:nvPr/>
        </p:nvCxnSpPr>
        <p:spPr>
          <a:xfrm flipV="1">
            <a:off x="4024313" y="1790700"/>
            <a:ext cx="1081087" cy="10461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/>
          <p:nvPr/>
        </p:nvCxnSpPr>
        <p:spPr>
          <a:xfrm flipV="1">
            <a:off x="4022725" y="2535238"/>
            <a:ext cx="1173162" cy="1120775"/>
          </a:xfrm>
          <a:prstGeom prst="bentConnector3">
            <a:avLst>
              <a:gd name="adj1" fmla="val 66238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Router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Canonical 5-stage </a:t>
            </a:r>
            <a:r>
              <a:rPr lang="en-US" dirty="0" smtClean="0"/>
              <a:t>(+link) pipeline</a:t>
            </a:r>
            <a:endParaRPr lang="en-US" dirty="0" smtClean="0"/>
          </a:p>
          <a:p>
            <a:pPr lvl="1"/>
            <a:r>
              <a:rPr lang="en-US" dirty="0" smtClean="0"/>
              <a:t>BW: Buffer Write</a:t>
            </a:r>
          </a:p>
          <a:p>
            <a:pPr lvl="1"/>
            <a:r>
              <a:rPr lang="en-US" dirty="0" smtClean="0"/>
              <a:t>RC: Routing computation</a:t>
            </a:r>
          </a:p>
          <a:p>
            <a:pPr lvl="1"/>
            <a:r>
              <a:rPr lang="en-US" dirty="0" smtClean="0"/>
              <a:t>VA: Virtual Channel Allocation</a:t>
            </a:r>
          </a:p>
          <a:p>
            <a:pPr lvl="1"/>
            <a:r>
              <a:rPr lang="en-US" dirty="0" smtClean="0"/>
              <a:t>SA: Switch Allocation</a:t>
            </a:r>
          </a:p>
          <a:p>
            <a:pPr lvl="1"/>
            <a:r>
              <a:rPr lang="en-US" dirty="0" smtClean="0"/>
              <a:t>ST: Switch Traversal</a:t>
            </a:r>
          </a:p>
          <a:p>
            <a:pPr lvl="1"/>
            <a:r>
              <a:rPr lang="en-US" dirty="0" smtClean="0"/>
              <a:t>LT: Link Traversal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BW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RC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VA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00800" y="16002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LT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Router Pipeline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99037"/>
            <a:ext cx="8229600" cy="1630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Routing computation performed once per packet</a:t>
            </a:r>
          </a:p>
          <a:p>
            <a:r>
              <a:rPr lang="en-US" dirty="0" smtClean="0"/>
              <a:t>Virtual channel allocated once per packet</a:t>
            </a:r>
          </a:p>
          <a:p>
            <a:r>
              <a:rPr lang="en-US" dirty="0" smtClean="0"/>
              <a:t>body and tail flits inherit this info from head flit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29200" y="1828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199" y="2590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2743199" y="2590800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V="1">
            <a:off x="2743199" y="2590800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981200" y="2590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743200" y="3352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505200" y="4114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05199" y="2590801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3505199" y="2590801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V="1">
            <a:off x="3505199" y="2590801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267200" y="2590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29200" y="2590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91200" y="2590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029200" y="3352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791200" y="3352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553200" y="3352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791200" y="4114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53200" y="4114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15200" y="4114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505200" y="3352799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3505200" y="3352799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V="1">
            <a:off x="3505200" y="3352799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4267200" y="3352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4267200" y="3352800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V="1">
            <a:off x="4267200" y="3352800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4267200" y="4114799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4267200" y="4114799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V="1">
            <a:off x="4267200" y="4114799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029200" y="41148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029200" y="4114800"/>
            <a:ext cx="762000" cy="761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6200000" flipV="1">
            <a:off x="5029200" y="4114800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57200" y="1992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Head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57200" y="2743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Body 1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57200" y="3593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Body 2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57200" y="4355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Tail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1219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81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43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505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267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029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791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553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315200" y="1219200"/>
            <a:ext cx="762000" cy="762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Pipeline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/>
          <a:lstStyle/>
          <a:p>
            <a:r>
              <a:rPr lang="en-US" dirty="0" smtClean="0"/>
              <a:t>Baseline (no load) delay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Ideally, only pay link delay</a:t>
            </a:r>
          </a:p>
          <a:p>
            <a:r>
              <a:rPr lang="en-US" dirty="0" smtClean="0"/>
              <a:t>Techniques to reduce pipeline stages</a:t>
            </a:r>
          </a:p>
          <a:p>
            <a:pPr lvl="1"/>
            <a:r>
              <a:rPr lang="en-US" dirty="0" err="1" smtClean="0"/>
              <a:t>Lookahead</a:t>
            </a:r>
            <a:r>
              <a:rPr lang="en-US" dirty="0" smtClean="0"/>
              <a:t> routing: At current router perform routing computation for next router</a:t>
            </a:r>
          </a:p>
          <a:p>
            <a:pPr lvl="2"/>
            <a:r>
              <a:rPr lang="en-US" dirty="0" smtClean="0"/>
              <a:t>Overlap with BW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77963" y="2286000"/>
          <a:ext cx="6035675" cy="487363"/>
        </p:xfrm>
        <a:graphic>
          <a:graphicData uri="http://schemas.openxmlformats.org/presentationml/2006/ole">
            <p:oleObj spid="_x0000_s23554" name="Equation" r:id="rId3" imgW="2438280" imgH="2286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1981200" y="55626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NRC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600" y="55626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55626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55626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55626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Pipeline Optimizations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Speculation</a:t>
            </a:r>
          </a:p>
          <a:p>
            <a:pPr lvl="1"/>
            <a:r>
              <a:rPr lang="en-US" dirty="0" smtClean="0"/>
              <a:t>Assume that Virtual Channel Allocation stage will be successful</a:t>
            </a:r>
          </a:p>
          <a:p>
            <a:pPr lvl="2"/>
            <a:r>
              <a:rPr lang="en-US" dirty="0" smtClean="0"/>
              <a:t>Valid under low to moderate loads</a:t>
            </a:r>
          </a:p>
          <a:p>
            <a:pPr lvl="1"/>
            <a:r>
              <a:rPr lang="en-US" dirty="0" smtClean="0"/>
              <a:t>Entire VA and SA in parallel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VA unsuccessful (no virtual channel returned)</a:t>
            </a:r>
          </a:p>
          <a:p>
            <a:pPr lvl="2"/>
            <a:r>
              <a:rPr lang="en-US" dirty="0" smtClean="0"/>
              <a:t>Must repeat VA/SA in next cycle</a:t>
            </a:r>
          </a:p>
          <a:p>
            <a:pPr lvl="1"/>
            <a:r>
              <a:rPr lang="en-US" dirty="0" smtClean="0"/>
              <a:t>Prioritize non-speculative requests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39624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BW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NRC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39624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39624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05400" y="3962400"/>
            <a:ext cx="914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Pipeline</a:t>
            </a:r>
            <a:r>
              <a:rPr lang="en-US" baseline="0" dirty="0" smtClean="0"/>
              <a:t> Optimizations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Bypassing: when no flits in input buffer</a:t>
            </a:r>
          </a:p>
          <a:p>
            <a:pPr lvl="1"/>
            <a:r>
              <a:rPr lang="en-US" dirty="0" smtClean="0"/>
              <a:t>Speculatively enter ST</a:t>
            </a:r>
          </a:p>
          <a:p>
            <a:pPr lvl="1"/>
            <a:r>
              <a:rPr lang="en-US" dirty="0" smtClean="0"/>
              <a:t>On port conflict, speculation aborted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 the first stage, a free VC is allocated, next routing is performed and the crossbar is setup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35052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NRC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Setup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35052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35052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868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Single buffer per input</a:t>
            </a:r>
          </a:p>
          <a:p>
            <a:r>
              <a:rPr lang="en-US" dirty="0" smtClean="0"/>
              <a:t>Multiple fixed length queues per physical channel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92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764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336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3622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908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19400" y="1981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990600" y="1981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24368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2192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4478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6764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050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336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3622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5908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819400" y="2743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9906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0600" y="31988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2192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4478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6764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050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1336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3622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5908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819400" y="35052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990600" y="3505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90600" y="39608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2192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4478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6764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9050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1336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622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5908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819400" y="43434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990600" y="4343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990600" y="47990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81000" y="22082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81000" y="29702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81000" y="37322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81000" y="45704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048000" y="22098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048000" y="29718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048000" y="37338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048000" y="45720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6096000" y="1371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324600" y="1371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553200" y="1371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781800" y="1371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096000" y="1905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324600" y="1905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553200" y="1905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781800" y="1905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5867400" y="1371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867400" y="1827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7010400" y="1600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7010400" y="21320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867400" y="1905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867400" y="23606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096000" y="2514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324600" y="2514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553200" y="2514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6781800" y="2514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96000" y="3048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324600" y="3048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553200" y="3048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6781800" y="3048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5867400" y="2514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867400" y="2970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010400" y="2743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010400" y="32750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867400" y="3048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867400" y="35036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096000" y="3657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324600" y="3657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553200" y="3657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781800" y="3657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096000" y="4191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324600" y="4191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553200" y="4191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781800" y="4191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867400" y="3657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867400" y="4113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7010400" y="3886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7010400" y="44180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867400" y="4191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867400" y="46466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096000" y="4800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6324600" y="4800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553200" y="4800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781800" y="48006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096000" y="5334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324600" y="5334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553200" y="5334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781800" y="5334000"/>
            <a:ext cx="2286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5867400" y="4800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867400" y="5256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7010400" y="5029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7010400" y="5561012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867400" y="5334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5867400" y="57896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105400" y="1828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/>
          <p:nvPr/>
        </p:nvCxnSpPr>
        <p:spPr>
          <a:xfrm flipV="1">
            <a:off x="5562600" y="1601788"/>
            <a:ext cx="381000" cy="225424"/>
          </a:xfrm>
          <a:prstGeom prst="bentConnector3">
            <a:avLst>
              <a:gd name="adj1" fmla="val 21667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/>
          <p:nvPr/>
        </p:nvCxnSpPr>
        <p:spPr>
          <a:xfrm>
            <a:off x="5562600" y="1827212"/>
            <a:ext cx="381000" cy="306388"/>
          </a:xfrm>
          <a:prstGeom prst="bentConnector3">
            <a:avLst>
              <a:gd name="adj1" fmla="val 21111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05400" y="2970212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/>
          <p:cNvCxnSpPr/>
          <p:nvPr/>
        </p:nvCxnSpPr>
        <p:spPr>
          <a:xfrm flipV="1">
            <a:off x="5562600" y="2743200"/>
            <a:ext cx="381000" cy="225424"/>
          </a:xfrm>
          <a:prstGeom prst="bentConnector3">
            <a:avLst>
              <a:gd name="adj1" fmla="val 21667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/>
          <p:nvPr/>
        </p:nvCxnSpPr>
        <p:spPr>
          <a:xfrm>
            <a:off x="5562600" y="2968624"/>
            <a:ext cx="381000" cy="306388"/>
          </a:xfrm>
          <a:prstGeom prst="bentConnector3">
            <a:avLst>
              <a:gd name="adj1" fmla="val 21111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105400" y="4114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/>
          <p:nvPr/>
        </p:nvCxnSpPr>
        <p:spPr>
          <a:xfrm flipV="1">
            <a:off x="5562600" y="3887788"/>
            <a:ext cx="381000" cy="225424"/>
          </a:xfrm>
          <a:prstGeom prst="bentConnector3">
            <a:avLst>
              <a:gd name="adj1" fmla="val 21667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>
            <a:off x="5562600" y="4113212"/>
            <a:ext cx="381000" cy="306388"/>
          </a:xfrm>
          <a:prstGeom prst="bentConnector3">
            <a:avLst>
              <a:gd name="adj1" fmla="val 21111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5105400" y="5256212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/>
          <p:cNvCxnSpPr/>
          <p:nvPr/>
        </p:nvCxnSpPr>
        <p:spPr>
          <a:xfrm flipV="1">
            <a:off x="5562600" y="5029200"/>
            <a:ext cx="381000" cy="225424"/>
          </a:xfrm>
          <a:prstGeom prst="bentConnector3">
            <a:avLst>
              <a:gd name="adj1" fmla="val 21667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/>
          <p:nvPr/>
        </p:nvCxnSpPr>
        <p:spPr>
          <a:xfrm>
            <a:off x="5562600" y="5254624"/>
            <a:ext cx="381000" cy="306388"/>
          </a:xfrm>
          <a:prstGeom prst="bentConnector3">
            <a:avLst>
              <a:gd name="adj1" fmla="val 21111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Left Brace 119"/>
          <p:cNvSpPr/>
          <p:nvPr/>
        </p:nvSpPr>
        <p:spPr>
          <a:xfrm>
            <a:off x="4648200" y="1827212"/>
            <a:ext cx="381000" cy="3430588"/>
          </a:xfrm>
          <a:prstGeom prst="leftBrace">
            <a:avLst>
              <a:gd name="adj1" fmla="val 14166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3733800" y="31242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channels</a:t>
            </a:r>
            <a:endParaRPr lang="en-US" dirty="0"/>
          </a:p>
        </p:txBody>
      </p:sp>
      <p:sp>
        <p:nvSpPr>
          <p:cNvPr id="122" name="Left Brace 121"/>
          <p:cNvSpPr/>
          <p:nvPr/>
        </p:nvSpPr>
        <p:spPr>
          <a:xfrm rot="10800000">
            <a:off x="7696201" y="1600200"/>
            <a:ext cx="381000" cy="3962400"/>
          </a:xfrm>
          <a:prstGeom prst="leftBrace">
            <a:avLst>
              <a:gd name="adj1" fmla="val 14166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8077200" y="3352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Virtual channels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Messages: composed of one or more packets</a:t>
            </a:r>
          </a:p>
          <a:p>
            <a:pPr lvl="1"/>
            <a:r>
              <a:rPr lang="en-US" dirty="0" smtClean="0"/>
              <a:t>If message size is &lt;= maximum packet size only one packet created</a:t>
            </a:r>
          </a:p>
          <a:p>
            <a:r>
              <a:rPr lang="en-US" dirty="0" smtClean="0"/>
              <a:t>Packets: composed of one or more flits</a:t>
            </a:r>
          </a:p>
          <a:p>
            <a:r>
              <a:rPr lang="en-US" dirty="0" smtClean="0"/>
              <a:t>Flit: flow control digit</a:t>
            </a:r>
          </a:p>
          <a:p>
            <a:r>
              <a:rPr lang="en-US" dirty="0" err="1" smtClean="0"/>
              <a:t>Phit</a:t>
            </a:r>
            <a:r>
              <a:rPr lang="en-US" dirty="0" smtClean="0"/>
              <a:t>: physical digit</a:t>
            </a:r>
          </a:p>
          <a:p>
            <a:pPr lvl="1"/>
            <a:r>
              <a:rPr lang="en-US" dirty="0" smtClean="0"/>
              <a:t>Subdivides flit into chunks = to link width</a:t>
            </a:r>
          </a:p>
          <a:p>
            <a:pPr lvl="1"/>
            <a:r>
              <a:rPr lang="en-US" dirty="0" smtClean="0"/>
              <a:t>In on-chip networks, flit size == </a:t>
            </a:r>
            <a:r>
              <a:rPr lang="en-US" dirty="0" err="1" smtClean="0"/>
              <a:t>phit</a:t>
            </a:r>
            <a:r>
              <a:rPr lang="en-US" dirty="0" smtClean="0"/>
              <a:t> size.</a:t>
            </a:r>
          </a:p>
          <a:p>
            <a:pPr lvl="2"/>
            <a:r>
              <a:rPr lang="en-US" dirty="0" smtClean="0"/>
              <a:t>Due to very wide on-chip channels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Arbiters and Allocators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 smtClean="0"/>
              <a:t>Allocator</a:t>
            </a:r>
            <a:r>
              <a:rPr lang="en-US" dirty="0" smtClean="0"/>
              <a:t> matches N requests to M resources </a:t>
            </a:r>
          </a:p>
          <a:p>
            <a:r>
              <a:rPr lang="en-US" i="1" dirty="0" smtClean="0"/>
              <a:t>Arbiter</a:t>
            </a:r>
            <a:r>
              <a:rPr lang="en-US" dirty="0" smtClean="0"/>
              <a:t> matches N requests to 1 resource</a:t>
            </a:r>
          </a:p>
          <a:p>
            <a:r>
              <a:rPr lang="en-US" dirty="0" smtClean="0"/>
              <a:t>Resources are VCs (for virtual channel routers) and crossbar switch ports. </a:t>
            </a:r>
          </a:p>
          <a:p>
            <a:r>
              <a:rPr lang="en-US" dirty="0" smtClean="0"/>
              <a:t>Virtual-channel allocator (VA) </a:t>
            </a:r>
          </a:p>
          <a:p>
            <a:pPr lvl="1"/>
            <a:r>
              <a:rPr lang="en-US" dirty="0" smtClean="0"/>
              <a:t>Resolves contention for output virtual channels</a:t>
            </a:r>
          </a:p>
          <a:p>
            <a:pPr lvl="1"/>
            <a:r>
              <a:rPr lang="en-US" dirty="0" smtClean="0"/>
              <a:t>Grants them to input virtual channels</a:t>
            </a:r>
          </a:p>
          <a:p>
            <a:r>
              <a:rPr lang="en-US" dirty="0" smtClean="0"/>
              <a:t>Switch allocator (SA) that grants crossbar switch ports to input virtual channels</a:t>
            </a:r>
          </a:p>
          <a:p>
            <a:r>
              <a:rPr lang="en-US" dirty="0" smtClean="0"/>
              <a:t>Allocator/arbiter that delivers high matching probability translates to higher network throughput. </a:t>
            </a:r>
          </a:p>
          <a:p>
            <a:pPr lvl="1"/>
            <a:r>
              <a:rPr lang="en-US" dirty="0" smtClean="0"/>
              <a:t>Must also be fast and able to be pipelined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Arbiter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Last request serviced given lowest priority</a:t>
            </a:r>
          </a:p>
          <a:p>
            <a:r>
              <a:rPr lang="en-US" dirty="0" smtClean="0"/>
              <a:t>Generate the next priority vector from current grant vector</a:t>
            </a:r>
          </a:p>
          <a:p>
            <a:r>
              <a:rPr lang="en-US" dirty="0" smtClean="0"/>
              <a:t>Exhibits fairness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Arbiter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Least recently served priority scheme</a:t>
            </a:r>
          </a:p>
          <a:p>
            <a:r>
              <a:rPr lang="en-US" dirty="0" smtClean="0"/>
              <a:t>Triangular array of state bits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j</a:t>
            </a:r>
            <a:endParaRPr lang="en-US" baseline="-25000" dirty="0" smtClean="0"/>
          </a:p>
          <a:p>
            <a:pPr lvl="1"/>
            <a:r>
              <a:rPr lang="en-US" dirty="0" smtClean="0"/>
              <a:t>Bit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indicates request </a:t>
            </a:r>
            <a:r>
              <a:rPr lang="en-US" dirty="0" err="1" smtClean="0"/>
              <a:t>i</a:t>
            </a:r>
            <a:r>
              <a:rPr lang="en-US" dirty="0" smtClean="0"/>
              <a:t> takes priority over </a:t>
            </a:r>
            <a:r>
              <a:rPr lang="en-US" dirty="0" err="1" smtClean="0"/>
              <a:t>j</a:t>
            </a:r>
            <a:endParaRPr lang="en-US" dirty="0" smtClean="0"/>
          </a:p>
          <a:p>
            <a:pPr lvl="1"/>
            <a:r>
              <a:rPr lang="en-US" dirty="0" smtClean="0"/>
              <a:t>Each time request </a:t>
            </a:r>
            <a:r>
              <a:rPr lang="en-US" dirty="0" err="1" smtClean="0"/>
              <a:t>k</a:t>
            </a:r>
            <a:r>
              <a:rPr lang="en-US" dirty="0" smtClean="0"/>
              <a:t> granted, clears all bits in row </a:t>
            </a:r>
            <a:r>
              <a:rPr lang="en-US" dirty="0" err="1" smtClean="0"/>
              <a:t>k</a:t>
            </a:r>
            <a:r>
              <a:rPr lang="en-US" dirty="0" smtClean="0"/>
              <a:t> and sets all bits in column </a:t>
            </a:r>
            <a:r>
              <a:rPr lang="en-US" dirty="0" err="1" smtClean="0"/>
              <a:t>k</a:t>
            </a:r>
            <a:endParaRPr lang="en-US" dirty="0" smtClean="0"/>
          </a:p>
          <a:p>
            <a:r>
              <a:rPr lang="en-US" dirty="0" smtClean="0"/>
              <a:t>Good for small number of inputs</a:t>
            </a:r>
          </a:p>
          <a:p>
            <a:r>
              <a:rPr lang="en-US" dirty="0" smtClean="0"/>
              <a:t>Fast, inexpensive and provides strong fairness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Separable Allocator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229600" cy="160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3:4 allocator</a:t>
            </a:r>
          </a:p>
          <a:p>
            <a:r>
              <a:rPr lang="en-US" dirty="0" smtClean="0"/>
              <a:t>First stage: decides which of 3 </a:t>
            </a:r>
            <a:r>
              <a:rPr lang="en-US" smtClean="0"/>
              <a:t>requestors wins </a:t>
            </a:r>
            <a:r>
              <a:rPr lang="en-US" dirty="0" smtClean="0"/>
              <a:t>specific resource</a:t>
            </a:r>
          </a:p>
          <a:p>
            <a:r>
              <a:rPr lang="en-US" dirty="0" smtClean="0"/>
              <a:t>Second stage: ensures requestor is granted just 1 of 4 resources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95600" y="1417638"/>
            <a:ext cx="838200" cy="7921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3:1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2362200"/>
            <a:ext cx="838200" cy="7921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3:1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3276600"/>
            <a:ext cx="838200" cy="7921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3:1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600" y="4191000"/>
            <a:ext cx="838200" cy="7921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3:1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752600"/>
            <a:ext cx="838200" cy="8683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2743200"/>
            <a:ext cx="838200" cy="8683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4:1 arbiter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6400" y="3779838"/>
            <a:ext cx="838200" cy="9140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4:1 arbiter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10800000">
            <a:off x="2438400" y="16002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2438400" y="1827211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438400" y="2055811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2438401" y="2514600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2438401" y="2741611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438399" y="2971798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2438399" y="3429000"/>
            <a:ext cx="45720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2438401" y="3656011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2438401" y="3884611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438400" y="4343401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2438400" y="4570412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2438400" y="4799012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8600" y="1292423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Requestor 1 requesting resource A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228600" y="17526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Requestor 3 requesting resource A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76202" y="4035623"/>
            <a:ext cx="2895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Requestor 1 requesting resource D</a:t>
            </a:r>
            <a:endParaRPr lang="en-US" sz="14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3733800" y="1524000"/>
            <a:ext cx="1752600" cy="455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9" idx="1"/>
          </p:cNvCxnSpPr>
          <p:nvPr/>
        </p:nvCxnSpPr>
        <p:spPr>
          <a:xfrm>
            <a:off x="3733800" y="2743200"/>
            <a:ext cx="1752600" cy="434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733800" y="2362200"/>
            <a:ext cx="1752600" cy="11041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" idx="3"/>
          </p:cNvCxnSpPr>
          <p:nvPr/>
        </p:nvCxnSpPr>
        <p:spPr>
          <a:xfrm>
            <a:off x="3733800" y="1813719"/>
            <a:ext cx="1752600" cy="11580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3696495" y="2094705"/>
            <a:ext cx="1827211" cy="1752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733800" y="2133600"/>
            <a:ext cx="1752600" cy="3659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733800" y="2971798"/>
            <a:ext cx="1752601" cy="10300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3687366" y="2545955"/>
            <a:ext cx="1845469" cy="1752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" idx="3"/>
          </p:cNvCxnSpPr>
          <p:nvPr/>
        </p:nvCxnSpPr>
        <p:spPr>
          <a:xfrm flipV="1">
            <a:off x="3733800" y="3276600"/>
            <a:ext cx="1752600" cy="396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3733800" y="3429001"/>
            <a:ext cx="1752600" cy="10667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10" idx="1"/>
          </p:cNvCxnSpPr>
          <p:nvPr/>
        </p:nvCxnSpPr>
        <p:spPr>
          <a:xfrm>
            <a:off x="3733800" y="3962400"/>
            <a:ext cx="1752600" cy="2744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3733800" y="4343401"/>
            <a:ext cx="1752601" cy="3504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0800000">
            <a:off x="6324602" y="1828801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0800000">
            <a:off x="6324602" y="2057400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0800000" flipV="1">
            <a:off x="6324600" y="2286000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0800000" flipV="1">
            <a:off x="6324600" y="2514599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10800000">
            <a:off x="6324602" y="2819400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0800000">
            <a:off x="6324602" y="3047999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0800000" flipV="1">
            <a:off x="6324600" y="3276599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0800000" flipV="1">
            <a:off x="6324600" y="3505198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0800000">
            <a:off x="6324602" y="3886200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0800000">
            <a:off x="6324602" y="4114799"/>
            <a:ext cx="45720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0800000" flipV="1">
            <a:off x="6324600" y="4343399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0800000" flipV="1">
            <a:off x="6324600" y="4571998"/>
            <a:ext cx="45720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324602" y="1521023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A granted to Requestor 1</a:t>
            </a:r>
            <a:endParaRPr lang="en-US" sz="1400" dirty="0"/>
          </a:p>
        </p:txBody>
      </p:sp>
      <p:sp>
        <p:nvSpPr>
          <p:cNvPr id="95" name="TextBox 94"/>
          <p:cNvSpPr txBox="1"/>
          <p:nvPr/>
        </p:nvSpPr>
        <p:spPr>
          <a:xfrm>
            <a:off x="6324602" y="1752600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B granted to Requestor 1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6324600" y="1981200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C granted to Requestor 1</a:t>
            </a:r>
            <a:endParaRPr 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6324600" y="2206823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D granted to Requestor 1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6324602" y="3581400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A granted to Requestor 3</a:t>
            </a:r>
            <a:endParaRPr lang="en-US" sz="1400" dirty="0"/>
          </a:p>
        </p:txBody>
      </p:sp>
      <p:sp>
        <p:nvSpPr>
          <p:cNvPr id="99" name="TextBox 98"/>
          <p:cNvSpPr txBox="1"/>
          <p:nvPr/>
        </p:nvSpPr>
        <p:spPr>
          <a:xfrm>
            <a:off x="6324600" y="4267200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D granted to Requestor 3</a:t>
            </a:r>
            <a:endParaRPr lang="en-US" sz="1400" dirty="0"/>
          </a:p>
        </p:txBody>
      </p:sp>
      <p:sp>
        <p:nvSpPr>
          <p:cNvPr id="100" name="TextBox 99"/>
          <p:cNvSpPr txBox="1"/>
          <p:nvPr/>
        </p:nvSpPr>
        <p:spPr>
          <a:xfrm>
            <a:off x="6324600" y="3810000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B granted to Requestor 3</a:t>
            </a:r>
            <a:endParaRPr lang="en-US" sz="1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6324600" y="4035623"/>
            <a:ext cx="28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Resource C granted to Requestor 3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Crossbar Dimension Slicing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Crossbar area and power grow with </a:t>
            </a:r>
            <a:r>
              <a:rPr lang="en-US" i="1" dirty="0" smtClean="0"/>
              <a:t>O((pw)</a:t>
            </a:r>
            <a:r>
              <a:rPr lang="en-US" i="1" baseline="30000" dirty="0" smtClean="0"/>
              <a:t>2</a:t>
            </a:r>
            <a:r>
              <a:rPr lang="en-US" i="1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Replace 1 5x5 crossbar with 2 3x3 crossbars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2666206"/>
            <a:ext cx="2057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00400" y="4114006"/>
            <a:ext cx="20574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4" idx="0"/>
          </p:cNvCxnSpPr>
          <p:nvPr/>
        </p:nvCxnSpPr>
        <p:spPr>
          <a:xfrm rot="5400000">
            <a:off x="3968631" y="2405737"/>
            <a:ext cx="52093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rot="5400000">
            <a:off x="3886200" y="37711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</p:cNvCxnSpPr>
          <p:nvPr/>
        </p:nvCxnSpPr>
        <p:spPr>
          <a:xfrm rot="5400000">
            <a:off x="4005937" y="5099169"/>
            <a:ext cx="44632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16188" y="2894806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14600" y="3198018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257800" y="2896394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256212" y="3199606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6188" y="4342606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514600" y="4645818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259388" y="4342606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57800" y="4645818"/>
            <a:ext cx="6842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466306" y="2145268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Inject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942306" y="2481540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E-in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42306" y="2830274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W-in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86400" y="2481540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E-out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86400" y="2830274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W-out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018506" y="3961606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N-in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018506" y="4310340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S-in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86400" y="3961606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N-out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486400" y="4310340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S-out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466306" y="4953000"/>
            <a:ext cx="10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Crossbar speedup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438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Increase internal switch bandwidth</a:t>
            </a:r>
          </a:p>
          <a:p>
            <a:r>
              <a:rPr lang="en-US" dirty="0" smtClean="0"/>
              <a:t>Simplifies allocation or gives better performance with a simple allocator</a:t>
            </a:r>
          </a:p>
          <a:p>
            <a:r>
              <a:rPr lang="en-US" dirty="0" smtClean="0"/>
              <a:t>Output speedup requires output buffers</a:t>
            </a:r>
          </a:p>
          <a:p>
            <a:pPr lvl="1"/>
            <a:r>
              <a:rPr lang="en-US" dirty="0" smtClean="0"/>
              <a:t>Multiplex onto physical link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1828800"/>
            <a:ext cx="1752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384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384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384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990600" y="1982788"/>
            <a:ext cx="1066800" cy="129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10:5 crossbar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7620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62000" y="2362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620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2514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2000" y="2589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62000" y="2667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620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62000" y="2819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620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" y="2971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0574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0574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057400" y="2590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0574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0574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581400" y="1828800"/>
            <a:ext cx="1752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32004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004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2004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004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2004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3340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3340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3340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3340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3340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886200" y="1982788"/>
            <a:ext cx="1066800" cy="129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5:10 crossbar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9530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953000" y="2362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9530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953000" y="2514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953000" y="2589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953000" y="2667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9530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953000" y="2819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9530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953000" y="2971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6576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6576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657600" y="2590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6576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6576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400800" y="1828800"/>
            <a:ext cx="1752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60198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0198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0198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0198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198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153400" y="1981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153400" y="22844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153400" y="25892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153400" y="2895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153400" y="3198812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6705600" y="1982788"/>
            <a:ext cx="1066800" cy="129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10:10 crossbar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77724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772400" y="2362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7724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772400" y="2514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772400" y="2589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772400" y="2667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77724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772400" y="2819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7724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772400" y="2971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64770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477000" y="2362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6477000" y="2438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6477000" y="2514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477000" y="2589212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477000" y="2667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477000" y="2743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477000" y="28194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6477000" y="28956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477000" y="2971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Evaluating</a:t>
            </a:r>
            <a:r>
              <a:rPr lang="en-US" baseline="0" dirty="0" smtClean="0"/>
              <a:t> Interconnection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latency</a:t>
            </a:r>
          </a:p>
          <a:p>
            <a:pPr lvl="1"/>
            <a:r>
              <a:rPr lang="en-US" dirty="0" smtClean="0"/>
              <a:t>Zero-load latency: average distance * latency per unit distance</a:t>
            </a:r>
          </a:p>
          <a:p>
            <a:r>
              <a:rPr lang="en-US" dirty="0" smtClean="0"/>
              <a:t>Accepted traffic</a:t>
            </a:r>
          </a:p>
          <a:p>
            <a:pPr lvl="1"/>
            <a:r>
              <a:rPr lang="en-US" dirty="0" smtClean="0"/>
              <a:t>Measure the max amount of traffic accepted by the network before it reaches saturation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Power, area, packaging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Interconnection Network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 based</a:t>
            </a:r>
          </a:p>
          <a:p>
            <a:pPr lvl="1"/>
            <a:r>
              <a:rPr lang="en-US" dirty="0" smtClean="0"/>
              <a:t>Synthetic trace-based</a:t>
            </a:r>
          </a:p>
          <a:p>
            <a:pPr lvl="2"/>
            <a:r>
              <a:rPr lang="en-US" dirty="0" smtClean="0"/>
              <a:t>Injection process</a:t>
            </a:r>
          </a:p>
          <a:p>
            <a:pPr lvl="3"/>
            <a:r>
              <a:rPr lang="en-US" dirty="0" smtClean="0"/>
              <a:t>Periodic, Bernoulli, </a:t>
            </a:r>
            <a:r>
              <a:rPr lang="en-US" dirty="0" err="1" smtClean="0"/>
              <a:t>Bursty</a:t>
            </a:r>
            <a:endParaRPr lang="en-US" dirty="0" smtClean="0"/>
          </a:p>
          <a:p>
            <a:pPr lvl="1"/>
            <a:r>
              <a:rPr lang="en-US" dirty="0" smtClean="0"/>
              <a:t>Workload traces</a:t>
            </a:r>
          </a:p>
          <a:p>
            <a:r>
              <a:rPr lang="en-US" dirty="0" smtClean="0"/>
              <a:t>Full system simulation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48EE-B45F-6646-A673-B7007F420676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Interconnection Network Lecture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Uniform Random</a:t>
            </a:r>
          </a:p>
          <a:p>
            <a:pPr lvl="1"/>
            <a:r>
              <a:rPr lang="en-US" dirty="0" smtClean="0"/>
              <a:t>Each source equally likely to send to each destination</a:t>
            </a:r>
          </a:p>
          <a:p>
            <a:pPr lvl="1"/>
            <a:r>
              <a:rPr lang="en-US" dirty="0" smtClean="0"/>
              <a:t>Does not do a good job of identifying load imbalances in design</a:t>
            </a:r>
          </a:p>
          <a:p>
            <a:r>
              <a:rPr lang="en-US" dirty="0" smtClean="0"/>
              <a:t>Permutation (several variations)</a:t>
            </a:r>
          </a:p>
          <a:p>
            <a:pPr lvl="1"/>
            <a:r>
              <a:rPr lang="en-US" dirty="0" smtClean="0"/>
              <a:t>Each source sends to one destination</a:t>
            </a:r>
          </a:p>
          <a:p>
            <a:r>
              <a:rPr lang="en-US" dirty="0" smtClean="0"/>
              <a:t>Hot-spot traffic</a:t>
            </a:r>
          </a:p>
          <a:p>
            <a:pPr lvl="1"/>
            <a:r>
              <a:rPr lang="en-US" dirty="0" smtClean="0"/>
              <a:t>All send to 1 (or small number) of destinations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48EE-B45F-6646-A673-B7007F420676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Interconnection Network Lecture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Microarchitecture</a:t>
            </a:r>
            <a:r>
              <a:rPr lang="en-US" baseline="0" dirty="0" smtClean="0"/>
              <a:t>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Ties together topological, routing and flow control design decisions</a:t>
            </a:r>
          </a:p>
          <a:p>
            <a:r>
              <a:rPr lang="en-US" dirty="0" smtClean="0"/>
              <a:t>Pipelined for fast cycle times</a:t>
            </a:r>
          </a:p>
          <a:p>
            <a:r>
              <a:rPr lang="en-US" dirty="0" smtClean="0"/>
              <a:t>Area and power constraints important in </a:t>
            </a:r>
            <a:r>
              <a:rPr lang="en-US" dirty="0" err="1" smtClean="0"/>
              <a:t>NoC</a:t>
            </a:r>
            <a:r>
              <a:rPr lang="en-US" dirty="0" smtClean="0"/>
              <a:t> design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flow control techniques based on granularity</a:t>
            </a:r>
          </a:p>
          <a:p>
            <a:r>
              <a:rPr lang="en-US" dirty="0" smtClean="0"/>
              <a:t>Circuit-switching: operates at the granularity of messages</a:t>
            </a:r>
          </a:p>
          <a:p>
            <a:r>
              <a:rPr lang="en-US" dirty="0" smtClean="0"/>
              <a:t>Packet-based: allocation made to whole packets</a:t>
            </a:r>
          </a:p>
          <a:p>
            <a:r>
              <a:rPr lang="en-US" dirty="0" smtClean="0"/>
              <a:t>Flit-based: allocation made on a flit-by-flit basis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Interconnection Network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487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Latency vs. Offered Traffic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855398" y="3055409"/>
            <a:ext cx="3672418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438402" y="4648200"/>
            <a:ext cx="4876798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51397" y="1905000"/>
            <a:ext cx="964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33800" y="4876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Offered Traffic (bits/sec)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33600" y="4419600"/>
            <a:ext cx="5638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2692400" y="1346200"/>
            <a:ext cx="3632200" cy="2603500"/>
          </a:xfrm>
          <a:custGeom>
            <a:avLst/>
            <a:gdLst>
              <a:gd name="connsiteX0" fmla="*/ 0 w 3873500"/>
              <a:gd name="connsiteY0" fmla="*/ 2603500 h 2603500"/>
              <a:gd name="connsiteX1" fmla="*/ 2984500 w 3873500"/>
              <a:gd name="connsiteY1" fmla="*/ 2159000 h 2603500"/>
              <a:gd name="connsiteX2" fmla="*/ 3873500 w 3873500"/>
              <a:gd name="connsiteY2" fmla="*/ 0 h 260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73500" h="2603500">
                <a:moveTo>
                  <a:pt x="0" y="2603500"/>
                </a:moveTo>
                <a:cubicBezTo>
                  <a:pt x="1169458" y="2598208"/>
                  <a:pt x="2338917" y="2592917"/>
                  <a:pt x="2984500" y="2159000"/>
                </a:cubicBezTo>
                <a:cubicBezTo>
                  <a:pt x="3630083" y="1725083"/>
                  <a:pt x="3873500" y="0"/>
                  <a:pt x="3873500" y="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2133600" y="4191000"/>
            <a:ext cx="5638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133600" y="3962400"/>
            <a:ext cx="5638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5250391" y="3055410"/>
            <a:ext cx="367241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4870185" y="3054616"/>
            <a:ext cx="367241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489185" y="3054616"/>
            <a:ext cx="367241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ular Callout 35"/>
          <p:cNvSpPr/>
          <p:nvPr/>
        </p:nvSpPr>
        <p:spPr>
          <a:xfrm>
            <a:off x="228600" y="4419600"/>
            <a:ext cx="1676400" cy="990600"/>
          </a:xfrm>
          <a:prstGeom prst="wedgeRoundRectCallout">
            <a:avLst>
              <a:gd name="adj1" fmla="val 102987"/>
              <a:gd name="adj2" fmla="val -4813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Min latency given by topology</a:t>
            </a:r>
            <a:endParaRPr lang="en-US" dirty="0"/>
          </a:p>
        </p:txBody>
      </p:sp>
      <p:sp>
        <p:nvSpPr>
          <p:cNvPr id="37" name="Rounded Rectangular Callout 36"/>
          <p:cNvSpPr/>
          <p:nvPr/>
        </p:nvSpPr>
        <p:spPr>
          <a:xfrm>
            <a:off x="76200" y="3201988"/>
            <a:ext cx="1905000" cy="990600"/>
          </a:xfrm>
          <a:prstGeom prst="wedgeRoundRectCallout">
            <a:avLst>
              <a:gd name="adj1" fmla="val 78745"/>
              <a:gd name="adj2" fmla="val 4802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Min latency given by routing algorithm</a:t>
            </a:r>
            <a:endParaRPr lang="en-US" dirty="0"/>
          </a:p>
        </p:txBody>
      </p:sp>
      <p:sp>
        <p:nvSpPr>
          <p:cNvPr id="38" name="Rounded Rectangular Callout 37"/>
          <p:cNvSpPr/>
          <p:nvPr/>
        </p:nvSpPr>
        <p:spPr>
          <a:xfrm>
            <a:off x="76200" y="2057400"/>
            <a:ext cx="2362202" cy="990600"/>
          </a:xfrm>
          <a:prstGeom prst="wedgeRoundRectCallout">
            <a:avLst>
              <a:gd name="adj1" fmla="val 79412"/>
              <a:gd name="adj2" fmla="val 13648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Zero load latency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topology+routing+flow</a:t>
            </a:r>
            <a:r>
              <a:rPr lang="en-US" dirty="0" smtClean="0"/>
              <a:t> control)</a:t>
            </a:r>
            <a:endParaRPr lang="en-US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7239000" y="3048000"/>
            <a:ext cx="1676400" cy="990600"/>
          </a:xfrm>
          <a:prstGeom prst="wedgeRoundRectCallout">
            <a:avLst>
              <a:gd name="adj1" fmla="val -57619"/>
              <a:gd name="adj2" fmla="val 10827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Throughput given by topology</a:t>
            </a:r>
            <a:endParaRPr lang="en-US" dirty="0"/>
          </a:p>
        </p:txBody>
      </p:sp>
      <p:sp>
        <p:nvSpPr>
          <p:cNvPr id="40" name="Rounded Rectangular Callout 39"/>
          <p:cNvSpPr/>
          <p:nvPr/>
        </p:nvSpPr>
        <p:spPr>
          <a:xfrm>
            <a:off x="6858000" y="1981200"/>
            <a:ext cx="1676400" cy="990600"/>
          </a:xfrm>
          <a:prstGeom prst="wedgeRoundRectCallout">
            <a:avLst>
              <a:gd name="adj1" fmla="val -57619"/>
              <a:gd name="adj2" fmla="val 10827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Throughput given by routing</a:t>
            </a:r>
            <a:endParaRPr lang="en-US" dirty="0"/>
          </a:p>
        </p:txBody>
      </p:sp>
      <p:sp>
        <p:nvSpPr>
          <p:cNvPr id="41" name="Rounded Rectangular Callout 40"/>
          <p:cNvSpPr/>
          <p:nvPr/>
        </p:nvSpPr>
        <p:spPr>
          <a:xfrm>
            <a:off x="6477000" y="762000"/>
            <a:ext cx="1676400" cy="990600"/>
          </a:xfrm>
          <a:prstGeom prst="wedgeRoundRectCallout">
            <a:avLst>
              <a:gd name="adj1" fmla="val -57619"/>
              <a:gd name="adj2" fmla="val 10827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Throughput given by flow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556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dirty="0" smtClean="0"/>
              <a:t>Flow control </a:t>
            </a:r>
          </a:p>
          <a:p>
            <a:pPr lvl="1"/>
            <a:r>
              <a:rPr lang="en-US" dirty="0" smtClean="0"/>
              <a:t>William J. Dally. Virtual-channel </a:t>
            </a:r>
            <a:r>
              <a:rPr lang="en-US" dirty="0" err="1" smtClean="0"/>
              <a:t>ﬂow</a:t>
            </a:r>
            <a:r>
              <a:rPr lang="en-US" dirty="0" smtClean="0"/>
              <a:t> control. In Proceedings of the International Symposium on Computer Architecture, 1990.</a:t>
            </a:r>
          </a:p>
          <a:p>
            <a:pPr lvl="1"/>
            <a:r>
              <a:rPr lang="en-US" dirty="0" smtClean="0"/>
              <a:t>P. </a:t>
            </a:r>
            <a:r>
              <a:rPr lang="en-US" dirty="0" err="1" smtClean="0"/>
              <a:t>Kermani</a:t>
            </a:r>
            <a:r>
              <a:rPr lang="en-US" dirty="0" smtClean="0"/>
              <a:t> and L. </a:t>
            </a:r>
            <a:r>
              <a:rPr lang="en-US" dirty="0" err="1" smtClean="0"/>
              <a:t>Kleinrock</a:t>
            </a:r>
            <a:r>
              <a:rPr lang="en-US" dirty="0" smtClean="0"/>
              <a:t>. Virtual cut-through: a new computer communication switching technique. Computer Networks, 3(4):267–286.</a:t>
            </a:r>
          </a:p>
          <a:p>
            <a:pPr lvl="1"/>
            <a:r>
              <a:rPr lang="en-US" dirty="0" smtClean="0"/>
              <a:t>Jose </a:t>
            </a:r>
            <a:r>
              <a:rPr lang="en-US" dirty="0" err="1" smtClean="0"/>
              <a:t>Duato</a:t>
            </a:r>
            <a:r>
              <a:rPr lang="en-US" dirty="0" smtClean="0"/>
              <a:t>. A new theory of deadlock-free adaptive routing in wormhole networks. IEEE Transactions on </a:t>
            </a:r>
            <a:r>
              <a:rPr lang="en-US" dirty="0" err="1" smtClean="0"/>
              <a:t>Parallel</a:t>
            </a:r>
            <a:r>
              <a:rPr lang="en-US" dirty="0" smtClean="0"/>
              <a:t> and Distributed Systems, 4:1320–1331, 1993. </a:t>
            </a:r>
          </a:p>
          <a:p>
            <a:pPr lvl="1"/>
            <a:r>
              <a:rPr lang="en-US" dirty="0" err="1" smtClean="0"/>
              <a:t>Amit</a:t>
            </a:r>
            <a:r>
              <a:rPr lang="en-US" dirty="0" smtClean="0"/>
              <a:t> Kumar, Li-</a:t>
            </a:r>
            <a:r>
              <a:rPr lang="en-US" dirty="0" err="1" smtClean="0"/>
              <a:t>ShiuanPeh</a:t>
            </a:r>
            <a:r>
              <a:rPr lang="en-US" dirty="0" smtClean="0"/>
              <a:t>, </a:t>
            </a:r>
            <a:r>
              <a:rPr lang="en-US" dirty="0" err="1" smtClean="0"/>
              <a:t>ParthaKundu</a:t>
            </a:r>
            <a:r>
              <a:rPr lang="en-US" dirty="0" smtClean="0"/>
              <a:t>, and </a:t>
            </a:r>
            <a:r>
              <a:rPr lang="en-US" dirty="0" err="1" smtClean="0"/>
              <a:t>Niraj</a:t>
            </a:r>
            <a:r>
              <a:rPr lang="en-US" dirty="0" smtClean="0"/>
              <a:t> K. </a:t>
            </a:r>
            <a:r>
              <a:rPr lang="en-US" dirty="0" err="1" smtClean="0"/>
              <a:t>Jha</a:t>
            </a:r>
            <a:r>
              <a:rPr lang="en-US" dirty="0" smtClean="0"/>
              <a:t>. Express virtual channels: Toward the ideal interconnection fabric. In Proceedings of 34th Annual International Symposium on Computer Architecture, San Diego, CA, June 2007.</a:t>
            </a:r>
          </a:p>
          <a:p>
            <a:pPr lvl="1"/>
            <a:r>
              <a:rPr lang="en-US" dirty="0" err="1" smtClean="0"/>
              <a:t>Amit</a:t>
            </a:r>
            <a:r>
              <a:rPr lang="en-US" dirty="0" smtClean="0"/>
              <a:t> Kumar, Li-</a:t>
            </a:r>
            <a:r>
              <a:rPr lang="en-US" dirty="0" err="1" smtClean="0"/>
              <a:t>ShiuanPeh</a:t>
            </a:r>
            <a:r>
              <a:rPr lang="en-US" dirty="0" smtClean="0"/>
              <a:t>, and </a:t>
            </a:r>
            <a:r>
              <a:rPr lang="en-US" dirty="0" err="1" smtClean="0"/>
              <a:t>Niraj</a:t>
            </a:r>
            <a:r>
              <a:rPr lang="en-US" dirty="0" smtClean="0"/>
              <a:t> K </a:t>
            </a:r>
            <a:r>
              <a:rPr lang="en-US" dirty="0" err="1" smtClean="0"/>
              <a:t>Jha</a:t>
            </a:r>
            <a:r>
              <a:rPr lang="en-US" dirty="0" smtClean="0"/>
              <a:t>. Token </a:t>
            </a:r>
            <a:r>
              <a:rPr lang="en-US" dirty="0" err="1" smtClean="0"/>
              <a:t>ﬂow</a:t>
            </a:r>
            <a:r>
              <a:rPr lang="en-US" dirty="0" smtClean="0"/>
              <a:t> control. In Proceedings of the 41st International Symposium on </a:t>
            </a:r>
            <a:r>
              <a:rPr lang="en-US" dirty="0" err="1" smtClean="0"/>
              <a:t>Microarchitecture</a:t>
            </a:r>
            <a:r>
              <a:rPr lang="en-US" dirty="0" smtClean="0"/>
              <a:t>, Lake Como, Italy, November 2008. </a:t>
            </a:r>
          </a:p>
          <a:p>
            <a:pPr lvl="1"/>
            <a:r>
              <a:rPr lang="en-US" dirty="0" smtClean="0"/>
              <a:t>Li-</a:t>
            </a:r>
            <a:r>
              <a:rPr lang="en-US" dirty="0" err="1" smtClean="0"/>
              <a:t>ShiuanPeh</a:t>
            </a:r>
            <a:r>
              <a:rPr lang="en-US" dirty="0" smtClean="0"/>
              <a:t> and William J. Dally. Flit reservation </a:t>
            </a:r>
            <a:r>
              <a:rPr lang="en-US" dirty="0" err="1" smtClean="0"/>
              <a:t>ﬂow</a:t>
            </a:r>
            <a:r>
              <a:rPr lang="en-US" dirty="0" smtClean="0"/>
              <a:t> control. In Proceedings of the 6th International Symposium on High Performance Computer Architecture, February 2000.</a:t>
            </a:r>
          </a:p>
          <a:p>
            <a:r>
              <a:rPr lang="en-US" dirty="0" smtClean="0"/>
              <a:t>Router </a:t>
            </a:r>
            <a:r>
              <a:rPr lang="en-US" dirty="0" err="1" smtClean="0"/>
              <a:t>Microarchitecture</a:t>
            </a:r>
            <a:endParaRPr lang="en-US" dirty="0" smtClean="0"/>
          </a:p>
          <a:p>
            <a:pPr lvl="1"/>
            <a:r>
              <a:rPr lang="en-US" dirty="0" smtClean="0"/>
              <a:t>Robert Mullins, Andrew West, and Simon Moore. Low-latency virtual-channel routers for on-chip networks. In Proceedings of the International Symposium on Computer Architecture, 2004.</a:t>
            </a:r>
          </a:p>
          <a:p>
            <a:pPr lvl="1"/>
            <a:r>
              <a:rPr lang="en-US" dirty="0" smtClean="0"/>
              <a:t>Pablo Abad, </a:t>
            </a:r>
            <a:r>
              <a:rPr lang="en-US" dirty="0" err="1" smtClean="0"/>
              <a:t>Valentin</a:t>
            </a:r>
            <a:r>
              <a:rPr lang="en-US" dirty="0" smtClean="0"/>
              <a:t> Puente, Pablo </a:t>
            </a:r>
            <a:r>
              <a:rPr lang="en-US" dirty="0" err="1" smtClean="0"/>
              <a:t>Prieto</a:t>
            </a:r>
            <a:r>
              <a:rPr lang="en-US" dirty="0" smtClean="0"/>
              <a:t>, and Jose Angel Gregorio. Rotary router: An </a:t>
            </a:r>
            <a:r>
              <a:rPr lang="en-US" dirty="0" err="1" smtClean="0"/>
              <a:t>eﬃcient</a:t>
            </a:r>
            <a:r>
              <a:rPr lang="en-US" dirty="0" smtClean="0"/>
              <a:t> architecture for </a:t>
            </a:r>
            <a:r>
              <a:rPr lang="en-US" dirty="0" err="1" smtClean="0"/>
              <a:t>cmp</a:t>
            </a:r>
            <a:r>
              <a:rPr lang="en-US" dirty="0" smtClean="0"/>
              <a:t> interconnection networks. In Proceedings of the International Symposium on Computer Architecture, pages 116–125, June 2007. </a:t>
            </a:r>
          </a:p>
          <a:p>
            <a:pPr lvl="1"/>
            <a:r>
              <a:rPr lang="en-US" dirty="0" err="1" smtClean="0"/>
              <a:t>Shubhendu</a:t>
            </a:r>
            <a:r>
              <a:rPr lang="en-US" dirty="0" smtClean="0"/>
              <a:t> S. </a:t>
            </a:r>
            <a:r>
              <a:rPr lang="en-US" dirty="0" err="1" smtClean="0"/>
              <a:t>Mukherjee</a:t>
            </a:r>
            <a:r>
              <a:rPr lang="en-US" dirty="0" smtClean="0"/>
              <a:t>, </a:t>
            </a:r>
            <a:r>
              <a:rPr lang="en-US" dirty="0" err="1" smtClean="0"/>
              <a:t>PetterBannon</a:t>
            </a:r>
            <a:r>
              <a:rPr lang="en-US" dirty="0" smtClean="0"/>
              <a:t>, Steven Lang, Aaron Spink, and David Webb. The Alpha 21364 network architecture. IEEE Micro, 22(1):26–35, 2002.</a:t>
            </a:r>
          </a:p>
          <a:p>
            <a:pPr lvl="1"/>
            <a:r>
              <a:rPr lang="en-US" dirty="0" err="1" smtClean="0"/>
              <a:t>Jongman</a:t>
            </a:r>
            <a:r>
              <a:rPr lang="en-US" dirty="0" smtClean="0"/>
              <a:t> Kim, </a:t>
            </a:r>
            <a:r>
              <a:rPr lang="en-US" dirty="0" err="1" smtClean="0"/>
              <a:t>ChrysostomosNicopoulos</a:t>
            </a:r>
            <a:r>
              <a:rPr lang="en-US" dirty="0" smtClean="0"/>
              <a:t>, </a:t>
            </a:r>
            <a:r>
              <a:rPr lang="en-US" dirty="0" err="1" smtClean="0"/>
              <a:t>Dongkook</a:t>
            </a:r>
            <a:r>
              <a:rPr lang="en-US" dirty="0" smtClean="0"/>
              <a:t> Park, </a:t>
            </a:r>
            <a:r>
              <a:rPr lang="en-US" dirty="0" err="1" smtClean="0"/>
              <a:t>Vijaykrishnan</a:t>
            </a:r>
            <a:r>
              <a:rPr lang="en-US" dirty="0" smtClean="0"/>
              <a:t> Narayanan, </a:t>
            </a:r>
            <a:r>
              <a:rPr lang="en-US" dirty="0" err="1" smtClean="0"/>
              <a:t>Mazin</a:t>
            </a:r>
            <a:r>
              <a:rPr lang="en-US" dirty="0" smtClean="0"/>
              <a:t> S. </a:t>
            </a:r>
            <a:r>
              <a:rPr lang="en-US" dirty="0" err="1" smtClean="0"/>
              <a:t>Yousif</a:t>
            </a:r>
            <a:r>
              <a:rPr lang="en-US" dirty="0" smtClean="0"/>
              <a:t>, and Chita R. Das. A gracefully degrading and energy- </a:t>
            </a:r>
            <a:r>
              <a:rPr lang="en-US" dirty="0" err="1" smtClean="0"/>
              <a:t>eﬃcient</a:t>
            </a:r>
            <a:r>
              <a:rPr lang="en-US" dirty="0" smtClean="0"/>
              <a:t> modular router architecture for on-chip networks. In Proceedings of the International Symposium on Computer Architecture, pages 4–15, June 2006.</a:t>
            </a:r>
          </a:p>
          <a:p>
            <a:pPr lvl="1"/>
            <a:r>
              <a:rPr lang="en-US" dirty="0" smtClean="0"/>
              <a:t>M. </a:t>
            </a:r>
            <a:r>
              <a:rPr lang="en-US" dirty="0" err="1" smtClean="0"/>
              <a:t>Galles</a:t>
            </a:r>
            <a:r>
              <a:rPr lang="en-US" dirty="0" smtClean="0"/>
              <a:t>. Scalable pipelined interconnect for distributed endpoint routing: The SGI SPIDER chip. In Proceedings of Hot Interconnects Symposium IV, 1996.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 resources (from source to destination) are allocated to the message prior to transport</a:t>
            </a:r>
          </a:p>
          <a:p>
            <a:pPr lvl="1"/>
            <a:r>
              <a:rPr lang="en-US" dirty="0" smtClean="0"/>
              <a:t>Probe sent into network to reserve resources</a:t>
            </a:r>
          </a:p>
          <a:p>
            <a:r>
              <a:rPr lang="en-US" dirty="0" smtClean="0"/>
              <a:t>Once probe sets up circuit</a:t>
            </a:r>
          </a:p>
          <a:p>
            <a:pPr lvl="1"/>
            <a:r>
              <a:rPr lang="en-US" dirty="0" smtClean="0"/>
              <a:t>Message does not need to perform any routing or allocation at each network hop</a:t>
            </a:r>
          </a:p>
          <a:p>
            <a:pPr lvl="1"/>
            <a:r>
              <a:rPr lang="en-US" dirty="0" smtClean="0"/>
              <a:t>Good for transferring large amounts of data</a:t>
            </a:r>
          </a:p>
          <a:p>
            <a:pPr lvl="2"/>
            <a:r>
              <a:rPr lang="en-US" dirty="0" smtClean="0"/>
              <a:t>Can amortize circuit setup cost by sending data with very low per-hop overheads</a:t>
            </a:r>
          </a:p>
          <a:p>
            <a:r>
              <a:rPr lang="en-US" dirty="0" smtClean="0"/>
              <a:t>No other message can use those resources until transfer is complete</a:t>
            </a:r>
          </a:p>
          <a:p>
            <a:pPr lvl="1"/>
            <a:r>
              <a:rPr lang="en-US" dirty="0" smtClean="0"/>
              <a:t>Throughput can suffer due setup and hold time for circuits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Circuit Switching Example</a:t>
            </a:r>
            <a:endParaRPr lang="en-US" dirty="0"/>
          </a:p>
        </p:txBody>
      </p:sp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304800" y="4953000"/>
            <a:ext cx="8382000" cy="152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Significant latency overhead prior to data transfer</a:t>
            </a:r>
          </a:p>
          <a:p>
            <a:pPr>
              <a:lnSpc>
                <a:spcPct val="90000"/>
              </a:lnSpc>
            </a:pPr>
            <a:r>
              <a:rPr lang="en-US" dirty="0"/>
              <a:t>Other requests forced to wait for resources</a:t>
            </a:r>
          </a:p>
        </p:txBody>
      </p:sp>
      <p:sp>
        <p:nvSpPr>
          <p:cNvPr id="84998" name="Rectangle 4" descr="Large checker board"/>
          <p:cNvSpPr>
            <a:spLocks noChangeArrowheads="1"/>
          </p:cNvSpPr>
          <p:nvPr/>
        </p:nvSpPr>
        <p:spPr bwMode="auto">
          <a:xfrm>
            <a:off x="18288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999" name="Rectangle 5" descr="Large checker board"/>
          <p:cNvSpPr>
            <a:spLocks noChangeArrowheads="1"/>
          </p:cNvSpPr>
          <p:nvPr/>
        </p:nvSpPr>
        <p:spPr bwMode="auto">
          <a:xfrm>
            <a:off x="32766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0" name="Rectangle 6" descr="Large checker board"/>
          <p:cNvSpPr>
            <a:spLocks noChangeArrowheads="1"/>
          </p:cNvSpPr>
          <p:nvPr/>
        </p:nvSpPr>
        <p:spPr bwMode="auto">
          <a:xfrm>
            <a:off x="47244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1" name="Rectangle 7" descr="Large checker board"/>
          <p:cNvSpPr>
            <a:spLocks noChangeArrowheads="1"/>
          </p:cNvSpPr>
          <p:nvPr/>
        </p:nvSpPr>
        <p:spPr bwMode="auto">
          <a:xfrm>
            <a:off x="47244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2" name="Rectangle 8" descr="Large checker board"/>
          <p:cNvSpPr>
            <a:spLocks noChangeArrowheads="1"/>
          </p:cNvSpPr>
          <p:nvPr/>
        </p:nvSpPr>
        <p:spPr bwMode="auto">
          <a:xfrm>
            <a:off x="18288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3" name="Rectangle 9" descr="Large checker board"/>
          <p:cNvSpPr>
            <a:spLocks noChangeArrowheads="1"/>
          </p:cNvSpPr>
          <p:nvPr/>
        </p:nvSpPr>
        <p:spPr bwMode="auto">
          <a:xfrm>
            <a:off x="32766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4" name="Rectangle 10" descr="Large checker board"/>
          <p:cNvSpPr>
            <a:spLocks noChangeArrowheads="1"/>
          </p:cNvSpPr>
          <p:nvPr/>
        </p:nvSpPr>
        <p:spPr bwMode="auto">
          <a:xfrm>
            <a:off x="47244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5" name="Rectangle 11" descr="Large checker board"/>
          <p:cNvSpPr>
            <a:spLocks noChangeArrowheads="1"/>
          </p:cNvSpPr>
          <p:nvPr/>
        </p:nvSpPr>
        <p:spPr bwMode="auto">
          <a:xfrm>
            <a:off x="18288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6" name="Rectangle 12" descr="Large checker board"/>
          <p:cNvSpPr>
            <a:spLocks noChangeArrowheads="1"/>
          </p:cNvSpPr>
          <p:nvPr/>
        </p:nvSpPr>
        <p:spPr bwMode="auto">
          <a:xfrm>
            <a:off x="32766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7" name="Line 13"/>
          <p:cNvSpPr>
            <a:spLocks noChangeShapeType="1"/>
          </p:cNvSpPr>
          <p:nvPr/>
        </p:nvSpPr>
        <p:spPr bwMode="auto">
          <a:xfrm>
            <a:off x="23622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8" name="Line 14"/>
          <p:cNvSpPr>
            <a:spLocks noChangeShapeType="1"/>
          </p:cNvSpPr>
          <p:nvPr/>
        </p:nvSpPr>
        <p:spPr bwMode="auto">
          <a:xfrm>
            <a:off x="38100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09" name="Line 15"/>
          <p:cNvSpPr>
            <a:spLocks noChangeShapeType="1"/>
          </p:cNvSpPr>
          <p:nvPr/>
        </p:nvSpPr>
        <p:spPr bwMode="auto">
          <a:xfrm>
            <a:off x="23622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0" name="Line 16"/>
          <p:cNvSpPr>
            <a:spLocks noChangeShapeType="1"/>
          </p:cNvSpPr>
          <p:nvPr/>
        </p:nvSpPr>
        <p:spPr bwMode="auto">
          <a:xfrm>
            <a:off x="38100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1" name="Line 17"/>
          <p:cNvSpPr>
            <a:spLocks noChangeShapeType="1"/>
          </p:cNvSpPr>
          <p:nvPr/>
        </p:nvSpPr>
        <p:spPr bwMode="auto">
          <a:xfrm>
            <a:off x="23622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2" name="Line 18"/>
          <p:cNvSpPr>
            <a:spLocks noChangeShapeType="1"/>
          </p:cNvSpPr>
          <p:nvPr/>
        </p:nvSpPr>
        <p:spPr bwMode="auto">
          <a:xfrm>
            <a:off x="38100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3" name="Line 19"/>
          <p:cNvSpPr>
            <a:spLocks noChangeShapeType="1"/>
          </p:cNvSpPr>
          <p:nvPr/>
        </p:nvSpPr>
        <p:spPr bwMode="auto">
          <a:xfrm>
            <a:off x="20574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4" name="Line 20"/>
          <p:cNvSpPr>
            <a:spLocks noChangeShapeType="1"/>
          </p:cNvSpPr>
          <p:nvPr/>
        </p:nvSpPr>
        <p:spPr bwMode="auto">
          <a:xfrm>
            <a:off x="20574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5" name="Line 21"/>
          <p:cNvSpPr>
            <a:spLocks noChangeShapeType="1"/>
          </p:cNvSpPr>
          <p:nvPr/>
        </p:nvSpPr>
        <p:spPr bwMode="auto">
          <a:xfrm>
            <a:off x="35052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6" name="Line 22"/>
          <p:cNvSpPr>
            <a:spLocks noChangeShapeType="1"/>
          </p:cNvSpPr>
          <p:nvPr/>
        </p:nvSpPr>
        <p:spPr bwMode="auto">
          <a:xfrm>
            <a:off x="35052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7" name="Line 23"/>
          <p:cNvSpPr>
            <a:spLocks noChangeShapeType="1"/>
          </p:cNvSpPr>
          <p:nvPr/>
        </p:nvSpPr>
        <p:spPr bwMode="auto">
          <a:xfrm>
            <a:off x="49530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8" name="Line 24"/>
          <p:cNvSpPr>
            <a:spLocks noChangeShapeType="1"/>
          </p:cNvSpPr>
          <p:nvPr/>
        </p:nvSpPr>
        <p:spPr bwMode="auto">
          <a:xfrm>
            <a:off x="49530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19" name="Rectangle 27"/>
          <p:cNvSpPr>
            <a:spLocks noChangeArrowheads="1"/>
          </p:cNvSpPr>
          <p:nvPr/>
        </p:nvSpPr>
        <p:spPr bwMode="auto">
          <a:xfrm>
            <a:off x="6477000" y="4114800"/>
            <a:ext cx="2286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20" name="Text Box 28" descr="Large checker board"/>
          <p:cNvSpPr txBox="1">
            <a:spLocks noChangeArrowheads="1"/>
          </p:cNvSpPr>
          <p:nvPr/>
        </p:nvSpPr>
        <p:spPr bwMode="auto">
          <a:xfrm>
            <a:off x="6858000" y="4175125"/>
            <a:ext cx="2286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Acknowledgement</a:t>
            </a:r>
          </a:p>
        </p:txBody>
      </p:sp>
      <p:sp>
        <p:nvSpPr>
          <p:cNvPr id="334879" name="Rectangle 31"/>
          <p:cNvSpPr>
            <a:spLocks noChangeArrowheads="1"/>
          </p:cNvSpPr>
          <p:nvPr/>
        </p:nvSpPr>
        <p:spPr bwMode="auto">
          <a:xfrm>
            <a:off x="2133600" y="1752600"/>
            <a:ext cx="228600" cy="533400"/>
          </a:xfrm>
          <a:prstGeom prst="rect">
            <a:avLst/>
          </a:prstGeom>
          <a:solidFill>
            <a:schemeClr val="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7" name="Rectangle 39"/>
          <p:cNvSpPr>
            <a:spLocks noChangeArrowheads="1"/>
          </p:cNvSpPr>
          <p:nvPr/>
        </p:nvSpPr>
        <p:spPr bwMode="auto">
          <a:xfrm>
            <a:off x="2362200" y="1981200"/>
            <a:ext cx="914400" cy="76200"/>
          </a:xfrm>
          <a:prstGeom prst="rect">
            <a:avLst/>
          </a:prstGeom>
          <a:solidFill>
            <a:srgbClr val="0099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8" name="Rectangle 40"/>
          <p:cNvSpPr>
            <a:spLocks noChangeArrowheads="1"/>
          </p:cNvSpPr>
          <p:nvPr/>
        </p:nvSpPr>
        <p:spPr bwMode="auto">
          <a:xfrm>
            <a:off x="3276600" y="1981200"/>
            <a:ext cx="1752600" cy="76200"/>
          </a:xfrm>
          <a:prstGeom prst="rect">
            <a:avLst/>
          </a:prstGeom>
          <a:solidFill>
            <a:srgbClr val="0099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9" name="Rectangle 41"/>
          <p:cNvSpPr>
            <a:spLocks noChangeArrowheads="1"/>
          </p:cNvSpPr>
          <p:nvPr/>
        </p:nvSpPr>
        <p:spPr bwMode="auto">
          <a:xfrm>
            <a:off x="4953000" y="1981200"/>
            <a:ext cx="76200" cy="990600"/>
          </a:xfrm>
          <a:prstGeom prst="rect">
            <a:avLst/>
          </a:prstGeom>
          <a:solidFill>
            <a:srgbClr val="0099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25" name="Rectangle 43"/>
          <p:cNvSpPr>
            <a:spLocks noChangeArrowheads="1"/>
          </p:cNvSpPr>
          <p:nvPr/>
        </p:nvSpPr>
        <p:spPr bwMode="auto">
          <a:xfrm>
            <a:off x="6477000" y="1844675"/>
            <a:ext cx="228600" cy="609600"/>
          </a:xfrm>
          <a:prstGeom prst="rect">
            <a:avLst/>
          </a:prstGeom>
          <a:solidFill>
            <a:schemeClr val="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26" name="Text Box 44" descr="Large checker board"/>
          <p:cNvSpPr txBox="1">
            <a:spLocks noChangeArrowheads="1"/>
          </p:cNvSpPr>
          <p:nvPr/>
        </p:nvSpPr>
        <p:spPr bwMode="auto">
          <a:xfrm>
            <a:off x="6858000" y="1828800"/>
            <a:ext cx="20574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Configuration Probe</a:t>
            </a:r>
          </a:p>
        </p:txBody>
      </p:sp>
      <p:sp>
        <p:nvSpPr>
          <p:cNvPr id="85027" name="Rectangle 45"/>
          <p:cNvSpPr>
            <a:spLocks noChangeArrowheads="1"/>
          </p:cNvSpPr>
          <p:nvPr/>
        </p:nvSpPr>
        <p:spPr bwMode="auto">
          <a:xfrm>
            <a:off x="6477000" y="2590800"/>
            <a:ext cx="228600" cy="609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28" name="Text Box 46" descr="Large checker board"/>
          <p:cNvSpPr txBox="1">
            <a:spLocks noChangeArrowheads="1"/>
          </p:cNvSpPr>
          <p:nvPr/>
        </p:nvSpPr>
        <p:spPr bwMode="auto">
          <a:xfrm>
            <a:off x="6858000" y="2667000"/>
            <a:ext cx="2286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Data</a:t>
            </a:r>
          </a:p>
        </p:txBody>
      </p:sp>
      <p:sp>
        <p:nvSpPr>
          <p:cNvPr id="85029" name="Rectangle 47"/>
          <p:cNvSpPr>
            <a:spLocks noChangeArrowheads="1"/>
          </p:cNvSpPr>
          <p:nvPr/>
        </p:nvSpPr>
        <p:spPr bwMode="auto">
          <a:xfrm>
            <a:off x="6477000" y="3352800"/>
            <a:ext cx="228600" cy="609600"/>
          </a:xfrm>
          <a:prstGeom prst="rect">
            <a:avLst/>
          </a:prstGeom>
          <a:solidFill>
            <a:srgbClr val="0099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30" name="Text Box 48" descr="Large checker board"/>
          <p:cNvSpPr txBox="1">
            <a:spLocks noChangeArrowheads="1"/>
          </p:cNvSpPr>
          <p:nvPr/>
        </p:nvSpPr>
        <p:spPr bwMode="auto">
          <a:xfrm>
            <a:off x="6858000" y="3429000"/>
            <a:ext cx="16764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Circuit</a:t>
            </a:r>
          </a:p>
        </p:txBody>
      </p:sp>
      <p:sp>
        <p:nvSpPr>
          <p:cNvPr id="334882" name="Rectangle 34"/>
          <p:cNvSpPr>
            <a:spLocks noChangeArrowheads="1"/>
          </p:cNvSpPr>
          <p:nvPr/>
        </p:nvSpPr>
        <p:spPr bwMode="auto">
          <a:xfrm rot="5400000">
            <a:off x="4876800" y="2971800"/>
            <a:ext cx="228600" cy="5334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3" name="Rectangle 35"/>
          <p:cNvSpPr>
            <a:spLocks noChangeArrowheads="1"/>
          </p:cNvSpPr>
          <p:nvPr/>
        </p:nvSpPr>
        <p:spPr bwMode="auto">
          <a:xfrm>
            <a:off x="4876800" y="1752600"/>
            <a:ext cx="228600" cy="5334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5" name="Rectangle 37"/>
          <p:cNvSpPr>
            <a:spLocks noChangeArrowheads="1"/>
          </p:cNvSpPr>
          <p:nvPr/>
        </p:nvSpPr>
        <p:spPr bwMode="auto">
          <a:xfrm>
            <a:off x="1828800" y="1752600"/>
            <a:ext cx="533400" cy="5334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0" name="Rectangle 32"/>
          <p:cNvSpPr>
            <a:spLocks noChangeArrowheads="1"/>
          </p:cNvSpPr>
          <p:nvPr/>
        </p:nvSpPr>
        <p:spPr bwMode="auto">
          <a:xfrm>
            <a:off x="3581400" y="1752600"/>
            <a:ext cx="228600" cy="533400"/>
          </a:xfrm>
          <a:prstGeom prst="rect">
            <a:avLst/>
          </a:prstGeom>
          <a:solidFill>
            <a:schemeClr val="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81" name="Rectangle 33"/>
          <p:cNvSpPr>
            <a:spLocks noChangeArrowheads="1"/>
          </p:cNvSpPr>
          <p:nvPr/>
        </p:nvSpPr>
        <p:spPr bwMode="auto">
          <a:xfrm rot="5400000">
            <a:off x="4876800" y="1752600"/>
            <a:ext cx="228600" cy="533400"/>
          </a:xfrm>
          <a:prstGeom prst="rect">
            <a:avLst/>
          </a:prstGeom>
          <a:solidFill>
            <a:schemeClr val="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036" name="Text Box 49" descr="Large checker board"/>
          <p:cNvSpPr txBox="1">
            <a:spLocks noChangeArrowheads="1"/>
          </p:cNvSpPr>
          <p:nvPr/>
        </p:nvSpPr>
        <p:spPr bwMode="auto">
          <a:xfrm>
            <a:off x="1524000" y="1447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85037" name="Text Box 50" descr="Large checker board"/>
          <p:cNvSpPr txBox="1">
            <a:spLocks noChangeArrowheads="1"/>
          </p:cNvSpPr>
          <p:nvPr/>
        </p:nvSpPr>
        <p:spPr bwMode="auto">
          <a:xfrm>
            <a:off x="4419600" y="2590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4624E-6 L 0.15417 -4.04624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34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33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4.04624E-6 L 0.13334 -4.04624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348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3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4624E-6 L 3.33333E-6 0.1831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555 L -3.33333E-6 -0.1775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34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32916 -2.22222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348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417 3.69942E-6 L 0.31666 3.69942E-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348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00555 L 0.31667 0.1831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348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build="p"/>
      <p:bldP spid="334879" grpId="0" animBg="1"/>
      <p:bldP spid="334879" grpId="1" animBg="1"/>
      <p:bldP spid="334879" grpId="2" animBg="1"/>
      <p:bldP spid="334887" grpId="0" animBg="1"/>
      <p:bldP spid="334888" grpId="0" animBg="1"/>
      <p:bldP spid="334889" grpId="0" animBg="1"/>
      <p:bldP spid="334882" grpId="0" animBg="1"/>
      <p:bldP spid="334882" grpId="1" animBg="1"/>
      <p:bldP spid="334882" grpId="2" animBg="1"/>
      <p:bldP spid="334883" grpId="0" animBg="1"/>
      <p:bldP spid="334883" grpId="1" animBg="1"/>
      <p:bldP spid="334883" grpId="2" animBg="1"/>
      <p:bldP spid="334885" grpId="0" animBg="1"/>
      <p:bldP spid="334885" grpId="1" animBg="1"/>
      <p:bldP spid="334885" grpId="2" animBg="1"/>
      <p:bldP spid="334880" grpId="0" animBg="1"/>
      <p:bldP spid="334880" grpId="1" animBg="1"/>
      <p:bldP spid="334880" grpId="2" animBg="1"/>
      <p:bldP spid="334881" grpId="0" animBg="1"/>
      <p:bldP spid="334881" grpId="1" animBg="1"/>
      <p:bldP spid="334881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Packet-based Flow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Store and forward</a:t>
            </a:r>
          </a:p>
          <a:p>
            <a:r>
              <a:rPr lang="en-US" dirty="0" smtClean="0"/>
              <a:t>Links and buffers are allocated to entire packet</a:t>
            </a:r>
          </a:p>
          <a:p>
            <a:r>
              <a:rPr lang="en-US" dirty="0" smtClean="0"/>
              <a:t>Head flit waits at router until entire packet is buffered before being forwarded to the next hop</a:t>
            </a:r>
          </a:p>
          <a:p>
            <a:r>
              <a:rPr lang="en-US" dirty="0" smtClean="0"/>
              <a:t>Not suitable for on-chip</a:t>
            </a:r>
          </a:p>
          <a:p>
            <a:pPr lvl="1"/>
            <a:r>
              <a:rPr lang="en-US" dirty="0" smtClean="0"/>
              <a:t>Requires buffering at each router to hold entire packet</a:t>
            </a:r>
          </a:p>
          <a:p>
            <a:pPr lvl="1"/>
            <a:r>
              <a:rPr lang="en-US" dirty="0" smtClean="0"/>
              <a:t>Incurs high latencies (pays serialization latency at each hop)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 and Forward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02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 per-hop latency</a:t>
            </a:r>
          </a:p>
          <a:p>
            <a:r>
              <a:rPr lang="en-US" dirty="0" smtClean="0"/>
              <a:t>Larger buffering required</a:t>
            </a:r>
            <a:endParaRPr lang="en-US" dirty="0"/>
          </a:p>
        </p:txBody>
      </p:sp>
      <p:sp>
        <p:nvSpPr>
          <p:cNvPr id="4" name="Rectangle 4" descr="Large checker board"/>
          <p:cNvSpPr>
            <a:spLocks noChangeArrowheads="1"/>
          </p:cNvSpPr>
          <p:nvPr/>
        </p:nvSpPr>
        <p:spPr bwMode="auto">
          <a:xfrm>
            <a:off x="25908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 descr="Large checker board"/>
          <p:cNvSpPr>
            <a:spLocks noChangeArrowheads="1"/>
          </p:cNvSpPr>
          <p:nvPr/>
        </p:nvSpPr>
        <p:spPr bwMode="auto">
          <a:xfrm>
            <a:off x="40386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 descr="Large checker board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 descr="Large checker board"/>
          <p:cNvSpPr>
            <a:spLocks noChangeArrowheads="1"/>
          </p:cNvSpPr>
          <p:nvPr/>
        </p:nvSpPr>
        <p:spPr bwMode="auto">
          <a:xfrm>
            <a:off x="54864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 descr="Large checker board"/>
          <p:cNvSpPr>
            <a:spLocks noChangeArrowheads="1"/>
          </p:cNvSpPr>
          <p:nvPr/>
        </p:nvSpPr>
        <p:spPr bwMode="auto">
          <a:xfrm>
            <a:off x="25908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9" descr="Large checker board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 descr="Large checker board"/>
          <p:cNvSpPr>
            <a:spLocks noChangeArrowheads="1"/>
          </p:cNvSpPr>
          <p:nvPr/>
        </p:nvSpPr>
        <p:spPr bwMode="auto">
          <a:xfrm>
            <a:off x="54864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 descr="Large checker board"/>
          <p:cNvSpPr>
            <a:spLocks noChangeArrowheads="1"/>
          </p:cNvSpPr>
          <p:nvPr/>
        </p:nvSpPr>
        <p:spPr bwMode="auto">
          <a:xfrm>
            <a:off x="25908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 descr="Large checker board"/>
          <p:cNvSpPr>
            <a:spLocks noChangeArrowheads="1"/>
          </p:cNvSpPr>
          <p:nvPr/>
        </p:nvSpPr>
        <p:spPr bwMode="auto">
          <a:xfrm>
            <a:off x="4038600" y="4191000"/>
            <a:ext cx="5334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1242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572000" y="1981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1242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572000" y="3200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1242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572000" y="44196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28194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8194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2672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2672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5715000" y="2286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5715000" y="35052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49" descr="Large checker board"/>
          <p:cNvSpPr txBox="1">
            <a:spLocks noChangeArrowheads="1"/>
          </p:cNvSpPr>
          <p:nvPr/>
        </p:nvSpPr>
        <p:spPr bwMode="auto">
          <a:xfrm>
            <a:off x="2286000" y="1447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35" name="Text Box 50" descr="Large checker board"/>
          <p:cNvSpPr txBox="1">
            <a:spLocks noChangeArrowheads="1"/>
          </p:cNvSpPr>
          <p:nvPr/>
        </p:nvSpPr>
        <p:spPr bwMode="auto">
          <a:xfrm>
            <a:off x="5181600" y="2590800"/>
            <a:ext cx="685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718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819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6670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514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419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2672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1148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962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8674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7150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5626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410200" y="1752600"/>
            <a:ext cx="152400" cy="533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486400" y="33528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32004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30480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486400" y="2895600"/>
            <a:ext cx="53340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9" grpId="0" animBg="1"/>
      <p:bldP spid="40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2" grpId="0" animBg="1"/>
      <p:bldP spid="53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Cut Through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Packet-based: similar to Store and Forward</a:t>
            </a:r>
          </a:p>
          <a:p>
            <a:r>
              <a:rPr lang="en-US" dirty="0" smtClean="0"/>
              <a:t>Links and Buffers allocated to entire packets</a:t>
            </a:r>
          </a:p>
          <a:p>
            <a:r>
              <a:rPr lang="en-US" dirty="0" smtClean="0"/>
              <a:t>Flits can proceed to next hop before tail flit has been received by current router</a:t>
            </a:r>
          </a:p>
          <a:p>
            <a:pPr lvl="1"/>
            <a:r>
              <a:rPr lang="en-US" dirty="0" smtClean="0"/>
              <a:t>But only if next router has enough buffer space for entire packet</a:t>
            </a:r>
          </a:p>
          <a:p>
            <a:r>
              <a:rPr lang="en-US" dirty="0" smtClean="0"/>
              <a:t>Reduces the latency significantly compared to SAF</a:t>
            </a:r>
          </a:p>
          <a:p>
            <a:r>
              <a:rPr lang="en-US" dirty="0" smtClean="0"/>
              <a:t>But still requires large buffers</a:t>
            </a:r>
          </a:p>
          <a:p>
            <a:pPr lvl="1"/>
            <a:r>
              <a:rPr lang="en-US" dirty="0" smtClean="0"/>
              <a:t>Unsuitable for on-chip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359&quot;&gt;&lt;object type=&quot;3&quot; unique_id=&quot;10360&quot;&gt;&lt;property id=&quot;20148&quot; value=&quot;5&quot;/&gt;&lt;property id=&quot;20300&quot; value=&quot;Slide 1 - &amp;quot;Interconnection Networks: Flow Control and Microarchitecture&amp;quot;&quot;/&gt;&lt;property id=&quot;20307&quot; value=&quot;256&quot;/&gt;&lt;/object&gt;&lt;object type=&quot;3&quot; unique_id=&quot;10361&quot;&gt;&lt;property id=&quot;20148&quot; value=&quot;5&quot;/&gt;&lt;property id=&quot;20300&quot; value=&quot;Slide 2 - &amp;quot;Switching/Flow Control Overview&amp;quot;&quot;/&gt;&lt;property id=&quot;20307&quot; value=&quot;257&quot;/&gt;&lt;/object&gt;&lt;object type=&quot;3&quot; unique_id=&quot;10362&quot;&gt;&lt;property id=&quot;20148&quot; value=&quot;5&quot;/&gt;&lt;property id=&quot;20300&quot; value=&quot;Slide 3 - &amp;quot;Packets&amp;quot;&quot;/&gt;&lt;property id=&quot;20307&quot; value=&quot;280&quot;/&gt;&lt;/object&gt;&lt;object type=&quot;3&quot; unique_id=&quot;10363&quot;&gt;&lt;property id=&quot;20148&quot; value=&quot;5&quot;/&gt;&lt;property id=&quot;20300&quot; value=&quot;Slide 4 - &amp;quot;Switching&amp;quot;&quot;/&gt;&lt;property id=&quot;20307&quot; value=&quot;279&quot;/&gt;&lt;/object&gt;&lt;object type=&quot;3&quot; unique_id=&quot;10364&quot;&gt;&lt;property id=&quot;20148&quot; value=&quot;5&quot;/&gt;&lt;property id=&quot;20300&quot; value=&quot;Slide 5 - &amp;quot;Circuit Switching&amp;quot;&quot;/&gt;&lt;property id=&quot;20307&quot; value=&quot;258&quot;/&gt;&lt;/object&gt;&lt;object type=&quot;3&quot; unique_id=&quot;10365&quot;&gt;&lt;property id=&quot;20148&quot; value=&quot;5&quot;/&gt;&lt;property id=&quot;20300&quot; value=&quot;Slide 6 - &amp;quot;Circuit Switching Example&amp;quot;&quot;/&gt;&lt;property id=&quot;20307&quot; value=&quot;289&quot;/&gt;&lt;/object&gt;&lt;object type=&quot;3&quot; unique_id=&quot;10366&quot;&gt;&lt;property id=&quot;20148&quot; value=&quot;5&quot;/&gt;&lt;property id=&quot;20300&quot; value=&quot;Slide 7 - &amp;quot;Packet-based Flow Control&amp;quot;&quot;/&gt;&lt;property id=&quot;20307&quot; value=&quot;259&quot;/&gt;&lt;/object&gt;&lt;object type=&quot;3&quot; unique_id=&quot;10367&quot;&gt;&lt;property id=&quot;20148&quot; value=&quot;5&quot;/&gt;&lt;property id=&quot;20300&quot; value=&quot;Slide 8 - &amp;quot;Store and Forward Example&amp;quot;&quot;/&gt;&lt;property id=&quot;20307&quot; value=&quot;284&quot;/&gt;&lt;/object&gt;&lt;object type=&quot;3&quot; unique_id=&quot;10368&quot;&gt;&lt;property id=&quot;20148&quot; value=&quot;5&quot;/&gt;&lt;property id=&quot;20300&quot; value=&quot;Slide 9 - &amp;quot;Virtual Cut Through&amp;quot;&quot;/&gt;&lt;property id=&quot;20307&quot; value=&quot;260&quot;/&gt;&lt;/object&gt;&lt;object type=&quot;3&quot; unique_id=&quot;10369&quot;&gt;&lt;property id=&quot;20148&quot; value=&quot;5&quot;/&gt;&lt;property id=&quot;20300&quot; value=&quot;Slide 10 - &amp;quot;Virtual Cut Through Example&amp;quot;&quot;/&gt;&lt;property id=&quot;20307&quot; value=&quot;290&quot;/&gt;&lt;/object&gt;&lt;object type=&quot;3&quot; unique_id=&quot;10370&quot;&gt;&lt;property id=&quot;20148&quot; value=&quot;5&quot;/&gt;&lt;property id=&quot;20300&quot; value=&quot;Slide 11 - &amp;quot;Flit Level Flow Control&amp;quot;&quot;/&gt;&lt;property id=&quot;20307&quot; value=&quot;281&quot;/&gt;&lt;/object&gt;&lt;object type=&quot;3&quot; unique_id=&quot;10371&quot;&gt;&lt;property id=&quot;20148&quot; value=&quot;5&quot;/&gt;&lt;property id=&quot;20300&quot; value=&quot;Slide 12 - &amp;quot;Wormhole Example&amp;quot;&quot;/&gt;&lt;property id=&quot;20307&quot; value=&quot;282&quot;/&gt;&lt;/object&gt;&lt;object type=&quot;3&quot; unique_id=&quot;10372&quot;&gt;&lt;property id=&quot;20148&quot; value=&quot;5&quot;/&gt;&lt;property id=&quot;20300&quot; value=&quot;Slide 13 - &amp;quot;Virtual Channel Flow Control&amp;quot;&quot;/&gt;&lt;property id=&quot;20307&quot; value=&quot;286&quot;/&gt;&lt;/object&gt;&lt;object type=&quot;3&quot; unique_id=&quot;10373&quot;&gt;&lt;property id=&quot;20148&quot; value=&quot;5&quot;/&gt;&lt;property id=&quot;20300&quot; value=&quot;Slide 14 - &amp;quot;Virtual Channel Example&amp;quot;&quot;/&gt;&lt;property id=&quot;20307&quot; value=&quot;261&quot;/&gt;&lt;/object&gt;&lt;object type=&quot;3&quot; unique_id=&quot;10374&quot;&gt;&lt;property id=&quot;20148&quot; value=&quot;5&quot;/&gt;&lt;property id=&quot;20300&quot; value=&quot;Slide 15 - &amp;quot;Deadlock&amp;quot;&quot;/&gt;&lt;property id=&quot;20307&quot; value=&quot;291&quot;/&gt;&lt;/object&gt;&lt;object type=&quot;3&quot; unique_id=&quot;10375&quot;&gt;&lt;property id=&quot;20148&quot; value=&quot;5&quot;/&gt;&lt;property id=&quot;20300&quot; value=&quot;Slide 16 - &amp;quot;Buffer Backpressure&amp;quot;&quot;/&gt;&lt;property id=&quot;20307&quot; value=&quot;292&quot;/&gt;&lt;/object&gt;&lt;object type=&quot;3&quot; unique_id=&quot;10376&quot;&gt;&lt;property id=&quot;20148&quot; value=&quot;5&quot;/&gt;&lt;property id=&quot;20300&quot; value=&quot;Slide 17 - &amp;quot;Credit-Based Flow Control&amp;quot;&quot;/&gt;&lt;property id=&quot;20307&quot; value=&quot;293&quot;/&gt;&lt;/object&gt;&lt;object type=&quot;3&quot; unique_id=&quot;10377&quot;&gt;&lt;property id=&quot;20148&quot; value=&quot;5&quot;/&gt;&lt;property id=&quot;20300&quot; value=&quot;Slide 18 - &amp;quot;Credit Timeline&amp;quot;&quot;/&gt;&lt;property id=&quot;20307&quot; value=&quot;294&quot;/&gt;&lt;/object&gt;&lt;object type=&quot;3&quot; unique_id=&quot;10378&quot;&gt;&lt;property id=&quot;20148&quot; value=&quot;5&quot;/&gt;&lt;property id=&quot;20300&quot; value=&quot;Slide 19 - &amp;quot;On-Off Flow Control&amp;quot;&quot;/&gt;&lt;property id=&quot;20307&quot; value=&quot;296&quot;/&gt;&lt;/object&gt;&lt;object type=&quot;3&quot; unique_id=&quot;10379&quot;&gt;&lt;property id=&quot;20148&quot; value=&quot;5&quot;/&gt;&lt;property id=&quot;20300&quot; value=&quot;Slide 20 - &amp;quot;On-Off Timeline&amp;quot;&quot;/&gt;&lt;property id=&quot;20307&quot; value=&quot;295&quot;/&gt;&lt;/object&gt;&lt;object type=&quot;3&quot; unique_id=&quot;10380&quot;&gt;&lt;property id=&quot;20148&quot; value=&quot;5&quot;/&gt;&lt;property id=&quot;20300&quot; value=&quot;Slide 21 - &amp;quot;Flow Control Summary&amp;quot;&quot;/&gt;&lt;property id=&quot;20307&quot; value=&quot;262&quot;/&gt;&lt;/object&gt;&lt;object type=&quot;3&quot; unique_id=&quot;10381&quot;&gt;&lt;property id=&quot;20148&quot; value=&quot;5&quot;/&gt;&lt;property id=&quot;20300&quot; value=&quot;Slide 22 - &amp;quot;Router Microarchitecture Overview&amp;quot;&quot;/&gt;&lt;property id=&quot;20307&quot; value=&quot;263&quot;/&gt;&lt;/object&gt;&lt;object type=&quot;3&quot; unique_id=&quot;10382&quot;&gt;&lt;property id=&quot;20148&quot; value=&quot;5&quot;/&gt;&lt;property id=&quot;20300&quot; value=&quot;Slide 23 - &amp;quot;Virtual Channel Router&amp;quot;&quot;/&gt;&lt;property id=&quot;20307&quot; value=&quot;297&quot;/&gt;&lt;/object&gt;&lt;object type=&quot;3&quot; unique_id=&quot;10383&quot;&gt;&lt;property id=&quot;20148&quot; value=&quot;5&quot;/&gt;&lt;property id=&quot;20300&quot; value=&quot;Slide 24 - &amp;quot;Baseline Router Pipeline&amp;quot;&quot;/&gt;&lt;property id=&quot;20307&quot; value=&quot;264&quot;/&gt;&lt;/object&gt;&lt;object type=&quot;3&quot; unique_id=&quot;10384&quot;&gt;&lt;property id=&quot;20148&quot; value=&quot;5&quot;/&gt;&lt;property id=&quot;20300&quot; value=&quot;Slide 25 - &amp;quot;Baseline Router Pipeline (2)&amp;quot;&quot;/&gt;&lt;property id=&quot;20307&quot; value=&quot;298&quot;/&gt;&lt;/object&gt;&lt;object type=&quot;3&quot; unique_id=&quot;10385&quot;&gt;&lt;property id=&quot;20148&quot; value=&quot;5&quot;/&gt;&lt;property id=&quot;20300&quot; value=&quot;Slide 26 - &amp;quot;Router Pipeline Optimizations&amp;quot;&quot;/&gt;&lt;property id=&quot;20307&quot; value=&quot;265&quot;/&gt;&lt;/object&gt;&lt;object type=&quot;3&quot; unique_id=&quot;10386&quot;&gt;&lt;property id=&quot;20148&quot; value=&quot;5&quot;/&gt;&lt;property id=&quot;20300&quot; value=&quot;Slide 27 - &amp;quot;Router Pipeline Optimizations (2)&amp;quot;&quot;/&gt;&lt;property id=&quot;20307&quot; value=&quot;266&quot;/&gt;&lt;/object&gt;&lt;object type=&quot;3&quot; unique_id=&quot;10387&quot;&gt;&lt;property id=&quot;20148&quot; value=&quot;5&quot;/&gt;&lt;property id=&quot;20300&quot; value=&quot;Slide 28 - &amp;quot;Router Pipeline Optimizations (3)&amp;quot;&quot;/&gt;&lt;property id=&quot;20307&quot; value=&quot;267&quot;/&gt;&lt;/object&gt;&lt;object type=&quot;3&quot; unique_id=&quot;10388&quot;&gt;&lt;property id=&quot;20148&quot; value=&quot;5&quot;/&gt;&lt;property id=&quot;20300&quot; value=&quot;Slide 29 - &amp;quot;Buffer Organization&amp;quot;&quot;/&gt;&lt;property id=&quot;20307&quot; value=&quot;268&quot;/&gt;&lt;/object&gt;&lt;object type=&quot;3&quot; unique_id=&quot;10389&quot;&gt;&lt;property id=&quot;20148&quot; value=&quot;5&quot;/&gt;&lt;property id=&quot;20300&quot; value=&quot;Slide 30 - &amp;quot;Arbiters and Allocators&amp;quot;&quot;/&gt;&lt;property id=&quot;20307&quot; value=&quot;270&quot;/&gt;&lt;/object&gt;&lt;object type=&quot;3&quot; unique_id=&quot;10390&quot;&gt;&lt;property id=&quot;20148&quot; value=&quot;5&quot;/&gt;&lt;property id=&quot;20300&quot; value=&quot;Slide 31 - &amp;quot;Round Robin Arbiter&amp;quot;&quot;/&gt;&lt;property id=&quot;20307&quot; value=&quot;299&quot;/&gt;&lt;/object&gt;&lt;object type=&quot;3&quot; unique_id=&quot;10391&quot;&gt;&lt;property id=&quot;20148&quot; value=&quot;5&quot;/&gt;&lt;property id=&quot;20300&quot; value=&quot;Slide 32 - &amp;quot;Matrix Arbiter&amp;quot;&quot;/&gt;&lt;property id=&quot;20307&quot; value=&quot;300&quot;/&gt;&lt;/object&gt;&lt;object type=&quot;3&quot; unique_id=&quot;10392&quot;&gt;&lt;property id=&quot;20148&quot; value=&quot;5&quot;/&gt;&lt;property id=&quot;20300&quot; value=&quot;Slide 33 - &amp;quot;Separable Allocator&amp;quot;&quot;/&gt;&lt;property id=&quot;20307&quot; value=&quot;301&quot;/&gt;&lt;/object&gt;&lt;object type=&quot;3&quot; unique_id=&quot;10393&quot;&gt;&lt;property id=&quot;20148&quot; value=&quot;5&quot;/&gt;&lt;property id=&quot;20300&quot; value=&quot;Slide 34 - &amp;quot;Crossbar Dimension Slicing&amp;quot;&quot;/&gt;&lt;property id=&quot;20307&quot; value=&quot;271&quot;/&gt;&lt;/object&gt;&lt;object type=&quot;3&quot; unique_id=&quot;10394&quot;&gt;&lt;property id=&quot;20148&quot; value=&quot;5&quot;/&gt;&lt;property id=&quot;20300&quot; value=&quot;Slide 35 - &amp;quot;Crossbar speedup&amp;quot;&quot;/&gt;&lt;property id=&quot;20307&quot; value=&quot;311&quot;/&gt;&lt;/object&gt;&lt;object type=&quot;3&quot; unique_id=&quot;10395&quot;&gt;&lt;property id=&quot;20148&quot; value=&quot;5&quot;/&gt;&lt;property id=&quot;20300&quot; value=&quot;Slide 36 - &amp;quot;Evaluating Interconnection Networks&amp;quot;&quot;/&gt;&lt;property id=&quot;20307&quot; value=&quot;302&quot;/&gt;&lt;/object&gt;&lt;object type=&quot;3&quot; unique_id=&quot;10396&quot;&gt;&lt;property id=&quot;20148&quot; value=&quot;5&quot;/&gt;&lt;property id=&quot;20300&quot; value=&quot;Slide 37 - &amp;quot;Interconnection Network Evaluation&amp;quot;&quot;/&gt;&lt;property id=&quot;20307&quot; value=&quot;308&quot;/&gt;&lt;/object&gt;&lt;object type=&quot;3&quot; unique_id=&quot;10397&quot;&gt;&lt;property id=&quot;20148&quot; value=&quot;5&quot;/&gt;&lt;property id=&quot;20300&quot; value=&quot;Slide 38 - &amp;quot;Traffic Patterns&amp;quot;&quot;/&gt;&lt;property id=&quot;20307&quot; value=&quot;309&quot;/&gt;&lt;/object&gt;&lt;object type=&quot;3&quot; unique_id=&quot;10398&quot;&gt;&lt;property id=&quot;20148&quot; value=&quot;5&quot;/&gt;&lt;property id=&quot;20300&quot; value=&quot;Slide 39 - &amp;quot;Microarchitecture Summary&amp;quot;&quot;/&gt;&lt;property id=&quot;20307&quot; value=&quot;276&quot;/&gt;&lt;/object&gt;&lt;object type=&quot;3&quot; unique_id=&quot;10399&quot;&gt;&lt;property id=&quot;20148&quot; value=&quot;5&quot;/&gt;&lt;property id=&quot;20300&quot; value=&quot;Slide 40 - &amp;quot;Interconnection Network Summary&amp;quot;&quot;/&gt;&lt;property id=&quot;20307&quot; value=&quot;310&quot;/&gt;&lt;/object&gt;&lt;object type=&quot;3&quot; unique_id=&quot;10400&quot;&gt;&lt;property id=&quot;20148&quot; value=&quot;5&quot;/&gt;&lt;property id=&quot;20300&quot; value=&quot;Slide 41 - &amp;quot;Suggested Reading&amp;quot;&quot;/&gt;&lt;property id=&quot;20307&quot; value=&quot;278&quot;/&gt;&lt;/object&gt;&lt;/object&gt;&lt;object type=&quot;8&quot; unique_id=&quot;10443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1|0.1|0.1|0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6823</TotalTime>
  <Words>2109</Words>
  <Application>Microsoft Macintosh PowerPoint</Application>
  <PresentationFormat>On-screen Show (4:3)</PresentationFormat>
  <Paragraphs>430</Paragraphs>
  <Slides>41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Office Theme</vt:lpstr>
      <vt:lpstr>Microsoft Equation 3.0</vt:lpstr>
      <vt:lpstr>Interconnection Networks: Flow Control and Microarchitecture</vt:lpstr>
      <vt:lpstr>Switching/Flow Control Overview</vt:lpstr>
      <vt:lpstr>Packets</vt:lpstr>
      <vt:lpstr>Switching</vt:lpstr>
      <vt:lpstr>Circuit Switching</vt:lpstr>
      <vt:lpstr>Circuit Switching Example</vt:lpstr>
      <vt:lpstr>Packet-based Flow Control</vt:lpstr>
      <vt:lpstr>Store and Forward Example</vt:lpstr>
      <vt:lpstr>Virtual Cut Through</vt:lpstr>
      <vt:lpstr>Virtual Cut Through Example</vt:lpstr>
      <vt:lpstr>Flit Level Flow Control</vt:lpstr>
      <vt:lpstr>Wormhole Example</vt:lpstr>
      <vt:lpstr>Virtual Channel Flow Control</vt:lpstr>
      <vt:lpstr>Virtual Channel Example</vt:lpstr>
      <vt:lpstr>Deadlock</vt:lpstr>
      <vt:lpstr>Buffer Backpressure</vt:lpstr>
      <vt:lpstr>Credit-Based Flow Control</vt:lpstr>
      <vt:lpstr>Credit Timeline</vt:lpstr>
      <vt:lpstr>On-Off Flow Control</vt:lpstr>
      <vt:lpstr>On-Off Timeline</vt:lpstr>
      <vt:lpstr>Flow Control Summary</vt:lpstr>
      <vt:lpstr>Router Microarchitecture Overview</vt:lpstr>
      <vt:lpstr>Virtual Channel Router</vt:lpstr>
      <vt:lpstr>Baseline Router Pipeline</vt:lpstr>
      <vt:lpstr>Baseline Router Pipeline (2)</vt:lpstr>
      <vt:lpstr>Router Pipeline Optimizations</vt:lpstr>
      <vt:lpstr>Router Pipeline Optimizations (2)</vt:lpstr>
      <vt:lpstr>Router Pipeline Optimizations (3)</vt:lpstr>
      <vt:lpstr>Buffer Organization</vt:lpstr>
      <vt:lpstr>Arbiters and Allocators</vt:lpstr>
      <vt:lpstr>Round Robin Arbiter</vt:lpstr>
      <vt:lpstr>Matrix Arbiter</vt:lpstr>
      <vt:lpstr>Separable Allocator</vt:lpstr>
      <vt:lpstr>Crossbar Dimension Slicing</vt:lpstr>
      <vt:lpstr>Crossbar speedup</vt:lpstr>
      <vt:lpstr>Evaluating Interconnection Networks</vt:lpstr>
      <vt:lpstr>Interconnection Network Evaluation</vt:lpstr>
      <vt:lpstr>Traffic Patterns</vt:lpstr>
      <vt:lpstr>Microarchitecture Summary</vt:lpstr>
      <vt:lpstr>Interconnection Network Summary</vt:lpstr>
      <vt:lpstr>Suggested Reading</vt:lpstr>
    </vt:vector>
  </TitlesOfParts>
  <Company>University of Toronto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Interconnection Networks: Flow Control and Microarchitecture</dc:title>
  <dc:creator>Natalie Enright Jerger</dc:creator>
  <cp:lastModifiedBy>mikko</cp:lastModifiedBy>
  <cp:revision>226</cp:revision>
  <dcterms:created xsi:type="dcterms:W3CDTF">2009-03-09T15:51:36Z</dcterms:created>
  <dcterms:modified xsi:type="dcterms:W3CDTF">2009-04-08T15:28:13Z</dcterms:modified>
</cp:coreProperties>
</file>