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6" r:id="rId1"/>
  </p:sldMasterIdLst>
  <p:notesMasterIdLst>
    <p:notesMasterId r:id="rId48"/>
  </p:notesMasterIdLst>
  <p:handoutMasterIdLst>
    <p:handoutMasterId r:id="rId49"/>
  </p:handoutMasterIdLst>
  <p:sldIdLst>
    <p:sldId id="563" r:id="rId2"/>
    <p:sldId id="737" r:id="rId3"/>
    <p:sldId id="695" r:id="rId4"/>
    <p:sldId id="696" r:id="rId5"/>
    <p:sldId id="697" r:id="rId6"/>
    <p:sldId id="698" r:id="rId7"/>
    <p:sldId id="699" r:id="rId8"/>
    <p:sldId id="700" r:id="rId9"/>
    <p:sldId id="701" r:id="rId10"/>
    <p:sldId id="702" r:id="rId11"/>
    <p:sldId id="703" r:id="rId12"/>
    <p:sldId id="704" r:id="rId13"/>
    <p:sldId id="705" r:id="rId14"/>
    <p:sldId id="706" r:id="rId15"/>
    <p:sldId id="707" r:id="rId16"/>
    <p:sldId id="708" r:id="rId17"/>
    <p:sldId id="709" r:id="rId18"/>
    <p:sldId id="710" r:id="rId19"/>
    <p:sldId id="711" r:id="rId20"/>
    <p:sldId id="712" r:id="rId21"/>
    <p:sldId id="713" r:id="rId22"/>
    <p:sldId id="714" r:id="rId23"/>
    <p:sldId id="715" r:id="rId24"/>
    <p:sldId id="716" r:id="rId25"/>
    <p:sldId id="717" r:id="rId26"/>
    <p:sldId id="740" r:id="rId27"/>
    <p:sldId id="718" r:id="rId28"/>
    <p:sldId id="719" r:id="rId29"/>
    <p:sldId id="720" r:id="rId30"/>
    <p:sldId id="721" r:id="rId31"/>
    <p:sldId id="722" r:id="rId32"/>
    <p:sldId id="723" r:id="rId33"/>
    <p:sldId id="724" r:id="rId34"/>
    <p:sldId id="725" r:id="rId35"/>
    <p:sldId id="726" r:id="rId36"/>
    <p:sldId id="727" r:id="rId37"/>
    <p:sldId id="728" r:id="rId38"/>
    <p:sldId id="729" r:id="rId39"/>
    <p:sldId id="730" r:id="rId40"/>
    <p:sldId id="731" r:id="rId41"/>
    <p:sldId id="732" r:id="rId42"/>
    <p:sldId id="733" r:id="rId43"/>
    <p:sldId id="734" r:id="rId44"/>
    <p:sldId id="735" r:id="rId45"/>
    <p:sldId id="738" r:id="rId46"/>
    <p:sldId id="741" r:id="rId47"/>
  </p:sldIdLst>
  <p:sldSz cx="9144000" cy="6858000" type="screen4x3"/>
  <p:notesSz cx="7315200" cy="9601200"/>
  <p:custDataLst>
    <p:tags r:id="rId50"/>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33"/>
    <a:srgbClr val="000000"/>
    <a:srgbClr val="006600"/>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132" autoAdjust="0"/>
  </p:normalViewPr>
  <p:slideViewPr>
    <p:cSldViewPr>
      <p:cViewPr>
        <p:scale>
          <a:sx n="101" d="100"/>
          <a:sy n="101" d="100"/>
        </p:scale>
        <p:origin x="-1062" y="1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58"/>
    </p:cViewPr>
  </p:sorterViewPr>
  <p:notesViewPr>
    <p:cSldViewPr>
      <p:cViewPr varScale="1">
        <p:scale>
          <a:sx n="70" d="100"/>
          <a:sy n="70" d="100"/>
        </p:scale>
        <p:origin x="-1435" y="-7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581400" cy="481013"/>
          </a:xfrm>
          <a:prstGeom prst="rect">
            <a:avLst/>
          </a:prstGeom>
          <a:noFill/>
          <a:ln w="12700">
            <a:noFill/>
            <a:miter lim="800000"/>
            <a:headEnd type="none" w="sm" len="sm"/>
            <a:tailEnd type="none" w="sm" len="sm"/>
          </a:ln>
          <a:effectLst/>
        </p:spPr>
        <p:txBody>
          <a:bodyPr vert="horz" wrap="square" lIns="94851" tIns="47425" rIns="94851" bIns="47425" numCol="1" anchor="t" anchorCtr="0" compatLnSpc="1">
            <a:prstTxWarp prst="textNoShape">
              <a:avLst/>
            </a:prstTxWarp>
          </a:bodyPr>
          <a:lstStyle>
            <a:lvl1pPr eaLnBrk="0" hangingPunct="0">
              <a:defRPr sz="1200">
                <a:latin typeface="Times New Roman" pitchFamily="18" charset="0"/>
              </a:defRPr>
            </a:lvl1pPr>
          </a:lstStyle>
          <a:p>
            <a:pPr>
              <a:defRPr/>
            </a:pPr>
            <a:r>
              <a:rPr lang="en-US" dirty="0" smtClean="0"/>
              <a:t>ECE/CS 757 Advanced Computer Architecture II</a:t>
            </a:r>
            <a:endParaRPr lang="en-US" dirty="0"/>
          </a:p>
        </p:txBody>
      </p:sp>
      <p:sp>
        <p:nvSpPr>
          <p:cNvPr id="15363" name="Rectangle 3"/>
          <p:cNvSpPr>
            <a:spLocks noGrp="1" noChangeArrowheads="1"/>
          </p:cNvSpPr>
          <p:nvPr>
            <p:ph type="dt" sz="quarter" idx="1"/>
          </p:nvPr>
        </p:nvSpPr>
        <p:spPr bwMode="auto">
          <a:xfrm>
            <a:off x="4144963" y="0"/>
            <a:ext cx="3170237" cy="481013"/>
          </a:xfrm>
          <a:prstGeom prst="rect">
            <a:avLst/>
          </a:prstGeom>
          <a:noFill/>
          <a:ln w="12700">
            <a:noFill/>
            <a:miter lim="800000"/>
            <a:headEnd type="none" w="sm" len="sm"/>
            <a:tailEnd type="none" w="sm" len="sm"/>
          </a:ln>
          <a:effectLst/>
        </p:spPr>
        <p:txBody>
          <a:bodyPr vert="horz" wrap="square" lIns="94851" tIns="47425" rIns="94851" bIns="47425" numCol="1" anchor="t" anchorCtr="0" compatLnSpc="1">
            <a:prstTxWarp prst="textNoShape">
              <a:avLst/>
            </a:prstTxWarp>
          </a:bodyPr>
          <a:lstStyle>
            <a:lvl1pPr algn="r" eaLnBrk="0" hangingPunct="0">
              <a:defRPr sz="1200">
                <a:latin typeface="Times New Roman" pitchFamily="18" charset="0"/>
              </a:defRPr>
            </a:lvl1pPr>
          </a:lstStyle>
          <a:p>
            <a:pPr>
              <a:defRPr/>
            </a:pPr>
            <a:r>
              <a:rPr lang="en-US" dirty="0" smtClean="0"/>
              <a:t>Lecture 13: GPGPU</a:t>
            </a:r>
            <a:endParaRPr lang="en-US" dirty="0"/>
          </a:p>
        </p:txBody>
      </p:sp>
      <p:sp>
        <p:nvSpPr>
          <p:cNvPr id="15364" name="Rectangle 4"/>
          <p:cNvSpPr>
            <a:spLocks noGrp="1" noChangeArrowheads="1"/>
          </p:cNvSpPr>
          <p:nvPr>
            <p:ph type="ftr" sz="quarter" idx="2"/>
          </p:nvPr>
        </p:nvSpPr>
        <p:spPr bwMode="auto">
          <a:xfrm>
            <a:off x="0" y="9120188"/>
            <a:ext cx="3170238" cy="481012"/>
          </a:xfrm>
          <a:prstGeom prst="rect">
            <a:avLst/>
          </a:prstGeom>
          <a:noFill/>
          <a:ln w="12700">
            <a:noFill/>
            <a:miter lim="800000"/>
            <a:headEnd type="none" w="sm" len="sm"/>
            <a:tailEnd type="none" w="sm" len="sm"/>
          </a:ln>
          <a:effectLst/>
        </p:spPr>
        <p:txBody>
          <a:bodyPr vert="horz" wrap="square" lIns="94851" tIns="47425" rIns="94851" bIns="47425" numCol="1" anchor="b" anchorCtr="0" compatLnSpc="1">
            <a:prstTxWarp prst="textNoShape">
              <a:avLst/>
            </a:prstTxWarp>
          </a:bodyPr>
          <a:lstStyle>
            <a:lvl1pPr eaLnBrk="0" hangingPunct="0">
              <a:defRPr sz="1200">
                <a:latin typeface="Times New Roman" pitchFamily="18" charset="0"/>
              </a:defRPr>
            </a:lvl1pPr>
          </a:lstStyle>
          <a:p>
            <a:pPr>
              <a:defRPr/>
            </a:pPr>
            <a:r>
              <a:rPr lang="en-US" dirty="0" err="1" smtClean="0"/>
              <a:t>Mikko</a:t>
            </a:r>
            <a:r>
              <a:rPr lang="en-US" dirty="0" smtClean="0"/>
              <a:t> </a:t>
            </a:r>
            <a:r>
              <a:rPr lang="en-US" dirty="0" err="1" smtClean="0"/>
              <a:t>Lipasti</a:t>
            </a:r>
            <a:r>
              <a:rPr lang="en-US" dirty="0" smtClean="0"/>
              <a:t>-University of Wisconsin</a:t>
            </a:r>
            <a:endParaRPr lang="en-US" dirty="0"/>
          </a:p>
        </p:txBody>
      </p:sp>
      <p:sp>
        <p:nvSpPr>
          <p:cNvPr id="15365" name="Rectangle 5"/>
          <p:cNvSpPr>
            <a:spLocks noGrp="1" noChangeArrowheads="1"/>
          </p:cNvSpPr>
          <p:nvPr>
            <p:ph type="sldNum" sz="quarter" idx="3"/>
          </p:nvPr>
        </p:nvSpPr>
        <p:spPr bwMode="auto">
          <a:xfrm>
            <a:off x="4144963" y="9120188"/>
            <a:ext cx="3170237" cy="481012"/>
          </a:xfrm>
          <a:prstGeom prst="rect">
            <a:avLst/>
          </a:prstGeom>
          <a:noFill/>
          <a:ln w="12700">
            <a:noFill/>
            <a:miter lim="800000"/>
            <a:headEnd type="none" w="sm" len="sm"/>
            <a:tailEnd type="none" w="sm" len="sm"/>
          </a:ln>
          <a:effectLst/>
        </p:spPr>
        <p:txBody>
          <a:bodyPr vert="horz" wrap="square" lIns="94851" tIns="47425" rIns="94851" bIns="47425" numCol="1" anchor="b" anchorCtr="0" compatLnSpc="1">
            <a:prstTxWarp prst="textNoShape">
              <a:avLst/>
            </a:prstTxWarp>
          </a:bodyPr>
          <a:lstStyle>
            <a:lvl1pPr algn="r" eaLnBrk="0" hangingPunct="0">
              <a:defRPr sz="1200">
                <a:latin typeface="Times New Roman" pitchFamily="18" charset="0"/>
              </a:defRPr>
            </a:lvl1pPr>
          </a:lstStyle>
          <a:p>
            <a:pPr>
              <a:defRPr/>
            </a:pPr>
            <a:fld id="{F0B31478-DE34-4D72-A208-C14F59E1AF79}" type="slidenum">
              <a:rPr lang="en-US"/>
              <a:pPr>
                <a:defRPr/>
              </a:pPr>
              <a:t>‹#›</a:t>
            </a:fld>
            <a:endParaRPr lang="en-US"/>
          </a:p>
        </p:txBody>
      </p:sp>
    </p:spTree>
    <p:extLst>
      <p:ext uri="{BB962C8B-B14F-4D97-AF65-F5344CB8AC3E}">
        <p14:creationId xmlns:p14="http://schemas.microsoft.com/office/powerpoint/2010/main" val="23123219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026"/>
          <p:cNvSpPr>
            <a:spLocks noGrp="1" noChangeArrowheads="1"/>
          </p:cNvSpPr>
          <p:nvPr>
            <p:ph type="hdr" sz="quarter"/>
          </p:nvPr>
        </p:nvSpPr>
        <p:spPr bwMode="auto">
          <a:xfrm>
            <a:off x="0" y="0"/>
            <a:ext cx="3170238" cy="481013"/>
          </a:xfrm>
          <a:prstGeom prst="rect">
            <a:avLst/>
          </a:prstGeom>
          <a:noFill/>
          <a:ln w="12700">
            <a:noFill/>
            <a:miter lim="800000"/>
            <a:headEnd type="none" w="sm" len="sm"/>
            <a:tailEnd type="none" w="sm" len="sm"/>
          </a:ln>
          <a:effectLst/>
        </p:spPr>
        <p:txBody>
          <a:bodyPr vert="horz" wrap="square" lIns="94851" tIns="47425" rIns="94851" bIns="47425" numCol="1" anchor="t"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17411" name="Rectangle 1027"/>
          <p:cNvSpPr>
            <a:spLocks noGrp="1" noChangeArrowheads="1"/>
          </p:cNvSpPr>
          <p:nvPr>
            <p:ph type="dt" idx="1"/>
          </p:nvPr>
        </p:nvSpPr>
        <p:spPr bwMode="auto">
          <a:xfrm>
            <a:off x="4144963" y="0"/>
            <a:ext cx="3170237" cy="481013"/>
          </a:xfrm>
          <a:prstGeom prst="rect">
            <a:avLst/>
          </a:prstGeom>
          <a:noFill/>
          <a:ln w="12700">
            <a:noFill/>
            <a:miter lim="800000"/>
            <a:headEnd type="none" w="sm" len="sm"/>
            <a:tailEnd type="none" w="sm" len="sm"/>
          </a:ln>
          <a:effectLst/>
        </p:spPr>
        <p:txBody>
          <a:bodyPr vert="horz" wrap="square" lIns="94851" tIns="47425" rIns="94851" bIns="47425" numCol="1" anchor="t" anchorCtr="0" compatLnSpc="1">
            <a:prstTxWarp prst="textNoShape">
              <a:avLst/>
            </a:prstTxWarp>
          </a:bodyPr>
          <a:lstStyle>
            <a:lvl1pPr algn="r" eaLnBrk="0" hangingPunct="0">
              <a:defRPr sz="1200">
                <a:latin typeface="Times New Roman" pitchFamily="18" charset="0"/>
              </a:defRPr>
            </a:lvl1pPr>
          </a:lstStyle>
          <a:p>
            <a:pPr>
              <a:defRPr/>
            </a:pPr>
            <a:endParaRPr lang="en-US"/>
          </a:p>
        </p:txBody>
      </p:sp>
      <p:sp>
        <p:nvSpPr>
          <p:cNvPr id="62468" name="Rectangle 1028"/>
          <p:cNvSpPr>
            <a:spLocks noGrp="1" noRot="1" noChangeAspect="1" noChangeArrowheads="1" noTextEdit="1"/>
          </p:cNvSpPr>
          <p:nvPr>
            <p:ph type="sldImg" idx="2"/>
          </p:nvPr>
        </p:nvSpPr>
        <p:spPr bwMode="auto">
          <a:xfrm>
            <a:off x="1257300" y="719138"/>
            <a:ext cx="4803775" cy="3602037"/>
          </a:xfrm>
          <a:prstGeom prst="rect">
            <a:avLst/>
          </a:prstGeom>
          <a:noFill/>
          <a:ln w="9525">
            <a:solidFill>
              <a:srgbClr val="000000"/>
            </a:solidFill>
            <a:miter lim="800000"/>
            <a:headEnd/>
            <a:tailEnd/>
          </a:ln>
        </p:spPr>
      </p:sp>
      <p:sp>
        <p:nvSpPr>
          <p:cNvPr id="17413" name="Rectangle 1029"/>
          <p:cNvSpPr>
            <a:spLocks noGrp="1" noChangeArrowheads="1"/>
          </p:cNvSpPr>
          <p:nvPr>
            <p:ph type="body" sz="quarter" idx="3"/>
          </p:nvPr>
        </p:nvSpPr>
        <p:spPr bwMode="auto">
          <a:xfrm>
            <a:off x="976313" y="4560888"/>
            <a:ext cx="5362575" cy="4321175"/>
          </a:xfrm>
          <a:prstGeom prst="rect">
            <a:avLst/>
          </a:prstGeom>
          <a:noFill/>
          <a:ln w="12700">
            <a:noFill/>
            <a:miter lim="800000"/>
            <a:headEnd type="none" w="sm" len="sm"/>
            <a:tailEnd type="none" w="sm" len="sm"/>
          </a:ln>
          <a:effectLst/>
        </p:spPr>
        <p:txBody>
          <a:bodyPr vert="horz" wrap="square" lIns="94851" tIns="47425" rIns="94851" bIns="474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1030"/>
          <p:cNvSpPr>
            <a:spLocks noGrp="1" noChangeArrowheads="1"/>
          </p:cNvSpPr>
          <p:nvPr>
            <p:ph type="ftr" sz="quarter" idx="4"/>
          </p:nvPr>
        </p:nvSpPr>
        <p:spPr bwMode="auto">
          <a:xfrm>
            <a:off x="0" y="9120188"/>
            <a:ext cx="3170238" cy="481012"/>
          </a:xfrm>
          <a:prstGeom prst="rect">
            <a:avLst/>
          </a:prstGeom>
          <a:noFill/>
          <a:ln w="12700">
            <a:noFill/>
            <a:miter lim="800000"/>
            <a:headEnd type="none" w="sm" len="sm"/>
            <a:tailEnd type="none" w="sm" len="sm"/>
          </a:ln>
          <a:effectLst/>
        </p:spPr>
        <p:txBody>
          <a:bodyPr vert="horz" wrap="square" lIns="94851" tIns="47425" rIns="94851" bIns="47425" numCol="1" anchor="b"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17415" name="Rectangle 1031"/>
          <p:cNvSpPr>
            <a:spLocks noGrp="1" noChangeArrowheads="1"/>
          </p:cNvSpPr>
          <p:nvPr>
            <p:ph type="sldNum" sz="quarter" idx="5"/>
          </p:nvPr>
        </p:nvSpPr>
        <p:spPr bwMode="auto">
          <a:xfrm>
            <a:off x="4144963" y="9120188"/>
            <a:ext cx="3170237" cy="481012"/>
          </a:xfrm>
          <a:prstGeom prst="rect">
            <a:avLst/>
          </a:prstGeom>
          <a:noFill/>
          <a:ln w="12700">
            <a:noFill/>
            <a:miter lim="800000"/>
            <a:headEnd type="none" w="sm" len="sm"/>
            <a:tailEnd type="none" w="sm" len="sm"/>
          </a:ln>
          <a:effectLst/>
        </p:spPr>
        <p:txBody>
          <a:bodyPr vert="horz" wrap="square" lIns="94851" tIns="47425" rIns="94851" bIns="47425" numCol="1" anchor="b" anchorCtr="0" compatLnSpc="1">
            <a:prstTxWarp prst="textNoShape">
              <a:avLst/>
            </a:prstTxWarp>
          </a:bodyPr>
          <a:lstStyle>
            <a:lvl1pPr algn="r" eaLnBrk="0" hangingPunct="0">
              <a:defRPr sz="1200">
                <a:latin typeface="Times New Roman" pitchFamily="18" charset="0"/>
              </a:defRPr>
            </a:lvl1pPr>
          </a:lstStyle>
          <a:p>
            <a:pPr>
              <a:defRPr/>
            </a:pPr>
            <a:fld id="{E685A651-65C8-4409-9DE4-600BA02D2D0E}" type="slidenum">
              <a:rPr lang="en-US"/>
              <a:pPr>
                <a:defRPr/>
              </a:pPr>
              <a:t>‹#›</a:t>
            </a:fld>
            <a:endParaRPr lang="en-US"/>
          </a:p>
        </p:txBody>
      </p:sp>
    </p:spTree>
    <p:extLst>
      <p:ext uri="{BB962C8B-B14F-4D97-AF65-F5344CB8AC3E}">
        <p14:creationId xmlns:p14="http://schemas.microsoft.com/office/powerpoint/2010/main" val="20281507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DD92DA5-A2E7-43C9-A3BC-FD22750E5B71}" type="slidenum">
              <a:rPr lang="en-US" sz="1200" smtClean="0"/>
              <a:pPr/>
              <a:t>1</a:t>
            </a:fld>
            <a:endParaRPr lang="en-US" sz="1200" smtClean="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2D67CB07-F1C3-42A0-9550-2F56ADAAFD5D}" type="slidenum">
              <a:rPr lang="en-US" smtClean="0"/>
              <a:pPr/>
              <a:t>4</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xfrm>
            <a:off x="976313" y="4560888"/>
            <a:ext cx="5362575" cy="4319587"/>
          </a:xfrm>
          <a:noFill/>
          <a:ln/>
        </p:spPr>
        <p:txBody>
          <a:bodyPr/>
          <a:lstStyle/>
          <a:p>
            <a:r>
              <a:rPr lang="en-US" smtClean="0"/>
              <a:t>All kernels have large numbers of simultaneously executing threads (ask me if you want to see details).</a:t>
            </a:r>
          </a:p>
          <a:p>
            <a:endParaRPr lang="en-US" smtClean="0"/>
          </a:p>
          <a:p>
            <a:r>
              <a:rPr lang="en-US" smtClean="0"/>
              <a:t>Most of the 10X kernels saturate memory bandwidth</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587CD2DA-74C3-4C60-AB3A-7050B01BD9BD}" type="slidenum">
              <a:rPr lang="en-US" smtClean="0"/>
              <a:pPr/>
              <a:t>7</a:t>
            </a:fld>
            <a:endParaRPr lang="en-US" smtClean="0"/>
          </a:p>
        </p:txBody>
      </p:sp>
      <p:sp>
        <p:nvSpPr>
          <p:cNvPr id="62467" name="Rectangle 2"/>
          <p:cNvSpPr>
            <a:spLocks noGrp="1" noRot="1" noChangeAspect="1" noChangeArrowheads="1" noTextEdit="1"/>
          </p:cNvSpPr>
          <p:nvPr>
            <p:ph type="sldImg"/>
          </p:nvPr>
        </p:nvSpPr>
        <p:spPr>
          <a:xfrm>
            <a:off x="1258888" y="720725"/>
            <a:ext cx="4799012" cy="3598863"/>
          </a:xfrm>
          <a:ln/>
        </p:spPr>
      </p:sp>
      <p:sp>
        <p:nvSpPr>
          <p:cNvPr id="62468" name="Rectangle 3"/>
          <p:cNvSpPr>
            <a:spLocks noGrp="1" noChangeArrowheads="1"/>
          </p:cNvSpPr>
          <p:nvPr>
            <p:ph type="body" idx="1"/>
          </p:nvPr>
        </p:nvSpPr>
        <p:spPr>
          <a:xfrm>
            <a:off x="976313" y="4560888"/>
            <a:ext cx="5362575" cy="4319587"/>
          </a:xfrm>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09AA1EE2-30EA-4239-A2DD-6D88BCE5835C}" type="slidenum">
              <a:rPr lang="en-US" smtClean="0"/>
              <a:pPr/>
              <a:t>11</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7F7D8064-BDFE-4833-93D5-206C57F0321A}" type="slidenum">
              <a:rPr lang="en-US" smtClean="0"/>
              <a:pPr/>
              <a:t>12</a:t>
            </a:fld>
            <a:endParaRPr lang="en-US" smtClean="0"/>
          </a:p>
        </p:txBody>
      </p:sp>
      <p:sp>
        <p:nvSpPr>
          <p:cNvPr id="64515" name="Rectangle 2"/>
          <p:cNvSpPr>
            <a:spLocks noGrp="1" noRot="1" noChangeAspect="1" noChangeArrowheads="1" noTextEdit="1"/>
          </p:cNvSpPr>
          <p:nvPr>
            <p:ph type="sldImg"/>
          </p:nvPr>
        </p:nvSpPr>
        <p:spPr>
          <a:xfrm>
            <a:off x="1258888" y="720725"/>
            <a:ext cx="4799012" cy="3598863"/>
          </a:xfrm>
          <a:ln/>
        </p:spPr>
      </p:sp>
      <p:sp>
        <p:nvSpPr>
          <p:cNvPr id="64516" name="Rectangle 3"/>
          <p:cNvSpPr>
            <a:spLocks noGrp="1" noChangeArrowheads="1"/>
          </p:cNvSpPr>
          <p:nvPr>
            <p:ph type="body" idx="1"/>
          </p:nvPr>
        </p:nvSpPr>
        <p:spPr>
          <a:xfrm>
            <a:off x="976313" y="4560888"/>
            <a:ext cx="5362575" cy="4319587"/>
          </a:xfrm>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E8D28220-BCB2-4C8C-98EA-58CDF219DE41}" type="slidenum">
              <a:rPr lang="en-US" smtClean="0"/>
              <a:pPr/>
              <a:t>17</a:t>
            </a:fld>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xfrm>
            <a:off x="976313" y="4560888"/>
            <a:ext cx="5362575" cy="4319587"/>
          </a:xfrm>
          <a:noFill/>
          <a:ln/>
        </p:spPr>
        <p:txBody>
          <a:bodyPr/>
          <a:lstStyle/>
          <a:p>
            <a:r>
              <a:rPr lang="en-US" smtClean="0"/>
              <a:t>Global, constant, and texture memory spaces are persistent across kernels called by the same application.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990DF999-0B92-403C-BDE9-FAD8D59D2990}" type="slidenum">
              <a:rPr lang="en-US" smtClean="0"/>
              <a:pPr/>
              <a:t>19</a:t>
            </a:fld>
            <a:endParaRPr lang="en-US" smtClean="0"/>
          </a:p>
        </p:txBody>
      </p:sp>
      <p:sp>
        <p:nvSpPr>
          <p:cNvPr id="66563" name="Rectangle 2"/>
          <p:cNvSpPr>
            <a:spLocks noGrp="1" noRot="1" noChangeAspect="1" noChangeArrowheads="1" noTextEdit="1"/>
          </p:cNvSpPr>
          <p:nvPr>
            <p:ph type="sldImg"/>
          </p:nvPr>
        </p:nvSpPr>
        <p:spPr>
          <a:xfrm>
            <a:off x="1258888" y="720725"/>
            <a:ext cx="4799012" cy="3598863"/>
          </a:xfrm>
          <a:ln/>
        </p:spPr>
      </p:sp>
      <p:sp>
        <p:nvSpPr>
          <p:cNvPr id="66564" name="Rectangle 3"/>
          <p:cNvSpPr>
            <a:spLocks noGrp="1" noChangeArrowheads="1"/>
          </p:cNvSpPr>
          <p:nvPr>
            <p:ph type="body" idx="1"/>
          </p:nvPr>
        </p:nvSpPr>
        <p:spPr>
          <a:xfrm>
            <a:off x="976313" y="4560888"/>
            <a:ext cx="5362575" cy="4319587"/>
          </a:xfrm>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5202CAE1-842D-4989-9CE6-05D6B41EF6B4}" type="slidenum">
              <a:rPr lang="en-US" smtClean="0"/>
              <a:pPr/>
              <a:t>28</a:t>
            </a:fld>
            <a:endParaRPr lang="en-US" smtClean="0"/>
          </a:p>
        </p:txBody>
      </p:sp>
      <p:sp>
        <p:nvSpPr>
          <p:cNvPr id="68611" name="Rectangle 2"/>
          <p:cNvSpPr>
            <a:spLocks noGrp="1" noRot="1" noChangeAspect="1" noChangeArrowheads="1" noTextEdit="1"/>
          </p:cNvSpPr>
          <p:nvPr>
            <p:ph type="sldImg"/>
          </p:nvPr>
        </p:nvSpPr>
        <p:spPr>
          <a:xfrm>
            <a:off x="1257300" y="719138"/>
            <a:ext cx="4800600" cy="3600450"/>
          </a:xfrm>
          <a:ln/>
        </p:spPr>
      </p:sp>
      <p:sp>
        <p:nvSpPr>
          <p:cNvPr id="68612" name="Rectangle 3"/>
          <p:cNvSpPr>
            <a:spLocks noGrp="1" noChangeArrowheads="1"/>
          </p:cNvSpPr>
          <p:nvPr>
            <p:ph type="body" idx="1"/>
          </p:nvPr>
        </p:nvSpPr>
        <p:spPr>
          <a:xfrm>
            <a:off x="731838" y="4560888"/>
            <a:ext cx="5851525" cy="4321175"/>
          </a:xfrm>
          <a:noFill/>
          <a:ln/>
        </p:spPr>
        <p:txBody>
          <a:bodyPr/>
          <a:lstStyle/>
          <a:p>
            <a:r>
              <a:rPr lang="en-US" smtClean="0"/>
              <a:t>TBD: Define SASS = SPA Assembly language.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D8DD9D68-38BA-46DE-A39A-80426B29D5F0}" type="slidenum">
              <a:rPr lang="en-US" smtClean="0"/>
              <a:pPr/>
              <a:t>36</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sz="1400">
                <a:latin typeface="+mj-lt"/>
              </a:defRPr>
            </a:lvl1pPr>
          </a:lstStyle>
          <a:p>
            <a:pPr>
              <a:defRPr/>
            </a:pPr>
            <a:r>
              <a:rPr lang="en-US" smtClean="0"/>
              <a:t>Mikko Lipasti-University of Wisconsin</a:t>
            </a:r>
            <a:endParaRPr lang="en-US" dirty="0"/>
          </a:p>
        </p:txBody>
      </p:sp>
      <p:sp>
        <p:nvSpPr>
          <p:cNvPr id="6" name="Slide Number Placeholder 5"/>
          <p:cNvSpPr>
            <a:spLocks noGrp="1"/>
          </p:cNvSpPr>
          <p:nvPr>
            <p:ph type="sldNum" sz="quarter" idx="12"/>
          </p:nvPr>
        </p:nvSpPr>
        <p:spPr/>
        <p:txBody>
          <a:bodyPr/>
          <a:lstStyle>
            <a:lvl2pPr lvl="1">
              <a:defRPr sz="1400">
                <a:latin typeface="+mj-lt"/>
              </a:defRPr>
            </a:lvl2pPr>
          </a:lstStyle>
          <a:p>
            <a:pPr lvl="1">
              <a:defRPr/>
            </a:pPr>
            <a:fld id="{4FFF4EDC-19D7-4667-8C7B-E3DD2EBCE2C6}" type="slidenum">
              <a:rPr lang="en-US" smtClean="0"/>
              <a:pPr lvl="1">
                <a:defRPr/>
              </a:pPr>
              <a:t>‹#›</a:t>
            </a:fld>
            <a:endParaRPr lang="en-US" dirty="0"/>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sz="1400">
                <a:latin typeface="+mj-lt"/>
              </a:defRPr>
            </a:lvl1pPr>
          </a:lstStyle>
          <a:p>
            <a:pPr>
              <a:defRPr/>
            </a:pPr>
            <a:r>
              <a:rPr lang="en-US" smtClean="0"/>
              <a:t>Mikko Lipasti-University of Wisconsin</a:t>
            </a:r>
            <a:endParaRPr lang="en-US" dirty="0"/>
          </a:p>
        </p:txBody>
      </p:sp>
      <p:sp>
        <p:nvSpPr>
          <p:cNvPr id="6" name="Slide Number Placeholder 5"/>
          <p:cNvSpPr>
            <a:spLocks noGrp="1"/>
          </p:cNvSpPr>
          <p:nvPr>
            <p:ph type="sldNum" sz="quarter" idx="12"/>
          </p:nvPr>
        </p:nvSpPr>
        <p:spPr/>
        <p:txBody>
          <a:bodyPr/>
          <a:lstStyle>
            <a:lvl2pPr lvl="1">
              <a:defRPr sz="1400">
                <a:latin typeface="+mj-lt"/>
              </a:defRPr>
            </a:lvl2pPr>
          </a:lstStyle>
          <a:p>
            <a:pPr lvl="1">
              <a:defRPr/>
            </a:pPr>
            <a:fld id="{F3BF26C8-2D79-4691-BE80-2DAE92A90F44}" type="slidenum">
              <a:rPr lang="en-US" smtClean="0"/>
              <a:pPr lvl="1">
                <a:defRPr/>
              </a:pPr>
              <a:t>‹#›</a:t>
            </a:fld>
            <a:endParaRPr lang="en-US" dirty="0"/>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sz="1400">
                <a:latin typeface="+mn-lt"/>
              </a:defRPr>
            </a:lvl1pPr>
          </a:lstStyle>
          <a:p>
            <a:pPr>
              <a:defRPr/>
            </a:pPr>
            <a:r>
              <a:rPr lang="en-US" smtClean="0"/>
              <a:t>Mikko Lipasti-University of Wisconsin</a:t>
            </a:r>
            <a:endParaRPr lang="en-US" dirty="0"/>
          </a:p>
        </p:txBody>
      </p:sp>
      <p:sp>
        <p:nvSpPr>
          <p:cNvPr id="6" name="Slide Number Placeholder 5"/>
          <p:cNvSpPr>
            <a:spLocks noGrp="1"/>
          </p:cNvSpPr>
          <p:nvPr>
            <p:ph type="sldNum" sz="quarter" idx="12"/>
          </p:nvPr>
        </p:nvSpPr>
        <p:spPr/>
        <p:txBody>
          <a:bodyPr/>
          <a:lstStyle>
            <a:lvl2pPr lvl="1">
              <a:defRPr sz="1400">
                <a:latin typeface="+mn-lt"/>
              </a:defRPr>
            </a:lvl2pPr>
          </a:lstStyle>
          <a:p>
            <a:pPr lvl="1">
              <a:defRPr/>
            </a:pPr>
            <a:fld id="{7F0AC6B0-63F9-48DA-8403-50AF2CA0DF73}" type="slidenum">
              <a:rPr lang="en-US" smtClean="0"/>
              <a:pPr lvl="1">
                <a:defRPr/>
              </a:pPr>
              <a:t>‹#›</a:t>
            </a:fld>
            <a:endParaRPr lang="en-US" dirty="0"/>
          </a:p>
        </p:txBody>
      </p:sp>
    </p:spTree>
  </p:cSld>
  <p:clrMapOvr>
    <a:masterClrMapping/>
  </p:clrMapOv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
            <a:ext cx="7793038"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1371600"/>
            <a:ext cx="38100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1371600"/>
            <a:ext cx="38100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609600" y="6324600"/>
            <a:ext cx="1828800" cy="457200"/>
          </a:xfrm>
        </p:spPr>
        <p:txBody>
          <a:bodyPr/>
          <a:lstStyle>
            <a:lvl1pPr>
              <a:defRPr/>
            </a:lvl1pPr>
          </a:lstStyle>
          <a:p>
            <a:endParaRPr lang="en-US"/>
          </a:p>
        </p:txBody>
      </p:sp>
      <p:sp>
        <p:nvSpPr>
          <p:cNvPr id="6" name="Footer Placeholder 4"/>
          <p:cNvSpPr>
            <a:spLocks noGrp="1"/>
          </p:cNvSpPr>
          <p:nvPr>
            <p:ph type="ftr" sz="quarter" idx="11"/>
          </p:nvPr>
        </p:nvSpPr>
        <p:spPr>
          <a:xfrm>
            <a:off x="0" y="6324600"/>
            <a:ext cx="9144000" cy="457200"/>
          </a:xfrm>
        </p:spPr>
        <p:txBody>
          <a:bodyPr/>
          <a:lstStyle>
            <a:lvl1pPr>
              <a:defRPr/>
            </a:lvl1pPr>
          </a:lstStyle>
          <a:p>
            <a:pPr>
              <a:defRPr/>
            </a:pPr>
            <a:r>
              <a:rPr lang="en-US" smtClean="0"/>
              <a:t>Mikko Lipasti-University of Wisconsin</a:t>
            </a:r>
            <a:endParaRPr lang="en-US" dirty="0"/>
          </a:p>
        </p:txBody>
      </p:sp>
      <p:sp>
        <p:nvSpPr>
          <p:cNvPr id="7" name="Slide Number Placeholder 5"/>
          <p:cNvSpPr>
            <a:spLocks noGrp="1"/>
          </p:cNvSpPr>
          <p:nvPr>
            <p:ph type="sldNum" sz="quarter" idx="12"/>
          </p:nvPr>
        </p:nvSpPr>
        <p:spPr>
          <a:xfrm>
            <a:off x="6553200" y="6356350"/>
            <a:ext cx="2133600" cy="365125"/>
          </a:xfrm>
        </p:spPr>
        <p:txBody>
          <a:bodyPr/>
          <a:lstStyle>
            <a:lvl2pPr lvl="1">
              <a:defRPr sz="1400">
                <a:latin typeface="+mn-lt"/>
              </a:defRPr>
            </a:lvl2pPr>
          </a:lstStyle>
          <a:p>
            <a:pPr lvl="1">
              <a:defRPr/>
            </a:pPr>
            <a:fld id="{7F0AC6B0-63F9-48DA-8403-50AF2CA0DF73}" type="slidenum">
              <a:rPr lang="en-US" smtClean="0"/>
              <a:pPr lvl="1">
                <a:defRPr/>
              </a:pPr>
              <a:t>‹#›</a:t>
            </a:fld>
            <a:endParaRPr lang="en-US" dirty="0"/>
          </a:p>
        </p:txBody>
      </p:sp>
    </p:spTree>
  </p:cSld>
  <p:clrMapOvr>
    <a:masterClrMapping/>
  </p:clrMapOv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924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24000"/>
            <a:ext cx="79248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3886200"/>
            <a:ext cx="79248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 David Kirk/NVIDIA and Wen-mei W. Hwu, 2007</a:t>
            </a:r>
          </a:p>
          <a:p>
            <a:pPr>
              <a:defRPr/>
            </a:pPr>
            <a:r>
              <a:rPr lang="en-US" smtClean="0"/>
              <a:t>ECE 498AL1, University of Illinois, Urbana-Champaign</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731B8DAA-7F2E-470E-A93C-02936B2CDFDB}" type="slidenum">
              <a:rPr lang="en-US"/>
              <a:pPr>
                <a:defRPr/>
              </a:pPr>
              <a:t>‹#›</a:t>
            </a:fld>
            <a:endParaRPr lang="en-US"/>
          </a:p>
        </p:txBody>
      </p:sp>
    </p:spTree>
    <p:extLst>
      <p:ext uri="{BB962C8B-B14F-4D97-AF65-F5344CB8AC3E}">
        <p14:creationId xmlns:p14="http://schemas.microsoft.com/office/powerpoint/2010/main" val="2955366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305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524000"/>
            <a:ext cx="83058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5800" y="3886200"/>
            <a:ext cx="83058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 David Kirk/NVIDIA and Wen-mei W. Hwu, 2007</a:t>
            </a:r>
          </a:p>
          <a:p>
            <a:pPr>
              <a:defRPr/>
            </a:pPr>
            <a:r>
              <a:rPr lang="en-US" smtClean="0"/>
              <a:t>ECE 498AL, University of Illinois, Urbana-Champaign</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CF4F8D9-53E1-4940-ACDF-67A3879155FA}" type="slidenum">
              <a:rPr lang="en-US"/>
              <a:pPr>
                <a:defRPr/>
              </a:pPr>
              <a:t>‹#›</a:t>
            </a:fld>
            <a:endParaRPr lang="en-US"/>
          </a:p>
        </p:txBody>
      </p:sp>
    </p:spTree>
    <p:extLst>
      <p:ext uri="{BB962C8B-B14F-4D97-AF65-F5344CB8AC3E}">
        <p14:creationId xmlns:p14="http://schemas.microsoft.com/office/powerpoint/2010/main" val="390196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305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24000"/>
            <a:ext cx="40767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14900" y="1524000"/>
            <a:ext cx="40767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 David Kirk/NVIDIA and Wen-mei W. Hwu, 2007</a:t>
            </a:r>
          </a:p>
          <a:p>
            <a:pPr>
              <a:defRPr/>
            </a:pPr>
            <a:r>
              <a:rPr lang="en-US" smtClean="0"/>
              <a:t>ECE 498AL, University of Illinois, Urbana-Champaign</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A4A5D8C-D5A7-4F6E-9762-986BF076A05C}" type="slidenum">
              <a:rPr lang="en-US"/>
              <a:pPr>
                <a:defRPr/>
              </a:pPr>
              <a:t>‹#›</a:t>
            </a:fld>
            <a:endParaRPr lang="en-US"/>
          </a:p>
        </p:txBody>
      </p:sp>
    </p:spTree>
    <p:extLst>
      <p:ext uri="{BB962C8B-B14F-4D97-AF65-F5344CB8AC3E}">
        <p14:creationId xmlns:p14="http://schemas.microsoft.com/office/powerpoint/2010/main" val="2562732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sz="1400">
                <a:latin typeface="+mn-lt"/>
              </a:defRPr>
            </a:lvl1pPr>
          </a:lstStyle>
          <a:p>
            <a:pPr>
              <a:defRPr/>
            </a:pPr>
            <a:r>
              <a:rPr lang="en-US" smtClean="0"/>
              <a:t>Mikko Lipasti-University of Wisconsin</a:t>
            </a:r>
            <a:endParaRPr lang="en-US" dirty="0"/>
          </a:p>
        </p:txBody>
      </p:sp>
      <p:sp>
        <p:nvSpPr>
          <p:cNvPr id="6" name="Slide Number Placeholder 5"/>
          <p:cNvSpPr>
            <a:spLocks noGrp="1"/>
          </p:cNvSpPr>
          <p:nvPr>
            <p:ph type="sldNum" sz="quarter" idx="12"/>
          </p:nvPr>
        </p:nvSpPr>
        <p:spPr/>
        <p:txBody>
          <a:bodyPr/>
          <a:lstStyle>
            <a:lvl2pPr lvl="1">
              <a:defRPr sz="1400">
                <a:latin typeface="+mn-lt"/>
              </a:defRPr>
            </a:lvl2pPr>
          </a:lstStyle>
          <a:p>
            <a:pPr lvl="1">
              <a:defRPr/>
            </a:pPr>
            <a:fld id="{B7D98EED-01DC-4F7A-81CC-0C2386137B23}" type="slidenum">
              <a:rPr lang="en-US" smtClean="0"/>
              <a:pPr lvl="1">
                <a:defRPr/>
              </a:pPr>
              <a:t>‹#›</a:t>
            </a:fld>
            <a:endParaRPr lang="en-US" dirty="0"/>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sz="1400">
                <a:latin typeface="+mn-lt"/>
              </a:defRPr>
            </a:lvl1pPr>
          </a:lstStyle>
          <a:p>
            <a:pPr>
              <a:defRPr/>
            </a:pPr>
            <a:r>
              <a:rPr lang="en-US" smtClean="0"/>
              <a:t>Mikko Lipasti-University of Wisconsin</a:t>
            </a:r>
            <a:endParaRPr lang="en-US" dirty="0"/>
          </a:p>
        </p:txBody>
      </p:sp>
      <p:sp>
        <p:nvSpPr>
          <p:cNvPr id="6" name="Slide Number Placeholder 5"/>
          <p:cNvSpPr>
            <a:spLocks noGrp="1"/>
          </p:cNvSpPr>
          <p:nvPr>
            <p:ph type="sldNum" sz="quarter" idx="12"/>
          </p:nvPr>
        </p:nvSpPr>
        <p:spPr/>
        <p:txBody>
          <a:bodyPr/>
          <a:lstStyle>
            <a:lvl2pPr lvl="1">
              <a:defRPr sz="1400">
                <a:latin typeface="+mn-lt"/>
              </a:defRPr>
            </a:lvl2pPr>
          </a:lstStyle>
          <a:p>
            <a:pPr lvl="1">
              <a:defRPr/>
            </a:pPr>
            <a:fld id="{E6F366C9-D4CC-415E-95D4-F071CE049E23}" type="slidenum">
              <a:rPr lang="en-US" smtClean="0"/>
              <a:pPr lvl="1">
                <a:defRPr/>
              </a:pPr>
              <a:t>‹#›</a:t>
            </a:fld>
            <a:endParaRPr lang="en-US" dirty="0"/>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sz="1400">
                <a:latin typeface="+mj-lt"/>
              </a:defRPr>
            </a:lvl1pPr>
          </a:lstStyle>
          <a:p>
            <a:pPr>
              <a:defRPr/>
            </a:pPr>
            <a:r>
              <a:rPr lang="en-US" smtClean="0"/>
              <a:t>Mikko Lipasti-University of Wisconsin</a:t>
            </a:r>
            <a:endParaRPr lang="en-US" dirty="0"/>
          </a:p>
        </p:txBody>
      </p:sp>
      <p:sp>
        <p:nvSpPr>
          <p:cNvPr id="7" name="Slide Number Placeholder 6"/>
          <p:cNvSpPr>
            <a:spLocks noGrp="1"/>
          </p:cNvSpPr>
          <p:nvPr>
            <p:ph type="sldNum" sz="quarter" idx="12"/>
          </p:nvPr>
        </p:nvSpPr>
        <p:spPr/>
        <p:txBody>
          <a:bodyPr/>
          <a:lstStyle>
            <a:lvl2pPr lvl="1">
              <a:defRPr sz="1400">
                <a:latin typeface="+mj-lt"/>
              </a:defRPr>
            </a:lvl2pPr>
          </a:lstStyle>
          <a:p>
            <a:pPr lvl="1">
              <a:defRPr/>
            </a:pPr>
            <a:fld id="{F56776D2-DF16-484B-BE4A-8EC11F6ECF32}" type="slidenum">
              <a:rPr lang="en-US" smtClean="0"/>
              <a:pPr lvl="1">
                <a:defRPr/>
              </a:pPr>
              <a:t>‹#›</a:t>
            </a:fld>
            <a:endParaRPr lang="en-US" dirty="0"/>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sz="1400">
                <a:latin typeface="+mj-lt"/>
              </a:defRPr>
            </a:lvl1pPr>
          </a:lstStyle>
          <a:p>
            <a:pPr>
              <a:defRPr/>
            </a:pPr>
            <a:r>
              <a:rPr lang="en-US" smtClean="0"/>
              <a:t>Mikko Lipasti-University of Wisconsin</a:t>
            </a:r>
            <a:endParaRPr lang="en-US" dirty="0"/>
          </a:p>
        </p:txBody>
      </p:sp>
      <p:sp>
        <p:nvSpPr>
          <p:cNvPr id="9" name="Slide Number Placeholder 8"/>
          <p:cNvSpPr>
            <a:spLocks noGrp="1"/>
          </p:cNvSpPr>
          <p:nvPr>
            <p:ph type="sldNum" sz="quarter" idx="12"/>
          </p:nvPr>
        </p:nvSpPr>
        <p:spPr/>
        <p:txBody>
          <a:bodyPr/>
          <a:lstStyle>
            <a:lvl2pPr lvl="1">
              <a:defRPr sz="1400">
                <a:latin typeface="+mj-lt"/>
              </a:defRPr>
            </a:lvl2pPr>
          </a:lstStyle>
          <a:p>
            <a:pPr lvl="1">
              <a:defRPr/>
            </a:pPr>
            <a:fld id="{A7EFA2AD-CC77-4CAB-8E9F-866C3185B565}" type="slidenum">
              <a:rPr lang="en-US" smtClean="0"/>
              <a:pPr lvl="1">
                <a:defRPr/>
              </a:pPr>
              <a:t>‹#›</a:t>
            </a:fld>
            <a:endParaRPr lang="en-US" dirty="0"/>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sz="1400">
                <a:latin typeface="+mj-lt"/>
              </a:defRPr>
            </a:lvl1pPr>
          </a:lstStyle>
          <a:p>
            <a:pPr>
              <a:defRPr/>
            </a:pPr>
            <a:r>
              <a:rPr lang="en-US" smtClean="0"/>
              <a:t>Mikko Lipasti-University of Wisconsin</a:t>
            </a:r>
            <a:endParaRPr lang="en-US" dirty="0"/>
          </a:p>
        </p:txBody>
      </p:sp>
      <p:sp>
        <p:nvSpPr>
          <p:cNvPr id="5" name="Slide Number Placeholder 4"/>
          <p:cNvSpPr>
            <a:spLocks noGrp="1"/>
          </p:cNvSpPr>
          <p:nvPr>
            <p:ph type="sldNum" sz="quarter" idx="12"/>
          </p:nvPr>
        </p:nvSpPr>
        <p:spPr/>
        <p:txBody>
          <a:bodyPr/>
          <a:lstStyle>
            <a:lvl2pPr lvl="1">
              <a:defRPr sz="1400">
                <a:latin typeface="+mj-lt"/>
              </a:defRPr>
            </a:lvl2pPr>
          </a:lstStyle>
          <a:p>
            <a:pPr lvl="1">
              <a:defRPr/>
            </a:pPr>
            <a:fld id="{B0895F60-44AD-4293-80E5-63F07AC6B0F8}" type="slidenum">
              <a:rPr lang="en-US" smtClean="0"/>
              <a:pPr lvl="1">
                <a:defRPr/>
              </a:pPr>
              <a:t>‹#›</a:t>
            </a:fld>
            <a:endParaRPr lang="en-US" dirty="0"/>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sz="1400">
                <a:latin typeface="+mj-lt"/>
              </a:defRPr>
            </a:lvl1pPr>
          </a:lstStyle>
          <a:p>
            <a:pPr>
              <a:defRPr/>
            </a:pPr>
            <a:r>
              <a:rPr lang="en-US" smtClean="0"/>
              <a:t>Mikko Lipasti-University of Wisconsin</a:t>
            </a:r>
            <a:endParaRPr lang="en-US" dirty="0"/>
          </a:p>
        </p:txBody>
      </p:sp>
      <p:sp>
        <p:nvSpPr>
          <p:cNvPr id="4" name="Slide Number Placeholder 3"/>
          <p:cNvSpPr>
            <a:spLocks noGrp="1"/>
          </p:cNvSpPr>
          <p:nvPr>
            <p:ph type="sldNum" sz="quarter" idx="12"/>
          </p:nvPr>
        </p:nvSpPr>
        <p:spPr/>
        <p:txBody>
          <a:bodyPr/>
          <a:lstStyle>
            <a:lvl2pPr lvl="1">
              <a:defRPr sz="1400">
                <a:latin typeface="+mj-lt"/>
              </a:defRPr>
            </a:lvl2pPr>
          </a:lstStyle>
          <a:p>
            <a:pPr lvl="1">
              <a:defRPr/>
            </a:pPr>
            <a:fld id="{B60C9B40-9849-40A8-9DCE-C84758DDEB38}" type="slidenum">
              <a:rPr lang="en-US" smtClean="0"/>
              <a:pPr lvl="1">
                <a:defRPr/>
              </a:pPr>
              <a:t>‹#›</a:t>
            </a:fld>
            <a:endParaRPr lang="en-US" dirty="0"/>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sz="1400">
                <a:latin typeface="+mj-lt"/>
              </a:defRPr>
            </a:lvl1pPr>
          </a:lstStyle>
          <a:p>
            <a:pPr>
              <a:defRPr/>
            </a:pPr>
            <a:r>
              <a:rPr lang="en-US" smtClean="0"/>
              <a:t>Mikko Lipasti-University of Wisconsin</a:t>
            </a:r>
            <a:endParaRPr lang="en-US" dirty="0"/>
          </a:p>
        </p:txBody>
      </p:sp>
      <p:sp>
        <p:nvSpPr>
          <p:cNvPr id="7" name="Slide Number Placeholder 6"/>
          <p:cNvSpPr>
            <a:spLocks noGrp="1"/>
          </p:cNvSpPr>
          <p:nvPr>
            <p:ph type="sldNum" sz="quarter" idx="12"/>
          </p:nvPr>
        </p:nvSpPr>
        <p:spPr/>
        <p:txBody>
          <a:bodyPr/>
          <a:lstStyle>
            <a:lvl2pPr lvl="1">
              <a:defRPr sz="1400">
                <a:latin typeface="+mj-lt"/>
              </a:defRPr>
            </a:lvl2pPr>
          </a:lstStyle>
          <a:p>
            <a:pPr lvl="1">
              <a:defRPr/>
            </a:pPr>
            <a:fld id="{7DA56790-379A-40E4-97DB-B4B7B566CD40}" type="slidenum">
              <a:rPr lang="en-US" smtClean="0"/>
              <a:pPr lvl="1">
                <a:defRPr/>
              </a:pPr>
              <a:t>‹#›</a:t>
            </a:fld>
            <a:endParaRPr lang="en-US" dirty="0"/>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sz="1400">
                <a:latin typeface="+mj-lt"/>
              </a:defRPr>
            </a:lvl1pPr>
          </a:lstStyle>
          <a:p>
            <a:pPr>
              <a:defRPr/>
            </a:pPr>
            <a:r>
              <a:rPr lang="en-US" smtClean="0"/>
              <a:t>Mikko Lipasti-University of Wisconsin</a:t>
            </a:r>
            <a:endParaRPr lang="en-US" dirty="0"/>
          </a:p>
        </p:txBody>
      </p:sp>
      <p:sp>
        <p:nvSpPr>
          <p:cNvPr id="7" name="Slide Number Placeholder 6"/>
          <p:cNvSpPr>
            <a:spLocks noGrp="1"/>
          </p:cNvSpPr>
          <p:nvPr>
            <p:ph type="sldNum" sz="quarter" idx="12"/>
          </p:nvPr>
        </p:nvSpPr>
        <p:spPr/>
        <p:txBody>
          <a:bodyPr/>
          <a:lstStyle>
            <a:lvl2pPr lvl="1">
              <a:defRPr sz="1400">
                <a:latin typeface="+mj-lt"/>
              </a:defRPr>
            </a:lvl2pPr>
          </a:lstStyle>
          <a:p>
            <a:pPr lvl="1">
              <a:defRPr/>
            </a:pPr>
            <a:fld id="{690DEA61-CE9A-4DAE-9729-845BD7C894DD}" type="slidenum">
              <a:rPr lang="en-US" smtClean="0"/>
              <a:pPr lvl="1">
                <a:defRPr/>
              </a:pPr>
              <a:t>‹#›</a:t>
            </a:fld>
            <a:endParaRPr lang="en-US" dirty="0"/>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itchFamily="18"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400">
                <a:solidFill>
                  <a:schemeClr val="tx1">
                    <a:tint val="75000"/>
                  </a:schemeClr>
                </a:solidFill>
                <a:latin typeface="+mn-lt"/>
              </a:defRPr>
            </a:lvl1pPr>
          </a:lstStyle>
          <a:p>
            <a:pPr>
              <a:defRPr/>
            </a:pPr>
            <a:r>
              <a:rPr lang="en-US" smtClean="0"/>
              <a:t>Mikko Lipasti-University of Wisconsin</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vl2pPr lvl="1">
              <a:defRPr sz="1400">
                <a:latin typeface="+mj-lt"/>
              </a:defRPr>
            </a:lvl2pPr>
          </a:lstStyle>
          <a:p>
            <a:pPr lvl="1">
              <a:defRPr/>
            </a:pPr>
            <a:fld id="{8BDD44FB-66B3-4163-8804-8208DF6BD635}" type="slidenum">
              <a:rPr lang="en-US" smtClean="0"/>
              <a:pPr lvl="1">
                <a:defRPr/>
              </a:pPr>
              <a:t>‹#›</a:t>
            </a:fld>
            <a:endParaRPr lang="en-US" dirty="0"/>
          </a:p>
        </p:txBody>
      </p:sp>
    </p:spTree>
  </p:cSld>
  <p:clrMap bg1="lt1" tx1="dk1" bg2="lt2" tx2="dk2" accent1="accent1" accent2="accent2" accent3="accent3" accent4="accent4" accent5="accent5" accent6="accent6" hlink="hlink" folHlink="folHlink"/>
  <p:sldLayoutIdLst>
    <p:sldLayoutId id="2147483896"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 id="2147483906" r:id="rId11"/>
    <p:sldLayoutId id="2147483907" r:id="rId12"/>
    <p:sldLayoutId id="2147483909" r:id="rId13"/>
    <p:sldLayoutId id="2147483910" r:id="rId14"/>
    <p:sldLayoutId id="2147483911" r:id="rId15"/>
  </p:sldLayoutIdLst>
  <p:transition/>
  <p:hf hdr="0" dt="0"/>
  <p:txStyles>
    <p:titleStyle>
      <a:lvl1pPr algn="ctr" rtl="0" eaLnBrk="0" fontAlgn="base" hangingPunct="0">
        <a:spcBef>
          <a:spcPct val="0"/>
        </a:spcBef>
        <a:spcAft>
          <a:spcPct val="0"/>
        </a:spcAft>
        <a:defRPr sz="4400" b="0" i="0" u="none"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b="0" i="0" u="none"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hyperlink" Target="http://www.morganclaypool.com/doi/abs/10.2200/S00451ED1V01Y201209CAC020"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image" Target="../media/image9.wmf"/><Relationship Id="rId7" Type="http://schemas.openxmlformats.org/officeDocument/2006/relationships/image" Target="../media/image13.wmf"/><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 Id="rId9" Type="http://schemas.openxmlformats.org/officeDocument/2006/relationships/image" Target="../media/image15.w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hyperlink" Target="http://www.morganclaypool.com/doi/abs/10.2200/S00451ED1V01Y201209CAC020"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4"/>
          <p:cNvSpPr>
            <a:spLocks noGrp="1" noChangeArrowheads="1"/>
          </p:cNvSpPr>
          <p:nvPr>
            <p:ph type="ctrTitle"/>
          </p:nvPr>
        </p:nvSpPr>
        <p:spPr>
          <a:xfrm>
            <a:off x="685800" y="533400"/>
            <a:ext cx="7772400" cy="1470025"/>
          </a:xfrm>
        </p:spPr>
        <p:txBody>
          <a:bodyPr/>
          <a:lstStyle/>
          <a:p>
            <a:pPr eaLnBrk="1" hangingPunct="1"/>
            <a:r>
              <a:rPr lang="en-US" dirty="0" smtClean="0"/>
              <a:t>ECE/CS 757: Advanced  Computer Architecture </a:t>
            </a:r>
            <a:r>
              <a:rPr lang="en-US" dirty="0" smtClean="0"/>
              <a:t>II</a:t>
            </a:r>
            <a:br>
              <a:rPr lang="en-US" dirty="0" smtClean="0"/>
            </a:br>
            <a:r>
              <a:rPr lang="en-US" dirty="0" smtClean="0"/>
              <a:t>GPGPUs</a:t>
            </a:r>
            <a:endParaRPr lang="en-US" dirty="0" smtClean="0"/>
          </a:p>
        </p:txBody>
      </p:sp>
      <p:sp>
        <p:nvSpPr>
          <p:cNvPr id="4101" name="Rectangle 5"/>
          <p:cNvSpPr>
            <a:spLocks noGrp="1" noChangeArrowheads="1"/>
          </p:cNvSpPr>
          <p:nvPr>
            <p:ph type="subTitle" idx="1"/>
          </p:nvPr>
        </p:nvSpPr>
        <p:spPr>
          <a:xfrm>
            <a:off x="2438400" y="2438400"/>
            <a:ext cx="6629400" cy="3733800"/>
          </a:xfrm>
        </p:spPr>
        <p:txBody>
          <a:bodyPr rtlCol="0">
            <a:normAutofit fontScale="92500" lnSpcReduction="20000"/>
          </a:bodyPr>
          <a:lstStyle/>
          <a:p>
            <a:pPr eaLnBrk="1" fontAlgn="auto" hangingPunct="1">
              <a:spcAft>
                <a:spcPts val="0"/>
              </a:spcAft>
              <a:defRPr/>
            </a:pPr>
            <a:r>
              <a:rPr lang="en-US" dirty="0" err="1" smtClean="0"/>
              <a:t>Instructor:Mikko</a:t>
            </a:r>
            <a:r>
              <a:rPr lang="en-US" dirty="0" smtClean="0"/>
              <a:t> H </a:t>
            </a:r>
            <a:r>
              <a:rPr lang="en-US" dirty="0" err="1" smtClean="0"/>
              <a:t>Lipasti</a:t>
            </a:r>
            <a:endParaRPr lang="en-US" dirty="0" smtClean="0"/>
          </a:p>
          <a:p>
            <a:pPr eaLnBrk="1" fontAlgn="auto" hangingPunct="1">
              <a:spcAft>
                <a:spcPts val="0"/>
              </a:spcAft>
              <a:defRPr/>
            </a:pPr>
            <a:endParaRPr lang="en-US" dirty="0" smtClean="0"/>
          </a:p>
          <a:p>
            <a:pPr eaLnBrk="1" fontAlgn="auto" hangingPunct="1">
              <a:spcAft>
                <a:spcPts val="0"/>
              </a:spcAft>
              <a:defRPr/>
            </a:pPr>
            <a:r>
              <a:rPr lang="en-US" dirty="0" smtClean="0"/>
              <a:t>Spring 2015</a:t>
            </a:r>
          </a:p>
          <a:p>
            <a:pPr eaLnBrk="1" fontAlgn="auto" hangingPunct="1">
              <a:spcAft>
                <a:spcPts val="0"/>
              </a:spcAft>
              <a:defRPr/>
            </a:pPr>
            <a:r>
              <a:rPr lang="en-US" dirty="0" smtClean="0"/>
              <a:t>University of Wisconsin-Madison</a:t>
            </a:r>
          </a:p>
          <a:p>
            <a:pPr eaLnBrk="1" fontAlgn="auto" hangingPunct="1">
              <a:spcAft>
                <a:spcPts val="0"/>
              </a:spcAft>
              <a:defRPr/>
            </a:pPr>
            <a:endParaRPr lang="en-US" dirty="0" smtClean="0"/>
          </a:p>
          <a:p>
            <a:pPr eaLnBrk="1" fontAlgn="auto" hangingPunct="1">
              <a:spcAft>
                <a:spcPts val="0"/>
              </a:spcAft>
              <a:buFont typeface="Arial" charset="0"/>
              <a:buNone/>
              <a:defRPr/>
            </a:pPr>
            <a:r>
              <a:rPr lang="en-US" sz="2400" dirty="0"/>
              <a:t>Lecture notes based on slides created by John </a:t>
            </a:r>
            <a:r>
              <a:rPr lang="en-US" sz="2400" dirty="0" err="1"/>
              <a:t>Shen</a:t>
            </a:r>
            <a:r>
              <a:rPr lang="en-US" sz="2400" dirty="0"/>
              <a:t>, Mark Hill, David Wood, </a:t>
            </a:r>
            <a:r>
              <a:rPr lang="en-US" sz="2400" dirty="0" err="1"/>
              <a:t>Guri</a:t>
            </a:r>
            <a:r>
              <a:rPr lang="en-US" sz="2400" dirty="0"/>
              <a:t> </a:t>
            </a:r>
            <a:r>
              <a:rPr lang="en-US" sz="2400" dirty="0" err="1"/>
              <a:t>Sohi</a:t>
            </a:r>
            <a:r>
              <a:rPr lang="en-US" sz="2400" dirty="0"/>
              <a:t>, Jim Smith, Natalie Enright </a:t>
            </a:r>
            <a:r>
              <a:rPr lang="en-US" sz="2400" dirty="0" err="1"/>
              <a:t>Jerger</a:t>
            </a:r>
            <a:r>
              <a:rPr lang="en-US" sz="2400" dirty="0"/>
              <a:t>, Michel Dubois, </a:t>
            </a:r>
            <a:r>
              <a:rPr lang="en-US" sz="2400" dirty="0" err="1"/>
              <a:t>Murali</a:t>
            </a:r>
            <a:r>
              <a:rPr lang="en-US" sz="2400" dirty="0"/>
              <a:t> </a:t>
            </a:r>
            <a:r>
              <a:rPr lang="en-US" sz="2400" dirty="0" err="1"/>
              <a:t>Annavaram</a:t>
            </a:r>
            <a:r>
              <a:rPr lang="en-US" sz="2400" dirty="0"/>
              <a:t>, Per </a:t>
            </a:r>
            <a:r>
              <a:rPr lang="en-US" sz="2400" dirty="0" err="1"/>
              <a:t>Stenström</a:t>
            </a:r>
            <a:r>
              <a:rPr lang="en-US" sz="2400" dirty="0"/>
              <a:t> and probably others</a:t>
            </a:r>
          </a:p>
        </p:txBody>
      </p:sp>
    </p:spTree>
    <p:extLst>
      <p:ext uri="{BB962C8B-B14F-4D97-AF65-F5344CB8AC3E}">
        <p14:creationId xmlns:p14="http://schemas.microsoft.com/office/powerpoint/2010/main" val="315959918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lstStyle/>
          <a:p>
            <a:pPr eaLnBrk="1" hangingPunct="1"/>
            <a:r>
              <a:rPr lang="en-US" smtClean="0"/>
              <a:t>Streaming Multiprocessor (SM)</a:t>
            </a:r>
          </a:p>
        </p:txBody>
      </p:sp>
      <p:sp>
        <p:nvSpPr>
          <p:cNvPr id="18436" name="Rectangle 3"/>
          <p:cNvSpPr>
            <a:spLocks noGrp="1" noChangeArrowheads="1"/>
          </p:cNvSpPr>
          <p:nvPr>
            <p:ph type="body" idx="1"/>
          </p:nvPr>
        </p:nvSpPr>
        <p:spPr/>
        <p:txBody>
          <a:bodyPr/>
          <a:lstStyle/>
          <a:p>
            <a:pPr marL="457200" indent="-457200" eaLnBrk="1" hangingPunct="1">
              <a:buFontTx/>
              <a:buNone/>
            </a:pPr>
            <a:r>
              <a:rPr lang="en-US" smtClean="0"/>
              <a:t> </a:t>
            </a:r>
          </a:p>
        </p:txBody>
      </p:sp>
      <p:sp>
        <p:nvSpPr>
          <p:cNvPr id="18437" name="Rectangle 4"/>
          <p:cNvSpPr>
            <a:spLocks noChangeArrowheads="1"/>
          </p:cNvSpPr>
          <p:nvPr/>
        </p:nvSpPr>
        <p:spPr bwMode="auto">
          <a:xfrm>
            <a:off x="457200" y="1728788"/>
            <a:ext cx="5000625" cy="3508375"/>
          </a:xfrm>
          <a:prstGeom prst="rect">
            <a:avLst/>
          </a:prstGeom>
          <a:noFill/>
          <a:ln w="9525">
            <a:noFill/>
            <a:miter lim="800000"/>
            <a:headEnd/>
            <a:tailEnd/>
          </a:ln>
        </p:spPr>
        <p:txBody>
          <a:bodyPr>
            <a:spAutoFit/>
          </a:bodyPr>
          <a:lstStyle/>
          <a:p>
            <a:pPr marL="457200" indent="-457200">
              <a:spcBef>
                <a:spcPct val="20000"/>
              </a:spcBef>
              <a:buFontTx/>
              <a:buChar char="•"/>
            </a:pPr>
            <a:r>
              <a:rPr lang="en-US" sz="2000">
                <a:latin typeface="Times New Roman" pitchFamily="18" charset="0"/>
              </a:rPr>
              <a:t>Streaming Multiprocessor (SM)</a:t>
            </a:r>
          </a:p>
          <a:p>
            <a:pPr marL="974725" lvl="1" indent="-403225">
              <a:spcBef>
                <a:spcPct val="20000"/>
              </a:spcBef>
              <a:buFontTx/>
              <a:buChar char="–"/>
            </a:pPr>
            <a:r>
              <a:rPr lang="en-US" sz="1800">
                <a:latin typeface="Times New Roman" pitchFamily="18" charset="0"/>
              </a:rPr>
              <a:t>8 Streaming Processors (SP)</a:t>
            </a:r>
          </a:p>
          <a:p>
            <a:pPr marL="974725" lvl="1" indent="-403225">
              <a:spcBef>
                <a:spcPct val="20000"/>
              </a:spcBef>
              <a:buFontTx/>
              <a:buChar char="–"/>
            </a:pPr>
            <a:r>
              <a:rPr lang="en-US" sz="1800">
                <a:latin typeface="Times New Roman" pitchFamily="18" charset="0"/>
              </a:rPr>
              <a:t>2 Super Function Units (SFU)</a:t>
            </a:r>
          </a:p>
          <a:p>
            <a:pPr marL="457200" indent="-457200">
              <a:spcBef>
                <a:spcPct val="20000"/>
              </a:spcBef>
              <a:buFontTx/>
              <a:buChar char="•"/>
            </a:pPr>
            <a:r>
              <a:rPr lang="en-US" sz="2000">
                <a:latin typeface="Times New Roman" pitchFamily="18" charset="0"/>
              </a:rPr>
              <a:t>Multi-threaded instruction dispatch</a:t>
            </a:r>
          </a:p>
          <a:p>
            <a:pPr marL="974725" lvl="1" indent="-403225">
              <a:spcBef>
                <a:spcPct val="20000"/>
              </a:spcBef>
              <a:buFontTx/>
              <a:buChar char="–"/>
            </a:pPr>
            <a:r>
              <a:rPr lang="en-US" sz="1800">
                <a:latin typeface="Times New Roman" pitchFamily="18" charset="0"/>
              </a:rPr>
              <a:t>1 to 512 threads active</a:t>
            </a:r>
          </a:p>
          <a:p>
            <a:pPr marL="974725" lvl="1" indent="-403225">
              <a:spcBef>
                <a:spcPct val="20000"/>
              </a:spcBef>
              <a:buFontTx/>
              <a:buChar char="–"/>
            </a:pPr>
            <a:r>
              <a:rPr lang="en-US" sz="1800">
                <a:latin typeface="Times New Roman" pitchFamily="18" charset="0"/>
              </a:rPr>
              <a:t>Shared instruction fetch per 32 threads</a:t>
            </a:r>
          </a:p>
          <a:p>
            <a:pPr marL="974725" lvl="1" indent="-403225">
              <a:spcBef>
                <a:spcPct val="20000"/>
              </a:spcBef>
              <a:buFontTx/>
              <a:buChar char="–"/>
            </a:pPr>
            <a:r>
              <a:rPr lang="en-US" sz="1800">
                <a:latin typeface="Times New Roman" pitchFamily="18" charset="0"/>
              </a:rPr>
              <a:t>Cover latency of texture/memory loads</a:t>
            </a:r>
          </a:p>
          <a:p>
            <a:pPr marL="457200" indent="-457200">
              <a:spcBef>
                <a:spcPct val="20000"/>
              </a:spcBef>
              <a:buFontTx/>
              <a:buChar char="•"/>
            </a:pPr>
            <a:r>
              <a:rPr lang="en-US" sz="2000">
                <a:latin typeface="Times New Roman" pitchFamily="18" charset="0"/>
              </a:rPr>
              <a:t>20+ GFLOPS</a:t>
            </a:r>
          </a:p>
          <a:p>
            <a:pPr marL="457200" indent="-457200">
              <a:spcBef>
                <a:spcPct val="20000"/>
              </a:spcBef>
              <a:buFontTx/>
              <a:buChar char="•"/>
            </a:pPr>
            <a:r>
              <a:rPr lang="en-US" sz="2000">
                <a:latin typeface="Times New Roman" pitchFamily="18" charset="0"/>
              </a:rPr>
              <a:t>16 KB shared memory</a:t>
            </a:r>
          </a:p>
          <a:p>
            <a:pPr marL="457200" indent="-457200">
              <a:spcBef>
                <a:spcPct val="20000"/>
              </a:spcBef>
              <a:buFontTx/>
              <a:buChar char="•"/>
            </a:pPr>
            <a:r>
              <a:rPr lang="en-US" sz="2000">
                <a:latin typeface="Times New Roman" pitchFamily="18" charset="0"/>
              </a:rPr>
              <a:t>DRAM texture and memory access</a:t>
            </a:r>
          </a:p>
        </p:txBody>
      </p:sp>
      <p:sp>
        <p:nvSpPr>
          <p:cNvPr id="18438" name="Rectangle 5"/>
          <p:cNvSpPr>
            <a:spLocks noChangeArrowheads="1"/>
          </p:cNvSpPr>
          <p:nvPr/>
        </p:nvSpPr>
        <p:spPr bwMode="auto">
          <a:xfrm>
            <a:off x="5715000" y="2286000"/>
            <a:ext cx="2852738" cy="2760663"/>
          </a:xfrm>
          <a:prstGeom prst="rect">
            <a:avLst/>
          </a:prstGeom>
          <a:solidFill>
            <a:srgbClr val="D8D8D8"/>
          </a:solidFill>
          <a:ln w="20638">
            <a:solidFill>
              <a:srgbClr val="000000"/>
            </a:solidFill>
            <a:miter lim="800000"/>
            <a:headEnd/>
            <a:tailEnd/>
          </a:ln>
        </p:spPr>
        <p:txBody>
          <a:bodyPr/>
          <a:lstStyle/>
          <a:p>
            <a:endParaRPr lang="en-US"/>
          </a:p>
        </p:txBody>
      </p:sp>
      <p:sp>
        <p:nvSpPr>
          <p:cNvPr id="18439" name="Rectangle 6"/>
          <p:cNvSpPr>
            <a:spLocks noChangeArrowheads="1"/>
          </p:cNvSpPr>
          <p:nvPr/>
        </p:nvSpPr>
        <p:spPr bwMode="auto">
          <a:xfrm>
            <a:off x="5888038" y="4633913"/>
            <a:ext cx="692150" cy="260350"/>
          </a:xfrm>
          <a:prstGeom prst="rect">
            <a:avLst/>
          </a:prstGeom>
          <a:solidFill>
            <a:srgbClr val="FF0000"/>
          </a:solidFill>
          <a:ln w="20638">
            <a:solidFill>
              <a:srgbClr val="000000"/>
            </a:solidFill>
            <a:miter lim="800000"/>
            <a:headEnd/>
            <a:tailEnd/>
          </a:ln>
        </p:spPr>
        <p:txBody>
          <a:bodyPr/>
          <a:lstStyle/>
          <a:p>
            <a:endParaRPr lang="en-US"/>
          </a:p>
        </p:txBody>
      </p:sp>
      <p:sp>
        <p:nvSpPr>
          <p:cNvPr id="18440" name="Rectangle 7"/>
          <p:cNvSpPr>
            <a:spLocks noChangeArrowheads="1"/>
          </p:cNvSpPr>
          <p:nvPr/>
        </p:nvSpPr>
        <p:spPr bwMode="auto">
          <a:xfrm>
            <a:off x="6143625" y="4679950"/>
            <a:ext cx="187325" cy="168275"/>
          </a:xfrm>
          <a:prstGeom prst="rect">
            <a:avLst/>
          </a:prstGeom>
          <a:noFill/>
          <a:ln w="9525">
            <a:noFill/>
            <a:miter lim="800000"/>
            <a:headEnd/>
            <a:tailEnd/>
          </a:ln>
        </p:spPr>
        <p:txBody>
          <a:bodyPr wrap="none" lIns="0" tIns="0" rIns="0" bIns="0">
            <a:spAutoFit/>
          </a:bodyPr>
          <a:lstStyle/>
          <a:p>
            <a:r>
              <a:rPr lang="en-US" sz="1100" b="1">
                <a:solidFill>
                  <a:srgbClr val="FFFFFF"/>
                </a:solidFill>
                <a:latin typeface="Arial" pitchFamily="34" charset="0"/>
              </a:rPr>
              <a:t>SP</a:t>
            </a:r>
            <a:endParaRPr lang="en-US" sz="2000">
              <a:latin typeface="Arial" pitchFamily="34" charset="0"/>
            </a:endParaRPr>
          </a:p>
        </p:txBody>
      </p:sp>
      <p:sp>
        <p:nvSpPr>
          <p:cNvPr id="18441" name="Rectangle 8"/>
          <p:cNvSpPr>
            <a:spLocks noChangeArrowheads="1"/>
          </p:cNvSpPr>
          <p:nvPr/>
        </p:nvSpPr>
        <p:spPr bwMode="auto">
          <a:xfrm>
            <a:off x="5888038" y="4287838"/>
            <a:ext cx="692150" cy="258762"/>
          </a:xfrm>
          <a:prstGeom prst="rect">
            <a:avLst/>
          </a:prstGeom>
          <a:solidFill>
            <a:srgbClr val="FF0000"/>
          </a:solidFill>
          <a:ln w="20638">
            <a:solidFill>
              <a:srgbClr val="000000"/>
            </a:solidFill>
            <a:miter lim="800000"/>
            <a:headEnd/>
            <a:tailEnd/>
          </a:ln>
        </p:spPr>
        <p:txBody>
          <a:bodyPr/>
          <a:lstStyle/>
          <a:p>
            <a:endParaRPr lang="en-US"/>
          </a:p>
        </p:txBody>
      </p:sp>
      <p:sp>
        <p:nvSpPr>
          <p:cNvPr id="18442" name="Rectangle 9"/>
          <p:cNvSpPr>
            <a:spLocks noChangeArrowheads="1"/>
          </p:cNvSpPr>
          <p:nvPr/>
        </p:nvSpPr>
        <p:spPr bwMode="auto">
          <a:xfrm>
            <a:off x="6143625" y="4332288"/>
            <a:ext cx="187325" cy="168275"/>
          </a:xfrm>
          <a:prstGeom prst="rect">
            <a:avLst/>
          </a:prstGeom>
          <a:noFill/>
          <a:ln w="9525">
            <a:noFill/>
            <a:miter lim="800000"/>
            <a:headEnd/>
            <a:tailEnd/>
          </a:ln>
        </p:spPr>
        <p:txBody>
          <a:bodyPr wrap="none" lIns="0" tIns="0" rIns="0" bIns="0">
            <a:spAutoFit/>
          </a:bodyPr>
          <a:lstStyle/>
          <a:p>
            <a:r>
              <a:rPr lang="en-US" sz="1100" b="1">
                <a:solidFill>
                  <a:srgbClr val="FFFFFF"/>
                </a:solidFill>
                <a:latin typeface="Arial" pitchFamily="34" charset="0"/>
              </a:rPr>
              <a:t>SP</a:t>
            </a:r>
            <a:endParaRPr lang="en-US" sz="2000">
              <a:latin typeface="Arial" pitchFamily="34" charset="0"/>
            </a:endParaRPr>
          </a:p>
        </p:txBody>
      </p:sp>
      <p:sp>
        <p:nvSpPr>
          <p:cNvPr id="18443" name="Rectangle 10"/>
          <p:cNvSpPr>
            <a:spLocks noChangeArrowheads="1"/>
          </p:cNvSpPr>
          <p:nvPr/>
        </p:nvSpPr>
        <p:spPr bwMode="auto">
          <a:xfrm>
            <a:off x="5888038" y="3941763"/>
            <a:ext cx="692150" cy="258762"/>
          </a:xfrm>
          <a:prstGeom prst="rect">
            <a:avLst/>
          </a:prstGeom>
          <a:solidFill>
            <a:srgbClr val="FF0000"/>
          </a:solidFill>
          <a:ln w="20638">
            <a:solidFill>
              <a:srgbClr val="000000"/>
            </a:solidFill>
            <a:miter lim="800000"/>
            <a:headEnd/>
            <a:tailEnd/>
          </a:ln>
        </p:spPr>
        <p:txBody>
          <a:bodyPr/>
          <a:lstStyle/>
          <a:p>
            <a:endParaRPr lang="en-US"/>
          </a:p>
        </p:txBody>
      </p:sp>
      <p:sp>
        <p:nvSpPr>
          <p:cNvPr id="18444" name="Rectangle 11"/>
          <p:cNvSpPr>
            <a:spLocks noChangeArrowheads="1"/>
          </p:cNvSpPr>
          <p:nvPr/>
        </p:nvSpPr>
        <p:spPr bwMode="auto">
          <a:xfrm>
            <a:off x="6143625" y="3986213"/>
            <a:ext cx="187325" cy="168275"/>
          </a:xfrm>
          <a:prstGeom prst="rect">
            <a:avLst/>
          </a:prstGeom>
          <a:noFill/>
          <a:ln w="9525">
            <a:noFill/>
            <a:miter lim="800000"/>
            <a:headEnd/>
            <a:tailEnd/>
          </a:ln>
        </p:spPr>
        <p:txBody>
          <a:bodyPr wrap="none" lIns="0" tIns="0" rIns="0" bIns="0">
            <a:spAutoFit/>
          </a:bodyPr>
          <a:lstStyle/>
          <a:p>
            <a:r>
              <a:rPr lang="en-US" sz="1100" b="1">
                <a:solidFill>
                  <a:srgbClr val="FFFFFF"/>
                </a:solidFill>
                <a:latin typeface="Arial" pitchFamily="34" charset="0"/>
              </a:rPr>
              <a:t>SP</a:t>
            </a:r>
            <a:endParaRPr lang="en-US" sz="2000">
              <a:latin typeface="Arial" pitchFamily="34" charset="0"/>
            </a:endParaRPr>
          </a:p>
        </p:txBody>
      </p:sp>
      <p:sp>
        <p:nvSpPr>
          <p:cNvPr id="18445" name="Rectangle 12"/>
          <p:cNvSpPr>
            <a:spLocks noChangeArrowheads="1"/>
          </p:cNvSpPr>
          <p:nvPr/>
        </p:nvSpPr>
        <p:spPr bwMode="auto">
          <a:xfrm>
            <a:off x="5888038" y="3595688"/>
            <a:ext cx="692150" cy="258762"/>
          </a:xfrm>
          <a:prstGeom prst="rect">
            <a:avLst/>
          </a:prstGeom>
          <a:solidFill>
            <a:srgbClr val="FF0000"/>
          </a:solidFill>
          <a:ln w="20638">
            <a:solidFill>
              <a:srgbClr val="000000"/>
            </a:solidFill>
            <a:miter lim="800000"/>
            <a:headEnd/>
            <a:tailEnd/>
          </a:ln>
        </p:spPr>
        <p:txBody>
          <a:bodyPr/>
          <a:lstStyle/>
          <a:p>
            <a:endParaRPr lang="en-US"/>
          </a:p>
        </p:txBody>
      </p:sp>
      <p:sp>
        <p:nvSpPr>
          <p:cNvPr id="18446" name="Rectangle 13"/>
          <p:cNvSpPr>
            <a:spLocks noChangeArrowheads="1"/>
          </p:cNvSpPr>
          <p:nvPr/>
        </p:nvSpPr>
        <p:spPr bwMode="auto">
          <a:xfrm>
            <a:off x="6143625" y="3640138"/>
            <a:ext cx="187325" cy="168275"/>
          </a:xfrm>
          <a:prstGeom prst="rect">
            <a:avLst/>
          </a:prstGeom>
          <a:noFill/>
          <a:ln w="9525">
            <a:noFill/>
            <a:miter lim="800000"/>
            <a:headEnd/>
            <a:tailEnd/>
          </a:ln>
        </p:spPr>
        <p:txBody>
          <a:bodyPr wrap="none" lIns="0" tIns="0" rIns="0" bIns="0">
            <a:spAutoFit/>
          </a:bodyPr>
          <a:lstStyle/>
          <a:p>
            <a:r>
              <a:rPr lang="en-US" sz="1100" b="1">
                <a:solidFill>
                  <a:srgbClr val="FFFFFF"/>
                </a:solidFill>
                <a:latin typeface="Arial" pitchFamily="34" charset="0"/>
              </a:rPr>
              <a:t>SP</a:t>
            </a:r>
            <a:endParaRPr lang="en-US" sz="2000">
              <a:latin typeface="Arial" pitchFamily="34" charset="0"/>
            </a:endParaRPr>
          </a:p>
        </p:txBody>
      </p:sp>
      <p:sp>
        <p:nvSpPr>
          <p:cNvPr id="18447" name="Rectangle 14"/>
          <p:cNvSpPr>
            <a:spLocks noChangeArrowheads="1"/>
          </p:cNvSpPr>
          <p:nvPr/>
        </p:nvSpPr>
        <p:spPr bwMode="auto">
          <a:xfrm>
            <a:off x="6665913" y="3616325"/>
            <a:ext cx="498475" cy="1277938"/>
          </a:xfrm>
          <a:prstGeom prst="rect">
            <a:avLst/>
          </a:prstGeom>
          <a:solidFill>
            <a:srgbClr val="FA9EEC"/>
          </a:solidFill>
          <a:ln w="20638">
            <a:solidFill>
              <a:srgbClr val="000000"/>
            </a:solidFill>
            <a:miter lim="800000"/>
            <a:headEnd/>
            <a:tailEnd/>
          </a:ln>
        </p:spPr>
        <p:txBody>
          <a:bodyPr/>
          <a:lstStyle/>
          <a:p>
            <a:endParaRPr lang="en-US"/>
          </a:p>
        </p:txBody>
      </p:sp>
      <p:sp>
        <p:nvSpPr>
          <p:cNvPr id="18448" name="Rectangle 15"/>
          <p:cNvSpPr>
            <a:spLocks noChangeArrowheads="1"/>
          </p:cNvSpPr>
          <p:nvPr/>
        </p:nvSpPr>
        <p:spPr bwMode="auto">
          <a:xfrm>
            <a:off x="6780213" y="4170363"/>
            <a:ext cx="280987" cy="168275"/>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SFU</a:t>
            </a:r>
            <a:endParaRPr lang="en-US" sz="2000">
              <a:latin typeface="Arial" pitchFamily="34" charset="0"/>
            </a:endParaRPr>
          </a:p>
        </p:txBody>
      </p:sp>
      <p:sp>
        <p:nvSpPr>
          <p:cNvPr id="18449" name="Rectangle 16"/>
          <p:cNvSpPr>
            <a:spLocks noChangeArrowheads="1"/>
          </p:cNvSpPr>
          <p:nvPr/>
        </p:nvSpPr>
        <p:spPr bwMode="auto">
          <a:xfrm>
            <a:off x="7270750" y="4633913"/>
            <a:ext cx="692150" cy="260350"/>
          </a:xfrm>
          <a:prstGeom prst="rect">
            <a:avLst/>
          </a:prstGeom>
          <a:solidFill>
            <a:srgbClr val="FF0000"/>
          </a:solidFill>
          <a:ln w="20638">
            <a:solidFill>
              <a:srgbClr val="000000"/>
            </a:solidFill>
            <a:miter lim="800000"/>
            <a:headEnd/>
            <a:tailEnd/>
          </a:ln>
        </p:spPr>
        <p:txBody>
          <a:bodyPr/>
          <a:lstStyle/>
          <a:p>
            <a:endParaRPr lang="en-US"/>
          </a:p>
        </p:txBody>
      </p:sp>
      <p:sp>
        <p:nvSpPr>
          <p:cNvPr id="18450" name="Rectangle 17"/>
          <p:cNvSpPr>
            <a:spLocks noChangeArrowheads="1"/>
          </p:cNvSpPr>
          <p:nvPr/>
        </p:nvSpPr>
        <p:spPr bwMode="auto">
          <a:xfrm>
            <a:off x="7527925" y="4679950"/>
            <a:ext cx="187325" cy="168275"/>
          </a:xfrm>
          <a:prstGeom prst="rect">
            <a:avLst/>
          </a:prstGeom>
          <a:noFill/>
          <a:ln w="9525">
            <a:noFill/>
            <a:miter lim="800000"/>
            <a:headEnd/>
            <a:tailEnd/>
          </a:ln>
        </p:spPr>
        <p:txBody>
          <a:bodyPr wrap="none" lIns="0" tIns="0" rIns="0" bIns="0">
            <a:spAutoFit/>
          </a:bodyPr>
          <a:lstStyle/>
          <a:p>
            <a:r>
              <a:rPr lang="en-US" sz="1100" b="1">
                <a:solidFill>
                  <a:srgbClr val="FFFFFF"/>
                </a:solidFill>
                <a:latin typeface="Arial" pitchFamily="34" charset="0"/>
              </a:rPr>
              <a:t>SP</a:t>
            </a:r>
            <a:endParaRPr lang="en-US" sz="2000">
              <a:latin typeface="Arial" pitchFamily="34" charset="0"/>
            </a:endParaRPr>
          </a:p>
        </p:txBody>
      </p:sp>
      <p:sp>
        <p:nvSpPr>
          <p:cNvPr id="18451" name="Rectangle 18"/>
          <p:cNvSpPr>
            <a:spLocks noChangeArrowheads="1"/>
          </p:cNvSpPr>
          <p:nvPr/>
        </p:nvSpPr>
        <p:spPr bwMode="auto">
          <a:xfrm>
            <a:off x="7270750" y="4287838"/>
            <a:ext cx="692150" cy="258762"/>
          </a:xfrm>
          <a:prstGeom prst="rect">
            <a:avLst/>
          </a:prstGeom>
          <a:solidFill>
            <a:srgbClr val="FF0000"/>
          </a:solidFill>
          <a:ln w="20638">
            <a:solidFill>
              <a:srgbClr val="000000"/>
            </a:solidFill>
            <a:miter lim="800000"/>
            <a:headEnd/>
            <a:tailEnd/>
          </a:ln>
        </p:spPr>
        <p:txBody>
          <a:bodyPr/>
          <a:lstStyle/>
          <a:p>
            <a:endParaRPr lang="en-US"/>
          </a:p>
        </p:txBody>
      </p:sp>
      <p:sp>
        <p:nvSpPr>
          <p:cNvPr id="18452" name="Rectangle 19"/>
          <p:cNvSpPr>
            <a:spLocks noChangeArrowheads="1"/>
          </p:cNvSpPr>
          <p:nvPr/>
        </p:nvSpPr>
        <p:spPr bwMode="auto">
          <a:xfrm>
            <a:off x="7527925" y="4332288"/>
            <a:ext cx="187325" cy="168275"/>
          </a:xfrm>
          <a:prstGeom prst="rect">
            <a:avLst/>
          </a:prstGeom>
          <a:noFill/>
          <a:ln w="9525">
            <a:noFill/>
            <a:miter lim="800000"/>
            <a:headEnd/>
            <a:tailEnd/>
          </a:ln>
        </p:spPr>
        <p:txBody>
          <a:bodyPr wrap="none" lIns="0" tIns="0" rIns="0" bIns="0">
            <a:spAutoFit/>
          </a:bodyPr>
          <a:lstStyle/>
          <a:p>
            <a:r>
              <a:rPr lang="en-US" sz="1100" b="1">
                <a:solidFill>
                  <a:srgbClr val="FFFFFF"/>
                </a:solidFill>
                <a:latin typeface="Arial" pitchFamily="34" charset="0"/>
              </a:rPr>
              <a:t>SP</a:t>
            </a:r>
            <a:endParaRPr lang="en-US" sz="2000">
              <a:latin typeface="Arial" pitchFamily="34" charset="0"/>
            </a:endParaRPr>
          </a:p>
        </p:txBody>
      </p:sp>
      <p:sp>
        <p:nvSpPr>
          <p:cNvPr id="18453" name="Rectangle 20"/>
          <p:cNvSpPr>
            <a:spLocks noChangeArrowheads="1"/>
          </p:cNvSpPr>
          <p:nvPr/>
        </p:nvSpPr>
        <p:spPr bwMode="auto">
          <a:xfrm>
            <a:off x="7270750" y="3941763"/>
            <a:ext cx="692150" cy="258762"/>
          </a:xfrm>
          <a:prstGeom prst="rect">
            <a:avLst/>
          </a:prstGeom>
          <a:solidFill>
            <a:srgbClr val="FF0000"/>
          </a:solidFill>
          <a:ln w="20638">
            <a:solidFill>
              <a:srgbClr val="000000"/>
            </a:solidFill>
            <a:miter lim="800000"/>
            <a:headEnd/>
            <a:tailEnd/>
          </a:ln>
        </p:spPr>
        <p:txBody>
          <a:bodyPr/>
          <a:lstStyle/>
          <a:p>
            <a:endParaRPr lang="en-US"/>
          </a:p>
        </p:txBody>
      </p:sp>
      <p:sp>
        <p:nvSpPr>
          <p:cNvPr id="18454" name="Rectangle 21"/>
          <p:cNvSpPr>
            <a:spLocks noChangeArrowheads="1"/>
          </p:cNvSpPr>
          <p:nvPr/>
        </p:nvSpPr>
        <p:spPr bwMode="auto">
          <a:xfrm>
            <a:off x="7527925" y="3986213"/>
            <a:ext cx="187325" cy="168275"/>
          </a:xfrm>
          <a:prstGeom prst="rect">
            <a:avLst/>
          </a:prstGeom>
          <a:noFill/>
          <a:ln w="9525">
            <a:noFill/>
            <a:miter lim="800000"/>
            <a:headEnd/>
            <a:tailEnd/>
          </a:ln>
        </p:spPr>
        <p:txBody>
          <a:bodyPr wrap="none" lIns="0" tIns="0" rIns="0" bIns="0">
            <a:spAutoFit/>
          </a:bodyPr>
          <a:lstStyle/>
          <a:p>
            <a:r>
              <a:rPr lang="en-US" sz="1100" b="1">
                <a:solidFill>
                  <a:srgbClr val="FFFFFF"/>
                </a:solidFill>
                <a:latin typeface="Arial" pitchFamily="34" charset="0"/>
              </a:rPr>
              <a:t>SP</a:t>
            </a:r>
            <a:endParaRPr lang="en-US" sz="2000">
              <a:latin typeface="Arial" pitchFamily="34" charset="0"/>
            </a:endParaRPr>
          </a:p>
        </p:txBody>
      </p:sp>
      <p:sp>
        <p:nvSpPr>
          <p:cNvPr id="18455" name="Rectangle 22"/>
          <p:cNvSpPr>
            <a:spLocks noChangeArrowheads="1"/>
          </p:cNvSpPr>
          <p:nvPr/>
        </p:nvSpPr>
        <p:spPr bwMode="auto">
          <a:xfrm>
            <a:off x="7270750" y="3595688"/>
            <a:ext cx="692150" cy="258762"/>
          </a:xfrm>
          <a:prstGeom prst="rect">
            <a:avLst/>
          </a:prstGeom>
          <a:solidFill>
            <a:srgbClr val="FF0000"/>
          </a:solidFill>
          <a:ln w="20638">
            <a:solidFill>
              <a:srgbClr val="000000"/>
            </a:solidFill>
            <a:miter lim="800000"/>
            <a:headEnd/>
            <a:tailEnd/>
          </a:ln>
        </p:spPr>
        <p:txBody>
          <a:bodyPr/>
          <a:lstStyle/>
          <a:p>
            <a:endParaRPr lang="en-US"/>
          </a:p>
        </p:txBody>
      </p:sp>
      <p:sp>
        <p:nvSpPr>
          <p:cNvPr id="18456" name="Rectangle 23"/>
          <p:cNvSpPr>
            <a:spLocks noChangeArrowheads="1"/>
          </p:cNvSpPr>
          <p:nvPr/>
        </p:nvSpPr>
        <p:spPr bwMode="auto">
          <a:xfrm>
            <a:off x="7527925" y="3640138"/>
            <a:ext cx="187325" cy="168275"/>
          </a:xfrm>
          <a:prstGeom prst="rect">
            <a:avLst/>
          </a:prstGeom>
          <a:noFill/>
          <a:ln w="9525">
            <a:noFill/>
            <a:miter lim="800000"/>
            <a:headEnd/>
            <a:tailEnd/>
          </a:ln>
        </p:spPr>
        <p:txBody>
          <a:bodyPr wrap="none" lIns="0" tIns="0" rIns="0" bIns="0">
            <a:spAutoFit/>
          </a:bodyPr>
          <a:lstStyle/>
          <a:p>
            <a:r>
              <a:rPr lang="en-US" sz="1100" b="1">
                <a:solidFill>
                  <a:srgbClr val="FFFFFF"/>
                </a:solidFill>
                <a:latin typeface="Arial" pitchFamily="34" charset="0"/>
              </a:rPr>
              <a:t>SP</a:t>
            </a:r>
            <a:endParaRPr lang="en-US" sz="2000">
              <a:latin typeface="Arial" pitchFamily="34" charset="0"/>
            </a:endParaRPr>
          </a:p>
        </p:txBody>
      </p:sp>
      <p:sp>
        <p:nvSpPr>
          <p:cNvPr id="18457" name="Rectangle 24"/>
          <p:cNvSpPr>
            <a:spLocks noChangeArrowheads="1"/>
          </p:cNvSpPr>
          <p:nvPr/>
        </p:nvSpPr>
        <p:spPr bwMode="auto">
          <a:xfrm>
            <a:off x="8050213" y="3616325"/>
            <a:ext cx="411162" cy="1277938"/>
          </a:xfrm>
          <a:prstGeom prst="rect">
            <a:avLst/>
          </a:prstGeom>
          <a:solidFill>
            <a:srgbClr val="FA9EEC"/>
          </a:solidFill>
          <a:ln w="20638">
            <a:solidFill>
              <a:srgbClr val="000000"/>
            </a:solidFill>
            <a:miter lim="800000"/>
            <a:headEnd/>
            <a:tailEnd/>
          </a:ln>
        </p:spPr>
        <p:txBody>
          <a:bodyPr/>
          <a:lstStyle/>
          <a:p>
            <a:endParaRPr lang="en-US"/>
          </a:p>
        </p:txBody>
      </p:sp>
      <p:sp>
        <p:nvSpPr>
          <p:cNvPr id="18458" name="Rectangle 25"/>
          <p:cNvSpPr>
            <a:spLocks noChangeArrowheads="1"/>
          </p:cNvSpPr>
          <p:nvPr/>
        </p:nvSpPr>
        <p:spPr bwMode="auto">
          <a:xfrm>
            <a:off x="8120063" y="4170363"/>
            <a:ext cx="280987" cy="168275"/>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SFU</a:t>
            </a:r>
            <a:endParaRPr lang="en-US" sz="2000">
              <a:latin typeface="Arial" pitchFamily="34" charset="0"/>
            </a:endParaRPr>
          </a:p>
        </p:txBody>
      </p:sp>
      <p:sp>
        <p:nvSpPr>
          <p:cNvPr id="18459" name="Rectangle 26"/>
          <p:cNvSpPr>
            <a:spLocks noChangeArrowheads="1"/>
          </p:cNvSpPr>
          <p:nvPr/>
        </p:nvSpPr>
        <p:spPr bwMode="auto">
          <a:xfrm>
            <a:off x="5888038" y="2890838"/>
            <a:ext cx="2506662" cy="260350"/>
          </a:xfrm>
          <a:prstGeom prst="rect">
            <a:avLst/>
          </a:prstGeom>
          <a:solidFill>
            <a:srgbClr val="FFFF99"/>
          </a:solidFill>
          <a:ln w="20638">
            <a:solidFill>
              <a:srgbClr val="000000"/>
            </a:solidFill>
            <a:miter lim="800000"/>
            <a:headEnd/>
            <a:tailEnd/>
          </a:ln>
        </p:spPr>
        <p:txBody>
          <a:bodyPr/>
          <a:lstStyle/>
          <a:p>
            <a:endParaRPr lang="en-US"/>
          </a:p>
        </p:txBody>
      </p:sp>
      <p:sp>
        <p:nvSpPr>
          <p:cNvPr id="18460" name="Rectangle 27"/>
          <p:cNvSpPr>
            <a:spLocks noChangeArrowheads="1"/>
          </p:cNvSpPr>
          <p:nvPr/>
        </p:nvSpPr>
        <p:spPr bwMode="auto">
          <a:xfrm>
            <a:off x="6291263" y="2936875"/>
            <a:ext cx="1760537" cy="168275"/>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Instruction Fetch/Dispatch</a:t>
            </a:r>
            <a:endParaRPr lang="en-US" sz="2000">
              <a:latin typeface="Arial" pitchFamily="34" charset="0"/>
            </a:endParaRPr>
          </a:p>
        </p:txBody>
      </p:sp>
      <p:sp>
        <p:nvSpPr>
          <p:cNvPr id="18461" name="Rectangle 28"/>
          <p:cNvSpPr>
            <a:spLocks noChangeArrowheads="1"/>
          </p:cNvSpPr>
          <p:nvPr/>
        </p:nvSpPr>
        <p:spPr bwMode="auto">
          <a:xfrm>
            <a:off x="5888038" y="2590800"/>
            <a:ext cx="1123950" cy="214313"/>
          </a:xfrm>
          <a:prstGeom prst="rect">
            <a:avLst/>
          </a:prstGeom>
          <a:solidFill>
            <a:srgbClr val="4D92E6"/>
          </a:solidFill>
          <a:ln w="20638">
            <a:solidFill>
              <a:srgbClr val="000000"/>
            </a:solidFill>
            <a:miter lim="800000"/>
            <a:headEnd/>
            <a:tailEnd/>
          </a:ln>
        </p:spPr>
        <p:txBody>
          <a:bodyPr/>
          <a:lstStyle/>
          <a:p>
            <a:endParaRPr lang="en-US"/>
          </a:p>
        </p:txBody>
      </p:sp>
      <p:sp>
        <p:nvSpPr>
          <p:cNvPr id="18462" name="Rectangle 29"/>
          <p:cNvSpPr>
            <a:spLocks noChangeArrowheads="1"/>
          </p:cNvSpPr>
          <p:nvPr/>
        </p:nvSpPr>
        <p:spPr bwMode="auto">
          <a:xfrm>
            <a:off x="5978525" y="2590800"/>
            <a:ext cx="922338" cy="168275"/>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Instruction L1</a:t>
            </a:r>
            <a:endParaRPr lang="en-US" sz="2000">
              <a:latin typeface="Arial" pitchFamily="34" charset="0"/>
            </a:endParaRPr>
          </a:p>
        </p:txBody>
      </p:sp>
      <p:sp>
        <p:nvSpPr>
          <p:cNvPr id="18463" name="Rectangle 30"/>
          <p:cNvSpPr>
            <a:spLocks noChangeArrowheads="1"/>
          </p:cNvSpPr>
          <p:nvPr/>
        </p:nvSpPr>
        <p:spPr bwMode="auto">
          <a:xfrm>
            <a:off x="7270750" y="2590800"/>
            <a:ext cx="1123950" cy="214313"/>
          </a:xfrm>
          <a:prstGeom prst="rect">
            <a:avLst/>
          </a:prstGeom>
          <a:solidFill>
            <a:srgbClr val="4D92E6"/>
          </a:solidFill>
          <a:ln w="20638">
            <a:solidFill>
              <a:srgbClr val="000000"/>
            </a:solidFill>
            <a:miter lim="800000"/>
            <a:headEnd/>
            <a:tailEnd/>
          </a:ln>
        </p:spPr>
        <p:txBody>
          <a:bodyPr/>
          <a:lstStyle/>
          <a:p>
            <a:endParaRPr lang="en-US"/>
          </a:p>
        </p:txBody>
      </p:sp>
      <p:sp>
        <p:nvSpPr>
          <p:cNvPr id="18464" name="Rectangle 31"/>
          <p:cNvSpPr>
            <a:spLocks noChangeArrowheads="1"/>
          </p:cNvSpPr>
          <p:nvPr/>
        </p:nvSpPr>
        <p:spPr bwMode="auto">
          <a:xfrm>
            <a:off x="7578725" y="2590800"/>
            <a:ext cx="504825" cy="168275"/>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Data L1</a:t>
            </a:r>
            <a:endParaRPr lang="en-US" sz="2000">
              <a:latin typeface="Arial" pitchFamily="34" charset="0"/>
            </a:endParaRPr>
          </a:p>
        </p:txBody>
      </p:sp>
      <p:sp>
        <p:nvSpPr>
          <p:cNvPr id="18465" name="Rectangle 32"/>
          <p:cNvSpPr>
            <a:spLocks noChangeArrowheads="1"/>
          </p:cNvSpPr>
          <p:nvPr/>
        </p:nvSpPr>
        <p:spPr bwMode="auto">
          <a:xfrm>
            <a:off x="6207125" y="2362200"/>
            <a:ext cx="1879600" cy="182563"/>
          </a:xfrm>
          <a:prstGeom prst="rect">
            <a:avLst/>
          </a:prstGeom>
          <a:noFill/>
          <a:ln w="9525">
            <a:noFill/>
            <a:miter lim="800000"/>
            <a:headEnd/>
            <a:tailEnd/>
          </a:ln>
        </p:spPr>
        <p:txBody>
          <a:bodyPr wrap="none" lIns="0" tIns="0" rIns="0" bIns="0">
            <a:spAutoFit/>
          </a:bodyPr>
          <a:lstStyle/>
          <a:p>
            <a:r>
              <a:rPr lang="en-US" sz="1200" b="1">
                <a:solidFill>
                  <a:srgbClr val="000000"/>
                </a:solidFill>
                <a:latin typeface="Arial" pitchFamily="34" charset="0"/>
              </a:rPr>
              <a:t>Streaming Multiprocessor</a:t>
            </a:r>
            <a:endParaRPr lang="en-US" sz="1200">
              <a:latin typeface="Arial" pitchFamily="34" charset="0"/>
            </a:endParaRPr>
          </a:p>
        </p:txBody>
      </p:sp>
      <p:sp>
        <p:nvSpPr>
          <p:cNvPr id="18466" name="Rectangle 33"/>
          <p:cNvSpPr>
            <a:spLocks noChangeArrowheads="1"/>
          </p:cNvSpPr>
          <p:nvPr/>
        </p:nvSpPr>
        <p:spPr bwMode="auto">
          <a:xfrm>
            <a:off x="5897563" y="3262313"/>
            <a:ext cx="2506662" cy="260350"/>
          </a:xfrm>
          <a:prstGeom prst="rect">
            <a:avLst/>
          </a:prstGeom>
          <a:solidFill>
            <a:schemeClr val="folHlink"/>
          </a:solidFill>
          <a:ln w="20638">
            <a:solidFill>
              <a:srgbClr val="000000"/>
            </a:solidFill>
            <a:miter lim="800000"/>
            <a:headEnd/>
            <a:tailEnd/>
          </a:ln>
        </p:spPr>
        <p:txBody>
          <a:bodyPr/>
          <a:lstStyle/>
          <a:p>
            <a:endParaRPr lang="en-US"/>
          </a:p>
        </p:txBody>
      </p:sp>
      <p:sp>
        <p:nvSpPr>
          <p:cNvPr id="18467" name="Rectangle 34"/>
          <p:cNvSpPr>
            <a:spLocks noChangeArrowheads="1"/>
          </p:cNvSpPr>
          <p:nvPr/>
        </p:nvSpPr>
        <p:spPr bwMode="auto">
          <a:xfrm>
            <a:off x="6624638" y="3308350"/>
            <a:ext cx="1047750" cy="168275"/>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Shared Memory</a:t>
            </a:r>
            <a:endParaRPr lang="en-US" sz="2000">
              <a:latin typeface="Arial" pitchFamily="34" charset="0"/>
            </a:endParaRPr>
          </a:p>
        </p:txBody>
      </p:sp>
      <p:sp>
        <p:nvSpPr>
          <p:cNvPr id="36" name="Footer Placeholder 3"/>
          <p:cNvSpPr>
            <a:spLocks noGrp="1"/>
          </p:cNvSpPr>
          <p:nvPr>
            <p:ph type="ftr" sz="quarter" idx="10"/>
          </p:nvPr>
        </p:nvSpPr>
        <p:spPr>
          <a:xfrm>
            <a:off x="381000" y="6172200"/>
            <a:ext cx="4267200" cy="609600"/>
          </a:xfrm>
          <a:noFill/>
        </p:spPr>
        <p:txBody>
          <a:bodyPr/>
          <a:lstStyle/>
          <a:p>
            <a:r>
              <a:rPr lang="en-US" smtClean="0"/>
              <a:t>© David Kirk/NVIDIA and Wen-mei W. Hwu, 2007</a:t>
            </a:r>
          </a:p>
          <a:p>
            <a:r>
              <a:rPr lang="en-US" smtClean="0"/>
              <a:t>ECE 498AL, University of Illinois, Urbana-Champaign</a:t>
            </a:r>
            <a:endParaRPr lang="en-US" dirty="0" smtClean="0"/>
          </a:p>
        </p:txBody>
      </p:sp>
    </p:spTree>
    <p:extLst>
      <p:ext uri="{BB962C8B-B14F-4D97-AF65-F5344CB8AC3E}">
        <p14:creationId xmlns:p14="http://schemas.microsoft.com/office/powerpoint/2010/main" val="312592497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pPr eaLnBrk="1" hangingPunct="1"/>
            <a:r>
              <a:rPr lang="en-US" smtClean="0"/>
              <a:t>Thread Life Cycle in HW</a:t>
            </a:r>
          </a:p>
        </p:txBody>
      </p:sp>
      <p:sp>
        <p:nvSpPr>
          <p:cNvPr id="19460" name="Rectangle 3"/>
          <p:cNvSpPr>
            <a:spLocks noGrp="1" noChangeArrowheads="1"/>
          </p:cNvSpPr>
          <p:nvPr>
            <p:ph type="body" idx="1"/>
          </p:nvPr>
        </p:nvSpPr>
        <p:spPr>
          <a:xfrm>
            <a:off x="457200" y="1371600"/>
            <a:ext cx="4648200" cy="4953000"/>
          </a:xfrm>
        </p:spPr>
        <p:txBody>
          <a:bodyPr/>
          <a:lstStyle/>
          <a:p>
            <a:pPr marL="457200" indent="-457200" eaLnBrk="1" hangingPunct="1">
              <a:lnSpc>
                <a:spcPct val="80000"/>
              </a:lnSpc>
            </a:pPr>
            <a:r>
              <a:rPr lang="en-US" sz="2400" smtClean="0"/>
              <a:t>Grid is launched on the SPA</a:t>
            </a:r>
          </a:p>
          <a:p>
            <a:pPr marL="457200" indent="-457200" eaLnBrk="1" hangingPunct="1">
              <a:lnSpc>
                <a:spcPct val="80000"/>
              </a:lnSpc>
            </a:pPr>
            <a:r>
              <a:rPr lang="en-US" sz="2400" smtClean="0"/>
              <a:t>Thread Blocks are serially distributed to all the SM’s</a:t>
            </a:r>
          </a:p>
          <a:p>
            <a:pPr marL="974725" lvl="1" indent="-403225" eaLnBrk="1" hangingPunct="1">
              <a:lnSpc>
                <a:spcPct val="80000"/>
              </a:lnSpc>
            </a:pPr>
            <a:r>
              <a:rPr lang="en-US" sz="2000" smtClean="0"/>
              <a:t>Potentially &gt;1 Thread Block per SM</a:t>
            </a:r>
          </a:p>
          <a:p>
            <a:pPr marL="457200" indent="-457200" eaLnBrk="1" hangingPunct="1">
              <a:lnSpc>
                <a:spcPct val="80000"/>
              </a:lnSpc>
            </a:pPr>
            <a:r>
              <a:rPr lang="en-US" sz="2400" smtClean="0"/>
              <a:t>Each SM launches Warps of Threads</a:t>
            </a:r>
          </a:p>
          <a:p>
            <a:pPr marL="974725" lvl="1" indent="-403225" eaLnBrk="1" hangingPunct="1">
              <a:lnSpc>
                <a:spcPct val="80000"/>
              </a:lnSpc>
            </a:pPr>
            <a:r>
              <a:rPr lang="en-US" sz="2000" smtClean="0">
                <a:solidFill>
                  <a:schemeClr val="folHlink"/>
                </a:solidFill>
              </a:rPr>
              <a:t>2 levels of parallelism</a:t>
            </a:r>
          </a:p>
          <a:p>
            <a:pPr marL="457200" indent="-457200" eaLnBrk="1" hangingPunct="1">
              <a:lnSpc>
                <a:spcPct val="80000"/>
              </a:lnSpc>
            </a:pPr>
            <a:r>
              <a:rPr lang="en-US" sz="2400" smtClean="0"/>
              <a:t>SM schedules and executes Warps that are ready to run</a:t>
            </a:r>
          </a:p>
          <a:p>
            <a:pPr marL="457200" indent="-457200" eaLnBrk="1" hangingPunct="1">
              <a:lnSpc>
                <a:spcPct val="80000"/>
              </a:lnSpc>
            </a:pPr>
            <a:r>
              <a:rPr lang="en-US" sz="2400" smtClean="0"/>
              <a:t>As Warps and Thread Blocks complete, resources are freed</a:t>
            </a:r>
          </a:p>
          <a:p>
            <a:pPr marL="974725" lvl="1" indent="-403225" eaLnBrk="1" hangingPunct="1">
              <a:lnSpc>
                <a:spcPct val="80000"/>
              </a:lnSpc>
            </a:pPr>
            <a:r>
              <a:rPr lang="en-US" sz="2000" smtClean="0"/>
              <a:t>SPA can distribute more Thread Blocks</a:t>
            </a:r>
          </a:p>
        </p:txBody>
      </p:sp>
      <p:grpSp>
        <p:nvGrpSpPr>
          <p:cNvPr id="2" name="Group 4"/>
          <p:cNvGrpSpPr>
            <a:grpSpLocks/>
          </p:cNvGrpSpPr>
          <p:nvPr/>
        </p:nvGrpSpPr>
        <p:grpSpPr bwMode="auto">
          <a:xfrm>
            <a:off x="4876800" y="1219200"/>
            <a:ext cx="4056063" cy="5381625"/>
            <a:chOff x="3034" y="690"/>
            <a:chExt cx="2555" cy="3390"/>
          </a:xfrm>
        </p:grpSpPr>
        <p:sp>
          <p:nvSpPr>
            <p:cNvPr id="19462" name="AutoShape 5"/>
            <p:cNvSpPr>
              <a:spLocks noChangeAspect="1" noChangeArrowheads="1"/>
            </p:cNvSpPr>
            <p:nvPr/>
          </p:nvSpPr>
          <p:spPr bwMode="auto">
            <a:xfrm>
              <a:off x="3034" y="690"/>
              <a:ext cx="2555" cy="3390"/>
            </a:xfrm>
            <a:prstGeom prst="rect">
              <a:avLst/>
            </a:prstGeom>
            <a:noFill/>
            <a:ln w="9525">
              <a:noFill/>
              <a:miter lim="800000"/>
              <a:headEnd/>
              <a:tailEnd/>
            </a:ln>
          </p:spPr>
          <p:txBody>
            <a:bodyPr/>
            <a:lstStyle/>
            <a:p>
              <a:endParaRPr lang="en-US"/>
            </a:p>
          </p:txBody>
        </p:sp>
        <p:sp>
          <p:nvSpPr>
            <p:cNvPr id="19463" name="Text Box 6"/>
            <p:cNvSpPr txBox="1">
              <a:spLocks noChangeArrowheads="1"/>
            </p:cNvSpPr>
            <p:nvPr/>
          </p:nvSpPr>
          <p:spPr bwMode="auto">
            <a:xfrm>
              <a:off x="3037" y="693"/>
              <a:ext cx="671" cy="2864"/>
            </a:xfrm>
            <a:prstGeom prst="rect">
              <a:avLst/>
            </a:prstGeom>
            <a:solidFill>
              <a:srgbClr val="99CCFF"/>
            </a:solidFill>
            <a:ln w="9525">
              <a:solidFill>
                <a:srgbClr val="969696"/>
              </a:solidFill>
              <a:miter lim="800000"/>
              <a:headEnd/>
              <a:tailEnd/>
            </a:ln>
          </p:spPr>
          <p:txBody>
            <a:bodyPr/>
            <a:lstStyle/>
            <a:p>
              <a:r>
                <a:rPr lang="en-US" sz="1200" b="1">
                  <a:solidFill>
                    <a:srgbClr val="003300"/>
                  </a:solidFill>
                  <a:latin typeface="Arial" pitchFamily="34" charset="0"/>
                </a:rPr>
                <a:t>Host</a:t>
              </a:r>
              <a:endParaRPr lang="en-US" sz="1800">
                <a:solidFill>
                  <a:srgbClr val="003300"/>
                </a:solidFill>
                <a:latin typeface="Arial" pitchFamily="34" charset="0"/>
              </a:endParaRPr>
            </a:p>
          </p:txBody>
        </p:sp>
        <p:sp>
          <p:nvSpPr>
            <p:cNvPr id="19464" name="Text Box 7"/>
            <p:cNvSpPr txBox="1">
              <a:spLocks noChangeArrowheads="1"/>
            </p:cNvSpPr>
            <p:nvPr/>
          </p:nvSpPr>
          <p:spPr bwMode="auto">
            <a:xfrm>
              <a:off x="3199" y="1171"/>
              <a:ext cx="432" cy="336"/>
            </a:xfrm>
            <a:prstGeom prst="rect">
              <a:avLst/>
            </a:prstGeom>
            <a:solidFill>
              <a:srgbClr val="99FF66"/>
            </a:solidFill>
            <a:ln w="9525">
              <a:solidFill>
                <a:srgbClr val="969696"/>
              </a:solidFill>
              <a:miter lim="800000"/>
              <a:headEnd/>
              <a:tailEnd/>
            </a:ln>
          </p:spPr>
          <p:txBody>
            <a:bodyPr/>
            <a:lstStyle/>
            <a:p>
              <a:pPr algn="ctr"/>
              <a:r>
                <a:rPr lang="en-US" sz="1200" b="1">
                  <a:solidFill>
                    <a:srgbClr val="003300"/>
                  </a:solidFill>
                  <a:latin typeface="Arial" pitchFamily="34" charset="0"/>
                </a:rPr>
                <a:t>Kernel 1</a:t>
              </a:r>
              <a:endParaRPr lang="en-US" sz="1800">
                <a:solidFill>
                  <a:srgbClr val="003300"/>
                </a:solidFill>
                <a:latin typeface="Arial" pitchFamily="34" charset="0"/>
              </a:endParaRPr>
            </a:p>
          </p:txBody>
        </p:sp>
        <p:sp>
          <p:nvSpPr>
            <p:cNvPr id="19465" name="Text Box 8"/>
            <p:cNvSpPr txBox="1">
              <a:spLocks noChangeArrowheads="1"/>
            </p:cNvSpPr>
            <p:nvPr/>
          </p:nvSpPr>
          <p:spPr bwMode="auto">
            <a:xfrm>
              <a:off x="3185" y="2275"/>
              <a:ext cx="430" cy="334"/>
            </a:xfrm>
            <a:prstGeom prst="rect">
              <a:avLst/>
            </a:prstGeom>
            <a:solidFill>
              <a:srgbClr val="99FF66"/>
            </a:solidFill>
            <a:ln w="9525">
              <a:solidFill>
                <a:srgbClr val="969696"/>
              </a:solidFill>
              <a:miter lim="800000"/>
              <a:headEnd/>
              <a:tailEnd/>
            </a:ln>
          </p:spPr>
          <p:txBody>
            <a:bodyPr/>
            <a:lstStyle/>
            <a:p>
              <a:pPr algn="ctr"/>
              <a:r>
                <a:rPr lang="en-US" sz="1200" b="1">
                  <a:solidFill>
                    <a:srgbClr val="003300"/>
                  </a:solidFill>
                  <a:latin typeface="Arial" pitchFamily="34" charset="0"/>
                </a:rPr>
                <a:t>Kernel 2</a:t>
              </a:r>
              <a:endParaRPr lang="en-US" sz="1800">
                <a:solidFill>
                  <a:srgbClr val="003300"/>
                </a:solidFill>
                <a:latin typeface="Arial" pitchFamily="34" charset="0"/>
              </a:endParaRPr>
            </a:p>
          </p:txBody>
        </p:sp>
        <p:sp>
          <p:nvSpPr>
            <p:cNvPr id="19466" name="Line 9"/>
            <p:cNvSpPr>
              <a:spLocks noChangeShapeType="1"/>
            </p:cNvSpPr>
            <p:nvPr/>
          </p:nvSpPr>
          <p:spPr bwMode="auto">
            <a:xfrm>
              <a:off x="3118" y="1110"/>
              <a:ext cx="1" cy="1699"/>
            </a:xfrm>
            <a:prstGeom prst="line">
              <a:avLst/>
            </a:prstGeom>
            <a:noFill/>
            <a:ln w="12700">
              <a:solidFill>
                <a:schemeClr val="bg1"/>
              </a:solidFill>
              <a:round/>
              <a:headEnd/>
              <a:tailEnd type="triangle" w="med" len="lg"/>
            </a:ln>
          </p:spPr>
          <p:txBody>
            <a:bodyPr/>
            <a:lstStyle/>
            <a:p>
              <a:endParaRPr lang="en-US"/>
            </a:p>
          </p:txBody>
        </p:sp>
        <p:sp>
          <p:nvSpPr>
            <p:cNvPr id="19467" name="Text Box 10"/>
            <p:cNvSpPr txBox="1">
              <a:spLocks noChangeArrowheads="1"/>
            </p:cNvSpPr>
            <p:nvPr/>
          </p:nvSpPr>
          <p:spPr bwMode="auto">
            <a:xfrm>
              <a:off x="3827" y="698"/>
              <a:ext cx="1759" cy="2864"/>
            </a:xfrm>
            <a:prstGeom prst="rect">
              <a:avLst/>
            </a:prstGeom>
            <a:solidFill>
              <a:srgbClr val="99CCFF"/>
            </a:solidFill>
            <a:ln w="9525">
              <a:solidFill>
                <a:srgbClr val="969696"/>
              </a:solidFill>
              <a:miter lim="800000"/>
              <a:headEnd/>
              <a:tailEnd/>
            </a:ln>
          </p:spPr>
          <p:txBody>
            <a:bodyPr/>
            <a:lstStyle/>
            <a:p>
              <a:r>
                <a:rPr lang="en-US" sz="1200" b="1">
                  <a:solidFill>
                    <a:srgbClr val="003300"/>
                  </a:solidFill>
                  <a:latin typeface="Arial" pitchFamily="34" charset="0"/>
                </a:rPr>
                <a:t>Device</a:t>
              </a:r>
              <a:endParaRPr lang="en-US" sz="1800">
                <a:solidFill>
                  <a:srgbClr val="003300"/>
                </a:solidFill>
                <a:latin typeface="Arial" pitchFamily="34" charset="0"/>
              </a:endParaRPr>
            </a:p>
          </p:txBody>
        </p:sp>
        <p:grpSp>
          <p:nvGrpSpPr>
            <p:cNvPr id="3" name="Group 11"/>
            <p:cNvGrpSpPr>
              <a:grpSpLocks/>
            </p:cNvGrpSpPr>
            <p:nvPr/>
          </p:nvGrpSpPr>
          <p:grpSpPr bwMode="auto">
            <a:xfrm>
              <a:off x="3927" y="957"/>
              <a:ext cx="1554" cy="1004"/>
              <a:chOff x="3820" y="4577"/>
              <a:chExt cx="4116" cy="2660"/>
            </a:xfrm>
          </p:grpSpPr>
          <p:sp>
            <p:nvSpPr>
              <p:cNvPr id="19523" name="Text Box 12"/>
              <p:cNvSpPr txBox="1">
                <a:spLocks noChangeArrowheads="1"/>
              </p:cNvSpPr>
              <p:nvPr/>
            </p:nvSpPr>
            <p:spPr bwMode="auto">
              <a:xfrm>
                <a:off x="3820" y="4577"/>
                <a:ext cx="4116" cy="2660"/>
              </a:xfrm>
              <a:prstGeom prst="rect">
                <a:avLst/>
              </a:prstGeom>
              <a:solidFill>
                <a:srgbClr val="99FF66"/>
              </a:solidFill>
              <a:ln w="9525">
                <a:solidFill>
                  <a:srgbClr val="969696"/>
                </a:solidFill>
                <a:miter lim="800000"/>
                <a:headEnd/>
                <a:tailEnd/>
              </a:ln>
            </p:spPr>
            <p:txBody>
              <a:bodyPr/>
              <a:lstStyle/>
              <a:p>
                <a:r>
                  <a:rPr lang="en-US" sz="1200" b="1">
                    <a:solidFill>
                      <a:srgbClr val="003300"/>
                    </a:solidFill>
                    <a:latin typeface="Arial" pitchFamily="34" charset="0"/>
                  </a:rPr>
                  <a:t>Grid 1</a:t>
                </a:r>
                <a:endParaRPr lang="en-US" sz="1800">
                  <a:solidFill>
                    <a:srgbClr val="003300"/>
                  </a:solidFill>
                  <a:latin typeface="Arial" pitchFamily="34" charset="0"/>
                </a:endParaRPr>
              </a:p>
            </p:txBody>
          </p:sp>
          <p:grpSp>
            <p:nvGrpSpPr>
              <p:cNvPr id="4" name="Group 13"/>
              <p:cNvGrpSpPr>
                <a:grpSpLocks/>
              </p:cNvGrpSpPr>
              <p:nvPr/>
            </p:nvGrpSpPr>
            <p:grpSpPr bwMode="auto">
              <a:xfrm>
                <a:off x="3985" y="5169"/>
                <a:ext cx="3785" cy="864"/>
                <a:chOff x="3997" y="5169"/>
                <a:chExt cx="3785" cy="864"/>
              </a:xfrm>
            </p:grpSpPr>
            <p:sp>
              <p:nvSpPr>
                <p:cNvPr id="19529" name="Text Box 14"/>
                <p:cNvSpPr txBox="1">
                  <a:spLocks noChangeArrowheads="1"/>
                </p:cNvSpPr>
                <p:nvPr/>
              </p:nvSpPr>
              <p:spPr bwMode="auto">
                <a:xfrm>
                  <a:off x="3997" y="5169"/>
                  <a:ext cx="1181" cy="864"/>
                </a:xfrm>
                <a:prstGeom prst="rect">
                  <a:avLst/>
                </a:prstGeom>
                <a:solidFill>
                  <a:srgbClr val="FFCC00"/>
                </a:solidFill>
                <a:ln w="9525">
                  <a:solidFill>
                    <a:srgbClr val="969696"/>
                  </a:solidFill>
                  <a:miter lim="800000"/>
                  <a:headEnd/>
                  <a:tailEnd/>
                </a:ln>
              </p:spPr>
              <p:txBody>
                <a:bodyPr lIns="0" tIns="91440" rIns="0" bIns="0"/>
                <a:lstStyle/>
                <a:p>
                  <a:pPr algn="ctr"/>
                  <a:r>
                    <a:rPr lang="en-US" sz="1200" b="1">
                      <a:solidFill>
                        <a:srgbClr val="003300"/>
                      </a:solidFill>
                      <a:latin typeface="Arial" pitchFamily="34" charset="0"/>
                    </a:rPr>
                    <a:t>Block</a:t>
                  </a:r>
                </a:p>
                <a:p>
                  <a:pPr algn="ctr"/>
                  <a:r>
                    <a:rPr lang="en-US" sz="1200" b="1">
                      <a:solidFill>
                        <a:srgbClr val="003300"/>
                      </a:solidFill>
                      <a:latin typeface="Arial" pitchFamily="34" charset="0"/>
                    </a:rPr>
                    <a:t>(0, 0)</a:t>
                  </a:r>
                  <a:endParaRPr lang="en-US" sz="1800">
                    <a:solidFill>
                      <a:srgbClr val="003300"/>
                    </a:solidFill>
                    <a:latin typeface="Arial" pitchFamily="34" charset="0"/>
                  </a:endParaRPr>
                </a:p>
              </p:txBody>
            </p:sp>
            <p:sp>
              <p:nvSpPr>
                <p:cNvPr id="19530" name="Text Box 15"/>
                <p:cNvSpPr txBox="1">
                  <a:spLocks noChangeArrowheads="1"/>
                </p:cNvSpPr>
                <p:nvPr/>
              </p:nvSpPr>
              <p:spPr bwMode="auto">
                <a:xfrm>
                  <a:off x="5299" y="5169"/>
                  <a:ext cx="1181" cy="864"/>
                </a:xfrm>
                <a:prstGeom prst="rect">
                  <a:avLst/>
                </a:prstGeom>
                <a:solidFill>
                  <a:srgbClr val="FFCC00"/>
                </a:solidFill>
                <a:ln w="9525">
                  <a:solidFill>
                    <a:srgbClr val="969696"/>
                  </a:solidFill>
                  <a:miter lim="800000"/>
                  <a:headEnd/>
                  <a:tailEnd/>
                </a:ln>
              </p:spPr>
              <p:txBody>
                <a:bodyPr lIns="0" tIns="91440" rIns="0" bIns="0"/>
                <a:lstStyle/>
                <a:p>
                  <a:pPr algn="ctr"/>
                  <a:r>
                    <a:rPr lang="en-US" sz="1200" b="1">
                      <a:solidFill>
                        <a:srgbClr val="003300"/>
                      </a:solidFill>
                      <a:latin typeface="Arial" pitchFamily="34" charset="0"/>
                    </a:rPr>
                    <a:t>Block</a:t>
                  </a:r>
                </a:p>
                <a:p>
                  <a:pPr algn="ctr"/>
                  <a:r>
                    <a:rPr lang="en-US" sz="1200" b="1">
                      <a:solidFill>
                        <a:srgbClr val="003300"/>
                      </a:solidFill>
                      <a:latin typeface="Arial" pitchFamily="34" charset="0"/>
                    </a:rPr>
                    <a:t>(1, 0)</a:t>
                  </a:r>
                  <a:endParaRPr lang="en-US" sz="1800">
                    <a:solidFill>
                      <a:srgbClr val="003300"/>
                    </a:solidFill>
                    <a:latin typeface="Arial" pitchFamily="34" charset="0"/>
                  </a:endParaRPr>
                </a:p>
              </p:txBody>
            </p:sp>
            <p:sp>
              <p:nvSpPr>
                <p:cNvPr id="19531" name="Text Box 16"/>
                <p:cNvSpPr txBox="1">
                  <a:spLocks noChangeArrowheads="1"/>
                </p:cNvSpPr>
                <p:nvPr/>
              </p:nvSpPr>
              <p:spPr bwMode="auto">
                <a:xfrm>
                  <a:off x="6601" y="5169"/>
                  <a:ext cx="1181" cy="864"/>
                </a:xfrm>
                <a:prstGeom prst="rect">
                  <a:avLst/>
                </a:prstGeom>
                <a:solidFill>
                  <a:srgbClr val="FFCC00"/>
                </a:solidFill>
                <a:ln w="9525">
                  <a:solidFill>
                    <a:srgbClr val="969696"/>
                  </a:solidFill>
                  <a:miter lim="800000"/>
                  <a:headEnd/>
                  <a:tailEnd/>
                </a:ln>
              </p:spPr>
              <p:txBody>
                <a:bodyPr lIns="0" tIns="91440" rIns="0" bIns="0"/>
                <a:lstStyle/>
                <a:p>
                  <a:pPr algn="ctr"/>
                  <a:r>
                    <a:rPr lang="en-US" sz="1200" b="1">
                      <a:solidFill>
                        <a:srgbClr val="003300"/>
                      </a:solidFill>
                      <a:latin typeface="Arial" pitchFamily="34" charset="0"/>
                    </a:rPr>
                    <a:t>Block</a:t>
                  </a:r>
                </a:p>
                <a:p>
                  <a:pPr algn="ctr"/>
                  <a:r>
                    <a:rPr lang="en-US" sz="1200" b="1">
                      <a:solidFill>
                        <a:srgbClr val="003300"/>
                      </a:solidFill>
                      <a:latin typeface="Arial" pitchFamily="34" charset="0"/>
                    </a:rPr>
                    <a:t>(2, 0)</a:t>
                  </a:r>
                  <a:endParaRPr lang="en-US" sz="1800">
                    <a:solidFill>
                      <a:srgbClr val="003300"/>
                    </a:solidFill>
                    <a:latin typeface="Arial" pitchFamily="34" charset="0"/>
                  </a:endParaRPr>
                </a:p>
              </p:txBody>
            </p:sp>
          </p:grpSp>
          <p:grpSp>
            <p:nvGrpSpPr>
              <p:cNvPr id="5" name="Group 17"/>
              <p:cNvGrpSpPr>
                <a:grpSpLocks/>
              </p:cNvGrpSpPr>
              <p:nvPr/>
            </p:nvGrpSpPr>
            <p:grpSpPr bwMode="auto">
              <a:xfrm>
                <a:off x="3985" y="6187"/>
                <a:ext cx="3785" cy="864"/>
                <a:chOff x="3997" y="5169"/>
                <a:chExt cx="3785" cy="864"/>
              </a:xfrm>
            </p:grpSpPr>
            <p:sp>
              <p:nvSpPr>
                <p:cNvPr id="19526" name="Text Box 18"/>
                <p:cNvSpPr txBox="1">
                  <a:spLocks noChangeArrowheads="1"/>
                </p:cNvSpPr>
                <p:nvPr/>
              </p:nvSpPr>
              <p:spPr bwMode="auto">
                <a:xfrm>
                  <a:off x="3997" y="5169"/>
                  <a:ext cx="1181" cy="864"/>
                </a:xfrm>
                <a:prstGeom prst="rect">
                  <a:avLst/>
                </a:prstGeom>
                <a:solidFill>
                  <a:srgbClr val="FFCC00"/>
                </a:solidFill>
                <a:ln w="9525">
                  <a:solidFill>
                    <a:srgbClr val="969696"/>
                  </a:solidFill>
                  <a:miter lim="800000"/>
                  <a:headEnd/>
                  <a:tailEnd/>
                </a:ln>
              </p:spPr>
              <p:txBody>
                <a:bodyPr lIns="0" tIns="91440" rIns="0" bIns="0"/>
                <a:lstStyle/>
                <a:p>
                  <a:pPr algn="ctr"/>
                  <a:r>
                    <a:rPr lang="en-US" sz="1200" b="1">
                      <a:solidFill>
                        <a:srgbClr val="003300"/>
                      </a:solidFill>
                      <a:latin typeface="Arial" pitchFamily="34" charset="0"/>
                    </a:rPr>
                    <a:t>Block</a:t>
                  </a:r>
                </a:p>
                <a:p>
                  <a:pPr algn="ctr"/>
                  <a:r>
                    <a:rPr lang="en-US" sz="1200" b="1">
                      <a:solidFill>
                        <a:srgbClr val="003300"/>
                      </a:solidFill>
                      <a:latin typeface="Arial" pitchFamily="34" charset="0"/>
                    </a:rPr>
                    <a:t>(0, 1)</a:t>
                  </a:r>
                  <a:endParaRPr lang="en-US" sz="1800">
                    <a:solidFill>
                      <a:srgbClr val="003300"/>
                    </a:solidFill>
                    <a:latin typeface="Arial" pitchFamily="34" charset="0"/>
                  </a:endParaRPr>
                </a:p>
              </p:txBody>
            </p:sp>
            <p:sp>
              <p:nvSpPr>
                <p:cNvPr id="19527" name="Text Box 19"/>
                <p:cNvSpPr txBox="1">
                  <a:spLocks noChangeArrowheads="1"/>
                </p:cNvSpPr>
                <p:nvPr/>
              </p:nvSpPr>
              <p:spPr bwMode="auto">
                <a:xfrm>
                  <a:off x="5299" y="5169"/>
                  <a:ext cx="1181" cy="864"/>
                </a:xfrm>
                <a:prstGeom prst="rect">
                  <a:avLst/>
                </a:prstGeom>
                <a:solidFill>
                  <a:srgbClr val="FFCC00"/>
                </a:solidFill>
                <a:ln w="9525">
                  <a:solidFill>
                    <a:srgbClr val="969696"/>
                  </a:solidFill>
                  <a:miter lim="800000"/>
                  <a:headEnd/>
                  <a:tailEnd/>
                </a:ln>
              </p:spPr>
              <p:txBody>
                <a:bodyPr lIns="0" tIns="91440" rIns="0" bIns="0"/>
                <a:lstStyle/>
                <a:p>
                  <a:pPr algn="ctr"/>
                  <a:r>
                    <a:rPr lang="en-US" sz="1200" b="1">
                      <a:solidFill>
                        <a:srgbClr val="003300"/>
                      </a:solidFill>
                      <a:latin typeface="Arial" pitchFamily="34" charset="0"/>
                    </a:rPr>
                    <a:t>Block</a:t>
                  </a:r>
                </a:p>
                <a:p>
                  <a:pPr algn="ctr"/>
                  <a:r>
                    <a:rPr lang="en-US" sz="1200" b="1">
                      <a:solidFill>
                        <a:srgbClr val="003300"/>
                      </a:solidFill>
                      <a:latin typeface="Arial" pitchFamily="34" charset="0"/>
                    </a:rPr>
                    <a:t>(1, 1)</a:t>
                  </a:r>
                  <a:endParaRPr lang="en-US" sz="1800">
                    <a:solidFill>
                      <a:srgbClr val="003300"/>
                    </a:solidFill>
                    <a:latin typeface="Arial" pitchFamily="34" charset="0"/>
                  </a:endParaRPr>
                </a:p>
              </p:txBody>
            </p:sp>
            <p:sp>
              <p:nvSpPr>
                <p:cNvPr id="19528" name="Text Box 20"/>
                <p:cNvSpPr txBox="1">
                  <a:spLocks noChangeArrowheads="1"/>
                </p:cNvSpPr>
                <p:nvPr/>
              </p:nvSpPr>
              <p:spPr bwMode="auto">
                <a:xfrm>
                  <a:off x="6601" y="5169"/>
                  <a:ext cx="1181" cy="864"/>
                </a:xfrm>
                <a:prstGeom prst="rect">
                  <a:avLst/>
                </a:prstGeom>
                <a:solidFill>
                  <a:srgbClr val="FFCC00"/>
                </a:solidFill>
                <a:ln w="9525">
                  <a:solidFill>
                    <a:srgbClr val="969696"/>
                  </a:solidFill>
                  <a:miter lim="800000"/>
                  <a:headEnd/>
                  <a:tailEnd/>
                </a:ln>
              </p:spPr>
              <p:txBody>
                <a:bodyPr lIns="0" tIns="91440" rIns="0" bIns="0"/>
                <a:lstStyle/>
                <a:p>
                  <a:pPr algn="ctr"/>
                  <a:r>
                    <a:rPr lang="en-US" sz="1200" b="1">
                      <a:solidFill>
                        <a:srgbClr val="003300"/>
                      </a:solidFill>
                      <a:latin typeface="Arial" pitchFamily="34" charset="0"/>
                    </a:rPr>
                    <a:t>Block</a:t>
                  </a:r>
                </a:p>
                <a:p>
                  <a:pPr algn="ctr"/>
                  <a:r>
                    <a:rPr lang="en-US" sz="1200" b="1">
                      <a:solidFill>
                        <a:srgbClr val="003300"/>
                      </a:solidFill>
                      <a:latin typeface="Arial" pitchFamily="34" charset="0"/>
                    </a:rPr>
                    <a:t>(2, 1)</a:t>
                  </a:r>
                  <a:endParaRPr lang="en-US" sz="1800">
                    <a:solidFill>
                      <a:srgbClr val="003300"/>
                    </a:solidFill>
                    <a:latin typeface="Arial" pitchFamily="34" charset="0"/>
                  </a:endParaRPr>
                </a:p>
              </p:txBody>
            </p:sp>
          </p:grpSp>
        </p:grpSp>
        <p:grpSp>
          <p:nvGrpSpPr>
            <p:cNvPr id="6" name="Group 21"/>
            <p:cNvGrpSpPr>
              <a:grpSpLocks/>
            </p:cNvGrpSpPr>
            <p:nvPr/>
          </p:nvGrpSpPr>
          <p:grpSpPr bwMode="auto">
            <a:xfrm>
              <a:off x="4051" y="2056"/>
              <a:ext cx="1306" cy="1416"/>
              <a:chOff x="4730" y="7615"/>
              <a:chExt cx="3458" cy="3752"/>
            </a:xfrm>
          </p:grpSpPr>
          <p:sp>
            <p:nvSpPr>
              <p:cNvPr id="19507" name="Text Box 22"/>
              <p:cNvSpPr txBox="1">
                <a:spLocks noChangeArrowheads="1"/>
              </p:cNvSpPr>
              <p:nvPr/>
            </p:nvSpPr>
            <p:spPr bwMode="auto">
              <a:xfrm>
                <a:off x="4730" y="7615"/>
                <a:ext cx="3458" cy="3752"/>
              </a:xfrm>
              <a:prstGeom prst="rect">
                <a:avLst/>
              </a:prstGeom>
              <a:solidFill>
                <a:srgbClr val="99FF66"/>
              </a:solidFill>
              <a:ln w="9525">
                <a:solidFill>
                  <a:srgbClr val="969696"/>
                </a:solidFill>
                <a:miter lim="800000"/>
                <a:headEnd/>
                <a:tailEnd/>
              </a:ln>
            </p:spPr>
            <p:txBody>
              <a:bodyPr/>
              <a:lstStyle/>
              <a:p>
                <a:r>
                  <a:rPr lang="en-US" sz="1200" b="1">
                    <a:solidFill>
                      <a:srgbClr val="003300"/>
                    </a:solidFill>
                    <a:latin typeface="Arial" pitchFamily="34" charset="0"/>
                  </a:rPr>
                  <a:t>Grid 2</a:t>
                </a:r>
                <a:endParaRPr lang="en-US" sz="1800">
                  <a:solidFill>
                    <a:srgbClr val="003300"/>
                  </a:solidFill>
                  <a:latin typeface="Arial" pitchFamily="34" charset="0"/>
                </a:endParaRPr>
              </a:p>
            </p:txBody>
          </p:sp>
          <p:grpSp>
            <p:nvGrpSpPr>
              <p:cNvPr id="7" name="Group 23"/>
              <p:cNvGrpSpPr>
                <a:grpSpLocks/>
              </p:cNvGrpSpPr>
              <p:nvPr/>
            </p:nvGrpSpPr>
            <p:grpSpPr bwMode="auto">
              <a:xfrm>
                <a:off x="4902" y="8203"/>
                <a:ext cx="3114" cy="892"/>
                <a:chOff x="4391" y="8441"/>
                <a:chExt cx="3114" cy="892"/>
              </a:xfrm>
            </p:grpSpPr>
            <p:sp>
              <p:nvSpPr>
                <p:cNvPr id="19519" name="Text Box 24"/>
                <p:cNvSpPr txBox="1">
                  <a:spLocks noChangeArrowheads="1"/>
                </p:cNvSpPr>
                <p:nvPr/>
              </p:nvSpPr>
              <p:spPr bwMode="auto">
                <a:xfrm>
                  <a:off x="4391" y="8441"/>
                  <a:ext cx="689" cy="892"/>
                </a:xfrm>
                <a:prstGeom prst="rect">
                  <a:avLst/>
                </a:prstGeom>
                <a:solidFill>
                  <a:srgbClr val="FFCC00"/>
                </a:solidFill>
                <a:ln w="9525">
                  <a:solidFill>
                    <a:srgbClr val="969696"/>
                  </a:solidFill>
                  <a:miter lim="800000"/>
                  <a:headEnd/>
                  <a:tailEnd/>
                </a:ln>
              </p:spPr>
              <p:txBody>
                <a:bodyPr lIns="0" tIns="91440" rIns="0" bIns="0"/>
                <a:lstStyle/>
                <a:p>
                  <a:endParaRPr lang="en-US" sz="1800">
                    <a:solidFill>
                      <a:srgbClr val="003300"/>
                    </a:solidFill>
                    <a:latin typeface="Arial" pitchFamily="34" charset="0"/>
                  </a:endParaRPr>
                </a:p>
              </p:txBody>
            </p:sp>
            <p:sp>
              <p:nvSpPr>
                <p:cNvPr id="19520" name="Text Box 25"/>
                <p:cNvSpPr txBox="1">
                  <a:spLocks noChangeArrowheads="1"/>
                </p:cNvSpPr>
                <p:nvPr/>
              </p:nvSpPr>
              <p:spPr bwMode="auto">
                <a:xfrm>
                  <a:off x="5199" y="8441"/>
                  <a:ext cx="689" cy="892"/>
                </a:xfrm>
                <a:prstGeom prst="rect">
                  <a:avLst/>
                </a:prstGeom>
                <a:solidFill>
                  <a:srgbClr val="FFCC00"/>
                </a:solidFill>
                <a:ln w="9525">
                  <a:solidFill>
                    <a:srgbClr val="969696"/>
                  </a:solidFill>
                  <a:miter lim="800000"/>
                  <a:headEnd/>
                  <a:tailEnd/>
                </a:ln>
              </p:spPr>
              <p:txBody>
                <a:bodyPr lIns="0" tIns="91440" rIns="0" bIns="0"/>
                <a:lstStyle/>
                <a:p>
                  <a:endParaRPr lang="en-US" sz="1800">
                    <a:solidFill>
                      <a:srgbClr val="003300"/>
                    </a:solidFill>
                    <a:latin typeface="Arial" pitchFamily="34" charset="0"/>
                  </a:endParaRPr>
                </a:p>
              </p:txBody>
            </p:sp>
            <p:sp>
              <p:nvSpPr>
                <p:cNvPr id="19521" name="Text Box 26"/>
                <p:cNvSpPr txBox="1">
                  <a:spLocks noChangeArrowheads="1"/>
                </p:cNvSpPr>
                <p:nvPr/>
              </p:nvSpPr>
              <p:spPr bwMode="auto">
                <a:xfrm>
                  <a:off x="6007" y="8441"/>
                  <a:ext cx="689" cy="892"/>
                </a:xfrm>
                <a:prstGeom prst="rect">
                  <a:avLst/>
                </a:prstGeom>
                <a:solidFill>
                  <a:srgbClr val="FFCC00"/>
                </a:solidFill>
                <a:ln w="9525">
                  <a:solidFill>
                    <a:srgbClr val="969696"/>
                  </a:solidFill>
                  <a:miter lim="800000"/>
                  <a:headEnd/>
                  <a:tailEnd/>
                </a:ln>
              </p:spPr>
              <p:txBody>
                <a:bodyPr lIns="0" tIns="91440" rIns="0" bIns="0"/>
                <a:lstStyle/>
                <a:p>
                  <a:endParaRPr lang="en-US" sz="1800">
                    <a:solidFill>
                      <a:srgbClr val="003300"/>
                    </a:solidFill>
                    <a:latin typeface="Arial" pitchFamily="34" charset="0"/>
                  </a:endParaRPr>
                </a:p>
              </p:txBody>
            </p:sp>
            <p:sp>
              <p:nvSpPr>
                <p:cNvPr id="19522" name="Text Box 27"/>
                <p:cNvSpPr txBox="1">
                  <a:spLocks noChangeArrowheads="1"/>
                </p:cNvSpPr>
                <p:nvPr/>
              </p:nvSpPr>
              <p:spPr bwMode="auto">
                <a:xfrm>
                  <a:off x="6816" y="8441"/>
                  <a:ext cx="689" cy="892"/>
                </a:xfrm>
                <a:prstGeom prst="rect">
                  <a:avLst/>
                </a:prstGeom>
                <a:solidFill>
                  <a:srgbClr val="FFCC00"/>
                </a:solidFill>
                <a:ln w="9525">
                  <a:solidFill>
                    <a:srgbClr val="969696"/>
                  </a:solidFill>
                  <a:miter lim="800000"/>
                  <a:headEnd/>
                  <a:tailEnd/>
                </a:ln>
              </p:spPr>
              <p:txBody>
                <a:bodyPr lIns="0" tIns="91440" rIns="0" bIns="0"/>
                <a:lstStyle/>
                <a:p>
                  <a:endParaRPr lang="en-US" sz="1800">
                    <a:solidFill>
                      <a:srgbClr val="003300"/>
                    </a:solidFill>
                    <a:latin typeface="Arial" pitchFamily="34" charset="0"/>
                  </a:endParaRPr>
                </a:p>
              </p:txBody>
            </p:sp>
          </p:grpSp>
          <p:grpSp>
            <p:nvGrpSpPr>
              <p:cNvPr id="8" name="Group 28"/>
              <p:cNvGrpSpPr>
                <a:grpSpLocks/>
              </p:cNvGrpSpPr>
              <p:nvPr/>
            </p:nvGrpSpPr>
            <p:grpSpPr bwMode="auto">
              <a:xfrm>
                <a:off x="4902" y="9253"/>
                <a:ext cx="3114" cy="892"/>
                <a:chOff x="4391" y="8441"/>
                <a:chExt cx="3114" cy="892"/>
              </a:xfrm>
            </p:grpSpPr>
            <p:sp>
              <p:nvSpPr>
                <p:cNvPr id="19515" name="Text Box 29"/>
                <p:cNvSpPr txBox="1">
                  <a:spLocks noChangeArrowheads="1"/>
                </p:cNvSpPr>
                <p:nvPr/>
              </p:nvSpPr>
              <p:spPr bwMode="auto">
                <a:xfrm>
                  <a:off x="4391" y="8441"/>
                  <a:ext cx="689" cy="892"/>
                </a:xfrm>
                <a:prstGeom prst="rect">
                  <a:avLst/>
                </a:prstGeom>
                <a:solidFill>
                  <a:srgbClr val="FFCC00"/>
                </a:solidFill>
                <a:ln w="9525">
                  <a:solidFill>
                    <a:srgbClr val="969696"/>
                  </a:solidFill>
                  <a:miter lim="800000"/>
                  <a:headEnd/>
                  <a:tailEnd/>
                </a:ln>
              </p:spPr>
              <p:txBody>
                <a:bodyPr lIns="0" tIns="91440" rIns="0" bIns="0"/>
                <a:lstStyle/>
                <a:p>
                  <a:endParaRPr lang="en-US" sz="1800">
                    <a:solidFill>
                      <a:srgbClr val="003300"/>
                    </a:solidFill>
                    <a:latin typeface="Arial" pitchFamily="34" charset="0"/>
                  </a:endParaRPr>
                </a:p>
              </p:txBody>
            </p:sp>
            <p:sp>
              <p:nvSpPr>
                <p:cNvPr id="19516" name="Text Box 30"/>
                <p:cNvSpPr txBox="1">
                  <a:spLocks noChangeArrowheads="1"/>
                </p:cNvSpPr>
                <p:nvPr/>
              </p:nvSpPr>
              <p:spPr bwMode="auto">
                <a:xfrm>
                  <a:off x="5199" y="8441"/>
                  <a:ext cx="689" cy="892"/>
                </a:xfrm>
                <a:prstGeom prst="rect">
                  <a:avLst/>
                </a:prstGeom>
                <a:solidFill>
                  <a:srgbClr val="FFCC00"/>
                </a:solidFill>
                <a:ln w="9525">
                  <a:solidFill>
                    <a:srgbClr val="969696"/>
                  </a:solidFill>
                  <a:miter lim="800000"/>
                  <a:headEnd/>
                  <a:tailEnd/>
                </a:ln>
              </p:spPr>
              <p:txBody>
                <a:bodyPr lIns="0" tIns="91440" rIns="0" bIns="0"/>
                <a:lstStyle/>
                <a:p>
                  <a:endParaRPr lang="en-US" sz="1800">
                    <a:solidFill>
                      <a:srgbClr val="003300"/>
                    </a:solidFill>
                    <a:latin typeface="Arial" pitchFamily="34" charset="0"/>
                  </a:endParaRPr>
                </a:p>
              </p:txBody>
            </p:sp>
            <p:sp>
              <p:nvSpPr>
                <p:cNvPr id="19517" name="Text Box 31"/>
                <p:cNvSpPr txBox="1">
                  <a:spLocks noChangeArrowheads="1"/>
                </p:cNvSpPr>
                <p:nvPr/>
              </p:nvSpPr>
              <p:spPr bwMode="auto">
                <a:xfrm>
                  <a:off x="6007" y="8441"/>
                  <a:ext cx="689" cy="892"/>
                </a:xfrm>
                <a:prstGeom prst="rect">
                  <a:avLst/>
                </a:prstGeom>
                <a:solidFill>
                  <a:srgbClr val="FFCC00"/>
                </a:solidFill>
                <a:ln w="9525">
                  <a:solidFill>
                    <a:srgbClr val="969696"/>
                  </a:solidFill>
                  <a:miter lim="800000"/>
                  <a:headEnd/>
                  <a:tailEnd/>
                </a:ln>
              </p:spPr>
              <p:txBody>
                <a:bodyPr lIns="0" tIns="91440" rIns="0" bIns="0"/>
                <a:lstStyle/>
                <a:p>
                  <a:endParaRPr lang="en-US" sz="1800">
                    <a:solidFill>
                      <a:srgbClr val="003300"/>
                    </a:solidFill>
                    <a:latin typeface="Arial" pitchFamily="34" charset="0"/>
                  </a:endParaRPr>
                </a:p>
              </p:txBody>
            </p:sp>
            <p:sp>
              <p:nvSpPr>
                <p:cNvPr id="19518" name="Text Box 32"/>
                <p:cNvSpPr txBox="1">
                  <a:spLocks noChangeArrowheads="1"/>
                </p:cNvSpPr>
                <p:nvPr/>
              </p:nvSpPr>
              <p:spPr bwMode="auto">
                <a:xfrm>
                  <a:off x="6816" y="8441"/>
                  <a:ext cx="689" cy="892"/>
                </a:xfrm>
                <a:prstGeom prst="rect">
                  <a:avLst/>
                </a:prstGeom>
                <a:solidFill>
                  <a:srgbClr val="FFCC00"/>
                </a:solidFill>
                <a:ln w="9525">
                  <a:solidFill>
                    <a:srgbClr val="969696"/>
                  </a:solidFill>
                  <a:miter lim="800000"/>
                  <a:headEnd/>
                  <a:tailEnd/>
                </a:ln>
              </p:spPr>
              <p:txBody>
                <a:bodyPr lIns="0" tIns="91440" rIns="0" bIns="0"/>
                <a:lstStyle/>
                <a:p>
                  <a:endParaRPr lang="en-US" sz="1800">
                    <a:solidFill>
                      <a:srgbClr val="003300"/>
                    </a:solidFill>
                    <a:latin typeface="Arial" pitchFamily="34" charset="0"/>
                  </a:endParaRPr>
                </a:p>
              </p:txBody>
            </p:sp>
          </p:grpSp>
          <p:grpSp>
            <p:nvGrpSpPr>
              <p:cNvPr id="9" name="Group 33"/>
              <p:cNvGrpSpPr>
                <a:grpSpLocks/>
              </p:cNvGrpSpPr>
              <p:nvPr/>
            </p:nvGrpSpPr>
            <p:grpSpPr bwMode="auto">
              <a:xfrm>
                <a:off x="4902" y="10303"/>
                <a:ext cx="3114" cy="892"/>
                <a:chOff x="4391" y="8441"/>
                <a:chExt cx="3114" cy="892"/>
              </a:xfrm>
            </p:grpSpPr>
            <p:sp>
              <p:nvSpPr>
                <p:cNvPr id="19511" name="Text Box 34"/>
                <p:cNvSpPr txBox="1">
                  <a:spLocks noChangeArrowheads="1"/>
                </p:cNvSpPr>
                <p:nvPr/>
              </p:nvSpPr>
              <p:spPr bwMode="auto">
                <a:xfrm>
                  <a:off x="4391" y="8441"/>
                  <a:ext cx="689" cy="892"/>
                </a:xfrm>
                <a:prstGeom prst="rect">
                  <a:avLst/>
                </a:prstGeom>
                <a:solidFill>
                  <a:srgbClr val="FFCC00"/>
                </a:solidFill>
                <a:ln w="9525">
                  <a:solidFill>
                    <a:srgbClr val="969696"/>
                  </a:solidFill>
                  <a:miter lim="800000"/>
                  <a:headEnd/>
                  <a:tailEnd/>
                </a:ln>
              </p:spPr>
              <p:txBody>
                <a:bodyPr lIns="0" tIns="91440" rIns="0" bIns="0"/>
                <a:lstStyle/>
                <a:p>
                  <a:endParaRPr lang="en-US" sz="1800">
                    <a:solidFill>
                      <a:srgbClr val="003300"/>
                    </a:solidFill>
                    <a:latin typeface="Arial" pitchFamily="34" charset="0"/>
                  </a:endParaRPr>
                </a:p>
              </p:txBody>
            </p:sp>
            <p:sp>
              <p:nvSpPr>
                <p:cNvPr id="19512" name="Text Box 35"/>
                <p:cNvSpPr txBox="1">
                  <a:spLocks noChangeArrowheads="1"/>
                </p:cNvSpPr>
                <p:nvPr/>
              </p:nvSpPr>
              <p:spPr bwMode="auto">
                <a:xfrm>
                  <a:off x="5199" y="8441"/>
                  <a:ext cx="689" cy="892"/>
                </a:xfrm>
                <a:prstGeom prst="rect">
                  <a:avLst/>
                </a:prstGeom>
                <a:solidFill>
                  <a:srgbClr val="FFCC00"/>
                </a:solidFill>
                <a:ln w="9525">
                  <a:solidFill>
                    <a:srgbClr val="969696"/>
                  </a:solidFill>
                  <a:miter lim="800000"/>
                  <a:headEnd/>
                  <a:tailEnd/>
                </a:ln>
              </p:spPr>
              <p:txBody>
                <a:bodyPr lIns="0" tIns="91440" rIns="0" bIns="0"/>
                <a:lstStyle/>
                <a:p>
                  <a:endParaRPr lang="en-US" sz="1800">
                    <a:solidFill>
                      <a:srgbClr val="003300"/>
                    </a:solidFill>
                    <a:latin typeface="Arial" pitchFamily="34" charset="0"/>
                  </a:endParaRPr>
                </a:p>
              </p:txBody>
            </p:sp>
            <p:sp>
              <p:nvSpPr>
                <p:cNvPr id="19513" name="Text Box 36"/>
                <p:cNvSpPr txBox="1">
                  <a:spLocks noChangeArrowheads="1"/>
                </p:cNvSpPr>
                <p:nvPr/>
              </p:nvSpPr>
              <p:spPr bwMode="auto">
                <a:xfrm>
                  <a:off x="6007" y="8441"/>
                  <a:ext cx="689" cy="892"/>
                </a:xfrm>
                <a:prstGeom prst="rect">
                  <a:avLst/>
                </a:prstGeom>
                <a:solidFill>
                  <a:srgbClr val="FFCC00"/>
                </a:solidFill>
                <a:ln w="9525">
                  <a:solidFill>
                    <a:srgbClr val="969696"/>
                  </a:solidFill>
                  <a:miter lim="800000"/>
                  <a:headEnd/>
                  <a:tailEnd/>
                </a:ln>
              </p:spPr>
              <p:txBody>
                <a:bodyPr lIns="0" tIns="91440" rIns="0" bIns="0"/>
                <a:lstStyle/>
                <a:p>
                  <a:endParaRPr lang="en-US" sz="1800">
                    <a:solidFill>
                      <a:srgbClr val="003300"/>
                    </a:solidFill>
                    <a:latin typeface="Arial" pitchFamily="34" charset="0"/>
                  </a:endParaRPr>
                </a:p>
              </p:txBody>
            </p:sp>
            <p:sp>
              <p:nvSpPr>
                <p:cNvPr id="19514" name="Text Box 37"/>
                <p:cNvSpPr txBox="1">
                  <a:spLocks noChangeArrowheads="1"/>
                </p:cNvSpPr>
                <p:nvPr/>
              </p:nvSpPr>
              <p:spPr bwMode="auto">
                <a:xfrm>
                  <a:off x="6816" y="8441"/>
                  <a:ext cx="689" cy="892"/>
                </a:xfrm>
                <a:prstGeom prst="rect">
                  <a:avLst/>
                </a:prstGeom>
                <a:solidFill>
                  <a:srgbClr val="FFCC00"/>
                </a:solidFill>
                <a:ln w="9525">
                  <a:solidFill>
                    <a:srgbClr val="969696"/>
                  </a:solidFill>
                  <a:miter lim="800000"/>
                  <a:headEnd/>
                  <a:tailEnd/>
                </a:ln>
              </p:spPr>
              <p:txBody>
                <a:bodyPr lIns="0" tIns="91440" rIns="0" bIns="0"/>
                <a:lstStyle/>
                <a:p>
                  <a:endParaRPr lang="en-US" sz="1800">
                    <a:solidFill>
                      <a:srgbClr val="003300"/>
                    </a:solidFill>
                    <a:latin typeface="Arial" pitchFamily="34" charset="0"/>
                  </a:endParaRPr>
                </a:p>
              </p:txBody>
            </p:sp>
          </p:grpSp>
        </p:grpSp>
        <p:grpSp>
          <p:nvGrpSpPr>
            <p:cNvPr id="10" name="Group 38"/>
            <p:cNvGrpSpPr>
              <a:grpSpLocks/>
            </p:cNvGrpSpPr>
            <p:nvPr/>
          </p:nvGrpSpPr>
          <p:grpSpPr bwMode="auto">
            <a:xfrm>
              <a:off x="3414" y="2782"/>
              <a:ext cx="1765" cy="1295"/>
              <a:chOff x="1972" y="8931"/>
              <a:chExt cx="4676" cy="3430"/>
            </a:xfrm>
          </p:grpSpPr>
          <p:sp>
            <p:nvSpPr>
              <p:cNvPr id="19479" name="Text Box 39"/>
              <p:cNvSpPr txBox="1">
                <a:spLocks noChangeArrowheads="1"/>
              </p:cNvSpPr>
              <p:nvPr/>
            </p:nvSpPr>
            <p:spPr bwMode="auto">
              <a:xfrm>
                <a:off x="1972" y="8931"/>
                <a:ext cx="4676" cy="3430"/>
              </a:xfrm>
              <a:prstGeom prst="rect">
                <a:avLst/>
              </a:prstGeom>
              <a:solidFill>
                <a:srgbClr val="FFCC00"/>
              </a:solidFill>
              <a:ln w="9525">
                <a:solidFill>
                  <a:srgbClr val="969696"/>
                </a:solidFill>
                <a:miter lim="800000"/>
                <a:headEnd/>
                <a:tailEnd/>
              </a:ln>
            </p:spPr>
            <p:txBody>
              <a:bodyPr/>
              <a:lstStyle/>
              <a:p>
                <a:r>
                  <a:rPr lang="en-US" sz="1200" b="1">
                    <a:solidFill>
                      <a:srgbClr val="003300"/>
                    </a:solidFill>
                    <a:latin typeface="Arial" pitchFamily="34" charset="0"/>
                  </a:rPr>
                  <a:t>Block (1, 1)</a:t>
                </a:r>
                <a:endParaRPr lang="en-US" sz="1800">
                  <a:solidFill>
                    <a:srgbClr val="003300"/>
                  </a:solidFill>
                  <a:latin typeface="Arial" pitchFamily="34" charset="0"/>
                </a:endParaRPr>
              </a:p>
            </p:txBody>
          </p:sp>
          <p:grpSp>
            <p:nvGrpSpPr>
              <p:cNvPr id="11" name="Group 40"/>
              <p:cNvGrpSpPr>
                <a:grpSpLocks/>
              </p:cNvGrpSpPr>
              <p:nvPr/>
            </p:nvGrpSpPr>
            <p:grpSpPr bwMode="auto">
              <a:xfrm>
                <a:off x="2147" y="9559"/>
                <a:ext cx="4325" cy="2592"/>
                <a:chOff x="2630" y="11267"/>
                <a:chExt cx="4325" cy="2592"/>
              </a:xfrm>
            </p:grpSpPr>
            <p:grpSp>
              <p:nvGrpSpPr>
                <p:cNvPr id="12" name="Group 41"/>
                <p:cNvGrpSpPr>
                  <a:grpSpLocks/>
                </p:cNvGrpSpPr>
                <p:nvPr/>
              </p:nvGrpSpPr>
              <p:grpSpPr bwMode="auto">
                <a:xfrm>
                  <a:off x="2630" y="11267"/>
                  <a:ext cx="4325" cy="2592"/>
                  <a:chOff x="2160" y="10769"/>
                  <a:chExt cx="4325" cy="2592"/>
                </a:xfrm>
              </p:grpSpPr>
              <p:sp>
                <p:nvSpPr>
                  <p:cNvPr id="19500" name="Rectangle 42"/>
                  <p:cNvSpPr>
                    <a:spLocks noChangeArrowheads="1"/>
                  </p:cNvSpPr>
                  <p:nvPr/>
                </p:nvSpPr>
                <p:spPr bwMode="auto">
                  <a:xfrm>
                    <a:off x="2160" y="10769"/>
                    <a:ext cx="4320" cy="2592"/>
                  </a:xfrm>
                  <a:prstGeom prst="rect">
                    <a:avLst/>
                  </a:prstGeom>
                  <a:solidFill>
                    <a:srgbClr val="FF6600"/>
                  </a:solidFill>
                  <a:ln w="12700">
                    <a:solidFill>
                      <a:srgbClr val="000000"/>
                    </a:solidFill>
                    <a:miter lim="800000"/>
                    <a:headEnd/>
                    <a:tailEnd/>
                  </a:ln>
                </p:spPr>
                <p:txBody>
                  <a:bodyPr/>
                  <a:lstStyle/>
                  <a:p>
                    <a:endParaRPr lang="en-US"/>
                  </a:p>
                </p:txBody>
              </p:sp>
              <p:sp>
                <p:nvSpPr>
                  <p:cNvPr id="19501" name="Line 43"/>
                  <p:cNvSpPr>
                    <a:spLocks noChangeShapeType="1"/>
                  </p:cNvSpPr>
                  <p:nvPr/>
                </p:nvSpPr>
                <p:spPr bwMode="auto">
                  <a:xfrm flipV="1">
                    <a:off x="2160" y="11631"/>
                    <a:ext cx="4325" cy="2"/>
                  </a:xfrm>
                  <a:prstGeom prst="line">
                    <a:avLst/>
                  </a:prstGeom>
                  <a:noFill/>
                  <a:ln w="12700">
                    <a:solidFill>
                      <a:srgbClr val="000000"/>
                    </a:solidFill>
                    <a:round/>
                    <a:headEnd/>
                    <a:tailEnd/>
                  </a:ln>
                </p:spPr>
                <p:txBody>
                  <a:bodyPr/>
                  <a:lstStyle/>
                  <a:p>
                    <a:endParaRPr lang="en-US"/>
                  </a:p>
                </p:txBody>
              </p:sp>
              <p:sp>
                <p:nvSpPr>
                  <p:cNvPr id="19502" name="Line 44"/>
                  <p:cNvSpPr>
                    <a:spLocks noChangeShapeType="1"/>
                  </p:cNvSpPr>
                  <p:nvPr/>
                </p:nvSpPr>
                <p:spPr bwMode="auto">
                  <a:xfrm>
                    <a:off x="2161" y="12497"/>
                    <a:ext cx="4324" cy="4"/>
                  </a:xfrm>
                  <a:prstGeom prst="line">
                    <a:avLst/>
                  </a:prstGeom>
                  <a:noFill/>
                  <a:ln w="12700">
                    <a:solidFill>
                      <a:srgbClr val="000000"/>
                    </a:solidFill>
                    <a:round/>
                    <a:headEnd/>
                    <a:tailEnd/>
                  </a:ln>
                </p:spPr>
                <p:txBody>
                  <a:bodyPr/>
                  <a:lstStyle/>
                  <a:p>
                    <a:endParaRPr lang="en-US"/>
                  </a:p>
                </p:txBody>
              </p:sp>
              <p:sp>
                <p:nvSpPr>
                  <p:cNvPr id="19503" name="Line 45"/>
                  <p:cNvSpPr>
                    <a:spLocks noChangeShapeType="1"/>
                  </p:cNvSpPr>
                  <p:nvPr/>
                </p:nvSpPr>
                <p:spPr bwMode="auto">
                  <a:xfrm>
                    <a:off x="3024" y="10769"/>
                    <a:ext cx="1" cy="2592"/>
                  </a:xfrm>
                  <a:prstGeom prst="line">
                    <a:avLst/>
                  </a:prstGeom>
                  <a:noFill/>
                  <a:ln w="12700">
                    <a:solidFill>
                      <a:srgbClr val="000000"/>
                    </a:solidFill>
                    <a:round/>
                    <a:headEnd/>
                    <a:tailEnd/>
                  </a:ln>
                </p:spPr>
                <p:txBody>
                  <a:bodyPr/>
                  <a:lstStyle/>
                  <a:p>
                    <a:endParaRPr lang="en-US"/>
                  </a:p>
                </p:txBody>
              </p:sp>
              <p:sp>
                <p:nvSpPr>
                  <p:cNvPr id="19504" name="Line 46"/>
                  <p:cNvSpPr>
                    <a:spLocks noChangeShapeType="1"/>
                  </p:cNvSpPr>
                  <p:nvPr/>
                </p:nvSpPr>
                <p:spPr bwMode="auto">
                  <a:xfrm>
                    <a:off x="3888" y="10769"/>
                    <a:ext cx="1" cy="2592"/>
                  </a:xfrm>
                  <a:prstGeom prst="line">
                    <a:avLst/>
                  </a:prstGeom>
                  <a:noFill/>
                  <a:ln w="12700">
                    <a:solidFill>
                      <a:srgbClr val="000000"/>
                    </a:solidFill>
                    <a:round/>
                    <a:headEnd/>
                    <a:tailEnd/>
                  </a:ln>
                </p:spPr>
                <p:txBody>
                  <a:bodyPr/>
                  <a:lstStyle/>
                  <a:p>
                    <a:endParaRPr lang="en-US"/>
                  </a:p>
                </p:txBody>
              </p:sp>
              <p:sp>
                <p:nvSpPr>
                  <p:cNvPr id="19505" name="Line 47"/>
                  <p:cNvSpPr>
                    <a:spLocks noChangeShapeType="1"/>
                  </p:cNvSpPr>
                  <p:nvPr/>
                </p:nvSpPr>
                <p:spPr bwMode="auto">
                  <a:xfrm>
                    <a:off x="4752" y="10769"/>
                    <a:ext cx="1" cy="2592"/>
                  </a:xfrm>
                  <a:prstGeom prst="line">
                    <a:avLst/>
                  </a:prstGeom>
                  <a:noFill/>
                  <a:ln w="12700">
                    <a:solidFill>
                      <a:srgbClr val="000000"/>
                    </a:solidFill>
                    <a:round/>
                    <a:headEnd/>
                    <a:tailEnd/>
                  </a:ln>
                </p:spPr>
                <p:txBody>
                  <a:bodyPr/>
                  <a:lstStyle/>
                  <a:p>
                    <a:endParaRPr lang="en-US"/>
                  </a:p>
                </p:txBody>
              </p:sp>
              <p:sp>
                <p:nvSpPr>
                  <p:cNvPr id="19506" name="Line 48"/>
                  <p:cNvSpPr>
                    <a:spLocks noChangeShapeType="1"/>
                  </p:cNvSpPr>
                  <p:nvPr/>
                </p:nvSpPr>
                <p:spPr bwMode="auto">
                  <a:xfrm>
                    <a:off x="5616" y="10769"/>
                    <a:ext cx="1" cy="2592"/>
                  </a:xfrm>
                  <a:prstGeom prst="line">
                    <a:avLst/>
                  </a:prstGeom>
                  <a:noFill/>
                  <a:ln w="12700">
                    <a:solidFill>
                      <a:srgbClr val="000000"/>
                    </a:solidFill>
                    <a:round/>
                    <a:headEnd/>
                    <a:tailEnd/>
                  </a:ln>
                </p:spPr>
                <p:txBody>
                  <a:bodyPr/>
                  <a:lstStyle/>
                  <a:p>
                    <a:endParaRPr lang="en-US"/>
                  </a:p>
                </p:txBody>
              </p:sp>
            </p:grpSp>
            <p:grpSp>
              <p:nvGrpSpPr>
                <p:cNvPr id="13" name="Group 49"/>
                <p:cNvGrpSpPr>
                  <a:grpSpLocks/>
                </p:cNvGrpSpPr>
                <p:nvPr/>
              </p:nvGrpSpPr>
              <p:grpSpPr bwMode="auto">
                <a:xfrm>
                  <a:off x="2756" y="12340"/>
                  <a:ext cx="4075" cy="448"/>
                  <a:chOff x="2364" y="10793"/>
                  <a:chExt cx="4075" cy="448"/>
                </a:xfrm>
              </p:grpSpPr>
              <p:sp>
                <p:nvSpPr>
                  <p:cNvPr id="19495" name="Text Box 50"/>
                  <p:cNvSpPr txBox="1">
                    <a:spLocks noChangeArrowheads="1"/>
                  </p:cNvSpPr>
                  <p:nvPr/>
                </p:nvSpPr>
                <p:spPr bwMode="auto">
                  <a:xfrm>
                    <a:off x="2364"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(0, 1)</a:t>
                    </a:r>
                    <a:endParaRPr lang="en-US" sz="1800">
                      <a:solidFill>
                        <a:srgbClr val="003300"/>
                      </a:solidFill>
                      <a:latin typeface="Arial" pitchFamily="34" charset="0"/>
                    </a:endParaRPr>
                  </a:p>
                </p:txBody>
              </p:sp>
              <p:sp>
                <p:nvSpPr>
                  <p:cNvPr id="19496" name="Text Box 51"/>
                  <p:cNvSpPr txBox="1">
                    <a:spLocks noChangeArrowheads="1"/>
                  </p:cNvSpPr>
                  <p:nvPr/>
                </p:nvSpPr>
                <p:spPr bwMode="auto">
                  <a:xfrm>
                    <a:off x="3228"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(1, 1)</a:t>
                    </a:r>
                    <a:endParaRPr lang="en-US" sz="1800">
                      <a:solidFill>
                        <a:srgbClr val="003300"/>
                      </a:solidFill>
                      <a:latin typeface="Arial" pitchFamily="34" charset="0"/>
                    </a:endParaRPr>
                  </a:p>
                </p:txBody>
              </p:sp>
              <p:sp>
                <p:nvSpPr>
                  <p:cNvPr id="19497" name="Text Box 52"/>
                  <p:cNvSpPr txBox="1">
                    <a:spLocks noChangeArrowheads="1"/>
                  </p:cNvSpPr>
                  <p:nvPr/>
                </p:nvSpPr>
                <p:spPr bwMode="auto">
                  <a:xfrm>
                    <a:off x="4093"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(2, 1)</a:t>
                    </a:r>
                    <a:endParaRPr lang="en-US" sz="1800">
                      <a:solidFill>
                        <a:srgbClr val="003300"/>
                      </a:solidFill>
                      <a:latin typeface="Arial" pitchFamily="34" charset="0"/>
                    </a:endParaRPr>
                  </a:p>
                </p:txBody>
              </p:sp>
              <p:sp>
                <p:nvSpPr>
                  <p:cNvPr id="19498" name="Text Box 53"/>
                  <p:cNvSpPr txBox="1">
                    <a:spLocks noChangeArrowheads="1"/>
                  </p:cNvSpPr>
                  <p:nvPr/>
                </p:nvSpPr>
                <p:spPr bwMode="auto">
                  <a:xfrm>
                    <a:off x="4957"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(3, 1)</a:t>
                    </a:r>
                    <a:endParaRPr lang="en-US" sz="1800">
                      <a:solidFill>
                        <a:srgbClr val="003300"/>
                      </a:solidFill>
                      <a:latin typeface="Arial" pitchFamily="34" charset="0"/>
                    </a:endParaRPr>
                  </a:p>
                </p:txBody>
              </p:sp>
              <p:sp>
                <p:nvSpPr>
                  <p:cNvPr id="19499" name="Text Box 54"/>
                  <p:cNvSpPr txBox="1">
                    <a:spLocks noChangeArrowheads="1"/>
                  </p:cNvSpPr>
                  <p:nvPr/>
                </p:nvSpPr>
                <p:spPr bwMode="auto">
                  <a:xfrm>
                    <a:off x="5822"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(4, 1)</a:t>
                    </a:r>
                    <a:endParaRPr lang="en-US" sz="1800">
                      <a:solidFill>
                        <a:srgbClr val="003300"/>
                      </a:solidFill>
                      <a:latin typeface="Arial" pitchFamily="34" charset="0"/>
                    </a:endParaRPr>
                  </a:p>
                </p:txBody>
              </p:sp>
            </p:grpSp>
            <p:grpSp>
              <p:nvGrpSpPr>
                <p:cNvPr id="14" name="Group 55"/>
                <p:cNvGrpSpPr>
                  <a:grpSpLocks/>
                </p:cNvGrpSpPr>
                <p:nvPr/>
              </p:nvGrpSpPr>
              <p:grpSpPr bwMode="auto">
                <a:xfrm>
                  <a:off x="2756" y="13201"/>
                  <a:ext cx="4075" cy="448"/>
                  <a:chOff x="2364" y="10793"/>
                  <a:chExt cx="4075" cy="448"/>
                </a:xfrm>
              </p:grpSpPr>
              <p:sp>
                <p:nvSpPr>
                  <p:cNvPr id="19490" name="Text Box 56"/>
                  <p:cNvSpPr txBox="1">
                    <a:spLocks noChangeArrowheads="1"/>
                  </p:cNvSpPr>
                  <p:nvPr/>
                </p:nvSpPr>
                <p:spPr bwMode="auto">
                  <a:xfrm>
                    <a:off x="2364"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(0, 2)</a:t>
                    </a:r>
                    <a:endParaRPr lang="en-US" sz="1800">
                      <a:solidFill>
                        <a:srgbClr val="003300"/>
                      </a:solidFill>
                      <a:latin typeface="Arial" pitchFamily="34" charset="0"/>
                    </a:endParaRPr>
                  </a:p>
                </p:txBody>
              </p:sp>
              <p:sp>
                <p:nvSpPr>
                  <p:cNvPr id="19491" name="Text Box 57"/>
                  <p:cNvSpPr txBox="1">
                    <a:spLocks noChangeArrowheads="1"/>
                  </p:cNvSpPr>
                  <p:nvPr/>
                </p:nvSpPr>
                <p:spPr bwMode="auto">
                  <a:xfrm>
                    <a:off x="3228"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(1, 2)</a:t>
                    </a:r>
                    <a:endParaRPr lang="en-US" sz="1800">
                      <a:solidFill>
                        <a:srgbClr val="003300"/>
                      </a:solidFill>
                      <a:latin typeface="Arial" pitchFamily="34" charset="0"/>
                    </a:endParaRPr>
                  </a:p>
                </p:txBody>
              </p:sp>
              <p:sp>
                <p:nvSpPr>
                  <p:cNvPr id="19492" name="Text Box 58"/>
                  <p:cNvSpPr txBox="1">
                    <a:spLocks noChangeArrowheads="1"/>
                  </p:cNvSpPr>
                  <p:nvPr/>
                </p:nvSpPr>
                <p:spPr bwMode="auto">
                  <a:xfrm>
                    <a:off x="4093"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(2, 2)</a:t>
                    </a:r>
                    <a:endParaRPr lang="en-US" sz="1800">
                      <a:solidFill>
                        <a:srgbClr val="003300"/>
                      </a:solidFill>
                      <a:latin typeface="Arial" pitchFamily="34" charset="0"/>
                    </a:endParaRPr>
                  </a:p>
                </p:txBody>
              </p:sp>
              <p:sp>
                <p:nvSpPr>
                  <p:cNvPr id="19493" name="Text Box 59"/>
                  <p:cNvSpPr txBox="1">
                    <a:spLocks noChangeArrowheads="1"/>
                  </p:cNvSpPr>
                  <p:nvPr/>
                </p:nvSpPr>
                <p:spPr bwMode="auto">
                  <a:xfrm>
                    <a:off x="4957"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(3, 2)</a:t>
                    </a:r>
                    <a:endParaRPr lang="en-US" sz="1800">
                      <a:solidFill>
                        <a:srgbClr val="003300"/>
                      </a:solidFill>
                      <a:latin typeface="Arial" pitchFamily="34" charset="0"/>
                    </a:endParaRPr>
                  </a:p>
                </p:txBody>
              </p:sp>
              <p:sp>
                <p:nvSpPr>
                  <p:cNvPr id="19494" name="Text Box 60"/>
                  <p:cNvSpPr txBox="1">
                    <a:spLocks noChangeArrowheads="1"/>
                  </p:cNvSpPr>
                  <p:nvPr/>
                </p:nvSpPr>
                <p:spPr bwMode="auto">
                  <a:xfrm>
                    <a:off x="5822"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(4, 2)</a:t>
                    </a:r>
                    <a:endParaRPr lang="en-US" sz="1800">
                      <a:solidFill>
                        <a:srgbClr val="003300"/>
                      </a:solidFill>
                      <a:latin typeface="Arial" pitchFamily="34" charset="0"/>
                    </a:endParaRPr>
                  </a:p>
                </p:txBody>
              </p:sp>
            </p:grpSp>
            <p:grpSp>
              <p:nvGrpSpPr>
                <p:cNvPr id="15" name="Group 61"/>
                <p:cNvGrpSpPr>
                  <a:grpSpLocks/>
                </p:cNvGrpSpPr>
                <p:nvPr/>
              </p:nvGrpSpPr>
              <p:grpSpPr bwMode="auto">
                <a:xfrm>
                  <a:off x="2755" y="11479"/>
                  <a:ext cx="4075" cy="448"/>
                  <a:chOff x="2364" y="10793"/>
                  <a:chExt cx="4075" cy="448"/>
                </a:xfrm>
              </p:grpSpPr>
              <p:sp>
                <p:nvSpPr>
                  <p:cNvPr id="19485" name="Text Box 62"/>
                  <p:cNvSpPr txBox="1">
                    <a:spLocks noChangeArrowheads="1"/>
                  </p:cNvSpPr>
                  <p:nvPr/>
                </p:nvSpPr>
                <p:spPr bwMode="auto">
                  <a:xfrm>
                    <a:off x="2364"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(0, 0)</a:t>
                    </a:r>
                    <a:endParaRPr lang="en-US" sz="1800">
                      <a:solidFill>
                        <a:srgbClr val="003300"/>
                      </a:solidFill>
                      <a:latin typeface="Arial" pitchFamily="34" charset="0"/>
                    </a:endParaRPr>
                  </a:p>
                </p:txBody>
              </p:sp>
              <p:sp>
                <p:nvSpPr>
                  <p:cNvPr id="19486" name="Text Box 63"/>
                  <p:cNvSpPr txBox="1">
                    <a:spLocks noChangeArrowheads="1"/>
                  </p:cNvSpPr>
                  <p:nvPr/>
                </p:nvSpPr>
                <p:spPr bwMode="auto">
                  <a:xfrm>
                    <a:off x="3228"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(1, 0)</a:t>
                    </a:r>
                    <a:endParaRPr lang="en-US" sz="1800">
                      <a:solidFill>
                        <a:srgbClr val="003300"/>
                      </a:solidFill>
                      <a:latin typeface="Arial" pitchFamily="34" charset="0"/>
                    </a:endParaRPr>
                  </a:p>
                </p:txBody>
              </p:sp>
              <p:sp>
                <p:nvSpPr>
                  <p:cNvPr id="19487" name="Text Box 64"/>
                  <p:cNvSpPr txBox="1">
                    <a:spLocks noChangeArrowheads="1"/>
                  </p:cNvSpPr>
                  <p:nvPr/>
                </p:nvSpPr>
                <p:spPr bwMode="auto">
                  <a:xfrm>
                    <a:off x="4093"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(2, 0)</a:t>
                    </a:r>
                    <a:endParaRPr lang="en-US" sz="1800">
                      <a:solidFill>
                        <a:srgbClr val="003300"/>
                      </a:solidFill>
                      <a:latin typeface="Arial" pitchFamily="34" charset="0"/>
                    </a:endParaRPr>
                  </a:p>
                </p:txBody>
              </p:sp>
              <p:sp>
                <p:nvSpPr>
                  <p:cNvPr id="19488" name="Text Box 65"/>
                  <p:cNvSpPr txBox="1">
                    <a:spLocks noChangeArrowheads="1"/>
                  </p:cNvSpPr>
                  <p:nvPr/>
                </p:nvSpPr>
                <p:spPr bwMode="auto">
                  <a:xfrm>
                    <a:off x="4957"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(3, 0)</a:t>
                    </a:r>
                    <a:endParaRPr lang="en-US" sz="1800">
                      <a:solidFill>
                        <a:srgbClr val="003300"/>
                      </a:solidFill>
                      <a:latin typeface="Arial" pitchFamily="34" charset="0"/>
                    </a:endParaRPr>
                  </a:p>
                </p:txBody>
              </p:sp>
              <p:sp>
                <p:nvSpPr>
                  <p:cNvPr id="19489" name="Text Box 66"/>
                  <p:cNvSpPr txBox="1">
                    <a:spLocks noChangeArrowheads="1"/>
                  </p:cNvSpPr>
                  <p:nvPr/>
                </p:nvSpPr>
                <p:spPr bwMode="auto">
                  <a:xfrm>
                    <a:off x="5822"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(4, 0)</a:t>
                    </a:r>
                    <a:endParaRPr lang="en-US" sz="1800">
                      <a:solidFill>
                        <a:srgbClr val="003300"/>
                      </a:solidFill>
                      <a:latin typeface="Arial" pitchFamily="34" charset="0"/>
                    </a:endParaRPr>
                  </a:p>
                </p:txBody>
              </p:sp>
            </p:grpSp>
          </p:grpSp>
        </p:grpSp>
        <p:sp>
          <p:nvSpPr>
            <p:cNvPr id="19471" name="Line 67"/>
            <p:cNvSpPr>
              <a:spLocks noChangeShapeType="1"/>
            </p:cNvSpPr>
            <p:nvPr/>
          </p:nvSpPr>
          <p:spPr bwMode="auto">
            <a:xfrm>
              <a:off x="3605" y="1277"/>
              <a:ext cx="322" cy="0"/>
            </a:xfrm>
            <a:prstGeom prst="line">
              <a:avLst/>
            </a:prstGeom>
            <a:noFill/>
            <a:ln w="19050">
              <a:solidFill>
                <a:schemeClr val="tx1"/>
              </a:solidFill>
              <a:round/>
              <a:headEnd/>
              <a:tailEnd type="triangle" w="lg" len="med"/>
            </a:ln>
          </p:spPr>
          <p:txBody>
            <a:bodyPr/>
            <a:lstStyle/>
            <a:p>
              <a:endParaRPr lang="en-US"/>
            </a:p>
          </p:txBody>
        </p:sp>
        <p:sp>
          <p:nvSpPr>
            <p:cNvPr id="19472" name="Line 68"/>
            <p:cNvSpPr>
              <a:spLocks noChangeShapeType="1"/>
            </p:cNvSpPr>
            <p:nvPr/>
          </p:nvSpPr>
          <p:spPr bwMode="auto">
            <a:xfrm>
              <a:off x="3615" y="2380"/>
              <a:ext cx="433" cy="1"/>
            </a:xfrm>
            <a:prstGeom prst="line">
              <a:avLst/>
            </a:prstGeom>
            <a:noFill/>
            <a:ln w="19050">
              <a:solidFill>
                <a:schemeClr val="tx1"/>
              </a:solidFill>
              <a:round/>
              <a:headEnd/>
              <a:tailEnd type="triangle" w="lg" len="med"/>
            </a:ln>
          </p:spPr>
          <p:txBody>
            <a:bodyPr/>
            <a:lstStyle/>
            <a:p>
              <a:endParaRPr lang="en-US"/>
            </a:p>
          </p:txBody>
        </p:sp>
        <p:sp>
          <p:nvSpPr>
            <p:cNvPr id="19473" name="Line 69"/>
            <p:cNvSpPr>
              <a:spLocks noChangeShapeType="1"/>
            </p:cNvSpPr>
            <p:nvPr/>
          </p:nvSpPr>
          <p:spPr bwMode="auto">
            <a:xfrm flipH="1">
              <a:off x="3414" y="1562"/>
              <a:ext cx="1068" cy="1220"/>
            </a:xfrm>
            <a:prstGeom prst="line">
              <a:avLst/>
            </a:prstGeom>
            <a:noFill/>
            <a:ln w="9525">
              <a:solidFill>
                <a:srgbClr val="000000"/>
              </a:solidFill>
              <a:prstDash val="dash"/>
              <a:round/>
              <a:headEnd/>
              <a:tailEnd/>
            </a:ln>
          </p:spPr>
          <p:txBody>
            <a:bodyPr/>
            <a:lstStyle/>
            <a:p>
              <a:endParaRPr lang="en-US"/>
            </a:p>
          </p:txBody>
        </p:sp>
        <p:sp>
          <p:nvSpPr>
            <p:cNvPr id="19474" name="Line 70"/>
            <p:cNvSpPr>
              <a:spLocks noChangeShapeType="1"/>
            </p:cNvSpPr>
            <p:nvPr/>
          </p:nvSpPr>
          <p:spPr bwMode="auto">
            <a:xfrm>
              <a:off x="4926" y="1562"/>
              <a:ext cx="243" cy="1215"/>
            </a:xfrm>
            <a:prstGeom prst="line">
              <a:avLst/>
            </a:prstGeom>
            <a:noFill/>
            <a:ln w="9525">
              <a:solidFill>
                <a:srgbClr val="000000"/>
              </a:solidFill>
              <a:prstDash val="dash"/>
              <a:round/>
              <a:headEnd/>
              <a:tailEnd/>
            </a:ln>
          </p:spPr>
          <p:txBody>
            <a:bodyPr/>
            <a:lstStyle/>
            <a:p>
              <a:endParaRPr lang="en-US"/>
            </a:p>
          </p:txBody>
        </p:sp>
        <p:sp>
          <p:nvSpPr>
            <p:cNvPr id="19475" name="Line 71"/>
            <p:cNvSpPr>
              <a:spLocks noChangeShapeType="1"/>
            </p:cNvSpPr>
            <p:nvPr/>
          </p:nvSpPr>
          <p:spPr bwMode="auto">
            <a:xfrm flipH="1">
              <a:off x="4048" y="1889"/>
              <a:ext cx="434" cy="883"/>
            </a:xfrm>
            <a:prstGeom prst="line">
              <a:avLst/>
            </a:prstGeom>
            <a:noFill/>
            <a:ln w="9525">
              <a:solidFill>
                <a:srgbClr val="000000"/>
              </a:solidFill>
              <a:prstDash val="dash"/>
              <a:round/>
              <a:headEnd/>
              <a:tailEnd/>
            </a:ln>
          </p:spPr>
          <p:txBody>
            <a:bodyPr/>
            <a:lstStyle/>
            <a:p>
              <a:endParaRPr lang="en-US"/>
            </a:p>
          </p:txBody>
        </p:sp>
        <p:sp>
          <p:nvSpPr>
            <p:cNvPr id="19476" name="Line 72"/>
            <p:cNvSpPr>
              <a:spLocks noChangeShapeType="1"/>
            </p:cNvSpPr>
            <p:nvPr/>
          </p:nvSpPr>
          <p:spPr bwMode="auto">
            <a:xfrm>
              <a:off x="4926" y="1895"/>
              <a:ext cx="100" cy="893"/>
            </a:xfrm>
            <a:prstGeom prst="line">
              <a:avLst/>
            </a:prstGeom>
            <a:noFill/>
            <a:ln w="9525">
              <a:solidFill>
                <a:srgbClr val="000000"/>
              </a:solidFill>
              <a:prstDash val="dash"/>
              <a:round/>
              <a:headEnd/>
              <a:tailEnd/>
            </a:ln>
          </p:spPr>
          <p:txBody>
            <a:bodyPr/>
            <a:lstStyle/>
            <a:p>
              <a:endParaRPr lang="en-US"/>
            </a:p>
          </p:txBody>
        </p:sp>
        <p:sp>
          <p:nvSpPr>
            <p:cNvPr id="19477" name="Line 73"/>
            <p:cNvSpPr>
              <a:spLocks noChangeShapeType="1"/>
            </p:cNvSpPr>
            <p:nvPr/>
          </p:nvSpPr>
          <p:spPr bwMode="auto">
            <a:xfrm flipH="1">
              <a:off x="3420" y="2777"/>
              <a:ext cx="623" cy="1295"/>
            </a:xfrm>
            <a:prstGeom prst="line">
              <a:avLst/>
            </a:prstGeom>
            <a:noFill/>
            <a:ln w="9525">
              <a:solidFill>
                <a:srgbClr val="000000">
                  <a:alpha val="10196"/>
                </a:srgbClr>
              </a:solidFill>
              <a:prstDash val="dash"/>
              <a:round/>
              <a:headEnd/>
              <a:tailEnd/>
            </a:ln>
          </p:spPr>
          <p:txBody>
            <a:bodyPr/>
            <a:lstStyle/>
            <a:p>
              <a:endParaRPr lang="en-US"/>
            </a:p>
          </p:txBody>
        </p:sp>
        <p:sp>
          <p:nvSpPr>
            <p:cNvPr id="19478" name="Line 74"/>
            <p:cNvSpPr>
              <a:spLocks noChangeShapeType="1"/>
            </p:cNvSpPr>
            <p:nvPr/>
          </p:nvSpPr>
          <p:spPr bwMode="auto">
            <a:xfrm>
              <a:off x="5026" y="2777"/>
              <a:ext cx="153" cy="1300"/>
            </a:xfrm>
            <a:prstGeom prst="line">
              <a:avLst/>
            </a:prstGeom>
            <a:noFill/>
            <a:ln w="9525">
              <a:solidFill>
                <a:srgbClr val="000000">
                  <a:alpha val="10196"/>
                </a:srgbClr>
              </a:solidFill>
              <a:prstDash val="dash"/>
              <a:round/>
              <a:headEnd/>
              <a:tailEnd/>
            </a:ln>
          </p:spPr>
          <p:txBody>
            <a:bodyPr/>
            <a:lstStyle/>
            <a:p>
              <a:endParaRPr lang="en-US"/>
            </a:p>
          </p:txBody>
        </p:sp>
      </p:grpSp>
      <p:sp>
        <p:nvSpPr>
          <p:cNvPr id="76" name="Footer Placeholder 3"/>
          <p:cNvSpPr>
            <a:spLocks noGrp="1"/>
          </p:cNvSpPr>
          <p:nvPr>
            <p:ph type="ftr" sz="quarter" idx="10"/>
          </p:nvPr>
        </p:nvSpPr>
        <p:spPr>
          <a:xfrm>
            <a:off x="381000" y="6172200"/>
            <a:ext cx="4267200" cy="609600"/>
          </a:xfrm>
          <a:noFill/>
        </p:spPr>
        <p:txBody>
          <a:bodyPr/>
          <a:lstStyle/>
          <a:p>
            <a:r>
              <a:rPr lang="en-US" smtClean="0"/>
              <a:t>© David Kirk/NVIDIA and Wen-mei W. Hwu, 2007</a:t>
            </a:r>
          </a:p>
          <a:p>
            <a:r>
              <a:rPr lang="en-US" smtClean="0"/>
              <a:t>ECE 498AL, University of Illinois, Urbana-Champaign</a:t>
            </a:r>
            <a:endParaRPr lang="en-US" dirty="0" smtClean="0"/>
          </a:p>
        </p:txBody>
      </p:sp>
    </p:spTree>
    <p:extLst>
      <p:ext uri="{BB962C8B-B14F-4D97-AF65-F5344CB8AC3E}">
        <p14:creationId xmlns:p14="http://schemas.microsoft.com/office/powerpoint/2010/main" val="384541170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p:cNvSpPr>
            <a:spLocks noGrp="1"/>
          </p:cNvSpPr>
          <p:nvPr>
            <p:ph type="ftr" sz="quarter" idx="10"/>
          </p:nvPr>
        </p:nvSpPr>
        <p:spPr>
          <a:xfrm>
            <a:off x="3124200" y="6356350"/>
            <a:ext cx="4953000" cy="365125"/>
          </a:xfrm>
          <a:noFill/>
        </p:spPr>
        <p:txBody>
          <a:bodyPr/>
          <a:lstStyle/>
          <a:p>
            <a:r>
              <a:rPr lang="en-US" dirty="0" smtClean="0"/>
              <a:t>© David Kirk/NVIDIA and Wen-</a:t>
            </a:r>
            <a:r>
              <a:rPr lang="en-US" dirty="0" err="1" smtClean="0"/>
              <a:t>mei</a:t>
            </a:r>
            <a:r>
              <a:rPr lang="en-US" dirty="0" smtClean="0"/>
              <a:t> W. </a:t>
            </a:r>
            <a:r>
              <a:rPr lang="en-US" dirty="0" err="1" smtClean="0"/>
              <a:t>Hwu</a:t>
            </a:r>
            <a:r>
              <a:rPr lang="en-US" dirty="0" smtClean="0"/>
              <a:t>, 2007</a:t>
            </a:r>
          </a:p>
          <a:p>
            <a:r>
              <a:rPr lang="en-US" dirty="0" smtClean="0"/>
              <a:t>ECE 498AL, University of Illinois, Urbana-Champaign</a:t>
            </a:r>
          </a:p>
        </p:txBody>
      </p:sp>
      <p:sp>
        <p:nvSpPr>
          <p:cNvPr id="20483" name="Rectangle 2"/>
          <p:cNvSpPr>
            <a:spLocks noChangeArrowheads="1"/>
          </p:cNvSpPr>
          <p:nvPr/>
        </p:nvSpPr>
        <p:spPr bwMode="auto">
          <a:xfrm>
            <a:off x="76200" y="1066800"/>
            <a:ext cx="1143000" cy="1143000"/>
          </a:xfrm>
          <a:prstGeom prst="rect">
            <a:avLst/>
          </a:prstGeom>
          <a:solidFill>
            <a:schemeClr val="bg1"/>
          </a:solidFill>
          <a:ln w="25400">
            <a:solidFill>
              <a:srgbClr val="FF6600"/>
            </a:solidFill>
            <a:miter lim="800000"/>
            <a:headEnd/>
            <a:tailEnd/>
          </a:ln>
        </p:spPr>
        <p:txBody>
          <a:bodyPr wrap="none" anchor="ctr"/>
          <a:lstStyle/>
          <a:p>
            <a:endParaRPr lang="en-US"/>
          </a:p>
        </p:txBody>
      </p:sp>
      <p:sp>
        <p:nvSpPr>
          <p:cNvPr id="20484" name="Rectangle 3"/>
          <p:cNvSpPr>
            <a:spLocks noChangeArrowheads="1"/>
          </p:cNvSpPr>
          <p:nvPr/>
        </p:nvSpPr>
        <p:spPr bwMode="auto">
          <a:xfrm>
            <a:off x="211138" y="1176338"/>
            <a:ext cx="1143000" cy="1143000"/>
          </a:xfrm>
          <a:prstGeom prst="rect">
            <a:avLst/>
          </a:prstGeom>
          <a:solidFill>
            <a:schemeClr val="bg1"/>
          </a:solidFill>
          <a:ln w="25400">
            <a:solidFill>
              <a:srgbClr val="FF6600"/>
            </a:solidFill>
            <a:miter lim="800000"/>
            <a:headEnd/>
            <a:tailEnd/>
          </a:ln>
        </p:spPr>
        <p:txBody>
          <a:bodyPr wrap="none" anchor="ctr"/>
          <a:lstStyle/>
          <a:p>
            <a:endParaRPr lang="en-US"/>
          </a:p>
        </p:txBody>
      </p:sp>
      <p:sp>
        <p:nvSpPr>
          <p:cNvPr id="20485" name="Rectangle 4"/>
          <p:cNvSpPr>
            <a:spLocks noChangeArrowheads="1"/>
          </p:cNvSpPr>
          <p:nvPr/>
        </p:nvSpPr>
        <p:spPr bwMode="auto">
          <a:xfrm>
            <a:off x="4249738" y="1023938"/>
            <a:ext cx="1143000" cy="1143000"/>
          </a:xfrm>
          <a:prstGeom prst="rect">
            <a:avLst/>
          </a:prstGeom>
          <a:noFill/>
          <a:ln w="25400">
            <a:solidFill>
              <a:srgbClr val="FF6600"/>
            </a:solidFill>
            <a:miter lim="800000"/>
            <a:headEnd/>
            <a:tailEnd/>
          </a:ln>
        </p:spPr>
        <p:txBody>
          <a:bodyPr wrap="none" anchor="ctr"/>
          <a:lstStyle/>
          <a:p>
            <a:endParaRPr lang="en-US"/>
          </a:p>
        </p:txBody>
      </p:sp>
      <p:sp>
        <p:nvSpPr>
          <p:cNvPr id="20486" name="Rectangle 5"/>
          <p:cNvSpPr>
            <a:spLocks noChangeArrowheads="1"/>
          </p:cNvSpPr>
          <p:nvPr/>
        </p:nvSpPr>
        <p:spPr bwMode="auto">
          <a:xfrm>
            <a:off x="4097338" y="1176338"/>
            <a:ext cx="1143000" cy="1143000"/>
          </a:xfrm>
          <a:prstGeom prst="rect">
            <a:avLst/>
          </a:prstGeom>
          <a:solidFill>
            <a:schemeClr val="bg1"/>
          </a:solidFill>
          <a:ln w="25400">
            <a:solidFill>
              <a:srgbClr val="FF6600"/>
            </a:solidFill>
            <a:miter lim="800000"/>
            <a:headEnd/>
            <a:tailEnd/>
          </a:ln>
        </p:spPr>
        <p:txBody>
          <a:bodyPr wrap="none" anchor="ctr"/>
          <a:lstStyle/>
          <a:p>
            <a:endParaRPr lang="en-US"/>
          </a:p>
        </p:txBody>
      </p:sp>
      <p:sp>
        <p:nvSpPr>
          <p:cNvPr id="20487" name="Rectangle 6"/>
          <p:cNvSpPr>
            <a:spLocks noGrp="1" noChangeArrowheads="1"/>
          </p:cNvSpPr>
          <p:nvPr>
            <p:ph type="title"/>
          </p:nvPr>
        </p:nvSpPr>
        <p:spPr>
          <a:xfrm>
            <a:off x="685800" y="0"/>
            <a:ext cx="8305800" cy="1143000"/>
          </a:xfrm>
        </p:spPr>
        <p:txBody>
          <a:bodyPr/>
          <a:lstStyle/>
          <a:p>
            <a:pPr eaLnBrk="1" hangingPunct="1"/>
            <a:r>
              <a:rPr lang="en-US" smtClean="0"/>
              <a:t>SM Executes Blocks</a:t>
            </a:r>
          </a:p>
        </p:txBody>
      </p:sp>
      <p:sp>
        <p:nvSpPr>
          <p:cNvPr id="20488" name="Rectangle 7"/>
          <p:cNvSpPr>
            <a:spLocks noGrp="1" noChangeArrowheads="1"/>
          </p:cNvSpPr>
          <p:nvPr>
            <p:ph type="body" sz="half" idx="2"/>
          </p:nvPr>
        </p:nvSpPr>
        <p:spPr>
          <a:xfrm>
            <a:off x="4114800" y="2362200"/>
            <a:ext cx="5029200" cy="3944938"/>
          </a:xfrm>
        </p:spPr>
        <p:txBody>
          <a:bodyPr/>
          <a:lstStyle/>
          <a:p>
            <a:pPr marL="457200" indent="-457200" eaLnBrk="1" hangingPunct="1"/>
            <a:r>
              <a:rPr lang="en-US" sz="2000" dirty="0" smtClean="0"/>
              <a:t>Threads are assigned to SMs in Block granularity</a:t>
            </a:r>
          </a:p>
          <a:p>
            <a:pPr marL="974725" lvl="1" indent="-403225" eaLnBrk="1" hangingPunct="1"/>
            <a:r>
              <a:rPr lang="en-US" sz="1800" dirty="0" smtClean="0"/>
              <a:t>Up to 8 Blocks to each SM as resource allows</a:t>
            </a:r>
          </a:p>
          <a:p>
            <a:pPr marL="974725" lvl="1" indent="-403225" eaLnBrk="1" hangingPunct="1"/>
            <a:r>
              <a:rPr lang="en-US" sz="1800" dirty="0" smtClean="0"/>
              <a:t>SM in G80 can take up to 768 threads</a:t>
            </a:r>
          </a:p>
          <a:p>
            <a:pPr marL="1431925" lvl="2" indent="-342900" eaLnBrk="1" hangingPunct="1"/>
            <a:r>
              <a:rPr lang="en-US" sz="1600" dirty="0" smtClean="0"/>
              <a:t>Could be 256 (threads/block) * 3 blocks </a:t>
            </a:r>
          </a:p>
          <a:p>
            <a:pPr marL="1431925" lvl="2" indent="-342900" eaLnBrk="1" hangingPunct="1"/>
            <a:r>
              <a:rPr lang="en-US" sz="1600" dirty="0" smtClean="0"/>
              <a:t>Or 128 (threads/block) * 6 blocks, etc.</a:t>
            </a:r>
          </a:p>
          <a:p>
            <a:pPr marL="457200" indent="-457200" eaLnBrk="1" hangingPunct="1"/>
            <a:r>
              <a:rPr lang="en-US" sz="2000" dirty="0" smtClean="0"/>
              <a:t>Threads run concurrently</a:t>
            </a:r>
          </a:p>
          <a:p>
            <a:pPr marL="974725" lvl="1" indent="-403225" eaLnBrk="1" hangingPunct="1"/>
            <a:r>
              <a:rPr lang="en-US" sz="1800" dirty="0" smtClean="0"/>
              <a:t>SM assigns/maintains thread id #s</a:t>
            </a:r>
          </a:p>
          <a:p>
            <a:pPr marL="974725" lvl="1" indent="-403225" eaLnBrk="1" hangingPunct="1"/>
            <a:r>
              <a:rPr lang="en-US" sz="1800" dirty="0" smtClean="0"/>
              <a:t>SM manages/schedules thread execution</a:t>
            </a:r>
          </a:p>
        </p:txBody>
      </p:sp>
      <p:sp>
        <p:nvSpPr>
          <p:cNvPr id="20489" name="Rectangle 8"/>
          <p:cNvSpPr>
            <a:spLocks noChangeArrowheads="1"/>
          </p:cNvSpPr>
          <p:nvPr/>
        </p:nvSpPr>
        <p:spPr bwMode="auto">
          <a:xfrm>
            <a:off x="1797050" y="1533525"/>
            <a:ext cx="1808163" cy="3446463"/>
          </a:xfrm>
          <a:prstGeom prst="rect">
            <a:avLst/>
          </a:prstGeom>
          <a:solidFill>
            <a:schemeClr val="bg2"/>
          </a:solidFill>
          <a:ln w="9525">
            <a:noFill/>
            <a:miter lim="800000"/>
            <a:headEnd/>
            <a:tailEnd/>
          </a:ln>
        </p:spPr>
        <p:txBody>
          <a:bodyPr wrap="none" anchor="ctr"/>
          <a:lstStyle/>
          <a:p>
            <a:endParaRPr lang="en-US"/>
          </a:p>
        </p:txBody>
      </p:sp>
      <p:sp>
        <p:nvSpPr>
          <p:cNvPr id="20490" name="Freeform 9"/>
          <p:cNvSpPr>
            <a:spLocks/>
          </p:cNvSpPr>
          <p:nvPr/>
        </p:nvSpPr>
        <p:spPr bwMode="auto">
          <a:xfrm>
            <a:off x="3540125" y="1323975"/>
            <a:ext cx="395288" cy="2709863"/>
          </a:xfrm>
          <a:custGeom>
            <a:avLst/>
            <a:gdLst>
              <a:gd name="T0" fmla="*/ 0 w 249"/>
              <a:gd name="T1" fmla="*/ 2709863 h 1707"/>
              <a:gd name="T2" fmla="*/ 4763 w 249"/>
              <a:gd name="T3" fmla="*/ 276225 h 1707"/>
              <a:gd name="T4" fmla="*/ 390525 w 249"/>
              <a:gd name="T5" fmla="*/ 4763 h 1707"/>
              <a:gd name="T6" fmla="*/ 385763 w 249"/>
              <a:gd name="T7" fmla="*/ 0 h 1707"/>
              <a:gd name="T8" fmla="*/ 395288 w 249"/>
              <a:gd name="T9" fmla="*/ 1100138 h 1707"/>
              <a:gd name="T10" fmla="*/ 0 60000 65536"/>
              <a:gd name="T11" fmla="*/ 0 60000 65536"/>
              <a:gd name="T12" fmla="*/ 0 60000 65536"/>
              <a:gd name="T13" fmla="*/ 0 60000 65536"/>
              <a:gd name="T14" fmla="*/ 0 60000 65536"/>
              <a:gd name="T15" fmla="*/ 0 w 249"/>
              <a:gd name="T16" fmla="*/ 0 h 1707"/>
              <a:gd name="T17" fmla="*/ 249 w 249"/>
              <a:gd name="T18" fmla="*/ 1707 h 1707"/>
            </a:gdLst>
            <a:ahLst/>
            <a:cxnLst>
              <a:cxn ang="T10">
                <a:pos x="T0" y="T1"/>
              </a:cxn>
              <a:cxn ang="T11">
                <a:pos x="T2" y="T3"/>
              </a:cxn>
              <a:cxn ang="T12">
                <a:pos x="T4" y="T5"/>
              </a:cxn>
              <a:cxn ang="T13">
                <a:pos x="T6" y="T7"/>
              </a:cxn>
              <a:cxn ang="T14">
                <a:pos x="T8" y="T9"/>
              </a:cxn>
            </a:cxnLst>
            <a:rect l="T15" t="T16" r="T17" b="T18"/>
            <a:pathLst>
              <a:path w="249" h="1707">
                <a:moveTo>
                  <a:pt x="0" y="1707"/>
                </a:moveTo>
                <a:lnTo>
                  <a:pt x="3" y="174"/>
                </a:lnTo>
                <a:lnTo>
                  <a:pt x="246" y="3"/>
                </a:lnTo>
                <a:lnTo>
                  <a:pt x="243" y="0"/>
                </a:lnTo>
                <a:lnTo>
                  <a:pt x="249" y="693"/>
                </a:lnTo>
              </a:path>
            </a:pathLst>
          </a:custGeom>
          <a:solidFill>
            <a:srgbClr val="FFFF99">
              <a:alpha val="32941"/>
            </a:srgbClr>
          </a:solidFill>
          <a:ln w="76200">
            <a:noFill/>
            <a:round/>
            <a:headEnd/>
            <a:tailEnd/>
          </a:ln>
        </p:spPr>
        <p:txBody>
          <a:bodyPr/>
          <a:lstStyle/>
          <a:p>
            <a:endParaRPr lang="en-US"/>
          </a:p>
        </p:txBody>
      </p:sp>
      <p:sp>
        <p:nvSpPr>
          <p:cNvPr id="20491" name="Freeform 10"/>
          <p:cNvSpPr>
            <a:spLocks/>
          </p:cNvSpPr>
          <p:nvPr/>
        </p:nvSpPr>
        <p:spPr bwMode="auto">
          <a:xfrm>
            <a:off x="1463675" y="1319213"/>
            <a:ext cx="404813" cy="2724150"/>
          </a:xfrm>
          <a:custGeom>
            <a:avLst/>
            <a:gdLst>
              <a:gd name="T0" fmla="*/ 9525 w 255"/>
              <a:gd name="T1" fmla="*/ 1109663 h 1716"/>
              <a:gd name="T2" fmla="*/ 404813 w 255"/>
              <a:gd name="T3" fmla="*/ 2724150 h 1716"/>
              <a:gd name="T4" fmla="*/ 400050 w 255"/>
              <a:gd name="T5" fmla="*/ 280988 h 1716"/>
              <a:gd name="T6" fmla="*/ 0 w 255"/>
              <a:gd name="T7" fmla="*/ 0 h 1716"/>
              <a:gd name="T8" fmla="*/ 0 60000 65536"/>
              <a:gd name="T9" fmla="*/ 0 60000 65536"/>
              <a:gd name="T10" fmla="*/ 0 60000 65536"/>
              <a:gd name="T11" fmla="*/ 0 60000 65536"/>
              <a:gd name="T12" fmla="*/ 0 w 255"/>
              <a:gd name="T13" fmla="*/ 0 h 1716"/>
              <a:gd name="T14" fmla="*/ 255 w 255"/>
              <a:gd name="T15" fmla="*/ 1716 h 1716"/>
            </a:gdLst>
            <a:ahLst/>
            <a:cxnLst>
              <a:cxn ang="T8">
                <a:pos x="T0" y="T1"/>
              </a:cxn>
              <a:cxn ang="T9">
                <a:pos x="T2" y="T3"/>
              </a:cxn>
              <a:cxn ang="T10">
                <a:pos x="T4" y="T5"/>
              </a:cxn>
              <a:cxn ang="T11">
                <a:pos x="T6" y="T7"/>
              </a:cxn>
            </a:cxnLst>
            <a:rect l="T12" t="T13" r="T14" b="T15"/>
            <a:pathLst>
              <a:path w="255" h="1716">
                <a:moveTo>
                  <a:pt x="6" y="699"/>
                </a:moveTo>
                <a:lnTo>
                  <a:pt x="255" y="1716"/>
                </a:lnTo>
                <a:lnTo>
                  <a:pt x="252" y="177"/>
                </a:lnTo>
                <a:lnTo>
                  <a:pt x="0" y="0"/>
                </a:lnTo>
              </a:path>
            </a:pathLst>
          </a:custGeom>
          <a:solidFill>
            <a:srgbClr val="99FF99">
              <a:alpha val="32941"/>
            </a:srgbClr>
          </a:solidFill>
          <a:ln w="76200">
            <a:noFill/>
            <a:round/>
            <a:headEnd/>
            <a:tailEnd/>
          </a:ln>
        </p:spPr>
        <p:txBody>
          <a:bodyPr/>
          <a:lstStyle/>
          <a:p>
            <a:endParaRPr lang="en-US"/>
          </a:p>
        </p:txBody>
      </p:sp>
      <p:grpSp>
        <p:nvGrpSpPr>
          <p:cNvPr id="2" name="Group 11"/>
          <p:cNvGrpSpPr>
            <a:grpSpLocks/>
          </p:cNvGrpSpPr>
          <p:nvPr/>
        </p:nvGrpSpPr>
        <p:grpSpPr bwMode="auto">
          <a:xfrm>
            <a:off x="346075" y="1323975"/>
            <a:ext cx="1114425" cy="1104900"/>
            <a:chOff x="568" y="2568"/>
            <a:chExt cx="1219" cy="1480"/>
          </a:xfrm>
        </p:grpSpPr>
        <p:sp>
          <p:nvSpPr>
            <p:cNvPr id="20575" name="Text Box 12"/>
            <p:cNvSpPr txBox="1">
              <a:spLocks noChangeArrowheads="1"/>
            </p:cNvSpPr>
            <p:nvPr/>
          </p:nvSpPr>
          <p:spPr bwMode="auto">
            <a:xfrm>
              <a:off x="568" y="2568"/>
              <a:ext cx="1219" cy="1480"/>
            </a:xfrm>
            <a:prstGeom prst="rect">
              <a:avLst/>
            </a:prstGeom>
            <a:solidFill>
              <a:schemeClr val="bg1">
                <a:alpha val="67058"/>
              </a:schemeClr>
            </a:solidFill>
            <a:ln w="28575">
              <a:solidFill>
                <a:srgbClr val="FF6600"/>
              </a:solidFill>
              <a:miter lim="800000"/>
              <a:headEnd/>
              <a:tailEnd/>
            </a:ln>
          </p:spPr>
          <p:txBody>
            <a:bodyPr lIns="0" rIns="0"/>
            <a:lstStyle/>
            <a:p>
              <a:pPr algn="ctr">
                <a:lnSpc>
                  <a:spcPct val="85000"/>
                </a:lnSpc>
                <a:spcBef>
                  <a:spcPct val="10000"/>
                </a:spcBef>
              </a:pPr>
              <a:r>
                <a:rPr lang="en-US" sz="1200">
                  <a:latin typeface="Tahoma" pitchFamily="34" charset="0"/>
                </a:rPr>
                <a:t>t0 t1 t2 … tm</a:t>
              </a:r>
              <a:endParaRPr lang="en-US" sz="1200">
                <a:latin typeface="Arial" pitchFamily="34" charset="0"/>
              </a:endParaRPr>
            </a:p>
          </p:txBody>
        </p:sp>
        <p:sp>
          <p:nvSpPr>
            <p:cNvPr id="20576" name="Freeform 13"/>
            <p:cNvSpPr>
              <a:spLocks/>
            </p:cNvSpPr>
            <p:nvPr/>
          </p:nvSpPr>
          <p:spPr bwMode="auto">
            <a:xfrm>
              <a:off x="704" y="2858"/>
              <a:ext cx="166" cy="1070"/>
            </a:xfrm>
            <a:custGeom>
              <a:avLst/>
              <a:gdLst>
                <a:gd name="T0" fmla="*/ 45 w 208"/>
                <a:gd name="T1" fmla="*/ 0 h 1536"/>
                <a:gd name="T2" fmla="*/ 160 w 208"/>
                <a:gd name="T3" fmla="*/ 134 h 1536"/>
                <a:gd name="T4" fmla="*/ 6 w 208"/>
                <a:gd name="T5" fmla="*/ 234 h 1536"/>
                <a:gd name="T6" fmla="*/ 121 w 208"/>
                <a:gd name="T7" fmla="*/ 368 h 1536"/>
                <a:gd name="T8" fmla="*/ 6 w 208"/>
                <a:gd name="T9" fmla="*/ 502 h 1536"/>
                <a:gd name="T10" fmla="*/ 121 w 208"/>
                <a:gd name="T11" fmla="*/ 568 h 1536"/>
                <a:gd name="T12" fmla="*/ 45 w 208"/>
                <a:gd name="T13" fmla="*/ 669 h 1536"/>
                <a:gd name="T14" fmla="*/ 121 w 208"/>
                <a:gd name="T15" fmla="*/ 769 h 1536"/>
                <a:gd name="T16" fmla="*/ 6 w 208"/>
                <a:gd name="T17" fmla="*/ 869 h 1536"/>
                <a:gd name="T18" fmla="*/ 83 w 208"/>
                <a:gd name="T19" fmla="*/ 936 h 1536"/>
                <a:gd name="T20" fmla="*/ 45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FF6600"/>
              </a:solidFill>
              <a:round/>
              <a:headEnd/>
              <a:tailEnd type="triangle" w="med" len="lg"/>
            </a:ln>
          </p:spPr>
          <p:txBody>
            <a:bodyPr/>
            <a:lstStyle/>
            <a:p>
              <a:endParaRPr lang="en-US"/>
            </a:p>
          </p:txBody>
        </p:sp>
        <p:sp>
          <p:nvSpPr>
            <p:cNvPr id="20577" name="Freeform 14"/>
            <p:cNvSpPr>
              <a:spLocks/>
            </p:cNvSpPr>
            <p:nvPr/>
          </p:nvSpPr>
          <p:spPr bwMode="auto">
            <a:xfrm>
              <a:off x="784" y="2858"/>
              <a:ext cx="166" cy="1070"/>
            </a:xfrm>
            <a:custGeom>
              <a:avLst/>
              <a:gdLst>
                <a:gd name="T0" fmla="*/ 45 w 208"/>
                <a:gd name="T1" fmla="*/ 0 h 1536"/>
                <a:gd name="T2" fmla="*/ 160 w 208"/>
                <a:gd name="T3" fmla="*/ 134 h 1536"/>
                <a:gd name="T4" fmla="*/ 6 w 208"/>
                <a:gd name="T5" fmla="*/ 234 h 1536"/>
                <a:gd name="T6" fmla="*/ 121 w 208"/>
                <a:gd name="T7" fmla="*/ 368 h 1536"/>
                <a:gd name="T8" fmla="*/ 6 w 208"/>
                <a:gd name="T9" fmla="*/ 502 h 1536"/>
                <a:gd name="T10" fmla="*/ 121 w 208"/>
                <a:gd name="T11" fmla="*/ 568 h 1536"/>
                <a:gd name="T12" fmla="*/ 45 w 208"/>
                <a:gd name="T13" fmla="*/ 669 h 1536"/>
                <a:gd name="T14" fmla="*/ 121 w 208"/>
                <a:gd name="T15" fmla="*/ 769 h 1536"/>
                <a:gd name="T16" fmla="*/ 6 w 208"/>
                <a:gd name="T17" fmla="*/ 869 h 1536"/>
                <a:gd name="T18" fmla="*/ 83 w 208"/>
                <a:gd name="T19" fmla="*/ 936 h 1536"/>
                <a:gd name="T20" fmla="*/ 45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FF6600"/>
              </a:solidFill>
              <a:round/>
              <a:headEnd/>
              <a:tailEnd type="triangle" w="med" len="lg"/>
            </a:ln>
          </p:spPr>
          <p:txBody>
            <a:bodyPr/>
            <a:lstStyle/>
            <a:p>
              <a:endParaRPr lang="en-US"/>
            </a:p>
          </p:txBody>
        </p:sp>
        <p:sp>
          <p:nvSpPr>
            <p:cNvPr id="20578" name="Freeform 15"/>
            <p:cNvSpPr>
              <a:spLocks/>
            </p:cNvSpPr>
            <p:nvPr/>
          </p:nvSpPr>
          <p:spPr bwMode="auto">
            <a:xfrm>
              <a:off x="858" y="2858"/>
              <a:ext cx="166" cy="1070"/>
            </a:xfrm>
            <a:custGeom>
              <a:avLst/>
              <a:gdLst>
                <a:gd name="T0" fmla="*/ 45 w 208"/>
                <a:gd name="T1" fmla="*/ 0 h 1536"/>
                <a:gd name="T2" fmla="*/ 160 w 208"/>
                <a:gd name="T3" fmla="*/ 134 h 1536"/>
                <a:gd name="T4" fmla="*/ 6 w 208"/>
                <a:gd name="T5" fmla="*/ 234 h 1536"/>
                <a:gd name="T6" fmla="*/ 121 w 208"/>
                <a:gd name="T7" fmla="*/ 368 h 1536"/>
                <a:gd name="T8" fmla="*/ 6 w 208"/>
                <a:gd name="T9" fmla="*/ 502 h 1536"/>
                <a:gd name="T10" fmla="*/ 121 w 208"/>
                <a:gd name="T11" fmla="*/ 568 h 1536"/>
                <a:gd name="T12" fmla="*/ 45 w 208"/>
                <a:gd name="T13" fmla="*/ 669 h 1536"/>
                <a:gd name="T14" fmla="*/ 121 w 208"/>
                <a:gd name="T15" fmla="*/ 769 h 1536"/>
                <a:gd name="T16" fmla="*/ 6 w 208"/>
                <a:gd name="T17" fmla="*/ 869 h 1536"/>
                <a:gd name="T18" fmla="*/ 83 w 208"/>
                <a:gd name="T19" fmla="*/ 936 h 1536"/>
                <a:gd name="T20" fmla="*/ 45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FF6600"/>
              </a:solidFill>
              <a:round/>
              <a:headEnd/>
              <a:tailEnd type="triangle" w="med" len="lg"/>
            </a:ln>
          </p:spPr>
          <p:txBody>
            <a:bodyPr/>
            <a:lstStyle/>
            <a:p>
              <a:endParaRPr lang="en-US"/>
            </a:p>
          </p:txBody>
        </p:sp>
        <p:sp>
          <p:nvSpPr>
            <p:cNvPr id="20579" name="Freeform 16"/>
            <p:cNvSpPr>
              <a:spLocks/>
            </p:cNvSpPr>
            <p:nvPr/>
          </p:nvSpPr>
          <p:spPr bwMode="auto">
            <a:xfrm>
              <a:off x="932" y="2858"/>
              <a:ext cx="166" cy="1070"/>
            </a:xfrm>
            <a:custGeom>
              <a:avLst/>
              <a:gdLst>
                <a:gd name="T0" fmla="*/ 45 w 208"/>
                <a:gd name="T1" fmla="*/ 0 h 1536"/>
                <a:gd name="T2" fmla="*/ 160 w 208"/>
                <a:gd name="T3" fmla="*/ 134 h 1536"/>
                <a:gd name="T4" fmla="*/ 6 w 208"/>
                <a:gd name="T5" fmla="*/ 234 h 1536"/>
                <a:gd name="T6" fmla="*/ 121 w 208"/>
                <a:gd name="T7" fmla="*/ 368 h 1536"/>
                <a:gd name="T8" fmla="*/ 6 w 208"/>
                <a:gd name="T9" fmla="*/ 502 h 1536"/>
                <a:gd name="T10" fmla="*/ 121 w 208"/>
                <a:gd name="T11" fmla="*/ 568 h 1536"/>
                <a:gd name="T12" fmla="*/ 45 w 208"/>
                <a:gd name="T13" fmla="*/ 669 h 1536"/>
                <a:gd name="T14" fmla="*/ 121 w 208"/>
                <a:gd name="T15" fmla="*/ 769 h 1536"/>
                <a:gd name="T16" fmla="*/ 6 w 208"/>
                <a:gd name="T17" fmla="*/ 869 h 1536"/>
                <a:gd name="T18" fmla="*/ 83 w 208"/>
                <a:gd name="T19" fmla="*/ 936 h 1536"/>
                <a:gd name="T20" fmla="*/ 45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FF6600"/>
              </a:solidFill>
              <a:round/>
              <a:headEnd/>
              <a:tailEnd type="triangle" w="med" len="lg"/>
            </a:ln>
          </p:spPr>
          <p:txBody>
            <a:bodyPr/>
            <a:lstStyle/>
            <a:p>
              <a:endParaRPr lang="en-US"/>
            </a:p>
          </p:txBody>
        </p:sp>
        <p:sp>
          <p:nvSpPr>
            <p:cNvPr id="20580" name="Freeform 17"/>
            <p:cNvSpPr>
              <a:spLocks/>
            </p:cNvSpPr>
            <p:nvPr/>
          </p:nvSpPr>
          <p:spPr bwMode="auto">
            <a:xfrm>
              <a:off x="1006" y="2858"/>
              <a:ext cx="165" cy="1070"/>
            </a:xfrm>
            <a:custGeom>
              <a:avLst/>
              <a:gdLst>
                <a:gd name="T0" fmla="*/ 44 w 208"/>
                <a:gd name="T1" fmla="*/ 0 h 1536"/>
                <a:gd name="T2" fmla="*/ 159 w 208"/>
                <a:gd name="T3" fmla="*/ 134 h 1536"/>
                <a:gd name="T4" fmla="*/ 6 w 208"/>
                <a:gd name="T5" fmla="*/ 234 h 1536"/>
                <a:gd name="T6" fmla="*/ 121 w 208"/>
                <a:gd name="T7" fmla="*/ 368 h 1536"/>
                <a:gd name="T8" fmla="*/ 6 w 208"/>
                <a:gd name="T9" fmla="*/ 502 h 1536"/>
                <a:gd name="T10" fmla="*/ 121 w 208"/>
                <a:gd name="T11" fmla="*/ 568 h 1536"/>
                <a:gd name="T12" fmla="*/ 44 w 208"/>
                <a:gd name="T13" fmla="*/ 669 h 1536"/>
                <a:gd name="T14" fmla="*/ 121 w 208"/>
                <a:gd name="T15" fmla="*/ 769 h 1536"/>
                <a:gd name="T16" fmla="*/ 6 w 208"/>
                <a:gd name="T17" fmla="*/ 869 h 1536"/>
                <a:gd name="T18" fmla="*/ 83 w 208"/>
                <a:gd name="T19" fmla="*/ 936 h 1536"/>
                <a:gd name="T20" fmla="*/ 44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FF6600"/>
              </a:solidFill>
              <a:round/>
              <a:headEnd/>
              <a:tailEnd type="triangle" w="med" len="lg"/>
            </a:ln>
          </p:spPr>
          <p:txBody>
            <a:bodyPr/>
            <a:lstStyle/>
            <a:p>
              <a:endParaRPr lang="en-US"/>
            </a:p>
          </p:txBody>
        </p:sp>
        <p:sp>
          <p:nvSpPr>
            <p:cNvPr id="20581" name="Freeform 18"/>
            <p:cNvSpPr>
              <a:spLocks/>
            </p:cNvSpPr>
            <p:nvPr/>
          </p:nvSpPr>
          <p:spPr bwMode="auto">
            <a:xfrm>
              <a:off x="1080" y="2858"/>
              <a:ext cx="165" cy="1070"/>
            </a:xfrm>
            <a:custGeom>
              <a:avLst/>
              <a:gdLst>
                <a:gd name="T0" fmla="*/ 44 w 208"/>
                <a:gd name="T1" fmla="*/ 0 h 1536"/>
                <a:gd name="T2" fmla="*/ 159 w 208"/>
                <a:gd name="T3" fmla="*/ 134 h 1536"/>
                <a:gd name="T4" fmla="*/ 6 w 208"/>
                <a:gd name="T5" fmla="*/ 234 h 1536"/>
                <a:gd name="T6" fmla="*/ 121 w 208"/>
                <a:gd name="T7" fmla="*/ 368 h 1536"/>
                <a:gd name="T8" fmla="*/ 6 w 208"/>
                <a:gd name="T9" fmla="*/ 502 h 1536"/>
                <a:gd name="T10" fmla="*/ 121 w 208"/>
                <a:gd name="T11" fmla="*/ 568 h 1536"/>
                <a:gd name="T12" fmla="*/ 44 w 208"/>
                <a:gd name="T13" fmla="*/ 669 h 1536"/>
                <a:gd name="T14" fmla="*/ 121 w 208"/>
                <a:gd name="T15" fmla="*/ 769 h 1536"/>
                <a:gd name="T16" fmla="*/ 6 w 208"/>
                <a:gd name="T17" fmla="*/ 869 h 1536"/>
                <a:gd name="T18" fmla="*/ 83 w 208"/>
                <a:gd name="T19" fmla="*/ 936 h 1536"/>
                <a:gd name="T20" fmla="*/ 44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FF6600"/>
              </a:solidFill>
              <a:round/>
              <a:headEnd/>
              <a:tailEnd type="triangle" w="med" len="lg"/>
            </a:ln>
          </p:spPr>
          <p:txBody>
            <a:bodyPr/>
            <a:lstStyle/>
            <a:p>
              <a:endParaRPr lang="en-US"/>
            </a:p>
          </p:txBody>
        </p:sp>
        <p:sp>
          <p:nvSpPr>
            <p:cNvPr id="20582" name="Freeform 19"/>
            <p:cNvSpPr>
              <a:spLocks/>
            </p:cNvSpPr>
            <p:nvPr/>
          </p:nvSpPr>
          <p:spPr bwMode="auto">
            <a:xfrm>
              <a:off x="1154" y="2858"/>
              <a:ext cx="165" cy="1070"/>
            </a:xfrm>
            <a:custGeom>
              <a:avLst/>
              <a:gdLst>
                <a:gd name="T0" fmla="*/ 44 w 208"/>
                <a:gd name="T1" fmla="*/ 0 h 1536"/>
                <a:gd name="T2" fmla="*/ 159 w 208"/>
                <a:gd name="T3" fmla="*/ 134 h 1536"/>
                <a:gd name="T4" fmla="*/ 6 w 208"/>
                <a:gd name="T5" fmla="*/ 234 h 1536"/>
                <a:gd name="T6" fmla="*/ 121 w 208"/>
                <a:gd name="T7" fmla="*/ 368 h 1536"/>
                <a:gd name="T8" fmla="*/ 6 w 208"/>
                <a:gd name="T9" fmla="*/ 502 h 1536"/>
                <a:gd name="T10" fmla="*/ 121 w 208"/>
                <a:gd name="T11" fmla="*/ 568 h 1536"/>
                <a:gd name="T12" fmla="*/ 44 w 208"/>
                <a:gd name="T13" fmla="*/ 669 h 1536"/>
                <a:gd name="T14" fmla="*/ 121 w 208"/>
                <a:gd name="T15" fmla="*/ 769 h 1536"/>
                <a:gd name="T16" fmla="*/ 6 w 208"/>
                <a:gd name="T17" fmla="*/ 869 h 1536"/>
                <a:gd name="T18" fmla="*/ 83 w 208"/>
                <a:gd name="T19" fmla="*/ 936 h 1536"/>
                <a:gd name="T20" fmla="*/ 44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FF6600"/>
              </a:solidFill>
              <a:round/>
              <a:headEnd/>
              <a:tailEnd type="triangle" w="med" len="lg"/>
            </a:ln>
          </p:spPr>
          <p:txBody>
            <a:bodyPr/>
            <a:lstStyle/>
            <a:p>
              <a:endParaRPr lang="en-US"/>
            </a:p>
          </p:txBody>
        </p:sp>
        <p:sp>
          <p:nvSpPr>
            <p:cNvPr id="20583" name="Freeform 20"/>
            <p:cNvSpPr>
              <a:spLocks/>
            </p:cNvSpPr>
            <p:nvPr/>
          </p:nvSpPr>
          <p:spPr bwMode="auto">
            <a:xfrm>
              <a:off x="1228" y="2858"/>
              <a:ext cx="165" cy="1070"/>
            </a:xfrm>
            <a:custGeom>
              <a:avLst/>
              <a:gdLst>
                <a:gd name="T0" fmla="*/ 44 w 208"/>
                <a:gd name="T1" fmla="*/ 0 h 1536"/>
                <a:gd name="T2" fmla="*/ 159 w 208"/>
                <a:gd name="T3" fmla="*/ 134 h 1536"/>
                <a:gd name="T4" fmla="*/ 6 w 208"/>
                <a:gd name="T5" fmla="*/ 234 h 1536"/>
                <a:gd name="T6" fmla="*/ 121 w 208"/>
                <a:gd name="T7" fmla="*/ 368 h 1536"/>
                <a:gd name="T8" fmla="*/ 6 w 208"/>
                <a:gd name="T9" fmla="*/ 502 h 1536"/>
                <a:gd name="T10" fmla="*/ 121 w 208"/>
                <a:gd name="T11" fmla="*/ 568 h 1536"/>
                <a:gd name="T12" fmla="*/ 44 w 208"/>
                <a:gd name="T13" fmla="*/ 669 h 1536"/>
                <a:gd name="T14" fmla="*/ 121 w 208"/>
                <a:gd name="T15" fmla="*/ 769 h 1536"/>
                <a:gd name="T16" fmla="*/ 6 w 208"/>
                <a:gd name="T17" fmla="*/ 869 h 1536"/>
                <a:gd name="T18" fmla="*/ 83 w 208"/>
                <a:gd name="T19" fmla="*/ 936 h 1536"/>
                <a:gd name="T20" fmla="*/ 44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FF6600"/>
              </a:solidFill>
              <a:round/>
              <a:headEnd/>
              <a:tailEnd type="triangle" w="med" len="lg"/>
            </a:ln>
          </p:spPr>
          <p:txBody>
            <a:bodyPr/>
            <a:lstStyle/>
            <a:p>
              <a:endParaRPr lang="en-US"/>
            </a:p>
          </p:txBody>
        </p:sp>
        <p:sp>
          <p:nvSpPr>
            <p:cNvPr id="20584" name="Freeform 21"/>
            <p:cNvSpPr>
              <a:spLocks/>
            </p:cNvSpPr>
            <p:nvPr/>
          </p:nvSpPr>
          <p:spPr bwMode="auto">
            <a:xfrm>
              <a:off x="1302" y="2858"/>
              <a:ext cx="165" cy="1070"/>
            </a:xfrm>
            <a:custGeom>
              <a:avLst/>
              <a:gdLst>
                <a:gd name="T0" fmla="*/ 44 w 208"/>
                <a:gd name="T1" fmla="*/ 0 h 1536"/>
                <a:gd name="T2" fmla="*/ 159 w 208"/>
                <a:gd name="T3" fmla="*/ 134 h 1536"/>
                <a:gd name="T4" fmla="*/ 6 w 208"/>
                <a:gd name="T5" fmla="*/ 234 h 1536"/>
                <a:gd name="T6" fmla="*/ 121 w 208"/>
                <a:gd name="T7" fmla="*/ 368 h 1536"/>
                <a:gd name="T8" fmla="*/ 6 w 208"/>
                <a:gd name="T9" fmla="*/ 502 h 1536"/>
                <a:gd name="T10" fmla="*/ 121 w 208"/>
                <a:gd name="T11" fmla="*/ 568 h 1536"/>
                <a:gd name="T12" fmla="*/ 44 w 208"/>
                <a:gd name="T13" fmla="*/ 669 h 1536"/>
                <a:gd name="T14" fmla="*/ 121 w 208"/>
                <a:gd name="T15" fmla="*/ 769 h 1536"/>
                <a:gd name="T16" fmla="*/ 6 w 208"/>
                <a:gd name="T17" fmla="*/ 869 h 1536"/>
                <a:gd name="T18" fmla="*/ 83 w 208"/>
                <a:gd name="T19" fmla="*/ 936 h 1536"/>
                <a:gd name="T20" fmla="*/ 44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FF6600"/>
              </a:solidFill>
              <a:round/>
              <a:headEnd/>
              <a:tailEnd type="triangle" w="med" len="lg"/>
            </a:ln>
          </p:spPr>
          <p:txBody>
            <a:bodyPr/>
            <a:lstStyle/>
            <a:p>
              <a:endParaRPr lang="en-US"/>
            </a:p>
          </p:txBody>
        </p:sp>
        <p:sp>
          <p:nvSpPr>
            <p:cNvPr id="20585" name="Freeform 22"/>
            <p:cNvSpPr>
              <a:spLocks/>
            </p:cNvSpPr>
            <p:nvPr/>
          </p:nvSpPr>
          <p:spPr bwMode="auto">
            <a:xfrm>
              <a:off x="1376" y="2858"/>
              <a:ext cx="165" cy="1070"/>
            </a:xfrm>
            <a:custGeom>
              <a:avLst/>
              <a:gdLst>
                <a:gd name="T0" fmla="*/ 44 w 208"/>
                <a:gd name="T1" fmla="*/ 0 h 1536"/>
                <a:gd name="T2" fmla="*/ 159 w 208"/>
                <a:gd name="T3" fmla="*/ 134 h 1536"/>
                <a:gd name="T4" fmla="*/ 6 w 208"/>
                <a:gd name="T5" fmla="*/ 234 h 1536"/>
                <a:gd name="T6" fmla="*/ 121 w 208"/>
                <a:gd name="T7" fmla="*/ 368 h 1536"/>
                <a:gd name="T8" fmla="*/ 6 w 208"/>
                <a:gd name="T9" fmla="*/ 502 h 1536"/>
                <a:gd name="T10" fmla="*/ 121 w 208"/>
                <a:gd name="T11" fmla="*/ 568 h 1536"/>
                <a:gd name="T12" fmla="*/ 44 w 208"/>
                <a:gd name="T13" fmla="*/ 669 h 1536"/>
                <a:gd name="T14" fmla="*/ 121 w 208"/>
                <a:gd name="T15" fmla="*/ 769 h 1536"/>
                <a:gd name="T16" fmla="*/ 6 w 208"/>
                <a:gd name="T17" fmla="*/ 869 h 1536"/>
                <a:gd name="T18" fmla="*/ 83 w 208"/>
                <a:gd name="T19" fmla="*/ 936 h 1536"/>
                <a:gd name="T20" fmla="*/ 44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FF6600"/>
              </a:solidFill>
              <a:round/>
              <a:headEnd/>
              <a:tailEnd type="triangle" w="med" len="lg"/>
            </a:ln>
          </p:spPr>
          <p:txBody>
            <a:bodyPr/>
            <a:lstStyle/>
            <a:p>
              <a:endParaRPr lang="en-US"/>
            </a:p>
          </p:txBody>
        </p:sp>
        <p:sp>
          <p:nvSpPr>
            <p:cNvPr id="20586" name="Freeform 23"/>
            <p:cNvSpPr>
              <a:spLocks/>
            </p:cNvSpPr>
            <p:nvPr/>
          </p:nvSpPr>
          <p:spPr bwMode="auto">
            <a:xfrm>
              <a:off x="1450" y="2858"/>
              <a:ext cx="165" cy="1070"/>
            </a:xfrm>
            <a:custGeom>
              <a:avLst/>
              <a:gdLst>
                <a:gd name="T0" fmla="*/ 44 w 208"/>
                <a:gd name="T1" fmla="*/ 0 h 1536"/>
                <a:gd name="T2" fmla="*/ 159 w 208"/>
                <a:gd name="T3" fmla="*/ 134 h 1536"/>
                <a:gd name="T4" fmla="*/ 6 w 208"/>
                <a:gd name="T5" fmla="*/ 234 h 1536"/>
                <a:gd name="T6" fmla="*/ 121 w 208"/>
                <a:gd name="T7" fmla="*/ 368 h 1536"/>
                <a:gd name="T8" fmla="*/ 6 w 208"/>
                <a:gd name="T9" fmla="*/ 502 h 1536"/>
                <a:gd name="T10" fmla="*/ 121 w 208"/>
                <a:gd name="T11" fmla="*/ 568 h 1536"/>
                <a:gd name="T12" fmla="*/ 44 w 208"/>
                <a:gd name="T13" fmla="*/ 669 h 1536"/>
                <a:gd name="T14" fmla="*/ 121 w 208"/>
                <a:gd name="T15" fmla="*/ 769 h 1536"/>
                <a:gd name="T16" fmla="*/ 6 w 208"/>
                <a:gd name="T17" fmla="*/ 869 h 1536"/>
                <a:gd name="T18" fmla="*/ 83 w 208"/>
                <a:gd name="T19" fmla="*/ 936 h 1536"/>
                <a:gd name="T20" fmla="*/ 44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FF6600"/>
              </a:solidFill>
              <a:round/>
              <a:headEnd/>
              <a:tailEnd type="triangle" w="med" len="lg"/>
            </a:ln>
          </p:spPr>
          <p:txBody>
            <a:bodyPr/>
            <a:lstStyle/>
            <a:p>
              <a:endParaRPr lang="en-US"/>
            </a:p>
          </p:txBody>
        </p:sp>
      </p:grpSp>
      <p:sp>
        <p:nvSpPr>
          <p:cNvPr id="20493" name="Text Box 24"/>
          <p:cNvSpPr txBox="1">
            <a:spLocks noChangeArrowheads="1"/>
          </p:cNvSpPr>
          <p:nvPr/>
        </p:nvSpPr>
        <p:spPr bwMode="auto">
          <a:xfrm>
            <a:off x="395288" y="2520950"/>
            <a:ext cx="1017587" cy="396875"/>
          </a:xfrm>
          <a:prstGeom prst="rect">
            <a:avLst/>
          </a:prstGeom>
          <a:noFill/>
          <a:ln w="19050" algn="ctr">
            <a:noFill/>
            <a:miter lim="800000"/>
            <a:headEnd/>
            <a:tailEnd/>
          </a:ln>
        </p:spPr>
        <p:txBody>
          <a:bodyPr wrap="none">
            <a:spAutoFit/>
          </a:bodyPr>
          <a:lstStyle/>
          <a:p>
            <a:pPr algn="ctr"/>
            <a:r>
              <a:rPr lang="en-US" sz="2000" b="1">
                <a:latin typeface="Arial" pitchFamily="34" charset="0"/>
              </a:rPr>
              <a:t>Blocks</a:t>
            </a:r>
          </a:p>
        </p:txBody>
      </p:sp>
      <p:sp>
        <p:nvSpPr>
          <p:cNvPr id="20494" name="Rectangle 25"/>
          <p:cNvSpPr>
            <a:spLocks noChangeArrowheads="1"/>
          </p:cNvSpPr>
          <p:nvPr/>
        </p:nvSpPr>
        <p:spPr bwMode="auto">
          <a:xfrm rot="5400000">
            <a:off x="2532857" y="3912394"/>
            <a:ext cx="336550" cy="1665287"/>
          </a:xfrm>
          <a:prstGeom prst="rect">
            <a:avLst/>
          </a:prstGeom>
          <a:solidFill>
            <a:srgbClr val="00CC99"/>
          </a:solidFill>
          <a:ln w="9525">
            <a:solidFill>
              <a:schemeClr val="bg1"/>
            </a:solidFill>
            <a:miter lim="800000"/>
            <a:headEnd/>
            <a:tailEnd/>
          </a:ln>
        </p:spPr>
        <p:txBody>
          <a:bodyPr rot="10800000" vert="eaVert" wrap="none" anchor="ctr"/>
          <a:lstStyle/>
          <a:p>
            <a:pPr algn="ctr"/>
            <a:r>
              <a:rPr lang="en-US" sz="1400" b="1">
                <a:solidFill>
                  <a:schemeClr val="bg1"/>
                </a:solidFill>
                <a:latin typeface="Arial" pitchFamily="34" charset="0"/>
              </a:rPr>
              <a:t>Texture L1</a:t>
            </a:r>
          </a:p>
        </p:txBody>
      </p:sp>
      <p:grpSp>
        <p:nvGrpSpPr>
          <p:cNvPr id="3" name="Group 26"/>
          <p:cNvGrpSpPr>
            <a:grpSpLocks/>
          </p:cNvGrpSpPr>
          <p:nvPr/>
        </p:nvGrpSpPr>
        <p:grpSpPr bwMode="auto">
          <a:xfrm>
            <a:off x="1868488" y="1600200"/>
            <a:ext cx="795337" cy="2441575"/>
            <a:chOff x="191" y="1944"/>
            <a:chExt cx="266" cy="818"/>
          </a:xfrm>
        </p:grpSpPr>
        <p:sp>
          <p:nvSpPr>
            <p:cNvPr id="20564" name="Rectangle 27"/>
            <p:cNvSpPr>
              <a:spLocks noChangeArrowheads="1"/>
            </p:cNvSpPr>
            <p:nvPr/>
          </p:nvSpPr>
          <p:spPr bwMode="auto">
            <a:xfrm>
              <a:off x="191" y="1944"/>
              <a:ext cx="266" cy="818"/>
            </a:xfrm>
            <a:prstGeom prst="rect">
              <a:avLst/>
            </a:prstGeom>
            <a:solidFill>
              <a:srgbClr val="CCFF99"/>
            </a:solidFill>
            <a:ln w="38100">
              <a:solidFill>
                <a:schemeClr val="bg1"/>
              </a:solidFill>
              <a:miter lim="800000"/>
              <a:headEnd/>
              <a:tailEnd/>
            </a:ln>
          </p:spPr>
          <p:txBody>
            <a:bodyPr wrap="none" anchor="ctr"/>
            <a:lstStyle/>
            <a:p>
              <a:endParaRPr lang="en-US"/>
            </a:p>
          </p:txBody>
        </p:sp>
        <p:sp>
          <p:nvSpPr>
            <p:cNvPr id="20565" name="Rectangle 28"/>
            <p:cNvSpPr>
              <a:spLocks noChangeArrowheads="1"/>
            </p:cNvSpPr>
            <p:nvPr/>
          </p:nvSpPr>
          <p:spPr bwMode="auto">
            <a:xfrm>
              <a:off x="216" y="2065"/>
              <a:ext cx="96" cy="108"/>
            </a:xfrm>
            <a:prstGeom prst="rect">
              <a:avLst/>
            </a:prstGeom>
            <a:solidFill>
              <a:srgbClr val="00CC00"/>
            </a:solidFill>
            <a:ln w="9525">
              <a:solidFill>
                <a:schemeClr val="bg1"/>
              </a:solidFill>
              <a:miter lim="800000"/>
              <a:headEnd/>
              <a:tailEnd/>
            </a:ln>
          </p:spPr>
          <p:txBody>
            <a:bodyPr wrap="none" anchor="ctr"/>
            <a:lstStyle/>
            <a:p>
              <a:pPr algn="ctr"/>
              <a:r>
                <a:rPr lang="en-US" sz="1400" b="1">
                  <a:solidFill>
                    <a:schemeClr val="bg1"/>
                  </a:solidFill>
                  <a:latin typeface="Arial" pitchFamily="34" charset="0"/>
                </a:rPr>
                <a:t>SP</a:t>
              </a:r>
            </a:p>
          </p:txBody>
        </p:sp>
        <p:sp>
          <p:nvSpPr>
            <p:cNvPr id="20566" name="Rectangle 29"/>
            <p:cNvSpPr>
              <a:spLocks noChangeArrowheads="1"/>
            </p:cNvSpPr>
            <p:nvPr/>
          </p:nvSpPr>
          <p:spPr bwMode="auto">
            <a:xfrm>
              <a:off x="336" y="2065"/>
              <a:ext cx="97" cy="108"/>
            </a:xfrm>
            <a:prstGeom prst="rect">
              <a:avLst/>
            </a:prstGeom>
            <a:solidFill>
              <a:srgbClr val="00CC00"/>
            </a:solidFill>
            <a:ln w="9525">
              <a:solidFill>
                <a:schemeClr val="bg1"/>
              </a:solidFill>
              <a:miter lim="800000"/>
              <a:headEnd/>
              <a:tailEnd/>
            </a:ln>
          </p:spPr>
          <p:txBody>
            <a:bodyPr wrap="none" anchor="ctr"/>
            <a:lstStyle/>
            <a:p>
              <a:pPr algn="ctr"/>
              <a:endParaRPr lang="en-US" sz="1400" b="1">
                <a:latin typeface="Arial" pitchFamily="34" charset="0"/>
              </a:endParaRPr>
            </a:p>
          </p:txBody>
        </p:sp>
        <p:sp>
          <p:nvSpPr>
            <p:cNvPr id="20567" name="Rectangle 30"/>
            <p:cNvSpPr>
              <a:spLocks noChangeArrowheads="1"/>
            </p:cNvSpPr>
            <p:nvPr/>
          </p:nvSpPr>
          <p:spPr bwMode="auto">
            <a:xfrm>
              <a:off x="216" y="2200"/>
              <a:ext cx="96" cy="108"/>
            </a:xfrm>
            <a:prstGeom prst="rect">
              <a:avLst/>
            </a:prstGeom>
            <a:solidFill>
              <a:srgbClr val="00CC00"/>
            </a:solidFill>
            <a:ln w="9525">
              <a:solidFill>
                <a:schemeClr val="bg1"/>
              </a:solidFill>
              <a:miter lim="800000"/>
              <a:headEnd/>
              <a:tailEnd/>
            </a:ln>
          </p:spPr>
          <p:txBody>
            <a:bodyPr wrap="none" anchor="ctr"/>
            <a:lstStyle/>
            <a:p>
              <a:pPr algn="ctr"/>
              <a:endParaRPr lang="en-US" sz="1400" b="1">
                <a:latin typeface="Arial" pitchFamily="34" charset="0"/>
              </a:endParaRPr>
            </a:p>
          </p:txBody>
        </p:sp>
        <p:sp>
          <p:nvSpPr>
            <p:cNvPr id="20568" name="Rectangle 31"/>
            <p:cNvSpPr>
              <a:spLocks noChangeArrowheads="1"/>
            </p:cNvSpPr>
            <p:nvPr/>
          </p:nvSpPr>
          <p:spPr bwMode="auto">
            <a:xfrm>
              <a:off x="336" y="2200"/>
              <a:ext cx="97" cy="108"/>
            </a:xfrm>
            <a:prstGeom prst="rect">
              <a:avLst/>
            </a:prstGeom>
            <a:solidFill>
              <a:srgbClr val="00CC00"/>
            </a:solidFill>
            <a:ln w="9525">
              <a:solidFill>
                <a:schemeClr val="bg1"/>
              </a:solidFill>
              <a:miter lim="800000"/>
              <a:headEnd/>
              <a:tailEnd/>
            </a:ln>
          </p:spPr>
          <p:txBody>
            <a:bodyPr wrap="none" anchor="ctr"/>
            <a:lstStyle/>
            <a:p>
              <a:pPr algn="ctr"/>
              <a:endParaRPr lang="en-US" sz="1400" b="1">
                <a:latin typeface="Arial" pitchFamily="34" charset="0"/>
              </a:endParaRPr>
            </a:p>
          </p:txBody>
        </p:sp>
        <p:sp>
          <p:nvSpPr>
            <p:cNvPr id="20569" name="Rectangle 32"/>
            <p:cNvSpPr>
              <a:spLocks noChangeArrowheads="1"/>
            </p:cNvSpPr>
            <p:nvPr/>
          </p:nvSpPr>
          <p:spPr bwMode="auto">
            <a:xfrm>
              <a:off x="216" y="2335"/>
              <a:ext cx="96" cy="108"/>
            </a:xfrm>
            <a:prstGeom prst="rect">
              <a:avLst/>
            </a:prstGeom>
            <a:solidFill>
              <a:srgbClr val="00CC00"/>
            </a:solidFill>
            <a:ln w="9525">
              <a:solidFill>
                <a:schemeClr val="bg1"/>
              </a:solidFill>
              <a:miter lim="800000"/>
              <a:headEnd/>
              <a:tailEnd/>
            </a:ln>
          </p:spPr>
          <p:txBody>
            <a:bodyPr wrap="none" anchor="ctr"/>
            <a:lstStyle/>
            <a:p>
              <a:pPr algn="ctr"/>
              <a:endParaRPr lang="en-US" sz="1400" b="1">
                <a:latin typeface="Arial" pitchFamily="34" charset="0"/>
              </a:endParaRPr>
            </a:p>
          </p:txBody>
        </p:sp>
        <p:sp>
          <p:nvSpPr>
            <p:cNvPr id="20570" name="Rectangle 33"/>
            <p:cNvSpPr>
              <a:spLocks noChangeArrowheads="1"/>
            </p:cNvSpPr>
            <p:nvPr/>
          </p:nvSpPr>
          <p:spPr bwMode="auto">
            <a:xfrm>
              <a:off x="336" y="2335"/>
              <a:ext cx="97" cy="108"/>
            </a:xfrm>
            <a:prstGeom prst="rect">
              <a:avLst/>
            </a:prstGeom>
            <a:solidFill>
              <a:srgbClr val="00CC00"/>
            </a:solidFill>
            <a:ln w="9525">
              <a:solidFill>
                <a:schemeClr val="bg1"/>
              </a:solidFill>
              <a:miter lim="800000"/>
              <a:headEnd/>
              <a:tailEnd/>
            </a:ln>
          </p:spPr>
          <p:txBody>
            <a:bodyPr wrap="none" anchor="ctr"/>
            <a:lstStyle/>
            <a:p>
              <a:pPr algn="ctr"/>
              <a:endParaRPr lang="en-US" sz="1400" b="1">
                <a:latin typeface="Arial" pitchFamily="34" charset="0"/>
              </a:endParaRPr>
            </a:p>
          </p:txBody>
        </p:sp>
        <p:sp>
          <p:nvSpPr>
            <p:cNvPr id="20571" name="Rectangle 34"/>
            <p:cNvSpPr>
              <a:spLocks noChangeArrowheads="1"/>
            </p:cNvSpPr>
            <p:nvPr/>
          </p:nvSpPr>
          <p:spPr bwMode="auto">
            <a:xfrm>
              <a:off x="216" y="2470"/>
              <a:ext cx="96" cy="108"/>
            </a:xfrm>
            <a:prstGeom prst="rect">
              <a:avLst/>
            </a:prstGeom>
            <a:solidFill>
              <a:srgbClr val="00CC00"/>
            </a:solidFill>
            <a:ln w="9525">
              <a:solidFill>
                <a:schemeClr val="bg1"/>
              </a:solidFill>
              <a:miter lim="800000"/>
              <a:headEnd/>
              <a:tailEnd/>
            </a:ln>
          </p:spPr>
          <p:txBody>
            <a:bodyPr wrap="none" anchor="ctr"/>
            <a:lstStyle/>
            <a:p>
              <a:pPr algn="ctr"/>
              <a:endParaRPr lang="en-US" sz="1400" b="1">
                <a:latin typeface="Arial" pitchFamily="34" charset="0"/>
              </a:endParaRPr>
            </a:p>
          </p:txBody>
        </p:sp>
        <p:sp>
          <p:nvSpPr>
            <p:cNvPr id="20572" name="Rectangle 35"/>
            <p:cNvSpPr>
              <a:spLocks noChangeArrowheads="1"/>
            </p:cNvSpPr>
            <p:nvPr/>
          </p:nvSpPr>
          <p:spPr bwMode="auto">
            <a:xfrm>
              <a:off x="336" y="2470"/>
              <a:ext cx="97" cy="108"/>
            </a:xfrm>
            <a:prstGeom prst="rect">
              <a:avLst/>
            </a:prstGeom>
            <a:solidFill>
              <a:srgbClr val="00CC00"/>
            </a:solidFill>
            <a:ln w="9525">
              <a:solidFill>
                <a:schemeClr val="bg1"/>
              </a:solidFill>
              <a:miter lim="800000"/>
              <a:headEnd/>
              <a:tailEnd/>
            </a:ln>
          </p:spPr>
          <p:txBody>
            <a:bodyPr wrap="none" anchor="ctr"/>
            <a:lstStyle/>
            <a:p>
              <a:pPr algn="ctr"/>
              <a:endParaRPr lang="en-US" sz="1400" b="1">
                <a:latin typeface="Arial" pitchFamily="34" charset="0"/>
              </a:endParaRPr>
            </a:p>
          </p:txBody>
        </p:sp>
        <p:sp>
          <p:nvSpPr>
            <p:cNvPr id="20573" name="Rectangle 36"/>
            <p:cNvSpPr>
              <a:spLocks noChangeArrowheads="1"/>
            </p:cNvSpPr>
            <p:nvPr/>
          </p:nvSpPr>
          <p:spPr bwMode="auto">
            <a:xfrm rot="5400000">
              <a:off x="254" y="2561"/>
              <a:ext cx="141" cy="217"/>
            </a:xfrm>
            <a:prstGeom prst="rect">
              <a:avLst/>
            </a:prstGeom>
            <a:solidFill>
              <a:srgbClr val="0000FF"/>
            </a:solidFill>
            <a:ln w="9525">
              <a:solidFill>
                <a:schemeClr val="bg1"/>
              </a:solidFill>
              <a:miter lim="800000"/>
              <a:headEnd/>
              <a:tailEnd/>
            </a:ln>
          </p:spPr>
          <p:txBody>
            <a:bodyPr rot="10800000" vert="eaVert" wrap="none" anchor="ctr"/>
            <a:lstStyle/>
            <a:p>
              <a:pPr algn="ctr">
                <a:lnSpc>
                  <a:spcPct val="90000"/>
                </a:lnSpc>
              </a:pPr>
              <a:r>
                <a:rPr lang="en-US" sz="1200" b="1">
                  <a:latin typeface="Arial" pitchFamily="34" charset="0"/>
                </a:rPr>
                <a:t>Shared</a:t>
              </a:r>
            </a:p>
            <a:p>
              <a:pPr algn="ctr">
                <a:lnSpc>
                  <a:spcPct val="90000"/>
                </a:lnSpc>
              </a:pPr>
              <a:r>
                <a:rPr lang="en-US" sz="1200" b="1">
                  <a:latin typeface="Arial" pitchFamily="34" charset="0"/>
                </a:rPr>
                <a:t>Memory</a:t>
              </a:r>
            </a:p>
          </p:txBody>
        </p:sp>
        <p:sp>
          <p:nvSpPr>
            <p:cNvPr id="20574" name="Rectangle 37"/>
            <p:cNvSpPr>
              <a:spLocks noChangeArrowheads="1"/>
            </p:cNvSpPr>
            <p:nvPr/>
          </p:nvSpPr>
          <p:spPr bwMode="auto">
            <a:xfrm rot="5400000">
              <a:off x="286" y="1897"/>
              <a:ext cx="77" cy="215"/>
            </a:xfrm>
            <a:prstGeom prst="rect">
              <a:avLst/>
            </a:prstGeom>
            <a:solidFill>
              <a:srgbClr val="99FF99"/>
            </a:solidFill>
            <a:ln w="9525">
              <a:solidFill>
                <a:schemeClr val="bg1"/>
              </a:solidFill>
              <a:miter lim="800000"/>
              <a:headEnd/>
              <a:tailEnd/>
            </a:ln>
          </p:spPr>
          <p:txBody>
            <a:bodyPr rot="10800000" vert="eaVert" wrap="none" anchor="ctr"/>
            <a:lstStyle/>
            <a:p>
              <a:pPr algn="ctr">
                <a:lnSpc>
                  <a:spcPct val="90000"/>
                </a:lnSpc>
              </a:pPr>
              <a:r>
                <a:rPr lang="en-US" sz="1400" b="1">
                  <a:solidFill>
                    <a:schemeClr val="bg1"/>
                  </a:solidFill>
                  <a:latin typeface="Arial" pitchFamily="34" charset="0"/>
                </a:rPr>
                <a:t>MT IU</a:t>
              </a:r>
            </a:p>
          </p:txBody>
        </p:sp>
      </p:grpSp>
      <p:grpSp>
        <p:nvGrpSpPr>
          <p:cNvPr id="4" name="Group 38"/>
          <p:cNvGrpSpPr>
            <a:grpSpLocks/>
          </p:cNvGrpSpPr>
          <p:nvPr/>
        </p:nvGrpSpPr>
        <p:grpSpPr bwMode="auto">
          <a:xfrm>
            <a:off x="2743200" y="1600200"/>
            <a:ext cx="796925" cy="2441575"/>
            <a:chOff x="484" y="1944"/>
            <a:chExt cx="267" cy="818"/>
          </a:xfrm>
        </p:grpSpPr>
        <p:sp>
          <p:nvSpPr>
            <p:cNvPr id="20553" name="Rectangle 39"/>
            <p:cNvSpPr>
              <a:spLocks noChangeArrowheads="1"/>
            </p:cNvSpPr>
            <p:nvPr/>
          </p:nvSpPr>
          <p:spPr bwMode="auto">
            <a:xfrm>
              <a:off x="484" y="1944"/>
              <a:ext cx="267" cy="818"/>
            </a:xfrm>
            <a:prstGeom prst="rect">
              <a:avLst/>
            </a:prstGeom>
            <a:solidFill>
              <a:srgbClr val="CCFF99"/>
            </a:solidFill>
            <a:ln w="38100">
              <a:solidFill>
                <a:schemeClr val="bg1"/>
              </a:solidFill>
              <a:miter lim="800000"/>
              <a:headEnd/>
              <a:tailEnd/>
            </a:ln>
          </p:spPr>
          <p:txBody>
            <a:bodyPr wrap="none" anchor="ctr"/>
            <a:lstStyle/>
            <a:p>
              <a:endParaRPr lang="en-US"/>
            </a:p>
          </p:txBody>
        </p:sp>
        <p:sp>
          <p:nvSpPr>
            <p:cNvPr id="20554" name="Rectangle 40"/>
            <p:cNvSpPr>
              <a:spLocks noChangeArrowheads="1"/>
            </p:cNvSpPr>
            <p:nvPr/>
          </p:nvSpPr>
          <p:spPr bwMode="auto">
            <a:xfrm>
              <a:off x="509" y="2065"/>
              <a:ext cx="96" cy="108"/>
            </a:xfrm>
            <a:prstGeom prst="rect">
              <a:avLst/>
            </a:prstGeom>
            <a:solidFill>
              <a:srgbClr val="00CC00"/>
            </a:solidFill>
            <a:ln w="9525">
              <a:solidFill>
                <a:schemeClr val="bg1"/>
              </a:solidFill>
              <a:miter lim="800000"/>
              <a:headEnd/>
              <a:tailEnd/>
            </a:ln>
          </p:spPr>
          <p:txBody>
            <a:bodyPr wrap="none" anchor="ctr"/>
            <a:lstStyle/>
            <a:p>
              <a:pPr algn="ctr"/>
              <a:r>
                <a:rPr lang="en-US" sz="1400" b="1">
                  <a:solidFill>
                    <a:schemeClr val="bg1"/>
                  </a:solidFill>
                  <a:latin typeface="Arial" pitchFamily="34" charset="0"/>
                </a:rPr>
                <a:t>SP</a:t>
              </a:r>
            </a:p>
          </p:txBody>
        </p:sp>
        <p:sp>
          <p:nvSpPr>
            <p:cNvPr id="20555" name="Rectangle 41"/>
            <p:cNvSpPr>
              <a:spLocks noChangeArrowheads="1"/>
            </p:cNvSpPr>
            <p:nvPr/>
          </p:nvSpPr>
          <p:spPr bwMode="auto">
            <a:xfrm>
              <a:off x="630" y="2065"/>
              <a:ext cx="97" cy="108"/>
            </a:xfrm>
            <a:prstGeom prst="rect">
              <a:avLst/>
            </a:prstGeom>
            <a:solidFill>
              <a:srgbClr val="00CC00"/>
            </a:solidFill>
            <a:ln w="9525">
              <a:solidFill>
                <a:schemeClr val="bg1"/>
              </a:solidFill>
              <a:miter lim="800000"/>
              <a:headEnd/>
              <a:tailEnd/>
            </a:ln>
          </p:spPr>
          <p:txBody>
            <a:bodyPr wrap="none" anchor="ctr"/>
            <a:lstStyle/>
            <a:p>
              <a:pPr algn="ctr"/>
              <a:endParaRPr lang="en-US" sz="1400" b="1">
                <a:latin typeface="Arial" pitchFamily="34" charset="0"/>
              </a:endParaRPr>
            </a:p>
          </p:txBody>
        </p:sp>
        <p:sp>
          <p:nvSpPr>
            <p:cNvPr id="20556" name="Rectangle 42"/>
            <p:cNvSpPr>
              <a:spLocks noChangeArrowheads="1"/>
            </p:cNvSpPr>
            <p:nvPr/>
          </p:nvSpPr>
          <p:spPr bwMode="auto">
            <a:xfrm>
              <a:off x="509" y="2200"/>
              <a:ext cx="96" cy="108"/>
            </a:xfrm>
            <a:prstGeom prst="rect">
              <a:avLst/>
            </a:prstGeom>
            <a:solidFill>
              <a:srgbClr val="00CC00"/>
            </a:solidFill>
            <a:ln w="9525">
              <a:solidFill>
                <a:schemeClr val="bg1"/>
              </a:solidFill>
              <a:miter lim="800000"/>
              <a:headEnd/>
              <a:tailEnd/>
            </a:ln>
          </p:spPr>
          <p:txBody>
            <a:bodyPr wrap="none" anchor="ctr"/>
            <a:lstStyle/>
            <a:p>
              <a:pPr algn="ctr"/>
              <a:endParaRPr lang="en-US" sz="1400" b="1">
                <a:latin typeface="Arial" pitchFamily="34" charset="0"/>
              </a:endParaRPr>
            </a:p>
          </p:txBody>
        </p:sp>
        <p:sp>
          <p:nvSpPr>
            <p:cNvPr id="20557" name="Rectangle 43"/>
            <p:cNvSpPr>
              <a:spLocks noChangeArrowheads="1"/>
            </p:cNvSpPr>
            <p:nvPr/>
          </p:nvSpPr>
          <p:spPr bwMode="auto">
            <a:xfrm>
              <a:off x="630" y="2200"/>
              <a:ext cx="97" cy="108"/>
            </a:xfrm>
            <a:prstGeom prst="rect">
              <a:avLst/>
            </a:prstGeom>
            <a:solidFill>
              <a:srgbClr val="00CC00"/>
            </a:solidFill>
            <a:ln w="9525">
              <a:solidFill>
                <a:schemeClr val="bg1"/>
              </a:solidFill>
              <a:miter lim="800000"/>
              <a:headEnd/>
              <a:tailEnd/>
            </a:ln>
          </p:spPr>
          <p:txBody>
            <a:bodyPr wrap="none" anchor="ctr"/>
            <a:lstStyle/>
            <a:p>
              <a:pPr algn="ctr"/>
              <a:endParaRPr lang="en-US" sz="1400" b="1">
                <a:latin typeface="Arial" pitchFamily="34" charset="0"/>
              </a:endParaRPr>
            </a:p>
          </p:txBody>
        </p:sp>
        <p:sp>
          <p:nvSpPr>
            <p:cNvPr id="20558" name="Rectangle 44"/>
            <p:cNvSpPr>
              <a:spLocks noChangeArrowheads="1"/>
            </p:cNvSpPr>
            <p:nvPr/>
          </p:nvSpPr>
          <p:spPr bwMode="auto">
            <a:xfrm>
              <a:off x="509" y="2335"/>
              <a:ext cx="96" cy="108"/>
            </a:xfrm>
            <a:prstGeom prst="rect">
              <a:avLst/>
            </a:prstGeom>
            <a:solidFill>
              <a:srgbClr val="00CC00"/>
            </a:solidFill>
            <a:ln w="9525">
              <a:solidFill>
                <a:schemeClr val="bg1"/>
              </a:solidFill>
              <a:miter lim="800000"/>
              <a:headEnd/>
              <a:tailEnd/>
            </a:ln>
          </p:spPr>
          <p:txBody>
            <a:bodyPr wrap="none" anchor="ctr"/>
            <a:lstStyle/>
            <a:p>
              <a:pPr algn="ctr"/>
              <a:endParaRPr lang="en-US" sz="1400" b="1">
                <a:latin typeface="Arial" pitchFamily="34" charset="0"/>
              </a:endParaRPr>
            </a:p>
          </p:txBody>
        </p:sp>
        <p:sp>
          <p:nvSpPr>
            <p:cNvPr id="20559" name="Rectangle 45"/>
            <p:cNvSpPr>
              <a:spLocks noChangeArrowheads="1"/>
            </p:cNvSpPr>
            <p:nvPr/>
          </p:nvSpPr>
          <p:spPr bwMode="auto">
            <a:xfrm>
              <a:off x="630" y="2335"/>
              <a:ext cx="97" cy="108"/>
            </a:xfrm>
            <a:prstGeom prst="rect">
              <a:avLst/>
            </a:prstGeom>
            <a:solidFill>
              <a:srgbClr val="00CC00"/>
            </a:solidFill>
            <a:ln w="9525">
              <a:solidFill>
                <a:schemeClr val="bg1"/>
              </a:solidFill>
              <a:miter lim="800000"/>
              <a:headEnd/>
              <a:tailEnd/>
            </a:ln>
          </p:spPr>
          <p:txBody>
            <a:bodyPr wrap="none" anchor="ctr"/>
            <a:lstStyle/>
            <a:p>
              <a:pPr algn="ctr"/>
              <a:endParaRPr lang="en-US" sz="1400" b="1">
                <a:latin typeface="Arial" pitchFamily="34" charset="0"/>
              </a:endParaRPr>
            </a:p>
          </p:txBody>
        </p:sp>
        <p:sp>
          <p:nvSpPr>
            <p:cNvPr id="20560" name="Rectangle 46"/>
            <p:cNvSpPr>
              <a:spLocks noChangeArrowheads="1"/>
            </p:cNvSpPr>
            <p:nvPr/>
          </p:nvSpPr>
          <p:spPr bwMode="auto">
            <a:xfrm>
              <a:off x="509" y="2470"/>
              <a:ext cx="96" cy="108"/>
            </a:xfrm>
            <a:prstGeom prst="rect">
              <a:avLst/>
            </a:prstGeom>
            <a:solidFill>
              <a:srgbClr val="00CC00"/>
            </a:solidFill>
            <a:ln w="9525">
              <a:solidFill>
                <a:schemeClr val="bg1"/>
              </a:solidFill>
              <a:miter lim="800000"/>
              <a:headEnd/>
              <a:tailEnd/>
            </a:ln>
          </p:spPr>
          <p:txBody>
            <a:bodyPr wrap="none" anchor="ctr"/>
            <a:lstStyle/>
            <a:p>
              <a:pPr algn="ctr"/>
              <a:endParaRPr lang="en-US" sz="1400" b="1">
                <a:latin typeface="Arial" pitchFamily="34" charset="0"/>
              </a:endParaRPr>
            </a:p>
          </p:txBody>
        </p:sp>
        <p:sp>
          <p:nvSpPr>
            <p:cNvPr id="20561" name="Rectangle 47"/>
            <p:cNvSpPr>
              <a:spLocks noChangeArrowheads="1"/>
            </p:cNvSpPr>
            <p:nvPr/>
          </p:nvSpPr>
          <p:spPr bwMode="auto">
            <a:xfrm>
              <a:off x="630" y="2470"/>
              <a:ext cx="97" cy="108"/>
            </a:xfrm>
            <a:prstGeom prst="rect">
              <a:avLst/>
            </a:prstGeom>
            <a:solidFill>
              <a:srgbClr val="00CC00"/>
            </a:solidFill>
            <a:ln w="9525">
              <a:solidFill>
                <a:schemeClr val="bg1"/>
              </a:solidFill>
              <a:miter lim="800000"/>
              <a:headEnd/>
              <a:tailEnd/>
            </a:ln>
          </p:spPr>
          <p:txBody>
            <a:bodyPr wrap="none" anchor="ctr"/>
            <a:lstStyle/>
            <a:p>
              <a:pPr algn="ctr"/>
              <a:endParaRPr lang="en-US" sz="1400" b="1">
                <a:latin typeface="Arial" pitchFamily="34" charset="0"/>
              </a:endParaRPr>
            </a:p>
          </p:txBody>
        </p:sp>
        <p:sp>
          <p:nvSpPr>
            <p:cNvPr id="20562" name="Rectangle 48"/>
            <p:cNvSpPr>
              <a:spLocks noChangeArrowheads="1"/>
            </p:cNvSpPr>
            <p:nvPr/>
          </p:nvSpPr>
          <p:spPr bwMode="auto">
            <a:xfrm rot="5400000">
              <a:off x="547" y="2561"/>
              <a:ext cx="141" cy="218"/>
            </a:xfrm>
            <a:prstGeom prst="rect">
              <a:avLst/>
            </a:prstGeom>
            <a:solidFill>
              <a:srgbClr val="0000FF"/>
            </a:solidFill>
            <a:ln w="9525">
              <a:solidFill>
                <a:schemeClr val="bg1"/>
              </a:solidFill>
              <a:miter lim="800000"/>
              <a:headEnd/>
              <a:tailEnd/>
            </a:ln>
          </p:spPr>
          <p:txBody>
            <a:bodyPr rot="10800000" vert="eaVert" wrap="none" anchor="ctr"/>
            <a:lstStyle/>
            <a:p>
              <a:pPr algn="ctr">
                <a:lnSpc>
                  <a:spcPct val="90000"/>
                </a:lnSpc>
              </a:pPr>
              <a:r>
                <a:rPr lang="en-US" sz="1200" b="1">
                  <a:latin typeface="Arial" pitchFamily="34" charset="0"/>
                </a:rPr>
                <a:t>Shared</a:t>
              </a:r>
            </a:p>
            <a:p>
              <a:pPr algn="ctr">
                <a:lnSpc>
                  <a:spcPct val="90000"/>
                </a:lnSpc>
              </a:pPr>
              <a:r>
                <a:rPr lang="en-US" sz="1200" b="1">
                  <a:latin typeface="Arial" pitchFamily="34" charset="0"/>
                </a:rPr>
                <a:t>Memory</a:t>
              </a:r>
            </a:p>
          </p:txBody>
        </p:sp>
        <p:sp>
          <p:nvSpPr>
            <p:cNvPr id="20563" name="Rectangle 49"/>
            <p:cNvSpPr>
              <a:spLocks noChangeArrowheads="1"/>
            </p:cNvSpPr>
            <p:nvPr/>
          </p:nvSpPr>
          <p:spPr bwMode="auto">
            <a:xfrm rot="5400000">
              <a:off x="579" y="1897"/>
              <a:ext cx="77" cy="216"/>
            </a:xfrm>
            <a:prstGeom prst="rect">
              <a:avLst/>
            </a:prstGeom>
            <a:solidFill>
              <a:srgbClr val="99FF99"/>
            </a:solidFill>
            <a:ln w="9525">
              <a:solidFill>
                <a:schemeClr val="bg1"/>
              </a:solidFill>
              <a:miter lim="800000"/>
              <a:headEnd/>
              <a:tailEnd/>
            </a:ln>
          </p:spPr>
          <p:txBody>
            <a:bodyPr rot="10800000" vert="eaVert" wrap="none" anchor="ctr"/>
            <a:lstStyle/>
            <a:p>
              <a:pPr algn="ctr">
                <a:lnSpc>
                  <a:spcPct val="90000"/>
                </a:lnSpc>
              </a:pPr>
              <a:r>
                <a:rPr lang="en-US" sz="1400" b="1">
                  <a:solidFill>
                    <a:schemeClr val="bg1"/>
                  </a:solidFill>
                  <a:latin typeface="Arial" pitchFamily="34" charset="0"/>
                </a:rPr>
                <a:t>MT IU</a:t>
              </a:r>
            </a:p>
          </p:txBody>
        </p:sp>
      </p:grpSp>
      <p:grpSp>
        <p:nvGrpSpPr>
          <p:cNvPr id="5" name="Group 50"/>
          <p:cNvGrpSpPr>
            <a:grpSpLocks/>
          </p:cNvGrpSpPr>
          <p:nvPr/>
        </p:nvGrpSpPr>
        <p:grpSpPr bwMode="auto">
          <a:xfrm>
            <a:off x="1868488" y="4119563"/>
            <a:ext cx="1665287" cy="393700"/>
            <a:chOff x="191" y="2788"/>
            <a:chExt cx="558" cy="132"/>
          </a:xfrm>
        </p:grpSpPr>
        <p:sp>
          <p:nvSpPr>
            <p:cNvPr id="20548" name="Rectangle 51"/>
            <p:cNvSpPr>
              <a:spLocks noChangeArrowheads="1"/>
            </p:cNvSpPr>
            <p:nvPr/>
          </p:nvSpPr>
          <p:spPr bwMode="auto">
            <a:xfrm rot="5400000">
              <a:off x="404" y="2575"/>
              <a:ext cx="132" cy="558"/>
            </a:xfrm>
            <a:prstGeom prst="rect">
              <a:avLst/>
            </a:prstGeom>
            <a:solidFill>
              <a:srgbClr val="C0C0C0"/>
            </a:solidFill>
            <a:ln w="9525">
              <a:solidFill>
                <a:schemeClr val="bg1"/>
              </a:solidFill>
              <a:miter lim="800000"/>
              <a:headEnd/>
              <a:tailEnd/>
            </a:ln>
          </p:spPr>
          <p:txBody>
            <a:bodyPr wrap="none" anchor="ctr"/>
            <a:lstStyle/>
            <a:p>
              <a:endParaRPr lang="en-US"/>
            </a:p>
          </p:txBody>
        </p:sp>
        <p:sp>
          <p:nvSpPr>
            <p:cNvPr id="20549" name="Rectangle 52"/>
            <p:cNvSpPr>
              <a:spLocks noChangeArrowheads="1"/>
            </p:cNvSpPr>
            <p:nvPr/>
          </p:nvSpPr>
          <p:spPr bwMode="auto">
            <a:xfrm>
              <a:off x="216" y="2813"/>
              <a:ext cx="108" cy="88"/>
            </a:xfrm>
            <a:prstGeom prst="rect">
              <a:avLst/>
            </a:prstGeom>
            <a:solidFill>
              <a:srgbClr val="00CC99"/>
            </a:solidFill>
            <a:ln w="9525">
              <a:solidFill>
                <a:schemeClr val="bg1"/>
              </a:solidFill>
              <a:miter lim="800000"/>
              <a:headEnd/>
              <a:tailEnd/>
            </a:ln>
          </p:spPr>
          <p:txBody>
            <a:bodyPr wrap="none" lIns="0" tIns="0" rIns="0" bIns="0" anchor="ctr" anchorCtr="1"/>
            <a:lstStyle/>
            <a:p>
              <a:pPr algn="ctr"/>
              <a:r>
                <a:rPr lang="en-US" sz="1400" b="1">
                  <a:solidFill>
                    <a:schemeClr val="bg1"/>
                  </a:solidFill>
                  <a:latin typeface="Arial" pitchFamily="34" charset="0"/>
                </a:rPr>
                <a:t>TF</a:t>
              </a:r>
            </a:p>
          </p:txBody>
        </p:sp>
        <p:sp>
          <p:nvSpPr>
            <p:cNvPr id="20550" name="Rectangle 53"/>
            <p:cNvSpPr>
              <a:spLocks noChangeArrowheads="1"/>
            </p:cNvSpPr>
            <p:nvPr/>
          </p:nvSpPr>
          <p:spPr bwMode="auto">
            <a:xfrm>
              <a:off x="350" y="2813"/>
              <a:ext cx="108" cy="88"/>
            </a:xfrm>
            <a:prstGeom prst="rect">
              <a:avLst/>
            </a:prstGeom>
            <a:solidFill>
              <a:srgbClr val="00CC99"/>
            </a:solidFill>
            <a:ln w="9525">
              <a:solidFill>
                <a:schemeClr val="bg1"/>
              </a:solidFill>
              <a:miter lim="800000"/>
              <a:headEnd/>
              <a:tailEnd/>
            </a:ln>
          </p:spPr>
          <p:txBody>
            <a:bodyPr wrap="none" lIns="0" tIns="0" rIns="0" bIns="0" anchor="ctr" anchorCtr="1"/>
            <a:lstStyle/>
            <a:p>
              <a:pPr algn="ctr"/>
              <a:endParaRPr lang="en-US" sz="1400" b="1">
                <a:solidFill>
                  <a:schemeClr val="bg1"/>
                </a:solidFill>
                <a:latin typeface="Arial" pitchFamily="34" charset="0"/>
              </a:endParaRPr>
            </a:p>
          </p:txBody>
        </p:sp>
        <p:sp>
          <p:nvSpPr>
            <p:cNvPr id="20551" name="Rectangle 54"/>
            <p:cNvSpPr>
              <a:spLocks noChangeArrowheads="1"/>
            </p:cNvSpPr>
            <p:nvPr/>
          </p:nvSpPr>
          <p:spPr bwMode="auto">
            <a:xfrm>
              <a:off x="484" y="2813"/>
              <a:ext cx="108" cy="88"/>
            </a:xfrm>
            <a:prstGeom prst="rect">
              <a:avLst/>
            </a:prstGeom>
            <a:solidFill>
              <a:srgbClr val="00CC99"/>
            </a:solidFill>
            <a:ln w="9525">
              <a:solidFill>
                <a:schemeClr val="bg1"/>
              </a:solidFill>
              <a:miter lim="800000"/>
              <a:headEnd/>
              <a:tailEnd/>
            </a:ln>
          </p:spPr>
          <p:txBody>
            <a:bodyPr wrap="none" lIns="0" tIns="0" rIns="0" bIns="0" anchor="ctr" anchorCtr="1"/>
            <a:lstStyle/>
            <a:p>
              <a:pPr algn="ctr"/>
              <a:endParaRPr lang="en-US" sz="1400" b="1">
                <a:solidFill>
                  <a:schemeClr val="bg1"/>
                </a:solidFill>
                <a:latin typeface="Arial" pitchFamily="34" charset="0"/>
              </a:endParaRPr>
            </a:p>
          </p:txBody>
        </p:sp>
        <p:sp>
          <p:nvSpPr>
            <p:cNvPr id="20552" name="Rectangle 55"/>
            <p:cNvSpPr>
              <a:spLocks noChangeArrowheads="1"/>
            </p:cNvSpPr>
            <p:nvPr/>
          </p:nvSpPr>
          <p:spPr bwMode="auto">
            <a:xfrm>
              <a:off x="618" y="2813"/>
              <a:ext cx="108" cy="88"/>
            </a:xfrm>
            <a:prstGeom prst="rect">
              <a:avLst/>
            </a:prstGeom>
            <a:solidFill>
              <a:srgbClr val="00CC99"/>
            </a:solidFill>
            <a:ln w="9525">
              <a:solidFill>
                <a:schemeClr val="bg1"/>
              </a:solidFill>
              <a:miter lim="800000"/>
              <a:headEnd/>
              <a:tailEnd/>
            </a:ln>
          </p:spPr>
          <p:txBody>
            <a:bodyPr wrap="none" lIns="0" tIns="0" rIns="0" bIns="0" anchor="ctr" anchorCtr="1"/>
            <a:lstStyle/>
            <a:p>
              <a:pPr algn="ctr"/>
              <a:endParaRPr lang="en-US" sz="1400" b="1">
                <a:solidFill>
                  <a:schemeClr val="bg1"/>
                </a:solidFill>
                <a:latin typeface="Arial" pitchFamily="34" charset="0"/>
              </a:endParaRPr>
            </a:p>
          </p:txBody>
        </p:sp>
      </p:grpSp>
      <p:grpSp>
        <p:nvGrpSpPr>
          <p:cNvPr id="6" name="Group 56"/>
          <p:cNvGrpSpPr>
            <a:grpSpLocks/>
          </p:cNvGrpSpPr>
          <p:nvPr/>
        </p:nvGrpSpPr>
        <p:grpSpPr bwMode="auto">
          <a:xfrm>
            <a:off x="2235200" y="5649913"/>
            <a:ext cx="947738" cy="296862"/>
            <a:chOff x="1503" y="3759"/>
            <a:chExt cx="647" cy="203"/>
          </a:xfrm>
        </p:grpSpPr>
        <p:cxnSp>
          <p:nvCxnSpPr>
            <p:cNvPr id="20546" name="AutoShape 57"/>
            <p:cNvCxnSpPr>
              <a:cxnSpLocks noChangeShapeType="1"/>
            </p:cNvCxnSpPr>
            <p:nvPr/>
          </p:nvCxnSpPr>
          <p:spPr bwMode="auto">
            <a:xfrm>
              <a:off x="2150" y="3759"/>
              <a:ext cx="0" cy="203"/>
            </a:xfrm>
            <a:prstGeom prst="straightConnector1">
              <a:avLst/>
            </a:prstGeom>
            <a:noFill/>
            <a:ln w="38100">
              <a:solidFill>
                <a:srgbClr val="00CC99"/>
              </a:solidFill>
              <a:round/>
              <a:headEnd type="triangle" w="med" len="med"/>
              <a:tailEnd type="triangle" w="med" len="med"/>
            </a:ln>
          </p:spPr>
        </p:cxnSp>
        <p:cxnSp>
          <p:nvCxnSpPr>
            <p:cNvPr id="20547" name="AutoShape 58"/>
            <p:cNvCxnSpPr>
              <a:cxnSpLocks noChangeShapeType="1"/>
            </p:cNvCxnSpPr>
            <p:nvPr/>
          </p:nvCxnSpPr>
          <p:spPr bwMode="auto">
            <a:xfrm>
              <a:off x="1503" y="3759"/>
              <a:ext cx="0" cy="203"/>
            </a:xfrm>
            <a:prstGeom prst="straightConnector1">
              <a:avLst/>
            </a:prstGeom>
            <a:noFill/>
            <a:ln w="38100">
              <a:solidFill>
                <a:srgbClr val="3366FF"/>
              </a:solidFill>
              <a:round/>
              <a:headEnd type="triangle" w="med" len="med"/>
              <a:tailEnd type="triangle" w="med" len="med"/>
            </a:ln>
          </p:spPr>
        </p:cxnSp>
      </p:grpSp>
      <p:grpSp>
        <p:nvGrpSpPr>
          <p:cNvPr id="7" name="Group 59"/>
          <p:cNvGrpSpPr>
            <a:grpSpLocks/>
          </p:cNvGrpSpPr>
          <p:nvPr/>
        </p:nvGrpSpPr>
        <p:grpSpPr bwMode="auto">
          <a:xfrm>
            <a:off x="1801813" y="5278438"/>
            <a:ext cx="855662" cy="371475"/>
            <a:chOff x="144" y="3552"/>
            <a:chExt cx="864" cy="288"/>
          </a:xfrm>
        </p:grpSpPr>
        <p:sp>
          <p:nvSpPr>
            <p:cNvPr id="20525" name="Rectangle 60"/>
            <p:cNvSpPr>
              <a:spLocks noChangeArrowheads="1"/>
            </p:cNvSpPr>
            <p:nvPr/>
          </p:nvSpPr>
          <p:spPr bwMode="auto">
            <a:xfrm>
              <a:off x="144" y="3552"/>
              <a:ext cx="864" cy="288"/>
            </a:xfrm>
            <a:prstGeom prst="rect">
              <a:avLst/>
            </a:prstGeom>
            <a:solidFill>
              <a:srgbClr val="C0C0C0"/>
            </a:solidFill>
            <a:ln w="9525">
              <a:noFill/>
              <a:miter lim="800000"/>
              <a:headEnd/>
              <a:tailEnd/>
            </a:ln>
          </p:spPr>
          <p:txBody>
            <a:bodyPr wrap="none" anchor="ctr"/>
            <a:lstStyle/>
            <a:p>
              <a:endParaRPr lang="en-US"/>
            </a:p>
          </p:txBody>
        </p:sp>
        <p:grpSp>
          <p:nvGrpSpPr>
            <p:cNvPr id="8" name="Group 61"/>
            <p:cNvGrpSpPr>
              <a:grpSpLocks/>
            </p:cNvGrpSpPr>
            <p:nvPr/>
          </p:nvGrpSpPr>
          <p:grpSpPr bwMode="auto">
            <a:xfrm>
              <a:off x="192" y="3600"/>
              <a:ext cx="192" cy="192"/>
              <a:chOff x="1728" y="3792"/>
              <a:chExt cx="192" cy="192"/>
            </a:xfrm>
          </p:grpSpPr>
          <p:sp>
            <p:nvSpPr>
              <p:cNvPr id="20542" name="Rectangle 62"/>
              <p:cNvSpPr>
                <a:spLocks noChangeArrowheads="1"/>
              </p:cNvSpPr>
              <p:nvPr/>
            </p:nvSpPr>
            <p:spPr bwMode="auto">
              <a:xfrm>
                <a:off x="1728" y="3792"/>
                <a:ext cx="96" cy="96"/>
              </a:xfrm>
              <a:prstGeom prst="rect">
                <a:avLst/>
              </a:prstGeom>
              <a:solidFill>
                <a:srgbClr val="3366FF"/>
              </a:solidFill>
              <a:ln w="9525">
                <a:solidFill>
                  <a:schemeClr val="bg1"/>
                </a:solidFill>
                <a:miter lim="800000"/>
                <a:headEnd/>
                <a:tailEnd/>
              </a:ln>
            </p:spPr>
            <p:txBody>
              <a:bodyPr wrap="none" anchor="ctr"/>
              <a:lstStyle/>
              <a:p>
                <a:endParaRPr lang="en-US"/>
              </a:p>
            </p:txBody>
          </p:sp>
          <p:sp>
            <p:nvSpPr>
              <p:cNvPr id="20543" name="Rectangle 63"/>
              <p:cNvSpPr>
                <a:spLocks noChangeArrowheads="1"/>
              </p:cNvSpPr>
              <p:nvPr/>
            </p:nvSpPr>
            <p:spPr bwMode="auto">
              <a:xfrm>
                <a:off x="1824" y="3792"/>
                <a:ext cx="96" cy="96"/>
              </a:xfrm>
              <a:prstGeom prst="rect">
                <a:avLst/>
              </a:prstGeom>
              <a:solidFill>
                <a:srgbClr val="3366FF"/>
              </a:solidFill>
              <a:ln w="9525">
                <a:solidFill>
                  <a:schemeClr val="bg1"/>
                </a:solidFill>
                <a:miter lim="800000"/>
                <a:headEnd/>
                <a:tailEnd/>
              </a:ln>
            </p:spPr>
            <p:txBody>
              <a:bodyPr wrap="none" anchor="ctr"/>
              <a:lstStyle/>
              <a:p>
                <a:endParaRPr lang="en-US"/>
              </a:p>
            </p:txBody>
          </p:sp>
          <p:sp>
            <p:nvSpPr>
              <p:cNvPr id="20544" name="Rectangle 64"/>
              <p:cNvSpPr>
                <a:spLocks noChangeArrowheads="1"/>
              </p:cNvSpPr>
              <p:nvPr/>
            </p:nvSpPr>
            <p:spPr bwMode="auto">
              <a:xfrm>
                <a:off x="1728" y="3888"/>
                <a:ext cx="96" cy="96"/>
              </a:xfrm>
              <a:prstGeom prst="rect">
                <a:avLst/>
              </a:prstGeom>
              <a:solidFill>
                <a:srgbClr val="3366FF"/>
              </a:solidFill>
              <a:ln w="9525">
                <a:solidFill>
                  <a:schemeClr val="bg1"/>
                </a:solidFill>
                <a:miter lim="800000"/>
                <a:headEnd/>
                <a:tailEnd/>
              </a:ln>
            </p:spPr>
            <p:txBody>
              <a:bodyPr wrap="none" anchor="ctr"/>
              <a:lstStyle/>
              <a:p>
                <a:endParaRPr lang="en-US"/>
              </a:p>
            </p:txBody>
          </p:sp>
          <p:sp>
            <p:nvSpPr>
              <p:cNvPr id="20545" name="Rectangle 65"/>
              <p:cNvSpPr>
                <a:spLocks noChangeArrowheads="1"/>
              </p:cNvSpPr>
              <p:nvPr/>
            </p:nvSpPr>
            <p:spPr bwMode="auto">
              <a:xfrm>
                <a:off x="1824" y="3888"/>
                <a:ext cx="96" cy="96"/>
              </a:xfrm>
              <a:prstGeom prst="rect">
                <a:avLst/>
              </a:prstGeom>
              <a:solidFill>
                <a:srgbClr val="3366FF"/>
              </a:solidFill>
              <a:ln w="9525">
                <a:solidFill>
                  <a:schemeClr val="bg1"/>
                </a:solidFill>
                <a:miter lim="800000"/>
                <a:headEnd/>
                <a:tailEnd/>
              </a:ln>
            </p:spPr>
            <p:txBody>
              <a:bodyPr wrap="none" anchor="ctr"/>
              <a:lstStyle/>
              <a:p>
                <a:endParaRPr lang="en-US"/>
              </a:p>
            </p:txBody>
          </p:sp>
        </p:grpSp>
        <p:grpSp>
          <p:nvGrpSpPr>
            <p:cNvPr id="9" name="Group 66"/>
            <p:cNvGrpSpPr>
              <a:grpSpLocks/>
            </p:cNvGrpSpPr>
            <p:nvPr/>
          </p:nvGrpSpPr>
          <p:grpSpPr bwMode="auto">
            <a:xfrm>
              <a:off x="384" y="3600"/>
              <a:ext cx="192" cy="192"/>
              <a:chOff x="1728" y="3792"/>
              <a:chExt cx="192" cy="192"/>
            </a:xfrm>
          </p:grpSpPr>
          <p:sp>
            <p:nvSpPr>
              <p:cNvPr id="20538" name="Rectangle 67"/>
              <p:cNvSpPr>
                <a:spLocks noChangeArrowheads="1"/>
              </p:cNvSpPr>
              <p:nvPr/>
            </p:nvSpPr>
            <p:spPr bwMode="auto">
              <a:xfrm>
                <a:off x="1728" y="3792"/>
                <a:ext cx="96" cy="96"/>
              </a:xfrm>
              <a:prstGeom prst="rect">
                <a:avLst/>
              </a:prstGeom>
              <a:solidFill>
                <a:srgbClr val="3366FF"/>
              </a:solidFill>
              <a:ln w="9525">
                <a:solidFill>
                  <a:schemeClr val="bg1"/>
                </a:solidFill>
                <a:miter lim="800000"/>
                <a:headEnd/>
                <a:tailEnd/>
              </a:ln>
            </p:spPr>
            <p:txBody>
              <a:bodyPr wrap="none" anchor="ctr"/>
              <a:lstStyle/>
              <a:p>
                <a:endParaRPr lang="en-US"/>
              </a:p>
            </p:txBody>
          </p:sp>
          <p:sp>
            <p:nvSpPr>
              <p:cNvPr id="20539" name="Rectangle 68"/>
              <p:cNvSpPr>
                <a:spLocks noChangeArrowheads="1"/>
              </p:cNvSpPr>
              <p:nvPr/>
            </p:nvSpPr>
            <p:spPr bwMode="auto">
              <a:xfrm>
                <a:off x="1824" y="3792"/>
                <a:ext cx="96" cy="96"/>
              </a:xfrm>
              <a:prstGeom prst="rect">
                <a:avLst/>
              </a:prstGeom>
              <a:solidFill>
                <a:srgbClr val="3366FF"/>
              </a:solidFill>
              <a:ln w="9525">
                <a:solidFill>
                  <a:schemeClr val="bg1"/>
                </a:solidFill>
                <a:miter lim="800000"/>
                <a:headEnd/>
                <a:tailEnd/>
              </a:ln>
            </p:spPr>
            <p:txBody>
              <a:bodyPr wrap="none" anchor="ctr"/>
              <a:lstStyle/>
              <a:p>
                <a:endParaRPr lang="en-US"/>
              </a:p>
            </p:txBody>
          </p:sp>
          <p:sp>
            <p:nvSpPr>
              <p:cNvPr id="20540" name="Rectangle 69"/>
              <p:cNvSpPr>
                <a:spLocks noChangeArrowheads="1"/>
              </p:cNvSpPr>
              <p:nvPr/>
            </p:nvSpPr>
            <p:spPr bwMode="auto">
              <a:xfrm>
                <a:off x="1728" y="3888"/>
                <a:ext cx="96" cy="96"/>
              </a:xfrm>
              <a:prstGeom prst="rect">
                <a:avLst/>
              </a:prstGeom>
              <a:solidFill>
                <a:srgbClr val="3366FF"/>
              </a:solidFill>
              <a:ln w="9525">
                <a:solidFill>
                  <a:schemeClr val="bg1"/>
                </a:solidFill>
                <a:miter lim="800000"/>
                <a:headEnd/>
                <a:tailEnd/>
              </a:ln>
            </p:spPr>
            <p:txBody>
              <a:bodyPr wrap="none" anchor="ctr"/>
              <a:lstStyle/>
              <a:p>
                <a:endParaRPr lang="en-US"/>
              </a:p>
            </p:txBody>
          </p:sp>
          <p:sp>
            <p:nvSpPr>
              <p:cNvPr id="20541" name="Rectangle 70"/>
              <p:cNvSpPr>
                <a:spLocks noChangeArrowheads="1"/>
              </p:cNvSpPr>
              <p:nvPr/>
            </p:nvSpPr>
            <p:spPr bwMode="auto">
              <a:xfrm>
                <a:off x="1824" y="3888"/>
                <a:ext cx="96" cy="96"/>
              </a:xfrm>
              <a:prstGeom prst="rect">
                <a:avLst/>
              </a:prstGeom>
              <a:solidFill>
                <a:srgbClr val="3366FF"/>
              </a:solidFill>
              <a:ln w="9525">
                <a:solidFill>
                  <a:schemeClr val="bg1"/>
                </a:solidFill>
                <a:miter lim="800000"/>
                <a:headEnd/>
                <a:tailEnd/>
              </a:ln>
            </p:spPr>
            <p:txBody>
              <a:bodyPr wrap="none" anchor="ctr"/>
              <a:lstStyle/>
              <a:p>
                <a:endParaRPr lang="en-US"/>
              </a:p>
            </p:txBody>
          </p:sp>
        </p:grpSp>
        <p:grpSp>
          <p:nvGrpSpPr>
            <p:cNvPr id="10" name="Group 71"/>
            <p:cNvGrpSpPr>
              <a:grpSpLocks/>
            </p:cNvGrpSpPr>
            <p:nvPr/>
          </p:nvGrpSpPr>
          <p:grpSpPr bwMode="auto">
            <a:xfrm>
              <a:off x="576" y="3600"/>
              <a:ext cx="192" cy="192"/>
              <a:chOff x="1728" y="3792"/>
              <a:chExt cx="192" cy="192"/>
            </a:xfrm>
          </p:grpSpPr>
          <p:sp>
            <p:nvSpPr>
              <p:cNvPr id="20534" name="Rectangle 72"/>
              <p:cNvSpPr>
                <a:spLocks noChangeArrowheads="1"/>
              </p:cNvSpPr>
              <p:nvPr/>
            </p:nvSpPr>
            <p:spPr bwMode="auto">
              <a:xfrm>
                <a:off x="1728" y="3792"/>
                <a:ext cx="96" cy="96"/>
              </a:xfrm>
              <a:prstGeom prst="rect">
                <a:avLst/>
              </a:prstGeom>
              <a:solidFill>
                <a:srgbClr val="3366FF"/>
              </a:solidFill>
              <a:ln w="9525">
                <a:solidFill>
                  <a:schemeClr val="bg1"/>
                </a:solidFill>
                <a:miter lim="800000"/>
                <a:headEnd/>
                <a:tailEnd/>
              </a:ln>
            </p:spPr>
            <p:txBody>
              <a:bodyPr wrap="none" anchor="ctr"/>
              <a:lstStyle/>
              <a:p>
                <a:endParaRPr lang="en-US"/>
              </a:p>
            </p:txBody>
          </p:sp>
          <p:sp>
            <p:nvSpPr>
              <p:cNvPr id="20535" name="Rectangle 73"/>
              <p:cNvSpPr>
                <a:spLocks noChangeArrowheads="1"/>
              </p:cNvSpPr>
              <p:nvPr/>
            </p:nvSpPr>
            <p:spPr bwMode="auto">
              <a:xfrm>
                <a:off x="1824" y="3792"/>
                <a:ext cx="96" cy="96"/>
              </a:xfrm>
              <a:prstGeom prst="rect">
                <a:avLst/>
              </a:prstGeom>
              <a:solidFill>
                <a:srgbClr val="3366FF"/>
              </a:solidFill>
              <a:ln w="9525">
                <a:solidFill>
                  <a:schemeClr val="bg1"/>
                </a:solidFill>
                <a:miter lim="800000"/>
                <a:headEnd/>
                <a:tailEnd/>
              </a:ln>
            </p:spPr>
            <p:txBody>
              <a:bodyPr wrap="none" anchor="ctr"/>
              <a:lstStyle/>
              <a:p>
                <a:endParaRPr lang="en-US"/>
              </a:p>
            </p:txBody>
          </p:sp>
          <p:sp>
            <p:nvSpPr>
              <p:cNvPr id="20536" name="Rectangle 74"/>
              <p:cNvSpPr>
                <a:spLocks noChangeArrowheads="1"/>
              </p:cNvSpPr>
              <p:nvPr/>
            </p:nvSpPr>
            <p:spPr bwMode="auto">
              <a:xfrm>
                <a:off x="1728" y="3888"/>
                <a:ext cx="96" cy="96"/>
              </a:xfrm>
              <a:prstGeom prst="rect">
                <a:avLst/>
              </a:prstGeom>
              <a:solidFill>
                <a:srgbClr val="3366FF"/>
              </a:solidFill>
              <a:ln w="9525">
                <a:solidFill>
                  <a:schemeClr val="bg1"/>
                </a:solidFill>
                <a:miter lim="800000"/>
                <a:headEnd/>
                <a:tailEnd/>
              </a:ln>
            </p:spPr>
            <p:txBody>
              <a:bodyPr wrap="none" anchor="ctr"/>
              <a:lstStyle/>
              <a:p>
                <a:endParaRPr lang="en-US"/>
              </a:p>
            </p:txBody>
          </p:sp>
          <p:sp>
            <p:nvSpPr>
              <p:cNvPr id="20537" name="Rectangle 75"/>
              <p:cNvSpPr>
                <a:spLocks noChangeArrowheads="1"/>
              </p:cNvSpPr>
              <p:nvPr/>
            </p:nvSpPr>
            <p:spPr bwMode="auto">
              <a:xfrm>
                <a:off x="1824" y="3888"/>
                <a:ext cx="96" cy="96"/>
              </a:xfrm>
              <a:prstGeom prst="rect">
                <a:avLst/>
              </a:prstGeom>
              <a:solidFill>
                <a:srgbClr val="3366FF"/>
              </a:solidFill>
              <a:ln w="9525">
                <a:solidFill>
                  <a:schemeClr val="bg1"/>
                </a:solidFill>
                <a:miter lim="800000"/>
                <a:headEnd/>
                <a:tailEnd/>
              </a:ln>
            </p:spPr>
            <p:txBody>
              <a:bodyPr wrap="none" anchor="ctr"/>
              <a:lstStyle/>
              <a:p>
                <a:endParaRPr lang="en-US"/>
              </a:p>
            </p:txBody>
          </p:sp>
        </p:grpSp>
        <p:grpSp>
          <p:nvGrpSpPr>
            <p:cNvPr id="11" name="Group 76"/>
            <p:cNvGrpSpPr>
              <a:grpSpLocks/>
            </p:cNvGrpSpPr>
            <p:nvPr/>
          </p:nvGrpSpPr>
          <p:grpSpPr bwMode="auto">
            <a:xfrm>
              <a:off x="768" y="3600"/>
              <a:ext cx="192" cy="192"/>
              <a:chOff x="1728" y="3792"/>
              <a:chExt cx="192" cy="192"/>
            </a:xfrm>
          </p:grpSpPr>
          <p:sp>
            <p:nvSpPr>
              <p:cNvPr id="20530" name="Rectangle 77"/>
              <p:cNvSpPr>
                <a:spLocks noChangeArrowheads="1"/>
              </p:cNvSpPr>
              <p:nvPr/>
            </p:nvSpPr>
            <p:spPr bwMode="auto">
              <a:xfrm>
                <a:off x="1728" y="3792"/>
                <a:ext cx="96" cy="96"/>
              </a:xfrm>
              <a:prstGeom prst="rect">
                <a:avLst/>
              </a:prstGeom>
              <a:solidFill>
                <a:srgbClr val="3366FF"/>
              </a:solidFill>
              <a:ln w="9525">
                <a:solidFill>
                  <a:schemeClr val="bg1"/>
                </a:solidFill>
                <a:miter lim="800000"/>
                <a:headEnd/>
                <a:tailEnd/>
              </a:ln>
            </p:spPr>
            <p:txBody>
              <a:bodyPr wrap="none" anchor="ctr"/>
              <a:lstStyle/>
              <a:p>
                <a:endParaRPr lang="en-US"/>
              </a:p>
            </p:txBody>
          </p:sp>
          <p:sp>
            <p:nvSpPr>
              <p:cNvPr id="20531" name="Rectangle 78"/>
              <p:cNvSpPr>
                <a:spLocks noChangeArrowheads="1"/>
              </p:cNvSpPr>
              <p:nvPr/>
            </p:nvSpPr>
            <p:spPr bwMode="auto">
              <a:xfrm>
                <a:off x="1824" y="3792"/>
                <a:ext cx="96" cy="96"/>
              </a:xfrm>
              <a:prstGeom prst="rect">
                <a:avLst/>
              </a:prstGeom>
              <a:solidFill>
                <a:srgbClr val="3366FF"/>
              </a:solidFill>
              <a:ln w="9525">
                <a:solidFill>
                  <a:schemeClr val="bg1"/>
                </a:solidFill>
                <a:miter lim="800000"/>
                <a:headEnd/>
                <a:tailEnd/>
              </a:ln>
            </p:spPr>
            <p:txBody>
              <a:bodyPr wrap="none" anchor="ctr"/>
              <a:lstStyle/>
              <a:p>
                <a:endParaRPr lang="en-US"/>
              </a:p>
            </p:txBody>
          </p:sp>
          <p:sp>
            <p:nvSpPr>
              <p:cNvPr id="20532" name="Rectangle 79"/>
              <p:cNvSpPr>
                <a:spLocks noChangeArrowheads="1"/>
              </p:cNvSpPr>
              <p:nvPr/>
            </p:nvSpPr>
            <p:spPr bwMode="auto">
              <a:xfrm>
                <a:off x="1728" y="3888"/>
                <a:ext cx="96" cy="96"/>
              </a:xfrm>
              <a:prstGeom prst="rect">
                <a:avLst/>
              </a:prstGeom>
              <a:solidFill>
                <a:srgbClr val="3366FF"/>
              </a:solidFill>
              <a:ln w="9525">
                <a:solidFill>
                  <a:schemeClr val="bg1"/>
                </a:solidFill>
                <a:miter lim="800000"/>
                <a:headEnd/>
                <a:tailEnd/>
              </a:ln>
            </p:spPr>
            <p:txBody>
              <a:bodyPr wrap="none" anchor="ctr"/>
              <a:lstStyle/>
              <a:p>
                <a:endParaRPr lang="en-US"/>
              </a:p>
            </p:txBody>
          </p:sp>
          <p:sp>
            <p:nvSpPr>
              <p:cNvPr id="20533" name="Rectangle 80"/>
              <p:cNvSpPr>
                <a:spLocks noChangeArrowheads="1"/>
              </p:cNvSpPr>
              <p:nvPr/>
            </p:nvSpPr>
            <p:spPr bwMode="auto">
              <a:xfrm>
                <a:off x="1824" y="3888"/>
                <a:ext cx="96" cy="96"/>
              </a:xfrm>
              <a:prstGeom prst="rect">
                <a:avLst/>
              </a:prstGeom>
              <a:solidFill>
                <a:srgbClr val="3366FF"/>
              </a:solidFill>
              <a:ln w="9525">
                <a:solidFill>
                  <a:schemeClr val="bg1"/>
                </a:solidFill>
                <a:miter lim="800000"/>
                <a:headEnd/>
                <a:tailEnd/>
              </a:ln>
            </p:spPr>
            <p:txBody>
              <a:bodyPr wrap="none" anchor="ctr"/>
              <a:lstStyle/>
              <a:p>
                <a:endParaRPr lang="en-US"/>
              </a:p>
            </p:txBody>
          </p:sp>
        </p:grpSp>
      </p:grpSp>
      <p:sp>
        <p:nvSpPr>
          <p:cNvPr id="20500" name="Rectangle 81"/>
          <p:cNvSpPr>
            <a:spLocks noChangeArrowheads="1"/>
          </p:cNvSpPr>
          <p:nvPr/>
        </p:nvSpPr>
        <p:spPr bwMode="auto">
          <a:xfrm>
            <a:off x="2749550" y="5278438"/>
            <a:ext cx="855663" cy="371475"/>
          </a:xfrm>
          <a:prstGeom prst="rect">
            <a:avLst/>
          </a:prstGeom>
          <a:solidFill>
            <a:srgbClr val="00CC99"/>
          </a:solidFill>
          <a:ln w="19050">
            <a:solidFill>
              <a:schemeClr val="tx1"/>
            </a:solidFill>
            <a:miter lim="800000"/>
            <a:headEnd/>
            <a:tailEnd/>
          </a:ln>
        </p:spPr>
        <p:txBody>
          <a:bodyPr wrap="none" anchor="ctr"/>
          <a:lstStyle/>
          <a:p>
            <a:pPr algn="ctr"/>
            <a:r>
              <a:rPr lang="en-US" sz="1800" b="1">
                <a:solidFill>
                  <a:schemeClr val="bg1"/>
                </a:solidFill>
                <a:latin typeface="Arial" pitchFamily="34" charset="0"/>
              </a:rPr>
              <a:t>L2</a:t>
            </a:r>
          </a:p>
        </p:txBody>
      </p:sp>
      <p:sp>
        <p:nvSpPr>
          <p:cNvPr id="20501" name="Rectangle 82"/>
          <p:cNvSpPr>
            <a:spLocks noChangeArrowheads="1"/>
          </p:cNvSpPr>
          <p:nvPr/>
        </p:nvSpPr>
        <p:spPr bwMode="auto">
          <a:xfrm>
            <a:off x="1801813" y="5946775"/>
            <a:ext cx="1803400" cy="371475"/>
          </a:xfrm>
          <a:prstGeom prst="rect">
            <a:avLst/>
          </a:prstGeom>
          <a:solidFill>
            <a:srgbClr val="0000FF"/>
          </a:solidFill>
          <a:ln w="28575">
            <a:solidFill>
              <a:srgbClr val="DDDDDD"/>
            </a:solidFill>
            <a:miter lim="800000"/>
            <a:headEnd/>
            <a:tailEnd/>
          </a:ln>
        </p:spPr>
        <p:txBody>
          <a:bodyPr wrap="none" anchor="ctr"/>
          <a:lstStyle/>
          <a:p>
            <a:pPr algn="ctr"/>
            <a:r>
              <a:rPr lang="en-US" sz="1800" b="1">
                <a:latin typeface="Arial" pitchFamily="34" charset="0"/>
              </a:rPr>
              <a:t>Memory</a:t>
            </a:r>
          </a:p>
        </p:txBody>
      </p:sp>
      <p:grpSp>
        <p:nvGrpSpPr>
          <p:cNvPr id="12" name="Group 83"/>
          <p:cNvGrpSpPr>
            <a:grpSpLocks/>
          </p:cNvGrpSpPr>
          <p:nvPr/>
        </p:nvGrpSpPr>
        <p:grpSpPr bwMode="auto">
          <a:xfrm>
            <a:off x="2235200" y="4976813"/>
            <a:ext cx="947738" cy="296862"/>
            <a:chOff x="1503" y="3759"/>
            <a:chExt cx="647" cy="203"/>
          </a:xfrm>
        </p:grpSpPr>
        <p:cxnSp>
          <p:nvCxnSpPr>
            <p:cNvPr id="20523" name="AutoShape 84"/>
            <p:cNvCxnSpPr>
              <a:cxnSpLocks noChangeShapeType="1"/>
            </p:cNvCxnSpPr>
            <p:nvPr/>
          </p:nvCxnSpPr>
          <p:spPr bwMode="auto">
            <a:xfrm>
              <a:off x="2150" y="3759"/>
              <a:ext cx="0" cy="203"/>
            </a:xfrm>
            <a:prstGeom prst="straightConnector1">
              <a:avLst/>
            </a:prstGeom>
            <a:noFill/>
            <a:ln w="38100">
              <a:solidFill>
                <a:srgbClr val="00CC99"/>
              </a:solidFill>
              <a:round/>
              <a:headEnd type="triangle" w="med" len="med"/>
              <a:tailEnd type="triangle" w="med" len="med"/>
            </a:ln>
          </p:spPr>
        </p:cxnSp>
        <p:cxnSp>
          <p:nvCxnSpPr>
            <p:cNvPr id="20524" name="AutoShape 85"/>
            <p:cNvCxnSpPr>
              <a:cxnSpLocks noChangeShapeType="1"/>
            </p:cNvCxnSpPr>
            <p:nvPr/>
          </p:nvCxnSpPr>
          <p:spPr bwMode="auto">
            <a:xfrm>
              <a:off x="1503" y="3759"/>
              <a:ext cx="0" cy="203"/>
            </a:xfrm>
            <a:prstGeom prst="straightConnector1">
              <a:avLst/>
            </a:prstGeom>
            <a:noFill/>
            <a:ln w="38100">
              <a:solidFill>
                <a:srgbClr val="3366FF"/>
              </a:solidFill>
              <a:round/>
              <a:headEnd type="triangle" w="med" len="med"/>
              <a:tailEnd type="triangle" w="med" len="med"/>
            </a:ln>
          </p:spPr>
        </p:cxnSp>
      </p:grpSp>
      <p:grpSp>
        <p:nvGrpSpPr>
          <p:cNvPr id="13" name="Group 86"/>
          <p:cNvGrpSpPr>
            <a:grpSpLocks/>
          </p:cNvGrpSpPr>
          <p:nvPr/>
        </p:nvGrpSpPr>
        <p:grpSpPr bwMode="auto">
          <a:xfrm>
            <a:off x="3938588" y="1312863"/>
            <a:ext cx="1114425" cy="1104900"/>
            <a:chOff x="568" y="2568"/>
            <a:chExt cx="1219" cy="1480"/>
          </a:xfrm>
        </p:grpSpPr>
        <p:sp>
          <p:nvSpPr>
            <p:cNvPr id="20511" name="Text Box 87"/>
            <p:cNvSpPr txBox="1">
              <a:spLocks noChangeArrowheads="1"/>
            </p:cNvSpPr>
            <p:nvPr/>
          </p:nvSpPr>
          <p:spPr bwMode="auto">
            <a:xfrm>
              <a:off x="568" y="2568"/>
              <a:ext cx="1219" cy="1480"/>
            </a:xfrm>
            <a:prstGeom prst="rect">
              <a:avLst/>
            </a:prstGeom>
            <a:solidFill>
              <a:schemeClr val="bg1">
                <a:alpha val="67058"/>
              </a:schemeClr>
            </a:solidFill>
            <a:ln w="28575">
              <a:solidFill>
                <a:srgbClr val="FF6600"/>
              </a:solidFill>
              <a:miter lim="800000"/>
              <a:headEnd/>
              <a:tailEnd/>
            </a:ln>
          </p:spPr>
          <p:txBody>
            <a:bodyPr lIns="0" rIns="0"/>
            <a:lstStyle/>
            <a:p>
              <a:pPr algn="ctr">
                <a:lnSpc>
                  <a:spcPct val="85000"/>
                </a:lnSpc>
                <a:spcBef>
                  <a:spcPct val="10000"/>
                </a:spcBef>
              </a:pPr>
              <a:r>
                <a:rPr lang="en-US" sz="1200">
                  <a:latin typeface="Tahoma" pitchFamily="34" charset="0"/>
                </a:rPr>
                <a:t>t0 t1 t2 … tm</a:t>
              </a:r>
              <a:endParaRPr lang="en-US" sz="1200">
                <a:latin typeface="Arial" pitchFamily="34" charset="0"/>
              </a:endParaRPr>
            </a:p>
          </p:txBody>
        </p:sp>
        <p:sp>
          <p:nvSpPr>
            <p:cNvPr id="20512" name="Freeform 88"/>
            <p:cNvSpPr>
              <a:spLocks/>
            </p:cNvSpPr>
            <p:nvPr/>
          </p:nvSpPr>
          <p:spPr bwMode="auto">
            <a:xfrm>
              <a:off x="704" y="2858"/>
              <a:ext cx="166" cy="1070"/>
            </a:xfrm>
            <a:custGeom>
              <a:avLst/>
              <a:gdLst>
                <a:gd name="T0" fmla="*/ 45 w 208"/>
                <a:gd name="T1" fmla="*/ 0 h 1536"/>
                <a:gd name="T2" fmla="*/ 160 w 208"/>
                <a:gd name="T3" fmla="*/ 134 h 1536"/>
                <a:gd name="T4" fmla="*/ 6 w 208"/>
                <a:gd name="T5" fmla="*/ 234 h 1536"/>
                <a:gd name="T6" fmla="*/ 121 w 208"/>
                <a:gd name="T7" fmla="*/ 368 h 1536"/>
                <a:gd name="T8" fmla="*/ 6 w 208"/>
                <a:gd name="T9" fmla="*/ 502 h 1536"/>
                <a:gd name="T10" fmla="*/ 121 w 208"/>
                <a:gd name="T11" fmla="*/ 568 h 1536"/>
                <a:gd name="T12" fmla="*/ 45 w 208"/>
                <a:gd name="T13" fmla="*/ 669 h 1536"/>
                <a:gd name="T14" fmla="*/ 121 w 208"/>
                <a:gd name="T15" fmla="*/ 769 h 1536"/>
                <a:gd name="T16" fmla="*/ 6 w 208"/>
                <a:gd name="T17" fmla="*/ 869 h 1536"/>
                <a:gd name="T18" fmla="*/ 83 w 208"/>
                <a:gd name="T19" fmla="*/ 936 h 1536"/>
                <a:gd name="T20" fmla="*/ 45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FF6600"/>
              </a:solidFill>
              <a:round/>
              <a:headEnd/>
              <a:tailEnd type="triangle" w="med" len="lg"/>
            </a:ln>
          </p:spPr>
          <p:txBody>
            <a:bodyPr/>
            <a:lstStyle/>
            <a:p>
              <a:endParaRPr lang="en-US"/>
            </a:p>
          </p:txBody>
        </p:sp>
        <p:sp>
          <p:nvSpPr>
            <p:cNvPr id="20513" name="Freeform 89"/>
            <p:cNvSpPr>
              <a:spLocks/>
            </p:cNvSpPr>
            <p:nvPr/>
          </p:nvSpPr>
          <p:spPr bwMode="auto">
            <a:xfrm>
              <a:off x="784" y="2858"/>
              <a:ext cx="166" cy="1070"/>
            </a:xfrm>
            <a:custGeom>
              <a:avLst/>
              <a:gdLst>
                <a:gd name="T0" fmla="*/ 45 w 208"/>
                <a:gd name="T1" fmla="*/ 0 h 1536"/>
                <a:gd name="T2" fmla="*/ 160 w 208"/>
                <a:gd name="T3" fmla="*/ 134 h 1536"/>
                <a:gd name="T4" fmla="*/ 6 w 208"/>
                <a:gd name="T5" fmla="*/ 234 h 1536"/>
                <a:gd name="T6" fmla="*/ 121 w 208"/>
                <a:gd name="T7" fmla="*/ 368 h 1536"/>
                <a:gd name="T8" fmla="*/ 6 w 208"/>
                <a:gd name="T9" fmla="*/ 502 h 1536"/>
                <a:gd name="T10" fmla="*/ 121 w 208"/>
                <a:gd name="T11" fmla="*/ 568 h 1536"/>
                <a:gd name="T12" fmla="*/ 45 w 208"/>
                <a:gd name="T13" fmla="*/ 669 h 1536"/>
                <a:gd name="T14" fmla="*/ 121 w 208"/>
                <a:gd name="T15" fmla="*/ 769 h 1536"/>
                <a:gd name="T16" fmla="*/ 6 w 208"/>
                <a:gd name="T17" fmla="*/ 869 h 1536"/>
                <a:gd name="T18" fmla="*/ 83 w 208"/>
                <a:gd name="T19" fmla="*/ 936 h 1536"/>
                <a:gd name="T20" fmla="*/ 45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FF6600"/>
              </a:solidFill>
              <a:round/>
              <a:headEnd/>
              <a:tailEnd type="triangle" w="med" len="lg"/>
            </a:ln>
          </p:spPr>
          <p:txBody>
            <a:bodyPr/>
            <a:lstStyle/>
            <a:p>
              <a:endParaRPr lang="en-US"/>
            </a:p>
          </p:txBody>
        </p:sp>
        <p:sp>
          <p:nvSpPr>
            <p:cNvPr id="20514" name="Freeform 90"/>
            <p:cNvSpPr>
              <a:spLocks/>
            </p:cNvSpPr>
            <p:nvPr/>
          </p:nvSpPr>
          <p:spPr bwMode="auto">
            <a:xfrm>
              <a:off x="858" y="2858"/>
              <a:ext cx="166" cy="1070"/>
            </a:xfrm>
            <a:custGeom>
              <a:avLst/>
              <a:gdLst>
                <a:gd name="T0" fmla="*/ 45 w 208"/>
                <a:gd name="T1" fmla="*/ 0 h 1536"/>
                <a:gd name="T2" fmla="*/ 160 w 208"/>
                <a:gd name="T3" fmla="*/ 134 h 1536"/>
                <a:gd name="T4" fmla="*/ 6 w 208"/>
                <a:gd name="T5" fmla="*/ 234 h 1536"/>
                <a:gd name="T6" fmla="*/ 121 w 208"/>
                <a:gd name="T7" fmla="*/ 368 h 1536"/>
                <a:gd name="T8" fmla="*/ 6 w 208"/>
                <a:gd name="T9" fmla="*/ 502 h 1536"/>
                <a:gd name="T10" fmla="*/ 121 w 208"/>
                <a:gd name="T11" fmla="*/ 568 h 1536"/>
                <a:gd name="T12" fmla="*/ 45 w 208"/>
                <a:gd name="T13" fmla="*/ 669 h 1536"/>
                <a:gd name="T14" fmla="*/ 121 w 208"/>
                <a:gd name="T15" fmla="*/ 769 h 1536"/>
                <a:gd name="T16" fmla="*/ 6 w 208"/>
                <a:gd name="T17" fmla="*/ 869 h 1536"/>
                <a:gd name="T18" fmla="*/ 83 w 208"/>
                <a:gd name="T19" fmla="*/ 936 h 1536"/>
                <a:gd name="T20" fmla="*/ 45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FF6600"/>
              </a:solidFill>
              <a:round/>
              <a:headEnd/>
              <a:tailEnd type="triangle" w="med" len="lg"/>
            </a:ln>
          </p:spPr>
          <p:txBody>
            <a:bodyPr/>
            <a:lstStyle/>
            <a:p>
              <a:endParaRPr lang="en-US"/>
            </a:p>
          </p:txBody>
        </p:sp>
        <p:sp>
          <p:nvSpPr>
            <p:cNvPr id="20515" name="Freeform 91"/>
            <p:cNvSpPr>
              <a:spLocks/>
            </p:cNvSpPr>
            <p:nvPr/>
          </p:nvSpPr>
          <p:spPr bwMode="auto">
            <a:xfrm>
              <a:off x="932" y="2858"/>
              <a:ext cx="166" cy="1070"/>
            </a:xfrm>
            <a:custGeom>
              <a:avLst/>
              <a:gdLst>
                <a:gd name="T0" fmla="*/ 45 w 208"/>
                <a:gd name="T1" fmla="*/ 0 h 1536"/>
                <a:gd name="T2" fmla="*/ 160 w 208"/>
                <a:gd name="T3" fmla="*/ 134 h 1536"/>
                <a:gd name="T4" fmla="*/ 6 w 208"/>
                <a:gd name="T5" fmla="*/ 234 h 1536"/>
                <a:gd name="T6" fmla="*/ 121 w 208"/>
                <a:gd name="T7" fmla="*/ 368 h 1536"/>
                <a:gd name="T8" fmla="*/ 6 w 208"/>
                <a:gd name="T9" fmla="*/ 502 h 1536"/>
                <a:gd name="T10" fmla="*/ 121 w 208"/>
                <a:gd name="T11" fmla="*/ 568 h 1536"/>
                <a:gd name="T12" fmla="*/ 45 w 208"/>
                <a:gd name="T13" fmla="*/ 669 h 1536"/>
                <a:gd name="T14" fmla="*/ 121 w 208"/>
                <a:gd name="T15" fmla="*/ 769 h 1536"/>
                <a:gd name="T16" fmla="*/ 6 w 208"/>
                <a:gd name="T17" fmla="*/ 869 h 1536"/>
                <a:gd name="T18" fmla="*/ 83 w 208"/>
                <a:gd name="T19" fmla="*/ 936 h 1536"/>
                <a:gd name="T20" fmla="*/ 45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FF6600"/>
              </a:solidFill>
              <a:round/>
              <a:headEnd/>
              <a:tailEnd type="triangle" w="med" len="lg"/>
            </a:ln>
          </p:spPr>
          <p:txBody>
            <a:bodyPr/>
            <a:lstStyle/>
            <a:p>
              <a:endParaRPr lang="en-US"/>
            </a:p>
          </p:txBody>
        </p:sp>
        <p:sp>
          <p:nvSpPr>
            <p:cNvPr id="20516" name="Freeform 92"/>
            <p:cNvSpPr>
              <a:spLocks/>
            </p:cNvSpPr>
            <p:nvPr/>
          </p:nvSpPr>
          <p:spPr bwMode="auto">
            <a:xfrm>
              <a:off x="1006" y="2858"/>
              <a:ext cx="165" cy="1070"/>
            </a:xfrm>
            <a:custGeom>
              <a:avLst/>
              <a:gdLst>
                <a:gd name="T0" fmla="*/ 44 w 208"/>
                <a:gd name="T1" fmla="*/ 0 h 1536"/>
                <a:gd name="T2" fmla="*/ 159 w 208"/>
                <a:gd name="T3" fmla="*/ 134 h 1536"/>
                <a:gd name="T4" fmla="*/ 6 w 208"/>
                <a:gd name="T5" fmla="*/ 234 h 1536"/>
                <a:gd name="T6" fmla="*/ 121 w 208"/>
                <a:gd name="T7" fmla="*/ 368 h 1536"/>
                <a:gd name="T8" fmla="*/ 6 w 208"/>
                <a:gd name="T9" fmla="*/ 502 h 1536"/>
                <a:gd name="T10" fmla="*/ 121 w 208"/>
                <a:gd name="T11" fmla="*/ 568 h 1536"/>
                <a:gd name="T12" fmla="*/ 44 w 208"/>
                <a:gd name="T13" fmla="*/ 669 h 1536"/>
                <a:gd name="T14" fmla="*/ 121 w 208"/>
                <a:gd name="T15" fmla="*/ 769 h 1536"/>
                <a:gd name="T16" fmla="*/ 6 w 208"/>
                <a:gd name="T17" fmla="*/ 869 h 1536"/>
                <a:gd name="T18" fmla="*/ 83 w 208"/>
                <a:gd name="T19" fmla="*/ 936 h 1536"/>
                <a:gd name="T20" fmla="*/ 44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FF6600"/>
              </a:solidFill>
              <a:round/>
              <a:headEnd/>
              <a:tailEnd type="triangle" w="med" len="lg"/>
            </a:ln>
          </p:spPr>
          <p:txBody>
            <a:bodyPr/>
            <a:lstStyle/>
            <a:p>
              <a:endParaRPr lang="en-US"/>
            </a:p>
          </p:txBody>
        </p:sp>
        <p:sp>
          <p:nvSpPr>
            <p:cNvPr id="20517" name="Freeform 93"/>
            <p:cNvSpPr>
              <a:spLocks/>
            </p:cNvSpPr>
            <p:nvPr/>
          </p:nvSpPr>
          <p:spPr bwMode="auto">
            <a:xfrm>
              <a:off x="1080" y="2858"/>
              <a:ext cx="165" cy="1070"/>
            </a:xfrm>
            <a:custGeom>
              <a:avLst/>
              <a:gdLst>
                <a:gd name="T0" fmla="*/ 44 w 208"/>
                <a:gd name="T1" fmla="*/ 0 h 1536"/>
                <a:gd name="T2" fmla="*/ 159 w 208"/>
                <a:gd name="T3" fmla="*/ 134 h 1536"/>
                <a:gd name="T4" fmla="*/ 6 w 208"/>
                <a:gd name="T5" fmla="*/ 234 h 1536"/>
                <a:gd name="T6" fmla="*/ 121 w 208"/>
                <a:gd name="T7" fmla="*/ 368 h 1536"/>
                <a:gd name="T8" fmla="*/ 6 w 208"/>
                <a:gd name="T9" fmla="*/ 502 h 1536"/>
                <a:gd name="T10" fmla="*/ 121 w 208"/>
                <a:gd name="T11" fmla="*/ 568 h 1536"/>
                <a:gd name="T12" fmla="*/ 44 w 208"/>
                <a:gd name="T13" fmla="*/ 669 h 1536"/>
                <a:gd name="T14" fmla="*/ 121 w 208"/>
                <a:gd name="T15" fmla="*/ 769 h 1536"/>
                <a:gd name="T16" fmla="*/ 6 w 208"/>
                <a:gd name="T17" fmla="*/ 869 h 1536"/>
                <a:gd name="T18" fmla="*/ 83 w 208"/>
                <a:gd name="T19" fmla="*/ 936 h 1536"/>
                <a:gd name="T20" fmla="*/ 44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FF6600"/>
              </a:solidFill>
              <a:round/>
              <a:headEnd/>
              <a:tailEnd type="triangle" w="med" len="lg"/>
            </a:ln>
          </p:spPr>
          <p:txBody>
            <a:bodyPr/>
            <a:lstStyle/>
            <a:p>
              <a:endParaRPr lang="en-US"/>
            </a:p>
          </p:txBody>
        </p:sp>
        <p:sp>
          <p:nvSpPr>
            <p:cNvPr id="20518" name="Freeform 94"/>
            <p:cNvSpPr>
              <a:spLocks/>
            </p:cNvSpPr>
            <p:nvPr/>
          </p:nvSpPr>
          <p:spPr bwMode="auto">
            <a:xfrm>
              <a:off x="1154" y="2858"/>
              <a:ext cx="165" cy="1070"/>
            </a:xfrm>
            <a:custGeom>
              <a:avLst/>
              <a:gdLst>
                <a:gd name="T0" fmla="*/ 44 w 208"/>
                <a:gd name="T1" fmla="*/ 0 h 1536"/>
                <a:gd name="T2" fmla="*/ 159 w 208"/>
                <a:gd name="T3" fmla="*/ 134 h 1536"/>
                <a:gd name="T4" fmla="*/ 6 w 208"/>
                <a:gd name="T5" fmla="*/ 234 h 1536"/>
                <a:gd name="T6" fmla="*/ 121 w 208"/>
                <a:gd name="T7" fmla="*/ 368 h 1536"/>
                <a:gd name="T8" fmla="*/ 6 w 208"/>
                <a:gd name="T9" fmla="*/ 502 h 1536"/>
                <a:gd name="T10" fmla="*/ 121 w 208"/>
                <a:gd name="T11" fmla="*/ 568 h 1536"/>
                <a:gd name="T12" fmla="*/ 44 w 208"/>
                <a:gd name="T13" fmla="*/ 669 h 1536"/>
                <a:gd name="T14" fmla="*/ 121 w 208"/>
                <a:gd name="T15" fmla="*/ 769 h 1536"/>
                <a:gd name="T16" fmla="*/ 6 w 208"/>
                <a:gd name="T17" fmla="*/ 869 h 1536"/>
                <a:gd name="T18" fmla="*/ 83 w 208"/>
                <a:gd name="T19" fmla="*/ 936 h 1536"/>
                <a:gd name="T20" fmla="*/ 44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FF6600"/>
              </a:solidFill>
              <a:round/>
              <a:headEnd/>
              <a:tailEnd type="triangle" w="med" len="lg"/>
            </a:ln>
          </p:spPr>
          <p:txBody>
            <a:bodyPr/>
            <a:lstStyle/>
            <a:p>
              <a:endParaRPr lang="en-US"/>
            </a:p>
          </p:txBody>
        </p:sp>
        <p:sp>
          <p:nvSpPr>
            <p:cNvPr id="20519" name="Freeform 95"/>
            <p:cNvSpPr>
              <a:spLocks/>
            </p:cNvSpPr>
            <p:nvPr/>
          </p:nvSpPr>
          <p:spPr bwMode="auto">
            <a:xfrm>
              <a:off x="1228" y="2858"/>
              <a:ext cx="165" cy="1070"/>
            </a:xfrm>
            <a:custGeom>
              <a:avLst/>
              <a:gdLst>
                <a:gd name="T0" fmla="*/ 44 w 208"/>
                <a:gd name="T1" fmla="*/ 0 h 1536"/>
                <a:gd name="T2" fmla="*/ 159 w 208"/>
                <a:gd name="T3" fmla="*/ 134 h 1536"/>
                <a:gd name="T4" fmla="*/ 6 w 208"/>
                <a:gd name="T5" fmla="*/ 234 h 1536"/>
                <a:gd name="T6" fmla="*/ 121 w 208"/>
                <a:gd name="T7" fmla="*/ 368 h 1536"/>
                <a:gd name="T8" fmla="*/ 6 w 208"/>
                <a:gd name="T9" fmla="*/ 502 h 1536"/>
                <a:gd name="T10" fmla="*/ 121 w 208"/>
                <a:gd name="T11" fmla="*/ 568 h 1536"/>
                <a:gd name="T12" fmla="*/ 44 w 208"/>
                <a:gd name="T13" fmla="*/ 669 h 1536"/>
                <a:gd name="T14" fmla="*/ 121 w 208"/>
                <a:gd name="T15" fmla="*/ 769 h 1536"/>
                <a:gd name="T16" fmla="*/ 6 w 208"/>
                <a:gd name="T17" fmla="*/ 869 h 1536"/>
                <a:gd name="T18" fmla="*/ 83 w 208"/>
                <a:gd name="T19" fmla="*/ 936 h 1536"/>
                <a:gd name="T20" fmla="*/ 44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FF6600"/>
              </a:solidFill>
              <a:round/>
              <a:headEnd/>
              <a:tailEnd type="triangle" w="med" len="lg"/>
            </a:ln>
          </p:spPr>
          <p:txBody>
            <a:bodyPr/>
            <a:lstStyle/>
            <a:p>
              <a:endParaRPr lang="en-US"/>
            </a:p>
          </p:txBody>
        </p:sp>
        <p:sp>
          <p:nvSpPr>
            <p:cNvPr id="20520" name="Freeform 96"/>
            <p:cNvSpPr>
              <a:spLocks/>
            </p:cNvSpPr>
            <p:nvPr/>
          </p:nvSpPr>
          <p:spPr bwMode="auto">
            <a:xfrm>
              <a:off x="1302" y="2858"/>
              <a:ext cx="165" cy="1070"/>
            </a:xfrm>
            <a:custGeom>
              <a:avLst/>
              <a:gdLst>
                <a:gd name="T0" fmla="*/ 44 w 208"/>
                <a:gd name="T1" fmla="*/ 0 h 1536"/>
                <a:gd name="T2" fmla="*/ 159 w 208"/>
                <a:gd name="T3" fmla="*/ 134 h 1536"/>
                <a:gd name="T4" fmla="*/ 6 w 208"/>
                <a:gd name="T5" fmla="*/ 234 h 1536"/>
                <a:gd name="T6" fmla="*/ 121 w 208"/>
                <a:gd name="T7" fmla="*/ 368 h 1536"/>
                <a:gd name="T8" fmla="*/ 6 w 208"/>
                <a:gd name="T9" fmla="*/ 502 h 1536"/>
                <a:gd name="T10" fmla="*/ 121 w 208"/>
                <a:gd name="T11" fmla="*/ 568 h 1536"/>
                <a:gd name="T12" fmla="*/ 44 w 208"/>
                <a:gd name="T13" fmla="*/ 669 h 1536"/>
                <a:gd name="T14" fmla="*/ 121 w 208"/>
                <a:gd name="T15" fmla="*/ 769 h 1536"/>
                <a:gd name="T16" fmla="*/ 6 w 208"/>
                <a:gd name="T17" fmla="*/ 869 h 1536"/>
                <a:gd name="T18" fmla="*/ 83 w 208"/>
                <a:gd name="T19" fmla="*/ 936 h 1536"/>
                <a:gd name="T20" fmla="*/ 44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FF6600"/>
              </a:solidFill>
              <a:round/>
              <a:headEnd/>
              <a:tailEnd type="triangle" w="med" len="lg"/>
            </a:ln>
          </p:spPr>
          <p:txBody>
            <a:bodyPr/>
            <a:lstStyle/>
            <a:p>
              <a:endParaRPr lang="en-US"/>
            </a:p>
          </p:txBody>
        </p:sp>
        <p:sp>
          <p:nvSpPr>
            <p:cNvPr id="20521" name="Freeform 97"/>
            <p:cNvSpPr>
              <a:spLocks/>
            </p:cNvSpPr>
            <p:nvPr/>
          </p:nvSpPr>
          <p:spPr bwMode="auto">
            <a:xfrm>
              <a:off x="1376" y="2858"/>
              <a:ext cx="165" cy="1070"/>
            </a:xfrm>
            <a:custGeom>
              <a:avLst/>
              <a:gdLst>
                <a:gd name="T0" fmla="*/ 44 w 208"/>
                <a:gd name="T1" fmla="*/ 0 h 1536"/>
                <a:gd name="T2" fmla="*/ 159 w 208"/>
                <a:gd name="T3" fmla="*/ 134 h 1536"/>
                <a:gd name="T4" fmla="*/ 6 w 208"/>
                <a:gd name="T5" fmla="*/ 234 h 1536"/>
                <a:gd name="T6" fmla="*/ 121 w 208"/>
                <a:gd name="T7" fmla="*/ 368 h 1536"/>
                <a:gd name="T8" fmla="*/ 6 w 208"/>
                <a:gd name="T9" fmla="*/ 502 h 1536"/>
                <a:gd name="T10" fmla="*/ 121 w 208"/>
                <a:gd name="T11" fmla="*/ 568 h 1536"/>
                <a:gd name="T12" fmla="*/ 44 w 208"/>
                <a:gd name="T13" fmla="*/ 669 h 1536"/>
                <a:gd name="T14" fmla="*/ 121 w 208"/>
                <a:gd name="T15" fmla="*/ 769 h 1536"/>
                <a:gd name="T16" fmla="*/ 6 w 208"/>
                <a:gd name="T17" fmla="*/ 869 h 1536"/>
                <a:gd name="T18" fmla="*/ 83 w 208"/>
                <a:gd name="T19" fmla="*/ 936 h 1536"/>
                <a:gd name="T20" fmla="*/ 44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FF6600"/>
              </a:solidFill>
              <a:round/>
              <a:headEnd/>
              <a:tailEnd type="triangle" w="med" len="lg"/>
            </a:ln>
          </p:spPr>
          <p:txBody>
            <a:bodyPr/>
            <a:lstStyle/>
            <a:p>
              <a:endParaRPr lang="en-US"/>
            </a:p>
          </p:txBody>
        </p:sp>
        <p:sp>
          <p:nvSpPr>
            <p:cNvPr id="20522" name="Freeform 98"/>
            <p:cNvSpPr>
              <a:spLocks/>
            </p:cNvSpPr>
            <p:nvPr/>
          </p:nvSpPr>
          <p:spPr bwMode="auto">
            <a:xfrm>
              <a:off x="1450" y="2858"/>
              <a:ext cx="165" cy="1070"/>
            </a:xfrm>
            <a:custGeom>
              <a:avLst/>
              <a:gdLst>
                <a:gd name="T0" fmla="*/ 44 w 208"/>
                <a:gd name="T1" fmla="*/ 0 h 1536"/>
                <a:gd name="T2" fmla="*/ 159 w 208"/>
                <a:gd name="T3" fmla="*/ 134 h 1536"/>
                <a:gd name="T4" fmla="*/ 6 w 208"/>
                <a:gd name="T5" fmla="*/ 234 h 1536"/>
                <a:gd name="T6" fmla="*/ 121 w 208"/>
                <a:gd name="T7" fmla="*/ 368 h 1536"/>
                <a:gd name="T8" fmla="*/ 6 w 208"/>
                <a:gd name="T9" fmla="*/ 502 h 1536"/>
                <a:gd name="T10" fmla="*/ 121 w 208"/>
                <a:gd name="T11" fmla="*/ 568 h 1536"/>
                <a:gd name="T12" fmla="*/ 44 w 208"/>
                <a:gd name="T13" fmla="*/ 669 h 1536"/>
                <a:gd name="T14" fmla="*/ 121 w 208"/>
                <a:gd name="T15" fmla="*/ 769 h 1536"/>
                <a:gd name="T16" fmla="*/ 6 w 208"/>
                <a:gd name="T17" fmla="*/ 869 h 1536"/>
                <a:gd name="T18" fmla="*/ 83 w 208"/>
                <a:gd name="T19" fmla="*/ 936 h 1536"/>
                <a:gd name="T20" fmla="*/ 44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FF6600"/>
              </a:solidFill>
              <a:round/>
              <a:headEnd/>
              <a:tailEnd type="triangle" w="med" len="lg"/>
            </a:ln>
          </p:spPr>
          <p:txBody>
            <a:bodyPr/>
            <a:lstStyle/>
            <a:p>
              <a:endParaRPr lang="en-US"/>
            </a:p>
          </p:txBody>
        </p:sp>
      </p:grpSp>
      <p:sp>
        <p:nvSpPr>
          <p:cNvPr id="20504" name="Text Box 99"/>
          <p:cNvSpPr txBox="1">
            <a:spLocks noChangeArrowheads="1"/>
          </p:cNvSpPr>
          <p:nvPr/>
        </p:nvSpPr>
        <p:spPr bwMode="auto">
          <a:xfrm>
            <a:off x="5064125" y="1643063"/>
            <a:ext cx="1017588" cy="396875"/>
          </a:xfrm>
          <a:prstGeom prst="rect">
            <a:avLst/>
          </a:prstGeom>
          <a:solidFill>
            <a:schemeClr val="bg1"/>
          </a:solidFill>
          <a:ln w="19050" algn="ctr">
            <a:noFill/>
            <a:miter lim="800000"/>
            <a:headEnd/>
            <a:tailEnd/>
          </a:ln>
        </p:spPr>
        <p:txBody>
          <a:bodyPr wrap="none">
            <a:spAutoFit/>
          </a:bodyPr>
          <a:lstStyle/>
          <a:p>
            <a:pPr algn="ctr"/>
            <a:r>
              <a:rPr lang="en-US" sz="2000" b="1">
                <a:latin typeface="Arial" pitchFamily="34" charset="0"/>
              </a:rPr>
              <a:t>Blocks</a:t>
            </a:r>
          </a:p>
        </p:txBody>
      </p:sp>
      <p:sp>
        <p:nvSpPr>
          <p:cNvPr id="20505" name="Line 100"/>
          <p:cNvSpPr>
            <a:spLocks noChangeShapeType="1"/>
          </p:cNvSpPr>
          <p:nvPr/>
        </p:nvSpPr>
        <p:spPr bwMode="auto">
          <a:xfrm>
            <a:off x="1468438" y="1322388"/>
            <a:ext cx="398462" cy="276225"/>
          </a:xfrm>
          <a:prstGeom prst="line">
            <a:avLst/>
          </a:prstGeom>
          <a:noFill/>
          <a:ln w="38100">
            <a:solidFill>
              <a:srgbClr val="00CC00"/>
            </a:solidFill>
            <a:prstDash val="sysDot"/>
            <a:round/>
            <a:headEnd/>
            <a:tailEnd/>
          </a:ln>
        </p:spPr>
        <p:txBody>
          <a:bodyPr/>
          <a:lstStyle/>
          <a:p>
            <a:endParaRPr lang="en-US"/>
          </a:p>
        </p:txBody>
      </p:sp>
      <p:sp>
        <p:nvSpPr>
          <p:cNvPr id="20506" name="Line 101"/>
          <p:cNvSpPr>
            <a:spLocks noChangeShapeType="1"/>
          </p:cNvSpPr>
          <p:nvPr/>
        </p:nvSpPr>
        <p:spPr bwMode="auto">
          <a:xfrm>
            <a:off x="1479550" y="2430463"/>
            <a:ext cx="393700" cy="1595437"/>
          </a:xfrm>
          <a:prstGeom prst="line">
            <a:avLst/>
          </a:prstGeom>
          <a:noFill/>
          <a:ln w="38100">
            <a:solidFill>
              <a:srgbClr val="00CC00"/>
            </a:solidFill>
            <a:prstDash val="sysDot"/>
            <a:round/>
            <a:headEnd/>
            <a:tailEnd/>
          </a:ln>
        </p:spPr>
        <p:txBody>
          <a:bodyPr/>
          <a:lstStyle/>
          <a:p>
            <a:endParaRPr lang="en-US"/>
          </a:p>
        </p:txBody>
      </p:sp>
      <p:sp>
        <p:nvSpPr>
          <p:cNvPr id="20507" name="Line 102"/>
          <p:cNvSpPr>
            <a:spLocks noChangeShapeType="1"/>
          </p:cNvSpPr>
          <p:nvPr/>
        </p:nvSpPr>
        <p:spPr bwMode="auto">
          <a:xfrm flipV="1">
            <a:off x="3544888" y="1328738"/>
            <a:ext cx="392112" cy="280987"/>
          </a:xfrm>
          <a:prstGeom prst="line">
            <a:avLst/>
          </a:prstGeom>
          <a:noFill/>
          <a:ln w="38100">
            <a:solidFill>
              <a:schemeClr val="accent1"/>
            </a:solidFill>
            <a:prstDash val="sysDot"/>
            <a:round/>
            <a:headEnd/>
            <a:tailEnd/>
          </a:ln>
        </p:spPr>
        <p:txBody>
          <a:bodyPr/>
          <a:lstStyle/>
          <a:p>
            <a:endParaRPr lang="en-US"/>
          </a:p>
        </p:txBody>
      </p:sp>
      <p:sp>
        <p:nvSpPr>
          <p:cNvPr id="20508" name="Line 103"/>
          <p:cNvSpPr>
            <a:spLocks noChangeShapeType="1"/>
          </p:cNvSpPr>
          <p:nvPr/>
        </p:nvSpPr>
        <p:spPr bwMode="auto">
          <a:xfrm flipV="1">
            <a:off x="3527425" y="2430463"/>
            <a:ext cx="409575" cy="1595437"/>
          </a:xfrm>
          <a:prstGeom prst="line">
            <a:avLst/>
          </a:prstGeom>
          <a:noFill/>
          <a:ln w="38100">
            <a:solidFill>
              <a:schemeClr val="accent1"/>
            </a:solidFill>
            <a:prstDash val="sysDot"/>
            <a:round/>
            <a:headEnd/>
            <a:tailEnd/>
          </a:ln>
        </p:spPr>
        <p:txBody>
          <a:bodyPr/>
          <a:lstStyle/>
          <a:p>
            <a:endParaRPr lang="en-US"/>
          </a:p>
        </p:txBody>
      </p:sp>
      <p:sp>
        <p:nvSpPr>
          <p:cNvPr id="20509" name="Text Box 104"/>
          <p:cNvSpPr txBox="1">
            <a:spLocks noChangeArrowheads="1"/>
          </p:cNvSpPr>
          <p:nvPr/>
        </p:nvSpPr>
        <p:spPr bwMode="auto">
          <a:xfrm>
            <a:off x="2700338" y="1093788"/>
            <a:ext cx="895350" cy="457200"/>
          </a:xfrm>
          <a:prstGeom prst="rect">
            <a:avLst/>
          </a:prstGeom>
          <a:noFill/>
          <a:ln w="19050" algn="ctr">
            <a:noFill/>
            <a:miter lim="800000"/>
            <a:headEnd/>
            <a:tailEnd/>
          </a:ln>
        </p:spPr>
        <p:txBody>
          <a:bodyPr wrap="none">
            <a:spAutoFit/>
          </a:bodyPr>
          <a:lstStyle/>
          <a:p>
            <a:pPr algn="ctr"/>
            <a:r>
              <a:rPr lang="en-US" b="1">
                <a:latin typeface="Arial" pitchFamily="34" charset="0"/>
              </a:rPr>
              <a:t>SM 1</a:t>
            </a:r>
          </a:p>
        </p:txBody>
      </p:sp>
      <p:sp>
        <p:nvSpPr>
          <p:cNvPr id="20510" name="Text Box 105"/>
          <p:cNvSpPr txBox="1">
            <a:spLocks noChangeArrowheads="1"/>
          </p:cNvSpPr>
          <p:nvPr/>
        </p:nvSpPr>
        <p:spPr bwMode="auto">
          <a:xfrm>
            <a:off x="1822450" y="1093788"/>
            <a:ext cx="895350" cy="455612"/>
          </a:xfrm>
          <a:prstGeom prst="rect">
            <a:avLst/>
          </a:prstGeom>
          <a:noFill/>
          <a:ln w="19050" algn="ctr">
            <a:noFill/>
            <a:miter lim="800000"/>
            <a:headEnd/>
            <a:tailEnd/>
          </a:ln>
        </p:spPr>
        <p:txBody>
          <a:bodyPr wrap="none">
            <a:spAutoFit/>
          </a:bodyPr>
          <a:lstStyle/>
          <a:p>
            <a:pPr algn="ctr"/>
            <a:r>
              <a:rPr lang="en-US" b="1">
                <a:latin typeface="Arial" pitchFamily="34" charset="0"/>
              </a:rPr>
              <a:t>SM 0</a:t>
            </a:r>
          </a:p>
        </p:txBody>
      </p:sp>
    </p:spTree>
    <p:extLst>
      <p:ext uri="{BB962C8B-B14F-4D97-AF65-F5344CB8AC3E}">
        <p14:creationId xmlns:p14="http://schemas.microsoft.com/office/powerpoint/2010/main" val="42035528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pPr eaLnBrk="1" hangingPunct="1"/>
            <a:r>
              <a:rPr lang="en-US" smtClean="0"/>
              <a:t>Thread Scheduling/Execution</a:t>
            </a:r>
          </a:p>
        </p:txBody>
      </p:sp>
      <p:sp>
        <p:nvSpPr>
          <p:cNvPr id="21508" name="Rectangle 3"/>
          <p:cNvSpPr>
            <a:spLocks noGrp="1" noChangeArrowheads="1"/>
          </p:cNvSpPr>
          <p:nvPr>
            <p:ph type="body" idx="1"/>
          </p:nvPr>
        </p:nvSpPr>
        <p:spPr/>
        <p:txBody>
          <a:bodyPr/>
          <a:lstStyle/>
          <a:p>
            <a:pPr marL="457200" indent="-457200" eaLnBrk="1" hangingPunct="1">
              <a:buFontTx/>
              <a:buNone/>
            </a:pPr>
            <a:r>
              <a:rPr lang="en-US" smtClean="0"/>
              <a:t> </a:t>
            </a:r>
          </a:p>
        </p:txBody>
      </p:sp>
      <p:sp>
        <p:nvSpPr>
          <p:cNvPr id="21509" name="Rectangle 4"/>
          <p:cNvSpPr>
            <a:spLocks noChangeArrowheads="1"/>
          </p:cNvSpPr>
          <p:nvPr/>
        </p:nvSpPr>
        <p:spPr bwMode="auto">
          <a:xfrm>
            <a:off x="381000" y="1676400"/>
            <a:ext cx="5000625" cy="4460875"/>
          </a:xfrm>
          <a:prstGeom prst="rect">
            <a:avLst/>
          </a:prstGeom>
          <a:noFill/>
          <a:ln w="9525">
            <a:noFill/>
            <a:miter lim="800000"/>
            <a:headEnd/>
            <a:tailEnd/>
          </a:ln>
        </p:spPr>
        <p:txBody>
          <a:bodyPr>
            <a:spAutoFit/>
          </a:bodyPr>
          <a:lstStyle/>
          <a:p>
            <a:pPr marL="457200" indent="-457200">
              <a:spcBef>
                <a:spcPct val="20000"/>
              </a:spcBef>
              <a:buFontTx/>
              <a:buChar char="•"/>
            </a:pPr>
            <a:r>
              <a:rPr lang="en-US" sz="2000">
                <a:latin typeface="Times New Roman" pitchFamily="18" charset="0"/>
              </a:rPr>
              <a:t>Each Thread Blocks is divided in 32-thread Warps</a:t>
            </a:r>
          </a:p>
          <a:p>
            <a:pPr marL="974725" lvl="1" indent="-403225">
              <a:spcBef>
                <a:spcPct val="20000"/>
              </a:spcBef>
              <a:buFontTx/>
              <a:buChar char="–"/>
            </a:pPr>
            <a:r>
              <a:rPr lang="en-US" sz="1800">
                <a:latin typeface="Times New Roman" pitchFamily="18" charset="0"/>
              </a:rPr>
              <a:t>This is an implementation decision, not part of the CUDA programming model</a:t>
            </a:r>
          </a:p>
          <a:p>
            <a:pPr marL="457200" indent="-457200">
              <a:spcBef>
                <a:spcPct val="20000"/>
              </a:spcBef>
              <a:buFontTx/>
              <a:buChar char="•"/>
            </a:pPr>
            <a:r>
              <a:rPr lang="en-US" sz="2000">
                <a:latin typeface="Times New Roman" pitchFamily="18" charset="0"/>
              </a:rPr>
              <a:t>Warps are scheduling units in SM</a:t>
            </a:r>
          </a:p>
          <a:p>
            <a:pPr marL="457200" indent="-457200">
              <a:spcBef>
                <a:spcPct val="20000"/>
              </a:spcBef>
              <a:buFontTx/>
              <a:buChar char="•"/>
            </a:pPr>
            <a:r>
              <a:rPr lang="en-US" sz="2000">
                <a:latin typeface="Times New Roman" pitchFamily="18" charset="0"/>
              </a:rPr>
              <a:t>If 3 blocks are assigned to an SM and each Block has 256 threads, how many Warps are there in an SM?</a:t>
            </a:r>
          </a:p>
          <a:p>
            <a:pPr marL="974725" lvl="1" indent="-403225">
              <a:spcBef>
                <a:spcPct val="20000"/>
              </a:spcBef>
              <a:buFontTx/>
              <a:buChar char="–"/>
            </a:pPr>
            <a:r>
              <a:rPr lang="en-US" sz="1800">
                <a:latin typeface="Times New Roman" pitchFamily="18" charset="0"/>
              </a:rPr>
              <a:t>Each Block is divided into 256/32 = 8 Warps</a:t>
            </a:r>
          </a:p>
          <a:p>
            <a:pPr marL="974725" lvl="1" indent="-403225">
              <a:spcBef>
                <a:spcPct val="20000"/>
              </a:spcBef>
              <a:buFontTx/>
              <a:buChar char="–"/>
            </a:pPr>
            <a:r>
              <a:rPr lang="en-US" sz="1800">
                <a:latin typeface="Times New Roman" pitchFamily="18" charset="0"/>
              </a:rPr>
              <a:t>There are 8 * 3 = 24 Warps </a:t>
            </a:r>
          </a:p>
          <a:p>
            <a:pPr marL="974725" lvl="1" indent="-403225">
              <a:spcBef>
                <a:spcPct val="20000"/>
              </a:spcBef>
              <a:buFontTx/>
              <a:buChar char="–"/>
            </a:pPr>
            <a:r>
              <a:rPr lang="en-US" sz="1800">
                <a:latin typeface="Times New Roman" pitchFamily="18" charset="0"/>
              </a:rPr>
              <a:t>At any point in time, only one of the 24 Warps will be selected for instruction fetch and execution.</a:t>
            </a:r>
          </a:p>
        </p:txBody>
      </p:sp>
      <p:sp>
        <p:nvSpPr>
          <p:cNvPr id="21510" name="AutoShape 5"/>
          <p:cNvSpPr>
            <a:spLocks noChangeAspect="1" noChangeArrowheads="1" noTextEdit="1"/>
          </p:cNvSpPr>
          <p:nvPr/>
        </p:nvSpPr>
        <p:spPr bwMode="auto">
          <a:xfrm>
            <a:off x="5345113" y="1900238"/>
            <a:ext cx="3602037" cy="4224337"/>
          </a:xfrm>
          <a:prstGeom prst="rect">
            <a:avLst/>
          </a:prstGeom>
          <a:noFill/>
          <a:ln w="9525">
            <a:noFill/>
            <a:miter lim="800000"/>
            <a:headEnd/>
            <a:tailEnd/>
          </a:ln>
        </p:spPr>
        <p:txBody>
          <a:bodyPr/>
          <a:lstStyle/>
          <a:p>
            <a:endParaRPr lang="en-US"/>
          </a:p>
        </p:txBody>
      </p:sp>
      <p:sp>
        <p:nvSpPr>
          <p:cNvPr id="21511" name="Rectangle 6"/>
          <p:cNvSpPr>
            <a:spLocks noChangeArrowheads="1"/>
          </p:cNvSpPr>
          <p:nvPr/>
        </p:nvSpPr>
        <p:spPr bwMode="auto">
          <a:xfrm>
            <a:off x="8153400" y="3355975"/>
            <a:ext cx="838200" cy="1143000"/>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21512" name="Rectangle 7"/>
          <p:cNvSpPr>
            <a:spLocks noChangeArrowheads="1"/>
          </p:cNvSpPr>
          <p:nvPr/>
        </p:nvSpPr>
        <p:spPr bwMode="auto">
          <a:xfrm>
            <a:off x="5562600" y="1676400"/>
            <a:ext cx="1143000" cy="1143000"/>
          </a:xfrm>
          <a:prstGeom prst="rect">
            <a:avLst/>
          </a:prstGeom>
          <a:solidFill>
            <a:schemeClr val="bg1"/>
          </a:solidFill>
          <a:ln w="25400">
            <a:solidFill>
              <a:srgbClr val="00CC00"/>
            </a:solidFill>
            <a:miter lim="800000"/>
            <a:headEnd/>
            <a:tailEnd/>
          </a:ln>
        </p:spPr>
        <p:txBody>
          <a:bodyPr wrap="none" anchor="ctr"/>
          <a:lstStyle/>
          <a:p>
            <a:endParaRPr lang="en-US"/>
          </a:p>
        </p:txBody>
      </p:sp>
      <p:sp>
        <p:nvSpPr>
          <p:cNvPr id="21513" name="Rectangle 8"/>
          <p:cNvSpPr>
            <a:spLocks noChangeArrowheads="1"/>
          </p:cNvSpPr>
          <p:nvPr/>
        </p:nvSpPr>
        <p:spPr bwMode="auto">
          <a:xfrm>
            <a:off x="5715000" y="1828800"/>
            <a:ext cx="1143000" cy="1143000"/>
          </a:xfrm>
          <a:prstGeom prst="rect">
            <a:avLst/>
          </a:prstGeom>
          <a:solidFill>
            <a:schemeClr val="bg1"/>
          </a:solidFill>
          <a:ln w="25400">
            <a:solidFill>
              <a:srgbClr val="00CC00"/>
            </a:solidFill>
            <a:miter lim="800000"/>
            <a:headEnd/>
            <a:tailEnd/>
          </a:ln>
        </p:spPr>
        <p:txBody>
          <a:bodyPr wrap="none" anchor="ctr"/>
          <a:lstStyle/>
          <a:p>
            <a:pPr algn="ctr"/>
            <a:r>
              <a:rPr lang="en-US"/>
              <a:t>…</a:t>
            </a:r>
          </a:p>
        </p:txBody>
      </p:sp>
      <p:grpSp>
        <p:nvGrpSpPr>
          <p:cNvPr id="2" name="Group 9"/>
          <p:cNvGrpSpPr>
            <a:grpSpLocks/>
          </p:cNvGrpSpPr>
          <p:nvPr/>
        </p:nvGrpSpPr>
        <p:grpSpPr bwMode="auto">
          <a:xfrm>
            <a:off x="5943600" y="2057400"/>
            <a:ext cx="1114425" cy="1104900"/>
            <a:chOff x="568" y="2568"/>
            <a:chExt cx="1219" cy="1480"/>
          </a:xfrm>
        </p:grpSpPr>
        <p:sp>
          <p:nvSpPr>
            <p:cNvPr id="21564" name="Text Box 10"/>
            <p:cNvSpPr txBox="1">
              <a:spLocks noChangeArrowheads="1"/>
            </p:cNvSpPr>
            <p:nvPr/>
          </p:nvSpPr>
          <p:spPr bwMode="auto">
            <a:xfrm>
              <a:off x="568" y="2568"/>
              <a:ext cx="1219" cy="1480"/>
            </a:xfrm>
            <a:prstGeom prst="rect">
              <a:avLst/>
            </a:prstGeom>
            <a:solidFill>
              <a:schemeClr val="bg1">
                <a:alpha val="67058"/>
              </a:schemeClr>
            </a:solidFill>
            <a:ln w="28575">
              <a:solidFill>
                <a:srgbClr val="00CC00"/>
              </a:solidFill>
              <a:miter lim="800000"/>
              <a:headEnd/>
              <a:tailEnd/>
            </a:ln>
          </p:spPr>
          <p:txBody>
            <a:bodyPr lIns="0" rIns="0"/>
            <a:lstStyle/>
            <a:p>
              <a:pPr algn="ctr">
                <a:lnSpc>
                  <a:spcPct val="85000"/>
                </a:lnSpc>
                <a:spcBef>
                  <a:spcPct val="10000"/>
                </a:spcBef>
              </a:pPr>
              <a:r>
                <a:rPr lang="en-US" sz="1200">
                  <a:latin typeface="Tahoma" pitchFamily="34" charset="0"/>
                </a:rPr>
                <a:t>t0 t1 t2 … t31</a:t>
              </a:r>
              <a:endParaRPr lang="en-US" sz="1200">
                <a:latin typeface="Arial" pitchFamily="34" charset="0"/>
              </a:endParaRPr>
            </a:p>
          </p:txBody>
        </p:sp>
        <p:sp>
          <p:nvSpPr>
            <p:cNvPr id="21565" name="Freeform 11"/>
            <p:cNvSpPr>
              <a:spLocks/>
            </p:cNvSpPr>
            <p:nvPr/>
          </p:nvSpPr>
          <p:spPr bwMode="auto">
            <a:xfrm>
              <a:off x="704" y="2858"/>
              <a:ext cx="166" cy="1070"/>
            </a:xfrm>
            <a:custGeom>
              <a:avLst/>
              <a:gdLst>
                <a:gd name="T0" fmla="*/ 45 w 208"/>
                <a:gd name="T1" fmla="*/ 0 h 1536"/>
                <a:gd name="T2" fmla="*/ 160 w 208"/>
                <a:gd name="T3" fmla="*/ 134 h 1536"/>
                <a:gd name="T4" fmla="*/ 6 w 208"/>
                <a:gd name="T5" fmla="*/ 234 h 1536"/>
                <a:gd name="T6" fmla="*/ 121 w 208"/>
                <a:gd name="T7" fmla="*/ 368 h 1536"/>
                <a:gd name="T8" fmla="*/ 6 w 208"/>
                <a:gd name="T9" fmla="*/ 502 h 1536"/>
                <a:gd name="T10" fmla="*/ 121 w 208"/>
                <a:gd name="T11" fmla="*/ 568 h 1536"/>
                <a:gd name="T12" fmla="*/ 45 w 208"/>
                <a:gd name="T13" fmla="*/ 669 h 1536"/>
                <a:gd name="T14" fmla="*/ 121 w 208"/>
                <a:gd name="T15" fmla="*/ 769 h 1536"/>
                <a:gd name="T16" fmla="*/ 6 w 208"/>
                <a:gd name="T17" fmla="*/ 869 h 1536"/>
                <a:gd name="T18" fmla="*/ 83 w 208"/>
                <a:gd name="T19" fmla="*/ 936 h 1536"/>
                <a:gd name="T20" fmla="*/ 45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00CC00"/>
              </a:solidFill>
              <a:round/>
              <a:headEnd/>
              <a:tailEnd type="triangle" w="med" len="lg"/>
            </a:ln>
          </p:spPr>
          <p:txBody>
            <a:bodyPr/>
            <a:lstStyle/>
            <a:p>
              <a:endParaRPr lang="en-US"/>
            </a:p>
          </p:txBody>
        </p:sp>
        <p:sp>
          <p:nvSpPr>
            <p:cNvPr id="21566" name="Freeform 12"/>
            <p:cNvSpPr>
              <a:spLocks/>
            </p:cNvSpPr>
            <p:nvPr/>
          </p:nvSpPr>
          <p:spPr bwMode="auto">
            <a:xfrm>
              <a:off x="784" y="2858"/>
              <a:ext cx="166" cy="1070"/>
            </a:xfrm>
            <a:custGeom>
              <a:avLst/>
              <a:gdLst>
                <a:gd name="T0" fmla="*/ 45 w 208"/>
                <a:gd name="T1" fmla="*/ 0 h 1536"/>
                <a:gd name="T2" fmla="*/ 160 w 208"/>
                <a:gd name="T3" fmla="*/ 134 h 1536"/>
                <a:gd name="T4" fmla="*/ 6 w 208"/>
                <a:gd name="T5" fmla="*/ 234 h 1536"/>
                <a:gd name="T6" fmla="*/ 121 w 208"/>
                <a:gd name="T7" fmla="*/ 368 h 1536"/>
                <a:gd name="T8" fmla="*/ 6 w 208"/>
                <a:gd name="T9" fmla="*/ 502 h 1536"/>
                <a:gd name="T10" fmla="*/ 121 w 208"/>
                <a:gd name="T11" fmla="*/ 568 h 1536"/>
                <a:gd name="T12" fmla="*/ 45 w 208"/>
                <a:gd name="T13" fmla="*/ 669 h 1536"/>
                <a:gd name="T14" fmla="*/ 121 w 208"/>
                <a:gd name="T15" fmla="*/ 769 h 1536"/>
                <a:gd name="T16" fmla="*/ 6 w 208"/>
                <a:gd name="T17" fmla="*/ 869 h 1536"/>
                <a:gd name="T18" fmla="*/ 83 w 208"/>
                <a:gd name="T19" fmla="*/ 936 h 1536"/>
                <a:gd name="T20" fmla="*/ 45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00CC00"/>
              </a:solidFill>
              <a:round/>
              <a:headEnd/>
              <a:tailEnd type="triangle" w="med" len="lg"/>
            </a:ln>
          </p:spPr>
          <p:txBody>
            <a:bodyPr/>
            <a:lstStyle/>
            <a:p>
              <a:endParaRPr lang="en-US"/>
            </a:p>
          </p:txBody>
        </p:sp>
        <p:sp>
          <p:nvSpPr>
            <p:cNvPr id="21567" name="Freeform 13"/>
            <p:cNvSpPr>
              <a:spLocks/>
            </p:cNvSpPr>
            <p:nvPr/>
          </p:nvSpPr>
          <p:spPr bwMode="auto">
            <a:xfrm>
              <a:off x="858" y="2858"/>
              <a:ext cx="166" cy="1070"/>
            </a:xfrm>
            <a:custGeom>
              <a:avLst/>
              <a:gdLst>
                <a:gd name="T0" fmla="*/ 45 w 208"/>
                <a:gd name="T1" fmla="*/ 0 h 1536"/>
                <a:gd name="T2" fmla="*/ 160 w 208"/>
                <a:gd name="T3" fmla="*/ 134 h 1536"/>
                <a:gd name="T4" fmla="*/ 6 w 208"/>
                <a:gd name="T5" fmla="*/ 234 h 1536"/>
                <a:gd name="T6" fmla="*/ 121 w 208"/>
                <a:gd name="T7" fmla="*/ 368 h 1536"/>
                <a:gd name="T8" fmla="*/ 6 w 208"/>
                <a:gd name="T9" fmla="*/ 502 h 1536"/>
                <a:gd name="T10" fmla="*/ 121 w 208"/>
                <a:gd name="T11" fmla="*/ 568 h 1536"/>
                <a:gd name="T12" fmla="*/ 45 w 208"/>
                <a:gd name="T13" fmla="*/ 669 h 1536"/>
                <a:gd name="T14" fmla="*/ 121 w 208"/>
                <a:gd name="T15" fmla="*/ 769 h 1536"/>
                <a:gd name="T16" fmla="*/ 6 w 208"/>
                <a:gd name="T17" fmla="*/ 869 h 1536"/>
                <a:gd name="T18" fmla="*/ 83 w 208"/>
                <a:gd name="T19" fmla="*/ 936 h 1536"/>
                <a:gd name="T20" fmla="*/ 45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00CC00"/>
              </a:solidFill>
              <a:round/>
              <a:headEnd/>
              <a:tailEnd type="triangle" w="med" len="lg"/>
            </a:ln>
          </p:spPr>
          <p:txBody>
            <a:bodyPr/>
            <a:lstStyle/>
            <a:p>
              <a:endParaRPr lang="en-US"/>
            </a:p>
          </p:txBody>
        </p:sp>
        <p:sp>
          <p:nvSpPr>
            <p:cNvPr id="21568" name="Freeform 14"/>
            <p:cNvSpPr>
              <a:spLocks/>
            </p:cNvSpPr>
            <p:nvPr/>
          </p:nvSpPr>
          <p:spPr bwMode="auto">
            <a:xfrm>
              <a:off x="932" y="2858"/>
              <a:ext cx="166" cy="1070"/>
            </a:xfrm>
            <a:custGeom>
              <a:avLst/>
              <a:gdLst>
                <a:gd name="T0" fmla="*/ 45 w 208"/>
                <a:gd name="T1" fmla="*/ 0 h 1536"/>
                <a:gd name="T2" fmla="*/ 160 w 208"/>
                <a:gd name="T3" fmla="*/ 134 h 1536"/>
                <a:gd name="T4" fmla="*/ 6 w 208"/>
                <a:gd name="T5" fmla="*/ 234 h 1536"/>
                <a:gd name="T6" fmla="*/ 121 w 208"/>
                <a:gd name="T7" fmla="*/ 368 h 1536"/>
                <a:gd name="T8" fmla="*/ 6 w 208"/>
                <a:gd name="T9" fmla="*/ 502 h 1536"/>
                <a:gd name="T10" fmla="*/ 121 w 208"/>
                <a:gd name="T11" fmla="*/ 568 h 1536"/>
                <a:gd name="T12" fmla="*/ 45 w 208"/>
                <a:gd name="T13" fmla="*/ 669 h 1536"/>
                <a:gd name="T14" fmla="*/ 121 w 208"/>
                <a:gd name="T15" fmla="*/ 769 h 1536"/>
                <a:gd name="T16" fmla="*/ 6 w 208"/>
                <a:gd name="T17" fmla="*/ 869 h 1536"/>
                <a:gd name="T18" fmla="*/ 83 w 208"/>
                <a:gd name="T19" fmla="*/ 936 h 1536"/>
                <a:gd name="T20" fmla="*/ 45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00CC00"/>
              </a:solidFill>
              <a:round/>
              <a:headEnd/>
              <a:tailEnd type="triangle" w="med" len="lg"/>
            </a:ln>
          </p:spPr>
          <p:txBody>
            <a:bodyPr/>
            <a:lstStyle/>
            <a:p>
              <a:endParaRPr lang="en-US"/>
            </a:p>
          </p:txBody>
        </p:sp>
        <p:sp>
          <p:nvSpPr>
            <p:cNvPr id="21569" name="Freeform 15"/>
            <p:cNvSpPr>
              <a:spLocks/>
            </p:cNvSpPr>
            <p:nvPr/>
          </p:nvSpPr>
          <p:spPr bwMode="auto">
            <a:xfrm>
              <a:off x="1006" y="2858"/>
              <a:ext cx="165" cy="1070"/>
            </a:xfrm>
            <a:custGeom>
              <a:avLst/>
              <a:gdLst>
                <a:gd name="T0" fmla="*/ 44 w 208"/>
                <a:gd name="T1" fmla="*/ 0 h 1536"/>
                <a:gd name="T2" fmla="*/ 159 w 208"/>
                <a:gd name="T3" fmla="*/ 134 h 1536"/>
                <a:gd name="T4" fmla="*/ 6 w 208"/>
                <a:gd name="T5" fmla="*/ 234 h 1536"/>
                <a:gd name="T6" fmla="*/ 121 w 208"/>
                <a:gd name="T7" fmla="*/ 368 h 1536"/>
                <a:gd name="T8" fmla="*/ 6 w 208"/>
                <a:gd name="T9" fmla="*/ 502 h 1536"/>
                <a:gd name="T10" fmla="*/ 121 w 208"/>
                <a:gd name="T11" fmla="*/ 568 h 1536"/>
                <a:gd name="T12" fmla="*/ 44 w 208"/>
                <a:gd name="T13" fmla="*/ 669 h 1536"/>
                <a:gd name="T14" fmla="*/ 121 w 208"/>
                <a:gd name="T15" fmla="*/ 769 h 1536"/>
                <a:gd name="T16" fmla="*/ 6 w 208"/>
                <a:gd name="T17" fmla="*/ 869 h 1536"/>
                <a:gd name="T18" fmla="*/ 83 w 208"/>
                <a:gd name="T19" fmla="*/ 936 h 1536"/>
                <a:gd name="T20" fmla="*/ 44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00CC00"/>
              </a:solidFill>
              <a:round/>
              <a:headEnd/>
              <a:tailEnd type="triangle" w="med" len="lg"/>
            </a:ln>
          </p:spPr>
          <p:txBody>
            <a:bodyPr/>
            <a:lstStyle/>
            <a:p>
              <a:endParaRPr lang="en-US"/>
            </a:p>
          </p:txBody>
        </p:sp>
        <p:sp>
          <p:nvSpPr>
            <p:cNvPr id="21570" name="Freeform 16"/>
            <p:cNvSpPr>
              <a:spLocks/>
            </p:cNvSpPr>
            <p:nvPr/>
          </p:nvSpPr>
          <p:spPr bwMode="auto">
            <a:xfrm>
              <a:off x="1080" y="2858"/>
              <a:ext cx="165" cy="1070"/>
            </a:xfrm>
            <a:custGeom>
              <a:avLst/>
              <a:gdLst>
                <a:gd name="T0" fmla="*/ 44 w 208"/>
                <a:gd name="T1" fmla="*/ 0 h 1536"/>
                <a:gd name="T2" fmla="*/ 159 w 208"/>
                <a:gd name="T3" fmla="*/ 134 h 1536"/>
                <a:gd name="T4" fmla="*/ 6 w 208"/>
                <a:gd name="T5" fmla="*/ 234 h 1536"/>
                <a:gd name="T6" fmla="*/ 121 w 208"/>
                <a:gd name="T7" fmla="*/ 368 h 1536"/>
                <a:gd name="T8" fmla="*/ 6 w 208"/>
                <a:gd name="T9" fmla="*/ 502 h 1536"/>
                <a:gd name="T10" fmla="*/ 121 w 208"/>
                <a:gd name="T11" fmla="*/ 568 h 1536"/>
                <a:gd name="T12" fmla="*/ 44 w 208"/>
                <a:gd name="T13" fmla="*/ 669 h 1536"/>
                <a:gd name="T14" fmla="*/ 121 w 208"/>
                <a:gd name="T15" fmla="*/ 769 h 1536"/>
                <a:gd name="T16" fmla="*/ 6 w 208"/>
                <a:gd name="T17" fmla="*/ 869 h 1536"/>
                <a:gd name="T18" fmla="*/ 83 w 208"/>
                <a:gd name="T19" fmla="*/ 936 h 1536"/>
                <a:gd name="T20" fmla="*/ 44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00CC00"/>
              </a:solidFill>
              <a:round/>
              <a:headEnd/>
              <a:tailEnd type="triangle" w="med" len="lg"/>
            </a:ln>
          </p:spPr>
          <p:txBody>
            <a:bodyPr/>
            <a:lstStyle/>
            <a:p>
              <a:endParaRPr lang="en-US"/>
            </a:p>
          </p:txBody>
        </p:sp>
        <p:sp>
          <p:nvSpPr>
            <p:cNvPr id="21571" name="Freeform 17"/>
            <p:cNvSpPr>
              <a:spLocks/>
            </p:cNvSpPr>
            <p:nvPr/>
          </p:nvSpPr>
          <p:spPr bwMode="auto">
            <a:xfrm>
              <a:off x="1154" y="2858"/>
              <a:ext cx="165" cy="1070"/>
            </a:xfrm>
            <a:custGeom>
              <a:avLst/>
              <a:gdLst>
                <a:gd name="T0" fmla="*/ 44 w 208"/>
                <a:gd name="T1" fmla="*/ 0 h 1536"/>
                <a:gd name="T2" fmla="*/ 159 w 208"/>
                <a:gd name="T3" fmla="*/ 134 h 1536"/>
                <a:gd name="T4" fmla="*/ 6 w 208"/>
                <a:gd name="T5" fmla="*/ 234 h 1536"/>
                <a:gd name="T6" fmla="*/ 121 w 208"/>
                <a:gd name="T7" fmla="*/ 368 h 1536"/>
                <a:gd name="T8" fmla="*/ 6 w 208"/>
                <a:gd name="T9" fmla="*/ 502 h 1536"/>
                <a:gd name="T10" fmla="*/ 121 w 208"/>
                <a:gd name="T11" fmla="*/ 568 h 1536"/>
                <a:gd name="T12" fmla="*/ 44 w 208"/>
                <a:gd name="T13" fmla="*/ 669 h 1536"/>
                <a:gd name="T14" fmla="*/ 121 w 208"/>
                <a:gd name="T15" fmla="*/ 769 h 1536"/>
                <a:gd name="T16" fmla="*/ 6 w 208"/>
                <a:gd name="T17" fmla="*/ 869 h 1536"/>
                <a:gd name="T18" fmla="*/ 83 w 208"/>
                <a:gd name="T19" fmla="*/ 936 h 1536"/>
                <a:gd name="T20" fmla="*/ 44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00CC00"/>
              </a:solidFill>
              <a:round/>
              <a:headEnd/>
              <a:tailEnd type="triangle" w="med" len="lg"/>
            </a:ln>
          </p:spPr>
          <p:txBody>
            <a:bodyPr/>
            <a:lstStyle/>
            <a:p>
              <a:endParaRPr lang="en-US"/>
            </a:p>
          </p:txBody>
        </p:sp>
        <p:sp>
          <p:nvSpPr>
            <p:cNvPr id="21572" name="Freeform 18"/>
            <p:cNvSpPr>
              <a:spLocks/>
            </p:cNvSpPr>
            <p:nvPr/>
          </p:nvSpPr>
          <p:spPr bwMode="auto">
            <a:xfrm>
              <a:off x="1228" y="2858"/>
              <a:ext cx="165" cy="1070"/>
            </a:xfrm>
            <a:custGeom>
              <a:avLst/>
              <a:gdLst>
                <a:gd name="T0" fmla="*/ 44 w 208"/>
                <a:gd name="T1" fmla="*/ 0 h 1536"/>
                <a:gd name="T2" fmla="*/ 159 w 208"/>
                <a:gd name="T3" fmla="*/ 134 h 1536"/>
                <a:gd name="T4" fmla="*/ 6 w 208"/>
                <a:gd name="T5" fmla="*/ 234 h 1536"/>
                <a:gd name="T6" fmla="*/ 121 w 208"/>
                <a:gd name="T7" fmla="*/ 368 h 1536"/>
                <a:gd name="T8" fmla="*/ 6 w 208"/>
                <a:gd name="T9" fmla="*/ 502 h 1536"/>
                <a:gd name="T10" fmla="*/ 121 w 208"/>
                <a:gd name="T11" fmla="*/ 568 h 1536"/>
                <a:gd name="T12" fmla="*/ 44 w 208"/>
                <a:gd name="T13" fmla="*/ 669 h 1536"/>
                <a:gd name="T14" fmla="*/ 121 w 208"/>
                <a:gd name="T15" fmla="*/ 769 h 1536"/>
                <a:gd name="T16" fmla="*/ 6 w 208"/>
                <a:gd name="T17" fmla="*/ 869 h 1536"/>
                <a:gd name="T18" fmla="*/ 83 w 208"/>
                <a:gd name="T19" fmla="*/ 936 h 1536"/>
                <a:gd name="T20" fmla="*/ 44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00CC00"/>
              </a:solidFill>
              <a:round/>
              <a:headEnd/>
              <a:tailEnd type="triangle" w="med" len="lg"/>
            </a:ln>
          </p:spPr>
          <p:txBody>
            <a:bodyPr/>
            <a:lstStyle/>
            <a:p>
              <a:endParaRPr lang="en-US"/>
            </a:p>
          </p:txBody>
        </p:sp>
        <p:sp>
          <p:nvSpPr>
            <p:cNvPr id="21573" name="Freeform 19"/>
            <p:cNvSpPr>
              <a:spLocks/>
            </p:cNvSpPr>
            <p:nvPr/>
          </p:nvSpPr>
          <p:spPr bwMode="auto">
            <a:xfrm>
              <a:off x="1302" y="2858"/>
              <a:ext cx="165" cy="1070"/>
            </a:xfrm>
            <a:custGeom>
              <a:avLst/>
              <a:gdLst>
                <a:gd name="T0" fmla="*/ 44 w 208"/>
                <a:gd name="T1" fmla="*/ 0 h 1536"/>
                <a:gd name="T2" fmla="*/ 159 w 208"/>
                <a:gd name="T3" fmla="*/ 134 h 1536"/>
                <a:gd name="T4" fmla="*/ 6 w 208"/>
                <a:gd name="T5" fmla="*/ 234 h 1536"/>
                <a:gd name="T6" fmla="*/ 121 w 208"/>
                <a:gd name="T7" fmla="*/ 368 h 1536"/>
                <a:gd name="T8" fmla="*/ 6 w 208"/>
                <a:gd name="T9" fmla="*/ 502 h 1536"/>
                <a:gd name="T10" fmla="*/ 121 w 208"/>
                <a:gd name="T11" fmla="*/ 568 h 1536"/>
                <a:gd name="T12" fmla="*/ 44 w 208"/>
                <a:gd name="T13" fmla="*/ 669 h 1536"/>
                <a:gd name="T14" fmla="*/ 121 w 208"/>
                <a:gd name="T15" fmla="*/ 769 h 1536"/>
                <a:gd name="T16" fmla="*/ 6 w 208"/>
                <a:gd name="T17" fmla="*/ 869 h 1536"/>
                <a:gd name="T18" fmla="*/ 83 w 208"/>
                <a:gd name="T19" fmla="*/ 936 h 1536"/>
                <a:gd name="T20" fmla="*/ 44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00CC00"/>
              </a:solidFill>
              <a:round/>
              <a:headEnd/>
              <a:tailEnd type="triangle" w="med" len="lg"/>
            </a:ln>
          </p:spPr>
          <p:txBody>
            <a:bodyPr/>
            <a:lstStyle/>
            <a:p>
              <a:endParaRPr lang="en-US"/>
            </a:p>
          </p:txBody>
        </p:sp>
        <p:sp>
          <p:nvSpPr>
            <p:cNvPr id="21574" name="Freeform 20"/>
            <p:cNvSpPr>
              <a:spLocks/>
            </p:cNvSpPr>
            <p:nvPr/>
          </p:nvSpPr>
          <p:spPr bwMode="auto">
            <a:xfrm>
              <a:off x="1376" y="2858"/>
              <a:ext cx="165" cy="1070"/>
            </a:xfrm>
            <a:custGeom>
              <a:avLst/>
              <a:gdLst>
                <a:gd name="T0" fmla="*/ 44 w 208"/>
                <a:gd name="T1" fmla="*/ 0 h 1536"/>
                <a:gd name="T2" fmla="*/ 159 w 208"/>
                <a:gd name="T3" fmla="*/ 134 h 1536"/>
                <a:gd name="T4" fmla="*/ 6 w 208"/>
                <a:gd name="T5" fmla="*/ 234 h 1536"/>
                <a:gd name="T6" fmla="*/ 121 w 208"/>
                <a:gd name="T7" fmla="*/ 368 h 1536"/>
                <a:gd name="T8" fmla="*/ 6 w 208"/>
                <a:gd name="T9" fmla="*/ 502 h 1536"/>
                <a:gd name="T10" fmla="*/ 121 w 208"/>
                <a:gd name="T11" fmla="*/ 568 h 1536"/>
                <a:gd name="T12" fmla="*/ 44 w 208"/>
                <a:gd name="T13" fmla="*/ 669 h 1536"/>
                <a:gd name="T14" fmla="*/ 121 w 208"/>
                <a:gd name="T15" fmla="*/ 769 h 1536"/>
                <a:gd name="T16" fmla="*/ 6 w 208"/>
                <a:gd name="T17" fmla="*/ 869 h 1536"/>
                <a:gd name="T18" fmla="*/ 83 w 208"/>
                <a:gd name="T19" fmla="*/ 936 h 1536"/>
                <a:gd name="T20" fmla="*/ 44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00CC00"/>
              </a:solidFill>
              <a:round/>
              <a:headEnd/>
              <a:tailEnd type="triangle" w="med" len="lg"/>
            </a:ln>
          </p:spPr>
          <p:txBody>
            <a:bodyPr/>
            <a:lstStyle/>
            <a:p>
              <a:endParaRPr lang="en-US"/>
            </a:p>
          </p:txBody>
        </p:sp>
        <p:sp>
          <p:nvSpPr>
            <p:cNvPr id="21575" name="Freeform 21"/>
            <p:cNvSpPr>
              <a:spLocks/>
            </p:cNvSpPr>
            <p:nvPr/>
          </p:nvSpPr>
          <p:spPr bwMode="auto">
            <a:xfrm>
              <a:off x="1450" y="2858"/>
              <a:ext cx="165" cy="1070"/>
            </a:xfrm>
            <a:custGeom>
              <a:avLst/>
              <a:gdLst>
                <a:gd name="T0" fmla="*/ 44 w 208"/>
                <a:gd name="T1" fmla="*/ 0 h 1536"/>
                <a:gd name="T2" fmla="*/ 159 w 208"/>
                <a:gd name="T3" fmla="*/ 134 h 1536"/>
                <a:gd name="T4" fmla="*/ 6 w 208"/>
                <a:gd name="T5" fmla="*/ 234 h 1536"/>
                <a:gd name="T6" fmla="*/ 121 w 208"/>
                <a:gd name="T7" fmla="*/ 368 h 1536"/>
                <a:gd name="T8" fmla="*/ 6 w 208"/>
                <a:gd name="T9" fmla="*/ 502 h 1536"/>
                <a:gd name="T10" fmla="*/ 121 w 208"/>
                <a:gd name="T11" fmla="*/ 568 h 1536"/>
                <a:gd name="T12" fmla="*/ 44 w 208"/>
                <a:gd name="T13" fmla="*/ 669 h 1536"/>
                <a:gd name="T14" fmla="*/ 121 w 208"/>
                <a:gd name="T15" fmla="*/ 769 h 1536"/>
                <a:gd name="T16" fmla="*/ 6 w 208"/>
                <a:gd name="T17" fmla="*/ 869 h 1536"/>
                <a:gd name="T18" fmla="*/ 83 w 208"/>
                <a:gd name="T19" fmla="*/ 936 h 1536"/>
                <a:gd name="T20" fmla="*/ 44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00CC00"/>
              </a:solidFill>
              <a:round/>
              <a:headEnd/>
              <a:tailEnd type="triangle" w="med" len="lg"/>
            </a:ln>
          </p:spPr>
          <p:txBody>
            <a:bodyPr/>
            <a:lstStyle/>
            <a:p>
              <a:endParaRPr lang="en-US"/>
            </a:p>
          </p:txBody>
        </p:sp>
      </p:grpSp>
      <p:sp>
        <p:nvSpPr>
          <p:cNvPr id="21515" name="Text Box 22"/>
          <p:cNvSpPr txBox="1">
            <a:spLocks noChangeArrowheads="1"/>
          </p:cNvSpPr>
          <p:nvPr/>
        </p:nvSpPr>
        <p:spPr bwMode="auto">
          <a:xfrm>
            <a:off x="5791200" y="1676400"/>
            <a:ext cx="488950" cy="457200"/>
          </a:xfrm>
          <a:prstGeom prst="rect">
            <a:avLst/>
          </a:prstGeom>
          <a:noFill/>
          <a:ln w="9525">
            <a:noFill/>
            <a:miter lim="800000"/>
            <a:headEnd/>
            <a:tailEnd/>
          </a:ln>
        </p:spPr>
        <p:txBody>
          <a:bodyPr wrap="none">
            <a:spAutoFit/>
          </a:bodyPr>
          <a:lstStyle/>
          <a:p>
            <a:r>
              <a:rPr lang="en-US"/>
              <a:t>…</a:t>
            </a:r>
          </a:p>
        </p:txBody>
      </p:sp>
      <p:sp>
        <p:nvSpPr>
          <p:cNvPr id="21516" name="Rectangle 23"/>
          <p:cNvSpPr>
            <a:spLocks noChangeArrowheads="1"/>
          </p:cNvSpPr>
          <p:nvPr/>
        </p:nvSpPr>
        <p:spPr bwMode="auto">
          <a:xfrm>
            <a:off x="7162800" y="1676400"/>
            <a:ext cx="1143000" cy="1143000"/>
          </a:xfrm>
          <a:prstGeom prst="rect">
            <a:avLst/>
          </a:prstGeom>
          <a:solidFill>
            <a:schemeClr val="bg1"/>
          </a:solidFill>
          <a:ln w="25400">
            <a:solidFill>
              <a:srgbClr val="FF6600"/>
            </a:solidFill>
            <a:miter lim="800000"/>
            <a:headEnd/>
            <a:tailEnd/>
          </a:ln>
        </p:spPr>
        <p:txBody>
          <a:bodyPr wrap="none" anchor="ctr"/>
          <a:lstStyle/>
          <a:p>
            <a:endParaRPr lang="en-US"/>
          </a:p>
        </p:txBody>
      </p:sp>
      <p:sp>
        <p:nvSpPr>
          <p:cNvPr id="21517" name="Rectangle 24"/>
          <p:cNvSpPr>
            <a:spLocks noChangeArrowheads="1"/>
          </p:cNvSpPr>
          <p:nvPr/>
        </p:nvSpPr>
        <p:spPr bwMode="auto">
          <a:xfrm>
            <a:off x="7315200" y="1828800"/>
            <a:ext cx="1143000" cy="1143000"/>
          </a:xfrm>
          <a:prstGeom prst="rect">
            <a:avLst/>
          </a:prstGeom>
          <a:solidFill>
            <a:schemeClr val="bg1"/>
          </a:solidFill>
          <a:ln w="25400">
            <a:solidFill>
              <a:srgbClr val="FF6600"/>
            </a:solidFill>
            <a:miter lim="800000"/>
            <a:headEnd/>
            <a:tailEnd/>
          </a:ln>
        </p:spPr>
        <p:txBody>
          <a:bodyPr wrap="none" anchor="ctr"/>
          <a:lstStyle/>
          <a:p>
            <a:pPr algn="ctr"/>
            <a:r>
              <a:rPr lang="en-US"/>
              <a:t>…</a:t>
            </a:r>
          </a:p>
        </p:txBody>
      </p:sp>
      <p:grpSp>
        <p:nvGrpSpPr>
          <p:cNvPr id="3" name="Group 25"/>
          <p:cNvGrpSpPr>
            <a:grpSpLocks/>
          </p:cNvGrpSpPr>
          <p:nvPr/>
        </p:nvGrpSpPr>
        <p:grpSpPr bwMode="auto">
          <a:xfrm>
            <a:off x="7543800" y="2057400"/>
            <a:ext cx="1114425" cy="1104900"/>
            <a:chOff x="568" y="2568"/>
            <a:chExt cx="1219" cy="1480"/>
          </a:xfrm>
        </p:grpSpPr>
        <p:sp>
          <p:nvSpPr>
            <p:cNvPr id="21552" name="Text Box 26"/>
            <p:cNvSpPr txBox="1">
              <a:spLocks noChangeArrowheads="1"/>
            </p:cNvSpPr>
            <p:nvPr/>
          </p:nvSpPr>
          <p:spPr bwMode="auto">
            <a:xfrm>
              <a:off x="568" y="2568"/>
              <a:ext cx="1219" cy="1480"/>
            </a:xfrm>
            <a:prstGeom prst="rect">
              <a:avLst/>
            </a:prstGeom>
            <a:solidFill>
              <a:schemeClr val="bg1">
                <a:alpha val="67058"/>
              </a:schemeClr>
            </a:solidFill>
            <a:ln w="28575">
              <a:solidFill>
                <a:srgbClr val="FF6600"/>
              </a:solidFill>
              <a:miter lim="800000"/>
              <a:headEnd/>
              <a:tailEnd/>
            </a:ln>
          </p:spPr>
          <p:txBody>
            <a:bodyPr lIns="0" rIns="0"/>
            <a:lstStyle/>
            <a:p>
              <a:pPr algn="ctr">
                <a:lnSpc>
                  <a:spcPct val="85000"/>
                </a:lnSpc>
                <a:spcBef>
                  <a:spcPct val="10000"/>
                </a:spcBef>
              </a:pPr>
              <a:r>
                <a:rPr lang="en-US" sz="1200">
                  <a:latin typeface="Tahoma" pitchFamily="34" charset="0"/>
                </a:rPr>
                <a:t>t0 t1 t2 … t31</a:t>
              </a:r>
              <a:endParaRPr lang="en-US" sz="1200">
                <a:latin typeface="Arial" pitchFamily="34" charset="0"/>
              </a:endParaRPr>
            </a:p>
          </p:txBody>
        </p:sp>
        <p:sp>
          <p:nvSpPr>
            <p:cNvPr id="21553" name="Freeform 27"/>
            <p:cNvSpPr>
              <a:spLocks/>
            </p:cNvSpPr>
            <p:nvPr/>
          </p:nvSpPr>
          <p:spPr bwMode="auto">
            <a:xfrm>
              <a:off x="704" y="2858"/>
              <a:ext cx="166" cy="1070"/>
            </a:xfrm>
            <a:custGeom>
              <a:avLst/>
              <a:gdLst>
                <a:gd name="T0" fmla="*/ 45 w 208"/>
                <a:gd name="T1" fmla="*/ 0 h 1536"/>
                <a:gd name="T2" fmla="*/ 160 w 208"/>
                <a:gd name="T3" fmla="*/ 134 h 1536"/>
                <a:gd name="T4" fmla="*/ 6 w 208"/>
                <a:gd name="T5" fmla="*/ 234 h 1536"/>
                <a:gd name="T6" fmla="*/ 121 w 208"/>
                <a:gd name="T7" fmla="*/ 368 h 1536"/>
                <a:gd name="T8" fmla="*/ 6 w 208"/>
                <a:gd name="T9" fmla="*/ 502 h 1536"/>
                <a:gd name="T10" fmla="*/ 121 w 208"/>
                <a:gd name="T11" fmla="*/ 568 h 1536"/>
                <a:gd name="T12" fmla="*/ 45 w 208"/>
                <a:gd name="T13" fmla="*/ 669 h 1536"/>
                <a:gd name="T14" fmla="*/ 121 w 208"/>
                <a:gd name="T15" fmla="*/ 769 h 1536"/>
                <a:gd name="T16" fmla="*/ 6 w 208"/>
                <a:gd name="T17" fmla="*/ 869 h 1536"/>
                <a:gd name="T18" fmla="*/ 83 w 208"/>
                <a:gd name="T19" fmla="*/ 936 h 1536"/>
                <a:gd name="T20" fmla="*/ 45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FF6600"/>
              </a:solidFill>
              <a:round/>
              <a:headEnd/>
              <a:tailEnd type="triangle" w="med" len="lg"/>
            </a:ln>
          </p:spPr>
          <p:txBody>
            <a:bodyPr/>
            <a:lstStyle/>
            <a:p>
              <a:endParaRPr lang="en-US"/>
            </a:p>
          </p:txBody>
        </p:sp>
        <p:sp>
          <p:nvSpPr>
            <p:cNvPr id="21554" name="Freeform 28"/>
            <p:cNvSpPr>
              <a:spLocks/>
            </p:cNvSpPr>
            <p:nvPr/>
          </p:nvSpPr>
          <p:spPr bwMode="auto">
            <a:xfrm>
              <a:off x="784" y="2858"/>
              <a:ext cx="166" cy="1070"/>
            </a:xfrm>
            <a:custGeom>
              <a:avLst/>
              <a:gdLst>
                <a:gd name="T0" fmla="*/ 45 w 208"/>
                <a:gd name="T1" fmla="*/ 0 h 1536"/>
                <a:gd name="T2" fmla="*/ 160 w 208"/>
                <a:gd name="T3" fmla="*/ 134 h 1536"/>
                <a:gd name="T4" fmla="*/ 6 w 208"/>
                <a:gd name="T5" fmla="*/ 234 h 1536"/>
                <a:gd name="T6" fmla="*/ 121 w 208"/>
                <a:gd name="T7" fmla="*/ 368 h 1536"/>
                <a:gd name="T8" fmla="*/ 6 w 208"/>
                <a:gd name="T9" fmla="*/ 502 h 1536"/>
                <a:gd name="T10" fmla="*/ 121 w 208"/>
                <a:gd name="T11" fmla="*/ 568 h 1536"/>
                <a:gd name="T12" fmla="*/ 45 w 208"/>
                <a:gd name="T13" fmla="*/ 669 h 1536"/>
                <a:gd name="T14" fmla="*/ 121 w 208"/>
                <a:gd name="T15" fmla="*/ 769 h 1536"/>
                <a:gd name="T16" fmla="*/ 6 w 208"/>
                <a:gd name="T17" fmla="*/ 869 h 1536"/>
                <a:gd name="T18" fmla="*/ 83 w 208"/>
                <a:gd name="T19" fmla="*/ 936 h 1536"/>
                <a:gd name="T20" fmla="*/ 45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FF6600"/>
              </a:solidFill>
              <a:round/>
              <a:headEnd/>
              <a:tailEnd type="triangle" w="med" len="lg"/>
            </a:ln>
          </p:spPr>
          <p:txBody>
            <a:bodyPr/>
            <a:lstStyle/>
            <a:p>
              <a:endParaRPr lang="en-US"/>
            </a:p>
          </p:txBody>
        </p:sp>
        <p:sp>
          <p:nvSpPr>
            <p:cNvPr id="21555" name="Freeform 29"/>
            <p:cNvSpPr>
              <a:spLocks/>
            </p:cNvSpPr>
            <p:nvPr/>
          </p:nvSpPr>
          <p:spPr bwMode="auto">
            <a:xfrm>
              <a:off x="858" y="2858"/>
              <a:ext cx="166" cy="1070"/>
            </a:xfrm>
            <a:custGeom>
              <a:avLst/>
              <a:gdLst>
                <a:gd name="T0" fmla="*/ 45 w 208"/>
                <a:gd name="T1" fmla="*/ 0 h 1536"/>
                <a:gd name="T2" fmla="*/ 160 w 208"/>
                <a:gd name="T3" fmla="*/ 134 h 1536"/>
                <a:gd name="T4" fmla="*/ 6 w 208"/>
                <a:gd name="T5" fmla="*/ 234 h 1536"/>
                <a:gd name="T6" fmla="*/ 121 w 208"/>
                <a:gd name="T7" fmla="*/ 368 h 1536"/>
                <a:gd name="T8" fmla="*/ 6 w 208"/>
                <a:gd name="T9" fmla="*/ 502 h 1536"/>
                <a:gd name="T10" fmla="*/ 121 w 208"/>
                <a:gd name="T11" fmla="*/ 568 h 1536"/>
                <a:gd name="T12" fmla="*/ 45 w 208"/>
                <a:gd name="T13" fmla="*/ 669 h 1536"/>
                <a:gd name="T14" fmla="*/ 121 w 208"/>
                <a:gd name="T15" fmla="*/ 769 h 1536"/>
                <a:gd name="T16" fmla="*/ 6 w 208"/>
                <a:gd name="T17" fmla="*/ 869 h 1536"/>
                <a:gd name="T18" fmla="*/ 83 w 208"/>
                <a:gd name="T19" fmla="*/ 936 h 1536"/>
                <a:gd name="T20" fmla="*/ 45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FF6600"/>
              </a:solidFill>
              <a:round/>
              <a:headEnd/>
              <a:tailEnd type="triangle" w="med" len="lg"/>
            </a:ln>
          </p:spPr>
          <p:txBody>
            <a:bodyPr/>
            <a:lstStyle/>
            <a:p>
              <a:endParaRPr lang="en-US"/>
            </a:p>
          </p:txBody>
        </p:sp>
        <p:sp>
          <p:nvSpPr>
            <p:cNvPr id="21556" name="Freeform 30"/>
            <p:cNvSpPr>
              <a:spLocks/>
            </p:cNvSpPr>
            <p:nvPr/>
          </p:nvSpPr>
          <p:spPr bwMode="auto">
            <a:xfrm>
              <a:off x="932" y="2858"/>
              <a:ext cx="166" cy="1070"/>
            </a:xfrm>
            <a:custGeom>
              <a:avLst/>
              <a:gdLst>
                <a:gd name="T0" fmla="*/ 45 w 208"/>
                <a:gd name="T1" fmla="*/ 0 h 1536"/>
                <a:gd name="T2" fmla="*/ 160 w 208"/>
                <a:gd name="T3" fmla="*/ 134 h 1536"/>
                <a:gd name="T4" fmla="*/ 6 w 208"/>
                <a:gd name="T5" fmla="*/ 234 h 1536"/>
                <a:gd name="T6" fmla="*/ 121 w 208"/>
                <a:gd name="T7" fmla="*/ 368 h 1536"/>
                <a:gd name="T8" fmla="*/ 6 w 208"/>
                <a:gd name="T9" fmla="*/ 502 h 1536"/>
                <a:gd name="T10" fmla="*/ 121 w 208"/>
                <a:gd name="T11" fmla="*/ 568 h 1536"/>
                <a:gd name="T12" fmla="*/ 45 w 208"/>
                <a:gd name="T13" fmla="*/ 669 h 1536"/>
                <a:gd name="T14" fmla="*/ 121 w 208"/>
                <a:gd name="T15" fmla="*/ 769 h 1536"/>
                <a:gd name="T16" fmla="*/ 6 w 208"/>
                <a:gd name="T17" fmla="*/ 869 h 1536"/>
                <a:gd name="T18" fmla="*/ 83 w 208"/>
                <a:gd name="T19" fmla="*/ 936 h 1536"/>
                <a:gd name="T20" fmla="*/ 45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FF6600"/>
              </a:solidFill>
              <a:round/>
              <a:headEnd/>
              <a:tailEnd type="triangle" w="med" len="lg"/>
            </a:ln>
          </p:spPr>
          <p:txBody>
            <a:bodyPr/>
            <a:lstStyle/>
            <a:p>
              <a:endParaRPr lang="en-US"/>
            </a:p>
          </p:txBody>
        </p:sp>
        <p:sp>
          <p:nvSpPr>
            <p:cNvPr id="21557" name="Freeform 31"/>
            <p:cNvSpPr>
              <a:spLocks/>
            </p:cNvSpPr>
            <p:nvPr/>
          </p:nvSpPr>
          <p:spPr bwMode="auto">
            <a:xfrm>
              <a:off x="1006" y="2858"/>
              <a:ext cx="165" cy="1070"/>
            </a:xfrm>
            <a:custGeom>
              <a:avLst/>
              <a:gdLst>
                <a:gd name="T0" fmla="*/ 44 w 208"/>
                <a:gd name="T1" fmla="*/ 0 h 1536"/>
                <a:gd name="T2" fmla="*/ 159 w 208"/>
                <a:gd name="T3" fmla="*/ 134 h 1536"/>
                <a:gd name="T4" fmla="*/ 6 w 208"/>
                <a:gd name="T5" fmla="*/ 234 h 1536"/>
                <a:gd name="T6" fmla="*/ 121 w 208"/>
                <a:gd name="T7" fmla="*/ 368 h 1536"/>
                <a:gd name="T8" fmla="*/ 6 w 208"/>
                <a:gd name="T9" fmla="*/ 502 h 1536"/>
                <a:gd name="T10" fmla="*/ 121 w 208"/>
                <a:gd name="T11" fmla="*/ 568 h 1536"/>
                <a:gd name="T12" fmla="*/ 44 w 208"/>
                <a:gd name="T13" fmla="*/ 669 h 1536"/>
                <a:gd name="T14" fmla="*/ 121 w 208"/>
                <a:gd name="T15" fmla="*/ 769 h 1536"/>
                <a:gd name="T16" fmla="*/ 6 w 208"/>
                <a:gd name="T17" fmla="*/ 869 h 1536"/>
                <a:gd name="T18" fmla="*/ 83 w 208"/>
                <a:gd name="T19" fmla="*/ 936 h 1536"/>
                <a:gd name="T20" fmla="*/ 44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FF6600"/>
              </a:solidFill>
              <a:round/>
              <a:headEnd/>
              <a:tailEnd type="triangle" w="med" len="lg"/>
            </a:ln>
          </p:spPr>
          <p:txBody>
            <a:bodyPr/>
            <a:lstStyle/>
            <a:p>
              <a:endParaRPr lang="en-US"/>
            </a:p>
          </p:txBody>
        </p:sp>
        <p:sp>
          <p:nvSpPr>
            <p:cNvPr id="21558" name="Freeform 32"/>
            <p:cNvSpPr>
              <a:spLocks/>
            </p:cNvSpPr>
            <p:nvPr/>
          </p:nvSpPr>
          <p:spPr bwMode="auto">
            <a:xfrm>
              <a:off x="1080" y="2858"/>
              <a:ext cx="165" cy="1070"/>
            </a:xfrm>
            <a:custGeom>
              <a:avLst/>
              <a:gdLst>
                <a:gd name="T0" fmla="*/ 44 w 208"/>
                <a:gd name="T1" fmla="*/ 0 h 1536"/>
                <a:gd name="T2" fmla="*/ 159 w 208"/>
                <a:gd name="T3" fmla="*/ 134 h 1536"/>
                <a:gd name="T4" fmla="*/ 6 w 208"/>
                <a:gd name="T5" fmla="*/ 234 h 1536"/>
                <a:gd name="T6" fmla="*/ 121 w 208"/>
                <a:gd name="T7" fmla="*/ 368 h 1536"/>
                <a:gd name="T8" fmla="*/ 6 w 208"/>
                <a:gd name="T9" fmla="*/ 502 h 1536"/>
                <a:gd name="T10" fmla="*/ 121 w 208"/>
                <a:gd name="T11" fmla="*/ 568 h 1536"/>
                <a:gd name="T12" fmla="*/ 44 w 208"/>
                <a:gd name="T13" fmla="*/ 669 h 1536"/>
                <a:gd name="T14" fmla="*/ 121 w 208"/>
                <a:gd name="T15" fmla="*/ 769 h 1536"/>
                <a:gd name="T16" fmla="*/ 6 w 208"/>
                <a:gd name="T17" fmla="*/ 869 h 1536"/>
                <a:gd name="T18" fmla="*/ 83 w 208"/>
                <a:gd name="T19" fmla="*/ 936 h 1536"/>
                <a:gd name="T20" fmla="*/ 44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FF6600"/>
              </a:solidFill>
              <a:round/>
              <a:headEnd/>
              <a:tailEnd type="triangle" w="med" len="lg"/>
            </a:ln>
          </p:spPr>
          <p:txBody>
            <a:bodyPr/>
            <a:lstStyle/>
            <a:p>
              <a:endParaRPr lang="en-US"/>
            </a:p>
          </p:txBody>
        </p:sp>
        <p:sp>
          <p:nvSpPr>
            <p:cNvPr id="21559" name="Freeform 33"/>
            <p:cNvSpPr>
              <a:spLocks/>
            </p:cNvSpPr>
            <p:nvPr/>
          </p:nvSpPr>
          <p:spPr bwMode="auto">
            <a:xfrm>
              <a:off x="1154" y="2858"/>
              <a:ext cx="165" cy="1070"/>
            </a:xfrm>
            <a:custGeom>
              <a:avLst/>
              <a:gdLst>
                <a:gd name="T0" fmla="*/ 44 w 208"/>
                <a:gd name="T1" fmla="*/ 0 h 1536"/>
                <a:gd name="T2" fmla="*/ 159 w 208"/>
                <a:gd name="T3" fmla="*/ 134 h 1536"/>
                <a:gd name="T4" fmla="*/ 6 w 208"/>
                <a:gd name="T5" fmla="*/ 234 h 1536"/>
                <a:gd name="T6" fmla="*/ 121 w 208"/>
                <a:gd name="T7" fmla="*/ 368 h 1536"/>
                <a:gd name="T8" fmla="*/ 6 w 208"/>
                <a:gd name="T9" fmla="*/ 502 h 1536"/>
                <a:gd name="T10" fmla="*/ 121 w 208"/>
                <a:gd name="T11" fmla="*/ 568 h 1536"/>
                <a:gd name="T12" fmla="*/ 44 w 208"/>
                <a:gd name="T13" fmla="*/ 669 h 1536"/>
                <a:gd name="T14" fmla="*/ 121 w 208"/>
                <a:gd name="T15" fmla="*/ 769 h 1536"/>
                <a:gd name="T16" fmla="*/ 6 w 208"/>
                <a:gd name="T17" fmla="*/ 869 h 1536"/>
                <a:gd name="T18" fmla="*/ 83 w 208"/>
                <a:gd name="T19" fmla="*/ 936 h 1536"/>
                <a:gd name="T20" fmla="*/ 44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FF6600"/>
              </a:solidFill>
              <a:round/>
              <a:headEnd/>
              <a:tailEnd type="triangle" w="med" len="lg"/>
            </a:ln>
          </p:spPr>
          <p:txBody>
            <a:bodyPr/>
            <a:lstStyle/>
            <a:p>
              <a:endParaRPr lang="en-US"/>
            </a:p>
          </p:txBody>
        </p:sp>
        <p:sp>
          <p:nvSpPr>
            <p:cNvPr id="21560" name="Freeform 34"/>
            <p:cNvSpPr>
              <a:spLocks/>
            </p:cNvSpPr>
            <p:nvPr/>
          </p:nvSpPr>
          <p:spPr bwMode="auto">
            <a:xfrm>
              <a:off x="1228" y="2858"/>
              <a:ext cx="165" cy="1070"/>
            </a:xfrm>
            <a:custGeom>
              <a:avLst/>
              <a:gdLst>
                <a:gd name="T0" fmla="*/ 44 w 208"/>
                <a:gd name="T1" fmla="*/ 0 h 1536"/>
                <a:gd name="T2" fmla="*/ 159 w 208"/>
                <a:gd name="T3" fmla="*/ 134 h 1536"/>
                <a:gd name="T4" fmla="*/ 6 w 208"/>
                <a:gd name="T5" fmla="*/ 234 h 1536"/>
                <a:gd name="T6" fmla="*/ 121 w 208"/>
                <a:gd name="T7" fmla="*/ 368 h 1536"/>
                <a:gd name="T8" fmla="*/ 6 w 208"/>
                <a:gd name="T9" fmla="*/ 502 h 1536"/>
                <a:gd name="T10" fmla="*/ 121 w 208"/>
                <a:gd name="T11" fmla="*/ 568 h 1536"/>
                <a:gd name="T12" fmla="*/ 44 w 208"/>
                <a:gd name="T13" fmla="*/ 669 h 1536"/>
                <a:gd name="T14" fmla="*/ 121 w 208"/>
                <a:gd name="T15" fmla="*/ 769 h 1536"/>
                <a:gd name="T16" fmla="*/ 6 w 208"/>
                <a:gd name="T17" fmla="*/ 869 h 1536"/>
                <a:gd name="T18" fmla="*/ 83 w 208"/>
                <a:gd name="T19" fmla="*/ 936 h 1536"/>
                <a:gd name="T20" fmla="*/ 44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FF6600"/>
              </a:solidFill>
              <a:round/>
              <a:headEnd/>
              <a:tailEnd type="triangle" w="med" len="lg"/>
            </a:ln>
          </p:spPr>
          <p:txBody>
            <a:bodyPr/>
            <a:lstStyle/>
            <a:p>
              <a:endParaRPr lang="en-US"/>
            </a:p>
          </p:txBody>
        </p:sp>
        <p:sp>
          <p:nvSpPr>
            <p:cNvPr id="21561" name="Freeform 35"/>
            <p:cNvSpPr>
              <a:spLocks/>
            </p:cNvSpPr>
            <p:nvPr/>
          </p:nvSpPr>
          <p:spPr bwMode="auto">
            <a:xfrm>
              <a:off x="1302" y="2858"/>
              <a:ext cx="165" cy="1070"/>
            </a:xfrm>
            <a:custGeom>
              <a:avLst/>
              <a:gdLst>
                <a:gd name="T0" fmla="*/ 44 w 208"/>
                <a:gd name="T1" fmla="*/ 0 h 1536"/>
                <a:gd name="T2" fmla="*/ 159 w 208"/>
                <a:gd name="T3" fmla="*/ 134 h 1536"/>
                <a:gd name="T4" fmla="*/ 6 w 208"/>
                <a:gd name="T5" fmla="*/ 234 h 1536"/>
                <a:gd name="T6" fmla="*/ 121 w 208"/>
                <a:gd name="T7" fmla="*/ 368 h 1536"/>
                <a:gd name="T8" fmla="*/ 6 w 208"/>
                <a:gd name="T9" fmla="*/ 502 h 1536"/>
                <a:gd name="T10" fmla="*/ 121 w 208"/>
                <a:gd name="T11" fmla="*/ 568 h 1536"/>
                <a:gd name="T12" fmla="*/ 44 w 208"/>
                <a:gd name="T13" fmla="*/ 669 h 1536"/>
                <a:gd name="T14" fmla="*/ 121 w 208"/>
                <a:gd name="T15" fmla="*/ 769 h 1536"/>
                <a:gd name="T16" fmla="*/ 6 w 208"/>
                <a:gd name="T17" fmla="*/ 869 h 1536"/>
                <a:gd name="T18" fmla="*/ 83 w 208"/>
                <a:gd name="T19" fmla="*/ 936 h 1536"/>
                <a:gd name="T20" fmla="*/ 44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FF6600"/>
              </a:solidFill>
              <a:round/>
              <a:headEnd/>
              <a:tailEnd type="triangle" w="med" len="lg"/>
            </a:ln>
          </p:spPr>
          <p:txBody>
            <a:bodyPr/>
            <a:lstStyle/>
            <a:p>
              <a:endParaRPr lang="en-US"/>
            </a:p>
          </p:txBody>
        </p:sp>
        <p:sp>
          <p:nvSpPr>
            <p:cNvPr id="21562" name="Freeform 36"/>
            <p:cNvSpPr>
              <a:spLocks/>
            </p:cNvSpPr>
            <p:nvPr/>
          </p:nvSpPr>
          <p:spPr bwMode="auto">
            <a:xfrm>
              <a:off x="1376" y="2858"/>
              <a:ext cx="165" cy="1070"/>
            </a:xfrm>
            <a:custGeom>
              <a:avLst/>
              <a:gdLst>
                <a:gd name="T0" fmla="*/ 44 w 208"/>
                <a:gd name="T1" fmla="*/ 0 h 1536"/>
                <a:gd name="T2" fmla="*/ 159 w 208"/>
                <a:gd name="T3" fmla="*/ 134 h 1536"/>
                <a:gd name="T4" fmla="*/ 6 w 208"/>
                <a:gd name="T5" fmla="*/ 234 h 1536"/>
                <a:gd name="T6" fmla="*/ 121 w 208"/>
                <a:gd name="T7" fmla="*/ 368 h 1536"/>
                <a:gd name="T8" fmla="*/ 6 w 208"/>
                <a:gd name="T9" fmla="*/ 502 h 1536"/>
                <a:gd name="T10" fmla="*/ 121 w 208"/>
                <a:gd name="T11" fmla="*/ 568 h 1536"/>
                <a:gd name="T12" fmla="*/ 44 w 208"/>
                <a:gd name="T13" fmla="*/ 669 h 1536"/>
                <a:gd name="T14" fmla="*/ 121 w 208"/>
                <a:gd name="T15" fmla="*/ 769 h 1536"/>
                <a:gd name="T16" fmla="*/ 6 w 208"/>
                <a:gd name="T17" fmla="*/ 869 h 1536"/>
                <a:gd name="T18" fmla="*/ 83 w 208"/>
                <a:gd name="T19" fmla="*/ 936 h 1536"/>
                <a:gd name="T20" fmla="*/ 44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FF6600"/>
              </a:solidFill>
              <a:round/>
              <a:headEnd/>
              <a:tailEnd type="triangle" w="med" len="lg"/>
            </a:ln>
          </p:spPr>
          <p:txBody>
            <a:bodyPr/>
            <a:lstStyle/>
            <a:p>
              <a:endParaRPr lang="en-US"/>
            </a:p>
          </p:txBody>
        </p:sp>
        <p:sp>
          <p:nvSpPr>
            <p:cNvPr id="21563" name="Freeform 37"/>
            <p:cNvSpPr>
              <a:spLocks/>
            </p:cNvSpPr>
            <p:nvPr/>
          </p:nvSpPr>
          <p:spPr bwMode="auto">
            <a:xfrm>
              <a:off x="1450" y="2858"/>
              <a:ext cx="165" cy="1070"/>
            </a:xfrm>
            <a:custGeom>
              <a:avLst/>
              <a:gdLst>
                <a:gd name="T0" fmla="*/ 44 w 208"/>
                <a:gd name="T1" fmla="*/ 0 h 1536"/>
                <a:gd name="T2" fmla="*/ 159 w 208"/>
                <a:gd name="T3" fmla="*/ 134 h 1536"/>
                <a:gd name="T4" fmla="*/ 6 w 208"/>
                <a:gd name="T5" fmla="*/ 234 h 1536"/>
                <a:gd name="T6" fmla="*/ 121 w 208"/>
                <a:gd name="T7" fmla="*/ 368 h 1536"/>
                <a:gd name="T8" fmla="*/ 6 w 208"/>
                <a:gd name="T9" fmla="*/ 502 h 1536"/>
                <a:gd name="T10" fmla="*/ 121 w 208"/>
                <a:gd name="T11" fmla="*/ 568 h 1536"/>
                <a:gd name="T12" fmla="*/ 44 w 208"/>
                <a:gd name="T13" fmla="*/ 669 h 1536"/>
                <a:gd name="T14" fmla="*/ 121 w 208"/>
                <a:gd name="T15" fmla="*/ 769 h 1536"/>
                <a:gd name="T16" fmla="*/ 6 w 208"/>
                <a:gd name="T17" fmla="*/ 869 h 1536"/>
                <a:gd name="T18" fmla="*/ 83 w 208"/>
                <a:gd name="T19" fmla="*/ 936 h 1536"/>
                <a:gd name="T20" fmla="*/ 44 w 208"/>
                <a:gd name="T21" fmla="*/ 107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alpha val="67058"/>
              </a:schemeClr>
            </a:solidFill>
            <a:ln w="25400">
              <a:solidFill>
                <a:srgbClr val="FF6600"/>
              </a:solidFill>
              <a:round/>
              <a:headEnd/>
              <a:tailEnd type="triangle" w="med" len="lg"/>
            </a:ln>
          </p:spPr>
          <p:txBody>
            <a:bodyPr/>
            <a:lstStyle/>
            <a:p>
              <a:endParaRPr lang="en-US"/>
            </a:p>
          </p:txBody>
        </p:sp>
      </p:grpSp>
      <p:sp>
        <p:nvSpPr>
          <p:cNvPr id="21519" name="Text Box 38"/>
          <p:cNvSpPr txBox="1">
            <a:spLocks noChangeArrowheads="1"/>
          </p:cNvSpPr>
          <p:nvPr/>
        </p:nvSpPr>
        <p:spPr bwMode="auto">
          <a:xfrm>
            <a:off x="7391400" y="1676400"/>
            <a:ext cx="488950" cy="457200"/>
          </a:xfrm>
          <a:prstGeom prst="rect">
            <a:avLst/>
          </a:prstGeom>
          <a:noFill/>
          <a:ln w="9525">
            <a:noFill/>
            <a:miter lim="800000"/>
            <a:headEnd/>
            <a:tailEnd/>
          </a:ln>
        </p:spPr>
        <p:txBody>
          <a:bodyPr wrap="none">
            <a:spAutoFit/>
          </a:bodyPr>
          <a:lstStyle/>
          <a:p>
            <a:r>
              <a:rPr lang="en-US"/>
              <a:t>…</a:t>
            </a:r>
          </a:p>
        </p:txBody>
      </p:sp>
      <p:sp>
        <p:nvSpPr>
          <p:cNvPr id="21520" name="Text Box 39"/>
          <p:cNvSpPr txBox="1">
            <a:spLocks noChangeArrowheads="1"/>
          </p:cNvSpPr>
          <p:nvPr/>
        </p:nvSpPr>
        <p:spPr bwMode="auto">
          <a:xfrm>
            <a:off x="5867400" y="1676400"/>
            <a:ext cx="1165225" cy="274638"/>
          </a:xfrm>
          <a:prstGeom prst="rect">
            <a:avLst/>
          </a:prstGeom>
          <a:solidFill>
            <a:schemeClr val="bg1"/>
          </a:solidFill>
          <a:ln w="9525">
            <a:noFill/>
            <a:miter lim="800000"/>
            <a:headEnd/>
            <a:tailEnd/>
          </a:ln>
        </p:spPr>
        <p:txBody>
          <a:bodyPr wrap="none">
            <a:spAutoFit/>
          </a:bodyPr>
          <a:lstStyle/>
          <a:p>
            <a:r>
              <a:rPr lang="en-US" sz="1200">
                <a:latin typeface="Arial" pitchFamily="34" charset="0"/>
              </a:rPr>
              <a:t>Block 1 Warps</a:t>
            </a:r>
          </a:p>
        </p:txBody>
      </p:sp>
      <p:sp>
        <p:nvSpPr>
          <p:cNvPr id="21521" name="Text Box 40"/>
          <p:cNvSpPr txBox="1">
            <a:spLocks noChangeArrowheads="1"/>
          </p:cNvSpPr>
          <p:nvPr/>
        </p:nvSpPr>
        <p:spPr bwMode="auto">
          <a:xfrm>
            <a:off x="7543800" y="1676400"/>
            <a:ext cx="1165225" cy="274638"/>
          </a:xfrm>
          <a:prstGeom prst="rect">
            <a:avLst/>
          </a:prstGeom>
          <a:solidFill>
            <a:schemeClr val="bg1"/>
          </a:solidFill>
          <a:ln w="9525">
            <a:noFill/>
            <a:miter lim="800000"/>
            <a:headEnd/>
            <a:tailEnd/>
          </a:ln>
        </p:spPr>
        <p:txBody>
          <a:bodyPr wrap="none">
            <a:spAutoFit/>
          </a:bodyPr>
          <a:lstStyle/>
          <a:p>
            <a:r>
              <a:rPr lang="en-US" sz="1200">
                <a:latin typeface="Arial" pitchFamily="34" charset="0"/>
              </a:rPr>
              <a:t>Block 2 Warps</a:t>
            </a:r>
          </a:p>
        </p:txBody>
      </p:sp>
      <p:sp>
        <p:nvSpPr>
          <p:cNvPr id="21522" name="Rectangle 41"/>
          <p:cNvSpPr>
            <a:spLocks noChangeArrowheads="1"/>
          </p:cNvSpPr>
          <p:nvPr/>
        </p:nvSpPr>
        <p:spPr bwMode="auto">
          <a:xfrm>
            <a:off x="5791200" y="3276600"/>
            <a:ext cx="2852738" cy="2760663"/>
          </a:xfrm>
          <a:prstGeom prst="rect">
            <a:avLst/>
          </a:prstGeom>
          <a:solidFill>
            <a:srgbClr val="D8D8D8"/>
          </a:solidFill>
          <a:ln w="20638">
            <a:solidFill>
              <a:srgbClr val="000000"/>
            </a:solidFill>
            <a:miter lim="800000"/>
            <a:headEnd/>
            <a:tailEnd/>
          </a:ln>
        </p:spPr>
        <p:txBody>
          <a:bodyPr/>
          <a:lstStyle/>
          <a:p>
            <a:endParaRPr lang="en-US"/>
          </a:p>
        </p:txBody>
      </p:sp>
      <p:sp>
        <p:nvSpPr>
          <p:cNvPr id="21523" name="Rectangle 42"/>
          <p:cNvSpPr>
            <a:spLocks noChangeArrowheads="1"/>
          </p:cNvSpPr>
          <p:nvPr/>
        </p:nvSpPr>
        <p:spPr bwMode="auto">
          <a:xfrm>
            <a:off x="5964238" y="5624513"/>
            <a:ext cx="692150" cy="260350"/>
          </a:xfrm>
          <a:prstGeom prst="rect">
            <a:avLst/>
          </a:prstGeom>
          <a:solidFill>
            <a:srgbClr val="FF0000"/>
          </a:solidFill>
          <a:ln w="20638">
            <a:solidFill>
              <a:srgbClr val="000000"/>
            </a:solidFill>
            <a:miter lim="800000"/>
            <a:headEnd/>
            <a:tailEnd/>
          </a:ln>
        </p:spPr>
        <p:txBody>
          <a:bodyPr/>
          <a:lstStyle/>
          <a:p>
            <a:endParaRPr lang="en-US"/>
          </a:p>
        </p:txBody>
      </p:sp>
      <p:sp>
        <p:nvSpPr>
          <p:cNvPr id="21524" name="Rectangle 43"/>
          <p:cNvSpPr>
            <a:spLocks noChangeArrowheads="1"/>
          </p:cNvSpPr>
          <p:nvPr/>
        </p:nvSpPr>
        <p:spPr bwMode="auto">
          <a:xfrm>
            <a:off x="6219825" y="5670550"/>
            <a:ext cx="187325" cy="168275"/>
          </a:xfrm>
          <a:prstGeom prst="rect">
            <a:avLst/>
          </a:prstGeom>
          <a:noFill/>
          <a:ln w="9525">
            <a:noFill/>
            <a:miter lim="800000"/>
            <a:headEnd/>
            <a:tailEnd/>
          </a:ln>
        </p:spPr>
        <p:txBody>
          <a:bodyPr wrap="none" lIns="0" tIns="0" rIns="0" bIns="0">
            <a:spAutoFit/>
          </a:bodyPr>
          <a:lstStyle/>
          <a:p>
            <a:r>
              <a:rPr lang="en-US" sz="1100" b="1">
                <a:solidFill>
                  <a:srgbClr val="FFFFFF"/>
                </a:solidFill>
                <a:latin typeface="Arial" pitchFamily="34" charset="0"/>
              </a:rPr>
              <a:t>SP</a:t>
            </a:r>
            <a:endParaRPr lang="en-US" sz="2000">
              <a:latin typeface="Arial" pitchFamily="34" charset="0"/>
            </a:endParaRPr>
          </a:p>
        </p:txBody>
      </p:sp>
      <p:sp>
        <p:nvSpPr>
          <p:cNvPr id="21525" name="Rectangle 44"/>
          <p:cNvSpPr>
            <a:spLocks noChangeArrowheads="1"/>
          </p:cNvSpPr>
          <p:nvPr/>
        </p:nvSpPr>
        <p:spPr bwMode="auto">
          <a:xfrm>
            <a:off x="5964238" y="5278438"/>
            <a:ext cx="692150" cy="258762"/>
          </a:xfrm>
          <a:prstGeom prst="rect">
            <a:avLst/>
          </a:prstGeom>
          <a:solidFill>
            <a:srgbClr val="FF0000"/>
          </a:solidFill>
          <a:ln w="20638">
            <a:solidFill>
              <a:srgbClr val="000000"/>
            </a:solidFill>
            <a:miter lim="800000"/>
            <a:headEnd/>
            <a:tailEnd/>
          </a:ln>
        </p:spPr>
        <p:txBody>
          <a:bodyPr/>
          <a:lstStyle/>
          <a:p>
            <a:endParaRPr lang="en-US"/>
          </a:p>
        </p:txBody>
      </p:sp>
      <p:sp>
        <p:nvSpPr>
          <p:cNvPr id="21526" name="Rectangle 45"/>
          <p:cNvSpPr>
            <a:spLocks noChangeArrowheads="1"/>
          </p:cNvSpPr>
          <p:nvPr/>
        </p:nvSpPr>
        <p:spPr bwMode="auto">
          <a:xfrm>
            <a:off x="6219825" y="5322888"/>
            <a:ext cx="187325" cy="168275"/>
          </a:xfrm>
          <a:prstGeom prst="rect">
            <a:avLst/>
          </a:prstGeom>
          <a:noFill/>
          <a:ln w="9525">
            <a:noFill/>
            <a:miter lim="800000"/>
            <a:headEnd/>
            <a:tailEnd/>
          </a:ln>
        </p:spPr>
        <p:txBody>
          <a:bodyPr wrap="none" lIns="0" tIns="0" rIns="0" bIns="0">
            <a:spAutoFit/>
          </a:bodyPr>
          <a:lstStyle/>
          <a:p>
            <a:r>
              <a:rPr lang="en-US" sz="1100" b="1">
                <a:solidFill>
                  <a:srgbClr val="FFFFFF"/>
                </a:solidFill>
                <a:latin typeface="Arial" pitchFamily="34" charset="0"/>
              </a:rPr>
              <a:t>SP</a:t>
            </a:r>
            <a:endParaRPr lang="en-US" sz="2000">
              <a:latin typeface="Arial" pitchFamily="34" charset="0"/>
            </a:endParaRPr>
          </a:p>
        </p:txBody>
      </p:sp>
      <p:sp>
        <p:nvSpPr>
          <p:cNvPr id="21527" name="Rectangle 46"/>
          <p:cNvSpPr>
            <a:spLocks noChangeArrowheads="1"/>
          </p:cNvSpPr>
          <p:nvPr/>
        </p:nvSpPr>
        <p:spPr bwMode="auto">
          <a:xfrm>
            <a:off x="5964238" y="4932363"/>
            <a:ext cx="692150" cy="258762"/>
          </a:xfrm>
          <a:prstGeom prst="rect">
            <a:avLst/>
          </a:prstGeom>
          <a:solidFill>
            <a:srgbClr val="FF0000"/>
          </a:solidFill>
          <a:ln w="20638">
            <a:solidFill>
              <a:srgbClr val="000000"/>
            </a:solidFill>
            <a:miter lim="800000"/>
            <a:headEnd/>
            <a:tailEnd/>
          </a:ln>
        </p:spPr>
        <p:txBody>
          <a:bodyPr/>
          <a:lstStyle/>
          <a:p>
            <a:endParaRPr lang="en-US"/>
          </a:p>
        </p:txBody>
      </p:sp>
      <p:sp>
        <p:nvSpPr>
          <p:cNvPr id="21528" name="Rectangle 47"/>
          <p:cNvSpPr>
            <a:spLocks noChangeArrowheads="1"/>
          </p:cNvSpPr>
          <p:nvPr/>
        </p:nvSpPr>
        <p:spPr bwMode="auto">
          <a:xfrm>
            <a:off x="6219825" y="4976813"/>
            <a:ext cx="187325" cy="168275"/>
          </a:xfrm>
          <a:prstGeom prst="rect">
            <a:avLst/>
          </a:prstGeom>
          <a:noFill/>
          <a:ln w="9525">
            <a:noFill/>
            <a:miter lim="800000"/>
            <a:headEnd/>
            <a:tailEnd/>
          </a:ln>
        </p:spPr>
        <p:txBody>
          <a:bodyPr wrap="none" lIns="0" tIns="0" rIns="0" bIns="0">
            <a:spAutoFit/>
          </a:bodyPr>
          <a:lstStyle/>
          <a:p>
            <a:r>
              <a:rPr lang="en-US" sz="1100" b="1">
                <a:solidFill>
                  <a:srgbClr val="FFFFFF"/>
                </a:solidFill>
                <a:latin typeface="Arial" pitchFamily="34" charset="0"/>
              </a:rPr>
              <a:t>SP</a:t>
            </a:r>
            <a:endParaRPr lang="en-US" sz="2000">
              <a:latin typeface="Arial" pitchFamily="34" charset="0"/>
            </a:endParaRPr>
          </a:p>
        </p:txBody>
      </p:sp>
      <p:sp>
        <p:nvSpPr>
          <p:cNvPr id="21529" name="Rectangle 48"/>
          <p:cNvSpPr>
            <a:spLocks noChangeArrowheads="1"/>
          </p:cNvSpPr>
          <p:nvPr/>
        </p:nvSpPr>
        <p:spPr bwMode="auto">
          <a:xfrm>
            <a:off x="5964238" y="4586288"/>
            <a:ext cx="692150" cy="258762"/>
          </a:xfrm>
          <a:prstGeom prst="rect">
            <a:avLst/>
          </a:prstGeom>
          <a:solidFill>
            <a:srgbClr val="FF0000"/>
          </a:solidFill>
          <a:ln w="20638">
            <a:solidFill>
              <a:srgbClr val="000000"/>
            </a:solidFill>
            <a:miter lim="800000"/>
            <a:headEnd/>
            <a:tailEnd/>
          </a:ln>
        </p:spPr>
        <p:txBody>
          <a:bodyPr/>
          <a:lstStyle/>
          <a:p>
            <a:endParaRPr lang="en-US"/>
          </a:p>
        </p:txBody>
      </p:sp>
      <p:sp>
        <p:nvSpPr>
          <p:cNvPr id="21530" name="Rectangle 49"/>
          <p:cNvSpPr>
            <a:spLocks noChangeArrowheads="1"/>
          </p:cNvSpPr>
          <p:nvPr/>
        </p:nvSpPr>
        <p:spPr bwMode="auto">
          <a:xfrm>
            <a:off x="6219825" y="4630738"/>
            <a:ext cx="187325" cy="168275"/>
          </a:xfrm>
          <a:prstGeom prst="rect">
            <a:avLst/>
          </a:prstGeom>
          <a:noFill/>
          <a:ln w="9525">
            <a:noFill/>
            <a:miter lim="800000"/>
            <a:headEnd/>
            <a:tailEnd/>
          </a:ln>
        </p:spPr>
        <p:txBody>
          <a:bodyPr wrap="none" lIns="0" tIns="0" rIns="0" bIns="0">
            <a:spAutoFit/>
          </a:bodyPr>
          <a:lstStyle/>
          <a:p>
            <a:r>
              <a:rPr lang="en-US" sz="1100" b="1">
                <a:solidFill>
                  <a:srgbClr val="FFFFFF"/>
                </a:solidFill>
                <a:latin typeface="Arial" pitchFamily="34" charset="0"/>
              </a:rPr>
              <a:t>SP</a:t>
            </a:r>
            <a:endParaRPr lang="en-US" sz="2000">
              <a:latin typeface="Arial" pitchFamily="34" charset="0"/>
            </a:endParaRPr>
          </a:p>
        </p:txBody>
      </p:sp>
      <p:sp>
        <p:nvSpPr>
          <p:cNvPr id="21531" name="Rectangle 50"/>
          <p:cNvSpPr>
            <a:spLocks noChangeArrowheads="1"/>
          </p:cNvSpPr>
          <p:nvPr/>
        </p:nvSpPr>
        <p:spPr bwMode="auto">
          <a:xfrm>
            <a:off x="6742113" y="4606925"/>
            <a:ext cx="498475" cy="1277938"/>
          </a:xfrm>
          <a:prstGeom prst="rect">
            <a:avLst/>
          </a:prstGeom>
          <a:solidFill>
            <a:srgbClr val="FA9EEC"/>
          </a:solidFill>
          <a:ln w="20638">
            <a:solidFill>
              <a:srgbClr val="000000"/>
            </a:solidFill>
            <a:miter lim="800000"/>
            <a:headEnd/>
            <a:tailEnd/>
          </a:ln>
        </p:spPr>
        <p:txBody>
          <a:bodyPr/>
          <a:lstStyle/>
          <a:p>
            <a:endParaRPr lang="en-US"/>
          </a:p>
        </p:txBody>
      </p:sp>
      <p:sp>
        <p:nvSpPr>
          <p:cNvPr id="21532" name="Rectangle 51"/>
          <p:cNvSpPr>
            <a:spLocks noChangeArrowheads="1"/>
          </p:cNvSpPr>
          <p:nvPr/>
        </p:nvSpPr>
        <p:spPr bwMode="auto">
          <a:xfrm>
            <a:off x="6856413" y="5160963"/>
            <a:ext cx="280987" cy="168275"/>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SFU</a:t>
            </a:r>
            <a:endParaRPr lang="en-US" sz="2000">
              <a:latin typeface="Arial" pitchFamily="34" charset="0"/>
            </a:endParaRPr>
          </a:p>
        </p:txBody>
      </p:sp>
      <p:sp>
        <p:nvSpPr>
          <p:cNvPr id="21533" name="Rectangle 52"/>
          <p:cNvSpPr>
            <a:spLocks noChangeArrowheads="1"/>
          </p:cNvSpPr>
          <p:nvPr/>
        </p:nvSpPr>
        <p:spPr bwMode="auto">
          <a:xfrm>
            <a:off x="7346950" y="5624513"/>
            <a:ext cx="692150" cy="260350"/>
          </a:xfrm>
          <a:prstGeom prst="rect">
            <a:avLst/>
          </a:prstGeom>
          <a:solidFill>
            <a:srgbClr val="FF0000"/>
          </a:solidFill>
          <a:ln w="20638">
            <a:solidFill>
              <a:srgbClr val="000000"/>
            </a:solidFill>
            <a:miter lim="800000"/>
            <a:headEnd/>
            <a:tailEnd/>
          </a:ln>
        </p:spPr>
        <p:txBody>
          <a:bodyPr/>
          <a:lstStyle/>
          <a:p>
            <a:endParaRPr lang="en-US"/>
          </a:p>
        </p:txBody>
      </p:sp>
      <p:sp>
        <p:nvSpPr>
          <p:cNvPr id="21534" name="Rectangle 53"/>
          <p:cNvSpPr>
            <a:spLocks noChangeArrowheads="1"/>
          </p:cNvSpPr>
          <p:nvPr/>
        </p:nvSpPr>
        <p:spPr bwMode="auto">
          <a:xfrm>
            <a:off x="7604125" y="5670550"/>
            <a:ext cx="187325" cy="168275"/>
          </a:xfrm>
          <a:prstGeom prst="rect">
            <a:avLst/>
          </a:prstGeom>
          <a:noFill/>
          <a:ln w="9525">
            <a:noFill/>
            <a:miter lim="800000"/>
            <a:headEnd/>
            <a:tailEnd/>
          </a:ln>
        </p:spPr>
        <p:txBody>
          <a:bodyPr wrap="none" lIns="0" tIns="0" rIns="0" bIns="0">
            <a:spAutoFit/>
          </a:bodyPr>
          <a:lstStyle/>
          <a:p>
            <a:r>
              <a:rPr lang="en-US" sz="1100" b="1">
                <a:solidFill>
                  <a:srgbClr val="FFFFFF"/>
                </a:solidFill>
                <a:latin typeface="Arial" pitchFamily="34" charset="0"/>
              </a:rPr>
              <a:t>SP</a:t>
            </a:r>
            <a:endParaRPr lang="en-US" sz="2000">
              <a:latin typeface="Arial" pitchFamily="34" charset="0"/>
            </a:endParaRPr>
          </a:p>
        </p:txBody>
      </p:sp>
      <p:sp>
        <p:nvSpPr>
          <p:cNvPr id="21535" name="Rectangle 54"/>
          <p:cNvSpPr>
            <a:spLocks noChangeArrowheads="1"/>
          </p:cNvSpPr>
          <p:nvPr/>
        </p:nvSpPr>
        <p:spPr bwMode="auto">
          <a:xfrm>
            <a:off x="7346950" y="5278438"/>
            <a:ext cx="692150" cy="258762"/>
          </a:xfrm>
          <a:prstGeom prst="rect">
            <a:avLst/>
          </a:prstGeom>
          <a:solidFill>
            <a:srgbClr val="FF0000"/>
          </a:solidFill>
          <a:ln w="20638">
            <a:solidFill>
              <a:srgbClr val="000000"/>
            </a:solidFill>
            <a:miter lim="800000"/>
            <a:headEnd/>
            <a:tailEnd/>
          </a:ln>
        </p:spPr>
        <p:txBody>
          <a:bodyPr/>
          <a:lstStyle/>
          <a:p>
            <a:endParaRPr lang="en-US"/>
          </a:p>
        </p:txBody>
      </p:sp>
      <p:sp>
        <p:nvSpPr>
          <p:cNvPr id="21536" name="Rectangle 55"/>
          <p:cNvSpPr>
            <a:spLocks noChangeArrowheads="1"/>
          </p:cNvSpPr>
          <p:nvPr/>
        </p:nvSpPr>
        <p:spPr bwMode="auto">
          <a:xfrm>
            <a:off x="7604125" y="5322888"/>
            <a:ext cx="187325" cy="168275"/>
          </a:xfrm>
          <a:prstGeom prst="rect">
            <a:avLst/>
          </a:prstGeom>
          <a:noFill/>
          <a:ln w="9525">
            <a:noFill/>
            <a:miter lim="800000"/>
            <a:headEnd/>
            <a:tailEnd/>
          </a:ln>
        </p:spPr>
        <p:txBody>
          <a:bodyPr wrap="none" lIns="0" tIns="0" rIns="0" bIns="0">
            <a:spAutoFit/>
          </a:bodyPr>
          <a:lstStyle/>
          <a:p>
            <a:r>
              <a:rPr lang="en-US" sz="1100" b="1">
                <a:solidFill>
                  <a:srgbClr val="FFFFFF"/>
                </a:solidFill>
                <a:latin typeface="Arial" pitchFamily="34" charset="0"/>
              </a:rPr>
              <a:t>SP</a:t>
            </a:r>
            <a:endParaRPr lang="en-US" sz="2000">
              <a:latin typeface="Arial" pitchFamily="34" charset="0"/>
            </a:endParaRPr>
          </a:p>
        </p:txBody>
      </p:sp>
      <p:sp>
        <p:nvSpPr>
          <p:cNvPr id="21537" name="Rectangle 56"/>
          <p:cNvSpPr>
            <a:spLocks noChangeArrowheads="1"/>
          </p:cNvSpPr>
          <p:nvPr/>
        </p:nvSpPr>
        <p:spPr bwMode="auto">
          <a:xfrm>
            <a:off x="7346950" y="4932363"/>
            <a:ext cx="692150" cy="258762"/>
          </a:xfrm>
          <a:prstGeom prst="rect">
            <a:avLst/>
          </a:prstGeom>
          <a:solidFill>
            <a:srgbClr val="FF0000"/>
          </a:solidFill>
          <a:ln w="20638">
            <a:solidFill>
              <a:srgbClr val="000000"/>
            </a:solidFill>
            <a:miter lim="800000"/>
            <a:headEnd/>
            <a:tailEnd/>
          </a:ln>
        </p:spPr>
        <p:txBody>
          <a:bodyPr/>
          <a:lstStyle/>
          <a:p>
            <a:endParaRPr lang="en-US"/>
          </a:p>
        </p:txBody>
      </p:sp>
      <p:sp>
        <p:nvSpPr>
          <p:cNvPr id="21538" name="Rectangle 57"/>
          <p:cNvSpPr>
            <a:spLocks noChangeArrowheads="1"/>
          </p:cNvSpPr>
          <p:nvPr/>
        </p:nvSpPr>
        <p:spPr bwMode="auto">
          <a:xfrm>
            <a:off x="7604125" y="4976813"/>
            <a:ext cx="187325" cy="168275"/>
          </a:xfrm>
          <a:prstGeom prst="rect">
            <a:avLst/>
          </a:prstGeom>
          <a:noFill/>
          <a:ln w="9525">
            <a:noFill/>
            <a:miter lim="800000"/>
            <a:headEnd/>
            <a:tailEnd/>
          </a:ln>
        </p:spPr>
        <p:txBody>
          <a:bodyPr wrap="none" lIns="0" tIns="0" rIns="0" bIns="0">
            <a:spAutoFit/>
          </a:bodyPr>
          <a:lstStyle/>
          <a:p>
            <a:r>
              <a:rPr lang="en-US" sz="1100" b="1">
                <a:solidFill>
                  <a:srgbClr val="FFFFFF"/>
                </a:solidFill>
                <a:latin typeface="Arial" pitchFamily="34" charset="0"/>
              </a:rPr>
              <a:t>SP</a:t>
            </a:r>
            <a:endParaRPr lang="en-US" sz="2000">
              <a:latin typeface="Arial" pitchFamily="34" charset="0"/>
            </a:endParaRPr>
          </a:p>
        </p:txBody>
      </p:sp>
      <p:sp>
        <p:nvSpPr>
          <p:cNvPr id="21539" name="Rectangle 58"/>
          <p:cNvSpPr>
            <a:spLocks noChangeArrowheads="1"/>
          </p:cNvSpPr>
          <p:nvPr/>
        </p:nvSpPr>
        <p:spPr bwMode="auto">
          <a:xfrm>
            <a:off x="7346950" y="4586288"/>
            <a:ext cx="692150" cy="258762"/>
          </a:xfrm>
          <a:prstGeom prst="rect">
            <a:avLst/>
          </a:prstGeom>
          <a:solidFill>
            <a:srgbClr val="FF0000"/>
          </a:solidFill>
          <a:ln w="20638">
            <a:solidFill>
              <a:srgbClr val="000000"/>
            </a:solidFill>
            <a:miter lim="800000"/>
            <a:headEnd/>
            <a:tailEnd/>
          </a:ln>
        </p:spPr>
        <p:txBody>
          <a:bodyPr/>
          <a:lstStyle/>
          <a:p>
            <a:endParaRPr lang="en-US"/>
          </a:p>
        </p:txBody>
      </p:sp>
      <p:sp>
        <p:nvSpPr>
          <p:cNvPr id="21540" name="Rectangle 59"/>
          <p:cNvSpPr>
            <a:spLocks noChangeArrowheads="1"/>
          </p:cNvSpPr>
          <p:nvPr/>
        </p:nvSpPr>
        <p:spPr bwMode="auto">
          <a:xfrm>
            <a:off x="7604125" y="4630738"/>
            <a:ext cx="187325" cy="168275"/>
          </a:xfrm>
          <a:prstGeom prst="rect">
            <a:avLst/>
          </a:prstGeom>
          <a:noFill/>
          <a:ln w="9525">
            <a:noFill/>
            <a:miter lim="800000"/>
            <a:headEnd/>
            <a:tailEnd/>
          </a:ln>
        </p:spPr>
        <p:txBody>
          <a:bodyPr wrap="none" lIns="0" tIns="0" rIns="0" bIns="0">
            <a:spAutoFit/>
          </a:bodyPr>
          <a:lstStyle/>
          <a:p>
            <a:r>
              <a:rPr lang="en-US" sz="1100" b="1">
                <a:solidFill>
                  <a:srgbClr val="FFFFFF"/>
                </a:solidFill>
                <a:latin typeface="Arial" pitchFamily="34" charset="0"/>
              </a:rPr>
              <a:t>SP</a:t>
            </a:r>
            <a:endParaRPr lang="en-US" sz="2000">
              <a:latin typeface="Arial" pitchFamily="34" charset="0"/>
            </a:endParaRPr>
          </a:p>
        </p:txBody>
      </p:sp>
      <p:sp>
        <p:nvSpPr>
          <p:cNvPr id="21541" name="Rectangle 60"/>
          <p:cNvSpPr>
            <a:spLocks noChangeArrowheads="1"/>
          </p:cNvSpPr>
          <p:nvPr/>
        </p:nvSpPr>
        <p:spPr bwMode="auto">
          <a:xfrm>
            <a:off x="8126413" y="4606925"/>
            <a:ext cx="411162" cy="1277938"/>
          </a:xfrm>
          <a:prstGeom prst="rect">
            <a:avLst/>
          </a:prstGeom>
          <a:solidFill>
            <a:srgbClr val="FA9EEC"/>
          </a:solidFill>
          <a:ln w="20638">
            <a:solidFill>
              <a:srgbClr val="000000"/>
            </a:solidFill>
            <a:miter lim="800000"/>
            <a:headEnd/>
            <a:tailEnd/>
          </a:ln>
        </p:spPr>
        <p:txBody>
          <a:bodyPr/>
          <a:lstStyle/>
          <a:p>
            <a:endParaRPr lang="en-US"/>
          </a:p>
        </p:txBody>
      </p:sp>
      <p:sp>
        <p:nvSpPr>
          <p:cNvPr id="21542" name="Rectangle 61"/>
          <p:cNvSpPr>
            <a:spLocks noChangeArrowheads="1"/>
          </p:cNvSpPr>
          <p:nvPr/>
        </p:nvSpPr>
        <p:spPr bwMode="auto">
          <a:xfrm>
            <a:off x="8196263" y="5160963"/>
            <a:ext cx="280987" cy="168275"/>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SFU</a:t>
            </a:r>
            <a:endParaRPr lang="en-US" sz="2000">
              <a:latin typeface="Arial" pitchFamily="34" charset="0"/>
            </a:endParaRPr>
          </a:p>
        </p:txBody>
      </p:sp>
      <p:sp>
        <p:nvSpPr>
          <p:cNvPr id="21543" name="Rectangle 62"/>
          <p:cNvSpPr>
            <a:spLocks noChangeArrowheads="1"/>
          </p:cNvSpPr>
          <p:nvPr/>
        </p:nvSpPr>
        <p:spPr bwMode="auto">
          <a:xfrm>
            <a:off x="5964238" y="3881438"/>
            <a:ext cx="2506662" cy="260350"/>
          </a:xfrm>
          <a:prstGeom prst="rect">
            <a:avLst/>
          </a:prstGeom>
          <a:solidFill>
            <a:srgbClr val="FFFF99"/>
          </a:solidFill>
          <a:ln w="20638">
            <a:solidFill>
              <a:srgbClr val="000000"/>
            </a:solidFill>
            <a:miter lim="800000"/>
            <a:headEnd/>
            <a:tailEnd/>
          </a:ln>
        </p:spPr>
        <p:txBody>
          <a:bodyPr/>
          <a:lstStyle/>
          <a:p>
            <a:endParaRPr lang="en-US"/>
          </a:p>
        </p:txBody>
      </p:sp>
      <p:sp>
        <p:nvSpPr>
          <p:cNvPr id="21544" name="Rectangle 63"/>
          <p:cNvSpPr>
            <a:spLocks noChangeArrowheads="1"/>
          </p:cNvSpPr>
          <p:nvPr/>
        </p:nvSpPr>
        <p:spPr bwMode="auto">
          <a:xfrm>
            <a:off x="6367463" y="3927475"/>
            <a:ext cx="1760537" cy="168275"/>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Instruction Fetch/Dispatch</a:t>
            </a:r>
            <a:endParaRPr lang="en-US" sz="2000">
              <a:latin typeface="Arial" pitchFamily="34" charset="0"/>
            </a:endParaRPr>
          </a:p>
        </p:txBody>
      </p:sp>
      <p:sp>
        <p:nvSpPr>
          <p:cNvPr id="21545" name="Rectangle 64"/>
          <p:cNvSpPr>
            <a:spLocks noChangeArrowheads="1"/>
          </p:cNvSpPr>
          <p:nvPr/>
        </p:nvSpPr>
        <p:spPr bwMode="auto">
          <a:xfrm>
            <a:off x="5964238" y="3581400"/>
            <a:ext cx="1123950" cy="214313"/>
          </a:xfrm>
          <a:prstGeom prst="rect">
            <a:avLst/>
          </a:prstGeom>
          <a:solidFill>
            <a:srgbClr val="4D92E6"/>
          </a:solidFill>
          <a:ln w="20638">
            <a:solidFill>
              <a:srgbClr val="000000"/>
            </a:solidFill>
            <a:miter lim="800000"/>
            <a:headEnd/>
            <a:tailEnd/>
          </a:ln>
        </p:spPr>
        <p:txBody>
          <a:bodyPr/>
          <a:lstStyle/>
          <a:p>
            <a:endParaRPr lang="en-US"/>
          </a:p>
        </p:txBody>
      </p:sp>
      <p:sp>
        <p:nvSpPr>
          <p:cNvPr id="21546" name="Rectangle 65"/>
          <p:cNvSpPr>
            <a:spLocks noChangeArrowheads="1"/>
          </p:cNvSpPr>
          <p:nvPr/>
        </p:nvSpPr>
        <p:spPr bwMode="auto">
          <a:xfrm>
            <a:off x="6054725" y="3581400"/>
            <a:ext cx="922338" cy="168275"/>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Instruction L1</a:t>
            </a:r>
            <a:endParaRPr lang="en-US" sz="2000">
              <a:latin typeface="Arial" pitchFamily="34" charset="0"/>
            </a:endParaRPr>
          </a:p>
        </p:txBody>
      </p:sp>
      <p:sp>
        <p:nvSpPr>
          <p:cNvPr id="21547" name="Rectangle 66"/>
          <p:cNvSpPr>
            <a:spLocks noChangeArrowheads="1"/>
          </p:cNvSpPr>
          <p:nvPr/>
        </p:nvSpPr>
        <p:spPr bwMode="auto">
          <a:xfrm>
            <a:off x="7346950" y="3581400"/>
            <a:ext cx="1123950" cy="214313"/>
          </a:xfrm>
          <a:prstGeom prst="rect">
            <a:avLst/>
          </a:prstGeom>
          <a:solidFill>
            <a:srgbClr val="4D92E6"/>
          </a:solidFill>
          <a:ln w="20638">
            <a:solidFill>
              <a:srgbClr val="000000"/>
            </a:solidFill>
            <a:miter lim="800000"/>
            <a:headEnd/>
            <a:tailEnd/>
          </a:ln>
        </p:spPr>
        <p:txBody>
          <a:bodyPr/>
          <a:lstStyle/>
          <a:p>
            <a:endParaRPr lang="en-US"/>
          </a:p>
        </p:txBody>
      </p:sp>
      <p:sp>
        <p:nvSpPr>
          <p:cNvPr id="21548" name="Rectangle 67"/>
          <p:cNvSpPr>
            <a:spLocks noChangeArrowheads="1"/>
          </p:cNvSpPr>
          <p:nvPr/>
        </p:nvSpPr>
        <p:spPr bwMode="auto">
          <a:xfrm>
            <a:off x="7654925" y="3581400"/>
            <a:ext cx="504825" cy="168275"/>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Data L1</a:t>
            </a:r>
            <a:endParaRPr lang="en-US" sz="2000">
              <a:latin typeface="Arial" pitchFamily="34" charset="0"/>
            </a:endParaRPr>
          </a:p>
        </p:txBody>
      </p:sp>
      <p:sp>
        <p:nvSpPr>
          <p:cNvPr id="21549" name="Rectangle 68"/>
          <p:cNvSpPr>
            <a:spLocks noChangeArrowheads="1"/>
          </p:cNvSpPr>
          <p:nvPr/>
        </p:nvSpPr>
        <p:spPr bwMode="auto">
          <a:xfrm>
            <a:off x="6283325" y="3352800"/>
            <a:ext cx="1879600" cy="182563"/>
          </a:xfrm>
          <a:prstGeom prst="rect">
            <a:avLst/>
          </a:prstGeom>
          <a:noFill/>
          <a:ln w="9525">
            <a:noFill/>
            <a:miter lim="800000"/>
            <a:headEnd/>
            <a:tailEnd/>
          </a:ln>
        </p:spPr>
        <p:txBody>
          <a:bodyPr wrap="none" lIns="0" tIns="0" rIns="0" bIns="0">
            <a:spAutoFit/>
          </a:bodyPr>
          <a:lstStyle/>
          <a:p>
            <a:r>
              <a:rPr lang="en-US" sz="1200" b="1">
                <a:solidFill>
                  <a:srgbClr val="000000"/>
                </a:solidFill>
                <a:latin typeface="Arial" pitchFamily="34" charset="0"/>
              </a:rPr>
              <a:t>Streaming Multiprocessor</a:t>
            </a:r>
            <a:endParaRPr lang="en-US" sz="1200">
              <a:latin typeface="Arial" pitchFamily="34" charset="0"/>
            </a:endParaRPr>
          </a:p>
        </p:txBody>
      </p:sp>
      <p:sp>
        <p:nvSpPr>
          <p:cNvPr id="21550" name="Rectangle 69"/>
          <p:cNvSpPr>
            <a:spLocks noChangeArrowheads="1"/>
          </p:cNvSpPr>
          <p:nvPr/>
        </p:nvSpPr>
        <p:spPr bwMode="auto">
          <a:xfrm>
            <a:off x="5973763" y="4252913"/>
            <a:ext cx="2506662" cy="260350"/>
          </a:xfrm>
          <a:prstGeom prst="rect">
            <a:avLst/>
          </a:prstGeom>
          <a:solidFill>
            <a:schemeClr val="folHlink"/>
          </a:solidFill>
          <a:ln w="20638">
            <a:solidFill>
              <a:srgbClr val="000000"/>
            </a:solidFill>
            <a:miter lim="800000"/>
            <a:headEnd/>
            <a:tailEnd/>
          </a:ln>
        </p:spPr>
        <p:txBody>
          <a:bodyPr/>
          <a:lstStyle/>
          <a:p>
            <a:endParaRPr lang="en-US"/>
          </a:p>
        </p:txBody>
      </p:sp>
      <p:sp>
        <p:nvSpPr>
          <p:cNvPr id="21551" name="Rectangle 70"/>
          <p:cNvSpPr>
            <a:spLocks noChangeArrowheads="1"/>
          </p:cNvSpPr>
          <p:nvPr/>
        </p:nvSpPr>
        <p:spPr bwMode="auto">
          <a:xfrm>
            <a:off x="6700838" y="4298950"/>
            <a:ext cx="1047750" cy="168275"/>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Shared Memory</a:t>
            </a:r>
            <a:endParaRPr lang="en-US" sz="2000">
              <a:latin typeface="Arial" pitchFamily="34" charset="0"/>
            </a:endParaRPr>
          </a:p>
        </p:txBody>
      </p:sp>
      <p:sp>
        <p:nvSpPr>
          <p:cNvPr id="72" name="Footer Placeholder 3"/>
          <p:cNvSpPr>
            <a:spLocks noGrp="1"/>
          </p:cNvSpPr>
          <p:nvPr>
            <p:ph type="ftr" sz="quarter" idx="10"/>
          </p:nvPr>
        </p:nvSpPr>
        <p:spPr>
          <a:xfrm>
            <a:off x="381000" y="6172200"/>
            <a:ext cx="4267200" cy="609600"/>
          </a:xfrm>
          <a:noFill/>
        </p:spPr>
        <p:txBody>
          <a:bodyPr/>
          <a:lstStyle/>
          <a:p>
            <a:r>
              <a:rPr lang="en-US" smtClean="0"/>
              <a:t>© David Kirk/NVIDIA and Wen-mei W. Hwu, 2007</a:t>
            </a:r>
          </a:p>
          <a:p>
            <a:r>
              <a:rPr lang="en-US" smtClean="0"/>
              <a:t>ECE 498AL, University of Illinois, Urbana-Champaign</a:t>
            </a:r>
            <a:endParaRPr lang="en-US" dirty="0" smtClean="0"/>
          </a:p>
        </p:txBody>
      </p:sp>
    </p:spTree>
    <p:extLst>
      <p:ext uri="{BB962C8B-B14F-4D97-AF65-F5344CB8AC3E}">
        <p14:creationId xmlns:p14="http://schemas.microsoft.com/office/powerpoint/2010/main" val="221844219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685800" y="0"/>
            <a:ext cx="8305800" cy="1143000"/>
          </a:xfrm>
        </p:spPr>
        <p:txBody>
          <a:bodyPr/>
          <a:lstStyle/>
          <a:p>
            <a:pPr eaLnBrk="1" hangingPunct="1"/>
            <a:r>
              <a:rPr lang="en-US" smtClean="0"/>
              <a:t>SM Warp Scheduling</a:t>
            </a:r>
          </a:p>
        </p:txBody>
      </p:sp>
      <p:sp>
        <p:nvSpPr>
          <p:cNvPr id="22532" name="Rectangle 3"/>
          <p:cNvSpPr>
            <a:spLocks noGrp="1" noChangeArrowheads="1"/>
          </p:cNvSpPr>
          <p:nvPr>
            <p:ph type="body" sz="half" idx="2"/>
          </p:nvPr>
        </p:nvSpPr>
        <p:spPr>
          <a:xfrm>
            <a:off x="3505200" y="1166812"/>
            <a:ext cx="5348288" cy="5310188"/>
          </a:xfrm>
        </p:spPr>
        <p:txBody>
          <a:bodyPr/>
          <a:lstStyle/>
          <a:p>
            <a:pPr marL="457200" indent="-457200" eaLnBrk="1" hangingPunct="1">
              <a:spcBef>
                <a:spcPct val="10000"/>
              </a:spcBef>
            </a:pPr>
            <a:r>
              <a:rPr lang="en-US" sz="2000" dirty="0" smtClean="0"/>
              <a:t>SM hardware implements zero-overhead Warp scheduling</a:t>
            </a:r>
          </a:p>
          <a:p>
            <a:pPr marL="974725" lvl="1" indent="-403225" eaLnBrk="1" hangingPunct="1">
              <a:spcBef>
                <a:spcPct val="10000"/>
              </a:spcBef>
            </a:pPr>
            <a:r>
              <a:rPr lang="en-US" sz="1800" dirty="0" smtClean="0"/>
              <a:t>Warps whose next instruction has its operands ready for consumption are eligible for execution</a:t>
            </a:r>
          </a:p>
          <a:p>
            <a:pPr marL="974725" lvl="1" indent="-403225" eaLnBrk="1" hangingPunct="1">
              <a:spcBef>
                <a:spcPct val="10000"/>
              </a:spcBef>
            </a:pPr>
            <a:r>
              <a:rPr lang="en-US" sz="1800" dirty="0" smtClean="0"/>
              <a:t>Eligible Warps are selected for execution on a prioritized scheduling policy</a:t>
            </a:r>
          </a:p>
          <a:p>
            <a:pPr marL="974725" lvl="1" indent="-403225" eaLnBrk="1" hangingPunct="1">
              <a:spcBef>
                <a:spcPct val="10000"/>
              </a:spcBef>
            </a:pPr>
            <a:r>
              <a:rPr lang="en-US" sz="1800" dirty="0" smtClean="0"/>
              <a:t>All threads in a Warp execute the same instruction when selected</a:t>
            </a:r>
          </a:p>
          <a:p>
            <a:pPr marL="457200" indent="-457200" eaLnBrk="1" hangingPunct="1">
              <a:spcBef>
                <a:spcPct val="10000"/>
              </a:spcBef>
            </a:pPr>
            <a:r>
              <a:rPr lang="en-US" sz="2000" dirty="0" smtClean="0"/>
              <a:t>4 clock cycles needed to dispatch the same instruction for all threads in a Warp in G80</a:t>
            </a:r>
          </a:p>
          <a:p>
            <a:pPr marL="974725" lvl="1" indent="-403225" eaLnBrk="1" hangingPunct="1">
              <a:spcBef>
                <a:spcPct val="10000"/>
              </a:spcBef>
            </a:pPr>
            <a:r>
              <a:rPr lang="en-US" sz="1800" dirty="0" smtClean="0"/>
              <a:t>If one global memory access is needed for every 4 instructions</a:t>
            </a:r>
          </a:p>
          <a:p>
            <a:pPr marL="974725" lvl="1" indent="-403225" eaLnBrk="1" hangingPunct="1">
              <a:spcBef>
                <a:spcPct val="10000"/>
              </a:spcBef>
            </a:pPr>
            <a:r>
              <a:rPr lang="en-US" sz="1800" dirty="0" smtClean="0"/>
              <a:t>A minimal of 13 Warps are needed to fully tolerate 200-cycle memory latency</a:t>
            </a:r>
          </a:p>
        </p:txBody>
      </p:sp>
      <p:pic>
        <p:nvPicPr>
          <p:cNvPr id="22533" name="Picture 4" descr="040912woolwarp"/>
          <p:cNvPicPr>
            <a:picLocks noChangeAspect="1" noChangeArrowheads="1"/>
          </p:cNvPicPr>
          <p:nvPr/>
        </p:nvPicPr>
        <p:blipFill>
          <a:blip r:embed="rId2" cstate="print"/>
          <a:srcRect l="9767" r="5066" b="26534"/>
          <a:stretch>
            <a:fillRect/>
          </a:stretch>
        </p:blipFill>
        <p:spPr bwMode="auto">
          <a:xfrm>
            <a:off x="1012825" y="1039813"/>
            <a:ext cx="2479675" cy="1347787"/>
          </a:xfrm>
          <a:prstGeom prst="rect">
            <a:avLst/>
          </a:prstGeom>
          <a:noFill/>
          <a:ln w="9525">
            <a:noFill/>
            <a:miter lim="800000"/>
            <a:headEnd/>
            <a:tailEnd/>
          </a:ln>
        </p:spPr>
      </p:pic>
      <p:grpSp>
        <p:nvGrpSpPr>
          <p:cNvPr id="2" name="Group 5"/>
          <p:cNvGrpSpPr>
            <a:grpSpLocks/>
          </p:cNvGrpSpPr>
          <p:nvPr/>
        </p:nvGrpSpPr>
        <p:grpSpPr bwMode="auto">
          <a:xfrm>
            <a:off x="914400" y="3579813"/>
            <a:ext cx="2674938" cy="508000"/>
            <a:chOff x="399" y="2392"/>
            <a:chExt cx="1685" cy="320"/>
          </a:xfrm>
        </p:grpSpPr>
        <p:grpSp>
          <p:nvGrpSpPr>
            <p:cNvPr id="3" name="Group 6"/>
            <p:cNvGrpSpPr>
              <a:grpSpLocks/>
            </p:cNvGrpSpPr>
            <p:nvPr/>
          </p:nvGrpSpPr>
          <p:grpSpPr bwMode="auto">
            <a:xfrm>
              <a:off x="478" y="2392"/>
              <a:ext cx="1528" cy="320"/>
              <a:chOff x="584" y="2392"/>
              <a:chExt cx="1528" cy="320"/>
            </a:xfrm>
          </p:grpSpPr>
          <p:sp>
            <p:nvSpPr>
              <p:cNvPr id="22618" name="Line 7"/>
              <p:cNvSpPr>
                <a:spLocks noChangeShapeType="1"/>
              </p:cNvSpPr>
              <p:nvPr/>
            </p:nvSpPr>
            <p:spPr bwMode="auto">
              <a:xfrm>
                <a:off x="584" y="2392"/>
                <a:ext cx="0" cy="320"/>
              </a:xfrm>
              <a:prstGeom prst="line">
                <a:avLst/>
              </a:prstGeom>
              <a:noFill/>
              <a:ln w="28575">
                <a:solidFill>
                  <a:schemeClr val="tx1"/>
                </a:solidFill>
                <a:round/>
                <a:headEnd/>
                <a:tailEnd type="triangle" w="lg" len="med"/>
              </a:ln>
            </p:spPr>
            <p:txBody>
              <a:bodyPr/>
              <a:lstStyle/>
              <a:p>
                <a:endParaRPr lang="en-US"/>
              </a:p>
            </p:txBody>
          </p:sp>
          <p:sp>
            <p:nvSpPr>
              <p:cNvPr id="22619" name="Line 8"/>
              <p:cNvSpPr>
                <a:spLocks noChangeShapeType="1"/>
              </p:cNvSpPr>
              <p:nvPr/>
            </p:nvSpPr>
            <p:spPr bwMode="auto">
              <a:xfrm>
                <a:off x="685" y="2392"/>
                <a:ext cx="0" cy="320"/>
              </a:xfrm>
              <a:prstGeom prst="line">
                <a:avLst/>
              </a:prstGeom>
              <a:noFill/>
              <a:ln w="28575">
                <a:solidFill>
                  <a:schemeClr val="tx1"/>
                </a:solidFill>
                <a:round/>
                <a:headEnd/>
                <a:tailEnd type="triangle" w="lg" len="med"/>
              </a:ln>
            </p:spPr>
            <p:txBody>
              <a:bodyPr/>
              <a:lstStyle/>
              <a:p>
                <a:endParaRPr lang="en-US"/>
              </a:p>
            </p:txBody>
          </p:sp>
          <p:sp>
            <p:nvSpPr>
              <p:cNvPr id="22620" name="Line 9"/>
              <p:cNvSpPr>
                <a:spLocks noChangeShapeType="1"/>
              </p:cNvSpPr>
              <p:nvPr/>
            </p:nvSpPr>
            <p:spPr bwMode="auto">
              <a:xfrm>
                <a:off x="787" y="2392"/>
                <a:ext cx="0" cy="320"/>
              </a:xfrm>
              <a:prstGeom prst="line">
                <a:avLst/>
              </a:prstGeom>
              <a:noFill/>
              <a:ln w="28575">
                <a:solidFill>
                  <a:schemeClr val="tx1"/>
                </a:solidFill>
                <a:round/>
                <a:headEnd/>
                <a:tailEnd type="triangle" w="lg" len="med"/>
              </a:ln>
            </p:spPr>
            <p:txBody>
              <a:bodyPr/>
              <a:lstStyle/>
              <a:p>
                <a:endParaRPr lang="en-US"/>
              </a:p>
            </p:txBody>
          </p:sp>
          <p:sp>
            <p:nvSpPr>
              <p:cNvPr id="22621" name="Line 10"/>
              <p:cNvSpPr>
                <a:spLocks noChangeShapeType="1"/>
              </p:cNvSpPr>
              <p:nvPr/>
            </p:nvSpPr>
            <p:spPr bwMode="auto">
              <a:xfrm>
                <a:off x="889" y="2392"/>
                <a:ext cx="0" cy="320"/>
              </a:xfrm>
              <a:prstGeom prst="line">
                <a:avLst/>
              </a:prstGeom>
              <a:noFill/>
              <a:ln w="28575">
                <a:solidFill>
                  <a:schemeClr val="tx1"/>
                </a:solidFill>
                <a:round/>
                <a:headEnd/>
                <a:tailEnd type="triangle" w="lg" len="med"/>
              </a:ln>
            </p:spPr>
            <p:txBody>
              <a:bodyPr/>
              <a:lstStyle/>
              <a:p>
                <a:endParaRPr lang="en-US"/>
              </a:p>
            </p:txBody>
          </p:sp>
          <p:sp>
            <p:nvSpPr>
              <p:cNvPr id="22622" name="Line 11"/>
              <p:cNvSpPr>
                <a:spLocks noChangeShapeType="1"/>
              </p:cNvSpPr>
              <p:nvPr/>
            </p:nvSpPr>
            <p:spPr bwMode="auto">
              <a:xfrm>
                <a:off x="991" y="2392"/>
                <a:ext cx="0" cy="320"/>
              </a:xfrm>
              <a:prstGeom prst="line">
                <a:avLst/>
              </a:prstGeom>
              <a:noFill/>
              <a:ln w="28575">
                <a:solidFill>
                  <a:schemeClr val="tx1"/>
                </a:solidFill>
                <a:round/>
                <a:headEnd/>
                <a:tailEnd type="triangle" w="lg" len="med"/>
              </a:ln>
            </p:spPr>
            <p:txBody>
              <a:bodyPr/>
              <a:lstStyle/>
              <a:p>
                <a:endParaRPr lang="en-US"/>
              </a:p>
            </p:txBody>
          </p:sp>
          <p:sp>
            <p:nvSpPr>
              <p:cNvPr id="22623" name="Line 12"/>
              <p:cNvSpPr>
                <a:spLocks noChangeShapeType="1"/>
              </p:cNvSpPr>
              <p:nvPr/>
            </p:nvSpPr>
            <p:spPr bwMode="auto">
              <a:xfrm>
                <a:off x="1093" y="2392"/>
                <a:ext cx="0" cy="320"/>
              </a:xfrm>
              <a:prstGeom prst="line">
                <a:avLst/>
              </a:prstGeom>
              <a:noFill/>
              <a:ln w="28575">
                <a:solidFill>
                  <a:schemeClr val="tx1"/>
                </a:solidFill>
                <a:round/>
                <a:headEnd/>
                <a:tailEnd type="triangle" w="lg" len="med"/>
              </a:ln>
            </p:spPr>
            <p:txBody>
              <a:bodyPr/>
              <a:lstStyle/>
              <a:p>
                <a:endParaRPr lang="en-US"/>
              </a:p>
            </p:txBody>
          </p:sp>
          <p:sp>
            <p:nvSpPr>
              <p:cNvPr id="22624" name="Line 13"/>
              <p:cNvSpPr>
                <a:spLocks noChangeShapeType="1"/>
              </p:cNvSpPr>
              <p:nvPr/>
            </p:nvSpPr>
            <p:spPr bwMode="auto">
              <a:xfrm>
                <a:off x="1195" y="2392"/>
                <a:ext cx="0" cy="320"/>
              </a:xfrm>
              <a:prstGeom prst="line">
                <a:avLst/>
              </a:prstGeom>
              <a:noFill/>
              <a:ln w="28575">
                <a:solidFill>
                  <a:schemeClr val="tx1"/>
                </a:solidFill>
                <a:round/>
                <a:headEnd/>
                <a:tailEnd type="triangle" w="lg" len="med"/>
              </a:ln>
            </p:spPr>
            <p:txBody>
              <a:bodyPr/>
              <a:lstStyle/>
              <a:p>
                <a:endParaRPr lang="en-US"/>
              </a:p>
            </p:txBody>
          </p:sp>
          <p:sp>
            <p:nvSpPr>
              <p:cNvPr id="22625" name="Line 14"/>
              <p:cNvSpPr>
                <a:spLocks noChangeShapeType="1"/>
              </p:cNvSpPr>
              <p:nvPr/>
            </p:nvSpPr>
            <p:spPr bwMode="auto">
              <a:xfrm>
                <a:off x="1297" y="2392"/>
                <a:ext cx="0" cy="320"/>
              </a:xfrm>
              <a:prstGeom prst="line">
                <a:avLst/>
              </a:prstGeom>
              <a:noFill/>
              <a:ln w="28575">
                <a:solidFill>
                  <a:schemeClr val="tx1"/>
                </a:solidFill>
                <a:round/>
                <a:headEnd/>
                <a:tailEnd type="triangle" w="lg" len="med"/>
              </a:ln>
            </p:spPr>
            <p:txBody>
              <a:bodyPr/>
              <a:lstStyle/>
              <a:p>
                <a:endParaRPr lang="en-US"/>
              </a:p>
            </p:txBody>
          </p:sp>
          <p:sp>
            <p:nvSpPr>
              <p:cNvPr id="22626" name="Line 15"/>
              <p:cNvSpPr>
                <a:spLocks noChangeShapeType="1"/>
              </p:cNvSpPr>
              <p:nvPr/>
            </p:nvSpPr>
            <p:spPr bwMode="auto">
              <a:xfrm>
                <a:off x="1398" y="2392"/>
                <a:ext cx="0" cy="320"/>
              </a:xfrm>
              <a:prstGeom prst="line">
                <a:avLst/>
              </a:prstGeom>
              <a:noFill/>
              <a:ln w="28575">
                <a:solidFill>
                  <a:schemeClr val="tx1"/>
                </a:solidFill>
                <a:round/>
                <a:headEnd/>
                <a:tailEnd type="triangle" w="lg" len="med"/>
              </a:ln>
            </p:spPr>
            <p:txBody>
              <a:bodyPr/>
              <a:lstStyle/>
              <a:p>
                <a:endParaRPr lang="en-US"/>
              </a:p>
            </p:txBody>
          </p:sp>
          <p:sp>
            <p:nvSpPr>
              <p:cNvPr id="22627" name="Line 16"/>
              <p:cNvSpPr>
                <a:spLocks noChangeShapeType="1"/>
              </p:cNvSpPr>
              <p:nvPr/>
            </p:nvSpPr>
            <p:spPr bwMode="auto">
              <a:xfrm>
                <a:off x="1500" y="2392"/>
                <a:ext cx="0" cy="320"/>
              </a:xfrm>
              <a:prstGeom prst="line">
                <a:avLst/>
              </a:prstGeom>
              <a:noFill/>
              <a:ln w="28575">
                <a:solidFill>
                  <a:schemeClr val="tx1"/>
                </a:solidFill>
                <a:round/>
                <a:headEnd/>
                <a:tailEnd type="triangle" w="lg" len="med"/>
              </a:ln>
            </p:spPr>
            <p:txBody>
              <a:bodyPr/>
              <a:lstStyle/>
              <a:p>
                <a:endParaRPr lang="en-US"/>
              </a:p>
            </p:txBody>
          </p:sp>
          <p:sp>
            <p:nvSpPr>
              <p:cNvPr id="22628" name="Line 17"/>
              <p:cNvSpPr>
                <a:spLocks noChangeShapeType="1"/>
              </p:cNvSpPr>
              <p:nvPr/>
            </p:nvSpPr>
            <p:spPr bwMode="auto">
              <a:xfrm>
                <a:off x="1602" y="2392"/>
                <a:ext cx="0" cy="320"/>
              </a:xfrm>
              <a:prstGeom prst="line">
                <a:avLst/>
              </a:prstGeom>
              <a:noFill/>
              <a:ln w="28575">
                <a:solidFill>
                  <a:schemeClr val="tx1"/>
                </a:solidFill>
                <a:round/>
                <a:headEnd/>
                <a:tailEnd type="triangle" w="lg" len="med"/>
              </a:ln>
            </p:spPr>
            <p:txBody>
              <a:bodyPr/>
              <a:lstStyle/>
              <a:p>
                <a:endParaRPr lang="en-US"/>
              </a:p>
            </p:txBody>
          </p:sp>
          <p:sp>
            <p:nvSpPr>
              <p:cNvPr id="22629" name="Line 18"/>
              <p:cNvSpPr>
                <a:spLocks noChangeShapeType="1"/>
              </p:cNvSpPr>
              <p:nvPr/>
            </p:nvSpPr>
            <p:spPr bwMode="auto">
              <a:xfrm>
                <a:off x="1704" y="2392"/>
                <a:ext cx="0" cy="320"/>
              </a:xfrm>
              <a:prstGeom prst="line">
                <a:avLst/>
              </a:prstGeom>
              <a:noFill/>
              <a:ln w="28575">
                <a:solidFill>
                  <a:schemeClr val="tx1"/>
                </a:solidFill>
                <a:round/>
                <a:headEnd/>
                <a:tailEnd type="triangle" w="lg" len="med"/>
              </a:ln>
            </p:spPr>
            <p:txBody>
              <a:bodyPr/>
              <a:lstStyle/>
              <a:p>
                <a:endParaRPr lang="en-US"/>
              </a:p>
            </p:txBody>
          </p:sp>
          <p:sp>
            <p:nvSpPr>
              <p:cNvPr id="22630" name="Line 19"/>
              <p:cNvSpPr>
                <a:spLocks noChangeShapeType="1"/>
              </p:cNvSpPr>
              <p:nvPr/>
            </p:nvSpPr>
            <p:spPr bwMode="auto">
              <a:xfrm>
                <a:off x="1806" y="2392"/>
                <a:ext cx="0" cy="320"/>
              </a:xfrm>
              <a:prstGeom prst="line">
                <a:avLst/>
              </a:prstGeom>
              <a:noFill/>
              <a:ln w="28575">
                <a:solidFill>
                  <a:schemeClr val="tx1"/>
                </a:solidFill>
                <a:round/>
                <a:headEnd/>
                <a:tailEnd type="triangle" w="lg" len="med"/>
              </a:ln>
            </p:spPr>
            <p:txBody>
              <a:bodyPr/>
              <a:lstStyle/>
              <a:p>
                <a:endParaRPr lang="en-US"/>
              </a:p>
            </p:txBody>
          </p:sp>
          <p:sp>
            <p:nvSpPr>
              <p:cNvPr id="22631" name="Line 20"/>
              <p:cNvSpPr>
                <a:spLocks noChangeShapeType="1"/>
              </p:cNvSpPr>
              <p:nvPr/>
            </p:nvSpPr>
            <p:spPr bwMode="auto">
              <a:xfrm>
                <a:off x="1908" y="2392"/>
                <a:ext cx="0" cy="320"/>
              </a:xfrm>
              <a:prstGeom prst="line">
                <a:avLst/>
              </a:prstGeom>
              <a:noFill/>
              <a:ln w="28575">
                <a:solidFill>
                  <a:schemeClr val="tx1"/>
                </a:solidFill>
                <a:round/>
                <a:headEnd/>
                <a:tailEnd type="triangle" w="lg" len="med"/>
              </a:ln>
            </p:spPr>
            <p:txBody>
              <a:bodyPr/>
              <a:lstStyle/>
              <a:p>
                <a:endParaRPr lang="en-US"/>
              </a:p>
            </p:txBody>
          </p:sp>
          <p:sp>
            <p:nvSpPr>
              <p:cNvPr id="22632" name="Line 21"/>
              <p:cNvSpPr>
                <a:spLocks noChangeShapeType="1"/>
              </p:cNvSpPr>
              <p:nvPr/>
            </p:nvSpPr>
            <p:spPr bwMode="auto">
              <a:xfrm>
                <a:off x="2010" y="2392"/>
                <a:ext cx="0" cy="320"/>
              </a:xfrm>
              <a:prstGeom prst="line">
                <a:avLst/>
              </a:prstGeom>
              <a:noFill/>
              <a:ln w="28575">
                <a:solidFill>
                  <a:schemeClr val="tx1"/>
                </a:solidFill>
                <a:round/>
                <a:headEnd/>
                <a:tailEnd type="triangle" w="lg" len="med"/>
              </a:ln>
            </p:spPr>
            <p:txBody>
              <a:bodyPr/>
              <a:lstStyle/>
              <a:p>
                <a:endParaRPr lang="en-US"/>
              </a:p>
            </p:txBody>
          </p:sp>
          <p:sp>
            <p:nvSpPr>
              <p:cNvPr id="22633" name="Line 22"/>
              <p:cNvSpPr>
                <a:spLocks noChangeShapeType="1"/>
              </p:cNvSpPr>
              <p:nvPr/>
            </p:nvSpPr>
            <p:spPr bwMode="auto">
              <a:xfrm>
                <a:off x="2112" y="2392"/>
                <a:ext cx="0" cy="320"/>
              </a:xfrm>
              <a:prstGeom prst="line">
                <a:avLst/>
              </a:prstGeom>
              <a:noFill/>
              <a:ln w="28575">
                <a:solidFill>
                  <a:schemeClr val="tx1"/>
                </a:solidFill>
                <a:round/>
                <a:headEnd/>
                <a:tailEnd type="triangle" w="lg" len="med"/>
              </a:ln>
            </p:spPr>
            <p:txBody>
              <a:bodyPr/>
              <a:lstStyle/>
              <a:p>
                <a:endParaRPr lang="en-US"/>
              </a:p>
            </p:txBody>
          </p:sp>
        </p:grpSp>
        <p:sp>
          <p:nvSpPr>
            <p:cNvPr id="22617" name="Rectangle 23"/>
            <p:cNvSpPr>
              <a:spLocks noChangeArrowheads="1"/>
            </p:cNvSpPr>
            <p:nvPr/>
          </p:nvSpPr>
          <p:spPr bwMode="auto">
            <a:xfrm>
              <a:off x="399" y="2440"/>
              <a:ext cx="1685" cy="179"/>
            </a:xfrm>
            <a:prstGeom prst="rect">
              <a:avLst/>
            </a:prstGeom>
            <a:solidFill>
              <a:srgbClr val="008000"/>
            </a:solidFill>
            <a:ln w="19050" algn="ctr">
              <a:solidFill>
                <a:schemeClr val="tx1"/>
              </a:solidFill>
              <a:miter lim="800000"/>
              <a:headEnd/>
              <a:tailEnd/>
            </a:ln>
          </p:spPr>
          <p:txBody>
            <a:bodyPr wrap="none" anchor="ctr"/>
            <a:lstStyle/>
            <a:p>
              <a:pPr algn="ctr">
                <a:lnSpc>
                  <a:spcPct val="85000"/>
                </a:lnSpc>
                <a:spcBef>
                  <a:spcPct val="10000"/>
                </a:spcBef>
              </a:pPr>
              <a:r>
                <a:rPr lang="en-US" sz="1800" b="1">
                  <a:latin typeface="Arial" pitchFamily="34" charset="0"/>
                </a:rPr>
                <a:t>warp 8 instruction 11</a:t>
              </a:r>
            </a:p>
          </p:txBody>
        </p:sp>
      </p:grpSp>
      <p:sp>
        <p:nvSpPr>
          <p:cNvPr id="22535" name="Line 24"/>
          <p:cNvSpPr>
            <a:spLocks noChangeShapeType="1"/>
          </p:cNvSpPr>
          <p:nvPr/>
        </p:nvSpPr>
        <p:spPr bwMode="auto">
          <a:xfrm>
            <a:off x="625475" y="3605213"/>
            <a:ext cx="0" cy="2921000"/>
          </a:xfrm>
          <a:prstGeom prst="line">
            <a:avLst/>
          </a:prstGeom>
          <a:noFill/>
          <a:ln w="38100">
            <a:solidFill>
              <a:schemeClr val="tx1"/>
            </a:solidFill>
            <a:round/>
            <a:headEnd/>
            <a:tailEnd type="triangle" w="lg" len="med"/>
          </a:ln>
        </p:spPr>
        <p:txBody>
          <a:bodyPr/>
          <a:lstStyle/>
          <a:p>
            <a:endParaRPr lang="en-US"/>
          </a:p>
        </p:txBody>
      </p:sp>
      <p:sp>
        <p:nvSpPr>
          <p:cNvPr id="22536" name="Rectangle 25"/>
          <p:cNvSpPr>
            <a:spLocks noChangeArrowheads="1"/>
          </p:cNvSpPr>
          <p:nvPr/>
        </p:nvSpPr>
        <p:spPr bwMode="auto">
          <a:xfrm>
            <a:off x="914400" y="2584450"/>
            <a:ext cx="2674938" cy="576263"/>
          </a:xfrm>
          <a:prstGeom prst="rect">
            <a:avLst/>
          </a:prstGeom>
          <a:solidFill>
            <a:srgbClr val="99FF99"/>
          </a:solidFill>
          <a:ln w="38100" algn="ctr">
            <a:solidFill>
              <a:schemeClr val="tx1"/>
            </a:solidFill>
            <a:miter lim="800000"/>
            <a:headEnd/>
            <a:tailEnd/>
          </a:ln>
        </p:spPr>
        <p:txBody>
          <a:bodyPr wrap="none" anchor="ctr"/>
          <a:lstStyle/>
          <a:p>
            <a:pPr algn="ctr">
              <a:lnSpc>
                <a:spcPct val="85000"/>
              </a:lnSpc>
            </a:pPr>
            <a:r>
              <a:rPr lang="en-US" sz="1800" b="1">
                <a:solidFill>
                  <a:schemeClr val="bg1"/>
                </a:solidFill>
                <a:latin typeface="Arial" pitchFamily="34" charset="0"/>
              </a:rPr>
              <a:t>SM multithreaded</a:t>
            </a:r>
          </a:p>
          <a:p>
            <a:pPr algn="ctr">
              <a:lnSpc>
                <a:spcPct val="85000"/>
              </a:lnSpc>
            </a:pPr>
            <a:r>
              <a:rPr lang="en-US" sz="1800" b="1">
                <a:solidFill>
                  <a:schemeClr val="bg1"/>
                </a:solidFill>
                <a:latin typeface="Arial" pitchFamily="34" charset="0"/>
              </a:rPr>
              <a:t>Warp scheduler</a:t>
            </a:r>
          </a:p>
        </p:txBody>
      </p:sp>
      <p:grpSp>
        <p:nvGrpSpPr>
          <p:cNvPr id="4" name="Group 26"/>
          <p:cNvGrpSpPr>
            <a:grpSpLocks/>
          </p:cNvGrpSpPr>
          <p:nvPr/>
        </p:nvGrpSpPr>
        <p:grpSpPr bwMode="auto">
          <a:xfrm>
            <a:off x="914400" y="4159250"/>
            <a:ext cx="2674938" cy="508000"/>
            <a:chOff x="399" y="2720"/>
            <a:chExt cx="1685" cy="320"/>
          </a:xfrm>
        </p:grpSpPr>
        <p:grpSp>
          <p:nvGrpSpPr>
            <p:cNvPr id="5" name="Group 27"/>
            <p:cNvGrpSpPr>
              <a:grpSpLocks/>
            </p:cNvGrpSpPr>
            <p:nvPr/>
          </p:nvGrpSpPr>
          <p:grpSpPr bwMode="auto">
            <a:xfrm>
              <a:off x="478" y="2720"/>
              <a:ext cx="1528" cy="320"/>
              <a:chOff x="584" y="2392"/>
              <a:chExt cx="1528" cy="320"/>
            </a:xfrm>
          </p:grpSpPr>
          <p:sp>
            <p:nvSpPr>
              <p:cNvPr id="22600" name="Line 28"/>
              <p:cNvSpPr>
                <a:spLocks noChangeShapeType="1"/>
              </p:cNvSpPr>
              <p:nvPr/>
            </p:nvSpPr>
            <p:spPr bwMode="auto">
              <a:xfrm>
                <a:off x="584" y="2392"/>
                <a:ext cx="0" cy="320"/>
              </a:xfrm>
              <a:prstGeom prst="line">
                <a:avLst/>
              </a:prstGeom>
              <a:noFill/>
              <a:ln w="28575">
                <a:solidFill>
                  <a:schemeClr val="tx1"/>
                </a:solidFill>
                <a:round/>
                <a:headEnd/>
                <a:tailEnd type="triangle" w="lg" len="med"/>
              </a:ln>
            </p:spPr>
            <p:txBody>
              <a:bodyPr/>
              <a:lstStyle/>
              <a:p>
                <a:endParaRPr lang="en-US"/>
              </a:p>
            </p:txBody>
          </p:sp>
          <p:sp>
            <p:nvSpPr>
              <p:cNvPr id="22601" name="Line 29"/>
              <p:cNvSpPr>
                <a:spLocks noChangeShapeType="1"/>
              </p:cNvSpPr>
              <p:nvPr/>
            </p:nvSpPr>
            <p:spPr bwMode="auto">
              <a:xfrm>
                <a:off x="685" y="2392"/>
                <a:ext cx="0" cy="320"/>
              </a:xfrm>
              <a:prstGeom prst="line">
                <a:avLst/>
              </a:prstGeom>
              <a:noFill/>
              <a:ln w="28575">
                <a:solidFill>
                  <a:schemeClr val="tx1"/>
                </a:solidFill>
                <a:round/>
                <a:headEnd/>
                <a:tailEnd type="triangle" w="lg" len="med"/>
              </a:ln>
            </p:spPr>
            <p:txBody>
              <a:bodyPr/>
              <a:lstStyle/>
              <a:p>
                <a:endParaRPr lang="en-US"/>
              </a:p>
            </p:txBody>
          </p:sp>
          <p:sp>
            <p:nvSpPr>
              <p:cNvPr id="22602" name="Line 30"/>
              <p:cNvSpPr>
                <a:spLocks noChangeShapeType="1"/>
              </p:cNvSpPr>
              <p:nvPr/>
            </p:nvSpPr>
            <p:spPr bwMode="auto">
              <a:xfrm>
                <a:off x="787" y="2392"/>
                <a:ext cx="0" cy="320"/>
              </a:xfrm>
              <a:prstGeom prst="line">
                <a:avLst/>
              </a:prstGeom>
              <a:noFill/>
              <a:ln w="28575">
                <a:solidFill>
                  <a:schemeClr val="tx1"/>
                </a:solidFill>
                <a:round/>
                <a:headEnd/>
                <a:tailEnd type="triangle" w="lg" len="med"/>
              </a:ln>
            </p:spPr>
            <p:txBody>
              <a:bodyPr/>
              <a:lstStyle/>
              <a:p>
                <a:endParaRPr lang="en-US"/>
              </a:p>
            </p:txBody>
          </p:sp>
          <p:sp>
            <p:nvSpPr>
              <p:cNvPr id="22603" name="Line 31"/>
              <p:cNvSpPr>
                <a:spLocks noChangeShapeType="1"/>
              </p:cNvSpPr>
              <p:nvPr/>
            </p:nvSpPr>
            <p:spPr bwMode="auto">
              <a:xfrm>
                <a:off x="889" y="2392"/>
                <a:ext cx="0" cy="320"/>
              </a:xfrm>
              <a:prstGeom prst="line">
                <a:avLst/>
              </a:prstGeom>
              <a:noFill/>
              <a:ln w="28575">
                <a:solidFill>
                  <a:schemeClr val="tx1"/>
                </a:solidFill>
                <a:round/>
                <a:headEnd/>
                <a:tailEnd type="triangle" w="lg" len="med"/>
              </a:ln>
            </p:spPr>
            <p:txBody>
              <a:bodyPr/>
              <a:lstStyle/>
              <a:p>
                <a:endParaRPr lang="en-US"/>
              </a:p>
            </p:txBody>
          </p:sp>
          <p:sp>
            <p:nvSpPr>
              <p:cNvPr id="22604" name="Line 32"/>
              <p:cNvSpPr>
                <a:spLocks noChangeShapeType="1"/>
              </p:cNvSpPr>
              <p:nvPr/>
            </p:nvSpPr>
            <p:spPr bwMode="auto">
              <a:xfrm>
                <a:off x="991" y="2392"/>
                <a:ext cx="0" cy="320"/>
              </a:xfrm>
              <a:prstGeom prst="line">
                <a:avLst/>
              </a:prstGeom>
              <a:noFill/>
              <a:ln w="28575">
                <a:solidFill>
                  <a:schemeClr val="tx1"/>
                </a:solidFill>
                <a:round/>
                <a:headEnd/>
                <a:tailEnd type="triangle" w="lg" len="med"/>
              </a:ln>
            </p:spPr>
            <p:txBody>
              <a:bodyPr/>
              <a:lstStyle/>
              <a:p>
                <a:endParaRPr lang="en-US"/>
              </a:p>
            </p:txBody>
          </p:sp>
          <p:sp>
            <p:nvSpPr>
              <p:cNvPr id="22605" name="Line 33"/>
              <p:cNvSpPr>
                <a:spLocks noChangeShapeType="1"/>
              </p:cNvSpPr>
              <p:nvPr/>
            </p:nvSpPr>
            <p:spPr bwMode="auto">
              <a:xfrm>
                <a:off x="1093" y="2392"/>
                <a:ext cx="0" cy="320"/>
              </a:xfrm>
              <a:prstGeom prst="line">
                <a:avLst/>
              </a:prstGeom>
              <a:noFill/>
              <a:ln w="28575">
                <a:solidFill>
                  <a:schemeClr val="tx1"/>
                </a:solidFill>
                <a:round/>
                <a:headEnd/>
                <a:tailEnd type="triangle" w="lg" len="med"/>
              </a:ln>
            </p:spPr>
            <p:txBody>
              <a:bodyPr/>
              <a:lstStyle/>
              <a:p>
                <a:endParaRPr lang="en-US"/>
              </a:p>
            </p:txBody>
          </p:sp>
          <p:sp>
            <p:nvSpPr>
              <p:cNvPr id="22606" name="Line 34"/>
              <p:cNvSpPr>
                <a:spLocks noChangeShapeType="1"/>
              </p:cNvSpPr>
              <p:nvPr/>
            </p:nvSpPr>
            <p:spPr bwMode="auto">
              <a:xfrm>
                <a:off x="1195" y="2392"/>
                <a:ext cx="0" cy="320"/>
              </a:xfrm>
              <a:prstGeom prst="line">
                <a:avLst/>
              </a:prstGeom>
              <a:noFill/>
              <a:ln w="28575">
                <a:solidFill>
                  <a:schemeClr val="tx1"/>
                </a:solidFill>
                <a:round/>
                <a:headEnd/>
                <a:tailEnd type="triangle" w="lg" len="med"/>
              </a:ln>
            </p:spPr>
            <p:txBody>
              <a:bodyPr/>
              <a:lstStyle/>
              <a:p>
                <a:endParaRPr lang="en-US"/>
              </a:p>
            </p:txBody>
          </p:sp>
          <p:sp>
            <p:nvSpPr>
              <p:cNvPr id="22607" name="Line 35"/>
              <p:cNvSpPr>
                <a:spLocks noChangeShapeType="1"/>
              </p:cNvSpPr>
              <p:nvPr/>
            </p:nvSpPr>
            <p:spPr bwMode="auto">
              <a:xfrm>
                <a:off x="1297" y="2392"/>
                <a:ext cx="0" cy="320"/>
              </a:xfrm>
              <a:prstGeom prst="line">
                <a:avLst/>
              </a:prstGeom>
              <a:noFill/>
              <a:ln w="28575">
                <a:solidFill>
                  <a:schemeClr val="tx1"/>
                </a:solidFill>
                <a:round/>
                <a:headEnd/>
                <a:tailEnd type="triangle" w="lg" len="med"/>
              </a:ln>
            </p:spPr>
            <p:txBody>
              <a:bodyPr/>
              <a:lstStyle/>
              <a:p>
                <a:endParaRPr lang="en-US"/>
              </a:p>
            </p:txBody>
          </p:sp>
          <p:sp>
            <p:nvSpPr>
              <p:cNvPr id="22608" name="Line 36"/>
              <p:cNvSpPr>
                <a:spLocks noChangeShapeType="1"/>
              </p:cNvSpPr>
              <p:nvPr/>
            </p:nvSpPr>
            <p:spPr bwMode="auto">
              <a:xfrm>
                <a:off x="1398" y="2392"/>
                <a:ext cx="0" cy="320"/>
              </a:xfrm>
              <a:prstGeom prst="line">
                <a:avLst/>
              </a:prstGeom>
              <a:noFill/>
              <a:ln w="28575">
                <a:solidFill>
                  <a:schemeClr val="tx1"/>
                </a:solidFill>
                <a:round/>
                <a:headEnd/>
                <a:tailEnd type="triangle" w="lg" len="med"/>
              </a:ln>
            </p:spPr>
            <p:txBody>
              <a:bodyPr/>
              <a:lstStyle/>
              <a:p>
                <a:endParaRPr lang="en-US"/>
              </a:p>
            </p:txBody>
          </p:sp>
          <p:sp>
            <p:nvSpPr>
              <p:cNvPr id="22609" name="Line 37"/>
              <p:cNvSpPr>
                <a:spLocks noChangeShapeType="1"/>
              </p:cNvSpPr>
              <p:nvPr/>
            </p:nvSpPr>
            <p:spPr bwMode="auto">
              <a:xfrm>
                <a:off x="1500" y="2392"/>
                <a:ext cx="0" cy="320"/>
              </a:xfrm>
              <a:prstGeom prst="line">
                <a:avLst/>
              </a:prstGeom>
              <a:noFill/>
              <a:ln w="28575">
                <a:solidFill>
                  <a:schemeClr val="tx1"/>
                </a:solidFill>
                <a:round/>
                <a:headEnd/>
                <a:tailEnd type="triangle" w="lg" len="med"/>
              </a:ln>
            </p:spPr>
            <p:txBody>
              <a:bodyPr/>
              <a:lstStyle/>
              <a:p>
                <a:endParaRPr lang="en-US"/>
              </a:p>
            </p:txBody>
          </p:sp>
          <p:sp>
            <p:nvSpPr>
              <p:cNvPr id="22610" name="Line 38"/>
              <p:cNvSpPr>
                <a:spLocks noChangeShapeType="1"/>
              </p:cNvSpPr>
              <p:nvPr/>
            </p:nvSpPr>
            <p:spPr bwMode="auto">
              <a:xfrm>
                <a:off x="1602" y="2392"/>
                <a:ext cx="0" cy="320"/>
              </a:xfrm>
              <a:prstGeom prst="line">
                <a:avLst/>
              </a:prstGeom>
              <a:noFill/>
              <a:ln w="28575">
                <a:solidFill>
                  <a:schemeClr val="tx1"/>
                </a:solidFill>
                <a:round/>
                <a:headEnd/>
                <a:tailEnd type="triangle" w="lg" len="med"/>
              </a:ln>
            </p:spPr>
            <p:txBody>
              <a:bodyPr/>
              <a:lstStyle/>
              <a:p>
                <a:endParaRPr lang="en-US"/>
              </a:p>
            </p:txBody>
          </p:sp>
          <p:sp>
            <p:nvSpPr>
              <p:cNvPr id="22611" name="Line 39"/>
              <p:cNvSpPr>
                <a:spLocks noChangeShapeType="1"/>
              </p:cNvSpPr>
              <p:nvPr/>
            </p:nvSpPr>
            <p:spPr bwMode="auto">
              <a:xfrm>
                <a:off x="1704" y="2392"/>
                <a:ext cx="0" cy="320"/>
              </a:xfrm>
              <a:prstGeom prst="line">
                <a:avLst/>
              </a:prstGeom>
              <a:noFill/>
              <a:ln w="28575">
                <a:solidFill>
                  <a:schemeClr val="tx1"/>
                </a:solidFill>
                <a:round/>
                <a:headEnd/>
                <a:tailEnd type="triangle" w="lg" len="med"/>
              </a:ln>
            </p:spPr>
            <p:txBody>
              <a:bodyPr/>
              <a:lstStyle/>
              <a:p>
                <a:endParaRPr lang="en-US"/>
              </a:p>
            </p:txBody>
          </p:sp>
          <p:sp>
            <p:nvSpPr>
              <p:cNvPr id="22612" name="Line 40"/>
              <p:cNvSpPr>
                <a:spLocks noChangeShapeType="1"/>
              </p:cNvSpPr>
              <p:nvPr/>
            </p:nvSpPr>
            <p:spPr bwMode="auto">
              <a:xfrm>
                <a:off x="1806" y="2392"/>
                <a:ext cx="0" cy="320"/>
              </a:xfrm>
              <a:prstGeom prst="line">
                <a:avLst/>
              </a:prstGeom>
              <a:noFill/>
              <a:ln w="28575">
                <a:solidFill>
                  <a:schemeClr val="tx1"/>
                </a:solidFill>
                <a:round/>
                <a:headEnd/>
                <a:tailEnd type="triangle" w="lg" len="med"/>
              </a:ln>
            </p:spPr>
            <p:txBody>
              <a:bodyPr/>
              <a:lstStyle/>
              <a:p>
                <a:endParaRPr lang="en-US"/>
              </a:p>
            </p:txBody>
          </p:sp>
          <p:sp>
            <p:nvSpPr>
              <p:cNvPr id="22613" name="Line 41"/>
              <p:cNvSpPr>
                <a:spLocks noChangeShapeType="1"/>
              </p:cNvSpPr>
              <p:nvPr/>
            </p:nvSpPr>
            <p:spPr bwMode="auto">
              <a:xfrm>
                <a:off x="1908" y="2392"/>
                <a:ext cx="0" cy="320"/>
              </a:xfrm>
              <a:prstGeom prst="line">
                <a:avLst/>
              </a:prstGeom>
              <a:noFill/>
              <a:ln w="28575">
                <a:solidFill>
                  <a:schemeClr val="tx1"/>
                </a:solidFill>
                <a:round/>
                <a:headEnd/>
                <a:tailEnd type="triangle" w="lg" len="med"/>
              </a:ln>
            </p:spPr>
            <p:txBody>
              <a:bodyPr/>
              <a:lstStyle/>
              <a:p>
                <a:endParaRPr lang="en-US"/>
              </a:p>
            </p:txBody>
          </p:sp>
          <p:sp>
            <p:nvSpPr>
              <p:cNvPr id="22614" name="Line 42"/>
              <p:cNvSpPr>
                <a:spLocks noChangeShapeType="1"/>
              </p:cNvSpPr>
              <p:nvPr/>
            </p:nvSpPr>
            <p:spPr bwMode="auto">
              <a:xfrm>
                <a:off x="2010" y="2392"/>
                <a:ext cx="0" cy="320"/>
              </a:xfrm>
              <a:prstGeom prst="line">
                <a:avLst/>
              </a:prstGeom>
              <a:noFill/>
              <a:ln w="28575">
                <a:solidFill>
                  <a:schemeClr val="tx1"/>
                </a:solidFill>
                <a:round/>
                <a:headEnd/>
                <a:tailEnd type="triangle" w="lg" len="med"/>
              </a:ln>
            </p:spPr>
            <p:txBody>
              <a:bodyPr/>
              <a:lstStyle/>
              <a:p>
                <a:endParaRPr lang="en-US"/>
              </a:p>
            </p:txBody>
          </p:sp>
          <p:sp>
            <p:nvSpPr>
              <p:cNvPr id="22615" name="Line 43"/>
              <p:cNvSpPr>
                <a:spLocks noChangeShapeType="1"/>
              </p:cNvSpPr>
              <p:nvPr/>
            </p:nvSpPr>
            <p:spPr bwMode="auto">
              <a:xfrm>
                <a:off x="2112" y="2392"/>
                <a:ext cx="0" cy="320"/>
              </a:xfrm>
              <a:prstGeom prst="line">
                <a:avLst/>
              </a:prstGeom>
              <a:noFill/>
              <a:ln w="28575">
                <a:solidFill>
                  <a:schemeClr val="tx1"/>
                </a:solidFill>
                <a:round/>
                <a:headEnd/>
                <a:tailEnd type="triangle" w="lg" len="med"/>
              </a:ln>
            </p:spPr>
            <p:txBody>
              <a:bodyPr/>
              <a:lstStyle/>
              <a:p>
                <a:endParaRPr lang="en-US"/>
              </a:p>
            </p:txBody>
          </p:sp>
        </p:grpSp>
        <p:sp>
          <p:nvSpPr>
            <p:cNvPr id="22599" name="Rectangle 44"/>
            <p:cNvSpPr>
              <a:spLocks noChangeArrowheads="1"/>
            </p:cNvSpPr>
            <p:nvPr/>
          </p:nvSpPr>
          <p:spPr bwMode="auto">
            <a:xfrm>
              <a:off x="399" y="2761"/>
              <a:ext cx="1685" cy="179"/>
            </a:xfrm>
            <a:prstGeom prst="rect">
              <a:avLst/>
            </a:prstGeom>
            <a:solidFill>
              <a:srgbClr val="0066FF"/>
            </a:solidFill>
            <a:ln w="19050" algn="ctr">
              <a:solidFill>
                <a:schemeClr val="tx1"/>
              </a:solidFill>
              <a:miter lim="800000"/>
              <a:headEnd/>
              <a:tailEnd/>
            </a:ln>
          </p:spPr>
          <p:txBody>
            <a:bodyPr wrap="none" anchor="ctr"/>
            <a:lstStyle/>
            <a:p>
              <a:pPr algn="ctr">
                <a:lnSpc>
                  <a:spcPct val="85000"/>
                </a:lnSpc>
                <a:spcBef>
                  <a:spcPct val="10000"/>
                </a:spcBef>
              </a:pPr>
              <a:r>
                <a:rPr lang="en-US" sz="1800" b="1">
                  <a:latin typeface="Arial" pitchFamily="34" charset="0"/>
                </a:rPr>
                <a:t>warp 1 instruction 42</a:t>
              </a:r>
            </a:p>
          </p:txBody>
        </p:sp>
      </p:grpSp>
      <p:grpSp>
        <p:nvGrpSpPr>
          <p:cNvPr id="6" name="Group 45"/>
          <p:cNvGrpSpPr>
            <a:grpSpLocks/>
          </p:cNvGrpSpPr>
          <p:nvPr/>
        </p:nvGrpSpPr>
        <p:grpSpPr bwMode="auto">
          <a:xfrm>
            <a:off x="914400" y="4740275"/>
            <a:ext cx="2674938" cy="508000"/>
            <a:chOff x="399" y="3056"/>
            <a:chExt cx="1685" cy="320"/>
          </a:xfrm>
        </p:grpSpPr>
        <p:grpSp>
          <p:nvGrpSpPr>
            <p:cNvPr id="7" name="Group 46"/>
            <p:cNvGrpSpPr>
              <a:grpSpLocks/>
            </p:cNvGrpSpPr>
            <p:nvPr/>
          </p:nvGrpSpPr>
          <p:grpSpPr bwMode="auto">
            <a:xfrm>
              <a:off x="478" y="3056"/>
              <a:ext cx="1528" cy="320"/>
              <a:chOff x="584" y="2392"/>
              <a:chExt cx="1528" cy="320"/>
            </a:xfrm>
          </p:grpSpPr>
          <p:sp>
            <p:nvSpPr>
              <p:cNvPr id="22582" name="Line 47"/>
              <p:cNvSpPr>
                <a:spLocks noChangeShapeType="1"/>
              </p:cNvSpPr>
              <p:nvPr/>
            </p:nvSpPr>
            <p:spPr bwMode="auto">
              <a:xfrm>
                <a:off x="584" y="2392"/>
                <a:ext cx="0" cy="320"/>
              </a:xfrm>
              <a:prstGeom prst="line">
                <a:avLst/>
              </a:prstGeom>
              <a:noFill/>
              <a:ln w="28575">
                <a:solidFill>
                  <a:schemeClr val="tx1"/>
                </a:solidFill>
                <a:round/>
                <a:headEnd/>
                <a:tailEnd type="triangle" w="lg" len="med"/>
              </a:ln>
            </p:spPr>
            <p:txBody>
              <a:bodyPr/>
              <a:lstStyle/>
              <a:p>
                <a:endParaRPr lang="en-US"/>
              </a:p>
            </p:txBody>
          </p:sp>
          <p:sp>
            <p:nvSpPr>
              <p:cNvPr id="22583" name="Line 48"/>
              <p:cNvSpPr>
                <a:spLocks noChangeShapeType="1"/>
              </p:cNvSpPr>
              <p:nvPr/>
            </p:nvSpPr>
            <p:spPr bwMode="auto">
              <a:xfrm>
                <a:off x="685" y="2392"/>
                <a:ext cx="0" cy="320"/>
              </a:xfrm>
              <a:prstGeom prst="line">
                <a:avLst/>
              </a:prstGeom>
              <a:noFill/>
              <a:ln w="28575">
                <a:solidFill>
                  <a:schemeClr val="tx1"/>
                </a:solidFill>
                <a:round/>
                <a:headEnd/>
                <a:tailEnd type="triangle" w="lg" len="med"/>
              </a:ln>
            </p:spPr>
            <p:txBody>
              <a:bodyPr/>
              <a:lstStyle/>
              <a:p>
                <a:endParaRPr lang="en-US"/>
              </a:p>
            </p:txBody>
          </p:sp>
          <p:sp>
            <p:nvSpPr>
              <p:cNvPr id="22584" name="Line 49"/>
              <p:cNvSpPr>
                <a:spLocks noChangeShapeType="1"/>
              </p:cNvSpPr>
              <p:nvPr/>
            </p:nvSpPr>
            <p:spPr bwMode="auto">
              <a:xfrm>
                <a:off x="787" y="2392"/>
                <a:ext cx="0" cy="320"/>
              </a:xfrm>
              <a:prstGeom prst="line">
                <a:avLst/>
              </a:prstGeom>
              <a:noFill/>
              <a:ln w="28575">
                <a:solidFill>
                  <a:schemeClr val="tx1"/>
                </a:solidFill>
                <a:round/>
                <a:headEnd/>
                <a:tailEnd type="triangle" w="lg" len="med"/>
              </a:ln>
            </p:spPr>
            <p:txBody>
              <a:bodyPr/>
              <a:lstStyle/>
              <a:p>
                <a:endParaRPr lang="en-US"/>
              </a:p>
            </p:txBody>
          </p:sp>
          <p:sp>
            <p:nvSpPr>
              <p:cNvPr id="22585" name="Line 50"/>
              <p:cNvSpPr>
                <a:spLocks noChangeShapeType="1"/>
              </p:cNvSpPr>
              <p:nvPr/>
            </p:nvSpPr>
            <p:spPr bwMode="auto">
              <a:xfrm>
                <a:off x="889" y="2392"/>
                <a:ext cx="0" cy="320"/>
              </a:xfrm>
              <a:prstGeom prst="line">
                <a:avLst/>
              </a:prstGeom>
              <a:noFill/>
              <a:ln w="28575">
                <a:solidFill>
                  <a:schemeClr val="tx1"/>
                </a:solidFill>
                <a:round/>
                <a:headEnd/>
                <a:tailEnd type="triangle" w="lg" len="med"/>
              </a:ln>
            </p:spPr>
            <p:txBody>
              <a:bodyPr/>
              <a:lstStyle/>
              <a:p>
                <a:endParaRPr lang="en-US"/>
              </a:p>
            </p:txBody>
          </p:sp>
          <p:sp>
            <p:nvSpPr>
              <p:cNvPr id="22586" name="Line 51"/>
              <p:cNvSpPr>
                <a:spLocks noChangeShapeType="1"/>
              </p:cNvSpPr>
              <p:nvPr/>
            </p:nvSpPr>
            <p:spPr bwMode="auto">
              <a:xfrm>
                <a:off x="991" y="2392"/>
                <a:ext cx="0" cy="320"/>
              </a:xfrm>
              <a:prstGeom prst="line">
                <a:avLst/>
              </a:prstGeom>
              <a:noFill/>
              <a:ln w="28575">
                <a:solidFill>
                  <a:schemeClr val="tx1"/>
                </a:solidFill>
                <a:round/>
                <a:headEnd/>
                <a:tailEnd type="triangle" w="lg" len="med"/>
              </a:ln>
            </p:spPr>
            <p:txBody>
              <a:bodyPr/>
              <a:lstStyle/>
              <a:p>
                <a:endParaRPr lang="en-US"/>
              </a:p>
            </p:txBody>
          </p:sp>
          <p:sp>
            <p:nvSpPr>
              <p:cNvPr id="22587" name="Line 52"/>
              <p:cNvSpPr>
                <a:spLocks noChangeShapeType="1"/>
              </p:cNvSpPr>
              <p:nvPr/>
            </p:nvSpPr>
            <p:spPr bwMode="auto">
              <a:xfrm>
                <a:off x="1093" y="2392"/>
                <a:ext cx="0" cy="320"/>
              </a:xfrm>
              <a:prstGeom prst="line">
                <a:avLst/>
              </a:prstGeom>
              <a:noFill/>
              <a:ln w="28575">
                <a:solidFill>
                  <a:schemeClr val="tx1"/>
                </a:solidFill>
                <a:round/>
                <a:headEnd/>
                <a:tailEnd type="triangle" w="lg" len="med"/>
              </a:ln>
            </p:spPr>
            <p:txBody>
              <a:bodyPr/>
              <a:lstStyle/>
              <a:p>
                <a:endParaRPr lang="en-US"/>
              </a:p>
            </p:txBody>
          </p:sp>
          <p:sp>
            <p:nvSpPr>
              <p:cNvPr id="22588" name="Line 53"/>
              <p:cNvSpPr>
                <a:spLocks noChangeShapeType="1"/>
              </p:cNvSpPr>
              <p:nvPr/>
            </p:nvSpPr>
            <p:spPr bwMode="auto">
              <a:xfrm>
                <a:off x="1195" y="2392"/>
                <a:ext cx="0" cy="320"/>
              </a:xfrm>
              <a:prstGeom prst="line">
                <a:avLst/>
              </a:prstGeom>
              <a:noFill/>
              <a:ln w="28575">
                <a:solidFill>
                  <a:schemeClr val="tx1"/>
                </a:solidFill>
                <a:round/>
                <a:headEnd/>
                <a:tailEnd type="triangle" w="lg" len="med"/>
              </a:ln>
            </p:spPr>
            <p:txBody>
              <a:bodyPr/>
              <a:lstStyle/>
              <a:p>
                <a:endParaRPr lang="en-US"/>
              </a:p>
            </p:txBody>
          </p:sp>
          <p:sp>
            <p:nvSpPr>
              <p:cNvPr id="22589" name="Line 54"/>
              <p:cNvSpPr>
                <a:spLocks noChangeShapeType="1"/>
              </p:cNvSpPr>
              <p:nvPr/>
            </p:nvSpPr>
            <p:spPr bwMode="auto">
              <a:xfrm>
                <a:off x="1297" y="2392"/>
                <a:ext cx="0" cy="320"/>
              </a:xfrm>
              <a:prstGeom prst="line">
                <a:avLst/>
              </a:prstGeom>
              <a:noFill/>
              <a:ln w="28575">
                <a:solidFill>
                  <a:schemeClr val="tx1"/>
                </a:solidFill>
                <a:round/>
                <a:headEnd/>
                <a:tailEnd type="triangle" w="lg" len="med"/>
              </a:ln>
            </p:spPr>
            <p:txBody>
              <a:bodyPr/>
              <a:lstStyle/>
              <a:p>
                <a:endParaRPr lang="en-US"/>
              </a:p>
            </p:txBody>
          </p:sp>
          <p:sp>
            <p:nvSpPr>
              <p:cNvPr id="22590" name="Line 55"/>
              <p:cNvSpPr>
                <a:spLocks noChangeShapeType="1"/>
              </p:cNvSpPr>
              <p:nvPr/>
            </p:nvSpPr>
            <p:spPr bwMode="auto">
              <a:xfrm>
                <a:off x="1398" y="2392"/>
                <a:ext cx="0" cy="320"/>
              </a:xfrm>
              <a:prstGeom prst="line">
                <a:avLst/>
              </a:prstGeom>
              <a:noFill/>
              <a:ln w="28575">
                <a:solidFill>
                  <a:schemeClr val="tx1"/>
                </a:solidFill>
                <a:round/>
                <a:headEnd/>
                <a:tailEnd type="triangle" w="lg" len="med"/>
              </a:ln>
            </p:spPr>
            <p:txBody>
              <a:bodyPr/>
              <a:lstStyle/>
              <a:p>
                <a:endParaRPr lang="en-US"/>
              </a:p>
            </p:txBody>
          </p:sp>
          <p:sp>
            <p:nvSpPr>
              <p:cNvPr id="22591" name="Line 56"/>
              <p:cNvSpPr>
                <a:spLocks noChangeShapeType="1"/>
              </p:cNvSpPr>
              <p:nvPr/>
            </p:nvSpPr>
            <p:spPr bwMode="auto">
              <a:xfrm>
                <a:off x="1500" y="2392"/>
                <a:ext cx="0" cy="320"/>
              </a:xfrm>
              <a:prstGeom prst="line">
                <a:avLst/>
              </a:prstGeom>
              <a:noFill/>
              <a:ln w="28575">
                <a:solidFill>
                  <a:schemeClr val="tx1"/>
                </a:solidFill>
                <a:round/>
                <a:headEnd/>
                <a:tailEnd type="triangle" w="lg" len="med"/>
              </a:ln>
            </p:spPr>
            <p:txBody>
              <a:bodyPr/>
              <a:lstStyle/>
              <a:p>
                <a:endParaRPr lang="en-US"/>
              </a:p>
            </p:txBody>
          </p:sp>
          <p:sp>
            <p:nvSpPr>
              <p:cNvPr id="22592" name="Line 57"/>
              <p:cNvSpPr>
                <a:spLocks noChangeShapeType="1"/>
              </p:cNvSpPr>
              <p:nvPr/>
            </p:nvSpPr>
            <p:spPr bwMode="auto">
              <a:xfrm>
                <a:off x="1602" y="2392"/>
                <a:ext cx="0" cy="320"/>
              </a:xfrm>
              <a:prstGeom prst="line">
                <a:avLst/>
              </a:prstGeom>
              <a:noFill/>
              <a:ln w="28575">
                <a:solidFill>
                  <a:schemeClr val="tx1"/>
                </a:solidFill>
                <a:round/>
                <a:headEnd/>
                <a:tailEnd type="triangle" w="lg" len="med"/>
              </a:ln>
            </p:spPr>
            <p:txBody>
              <a:bodyPr/>
              <a:lstStyle/>
              <a:p>
                <a:endParaRPr lang="en-US"/>
              </a:p>
            </p:txBody>
          </p:sp>
          <p:sp>
            <p:nvSpPr>
              <p:cNvPr id="22593" name="Line 58"/>
              <p:cNvSpPr>
                <a:spLocks noChangeShapeType="1"/>
              </p:cNvSpPr>
              <p:nvPr/>
            </p:nvSpPr>
            <p:spPr bwMode="auto">
              <a:xfrm>
                <a:off x="1704" y="2392"/>
                <a:ext cx="0" cy="320"/>
              </a:xfrm>
              <a:prstGeom prst="line">
                <a:avLst/>
              </a:prstGeom>
              <a:noFill/>
              <a:ln w="28575">
                <a:solidFill>
                  <a:schemeClr val="tx1"/>
                </a:solidFill>
                <a:round/>
                <a:headEnd/>
                <a:tailEnd type="triangle" w="lg" len="med"/>
              </a:ln>
            </p:spPr>
            <p:txBody>
              <a:bodyPr/>
              <a:lstStyle/>
              <a:p>
                <a:endParaRPr lang="en-US"/>
              </a:p>
            </p:txBody>
          </p:sp>
          <p:sp>
            <p:nvSpPr>
              <p:cNvPr id="22594" name="Line 59"/>
              <p:cNvSpPr>
                <a:spLocks noChangeShapeType="1"/>
              </p:cNvSpPr>
              <p:nvPr/>
            </p:nvSpPr>
            <p:spPr bwMode="auto">
              <a:xfrm>
                <a:off x="1806" y="2392"/>
                <a:ext cx="0" cy="320"/>
              </a:xfrm>
              <a:prstGeom prst="line">
                <a:avLst/>
              </a:prstGeom>
              <a:noFill/>
              <a:ln w="28575">
                <a:solidFill>
                  <a:schemeClr val="tx1"/>
                </a:solidFill>
                <a:round/>
                <a:headEnd/>
                <a:tailEnd type="triangle" w="lg" len="med"/>
              </a:ln>
            </p:spPr>
            <p:txBody>
              <a:bodyPr/>
              <a:lstStyle/>
              <a:p>
                <a:endParaRPr lang="en-US"/>
              </a:p>
            </p:txBody>
          </p:sp>
          <p:sp>
            <p:nvSpPr>
              <p:cNvPr id="22595" name="Line 60"/>
              <p:cNvSpPr>
                <a:spLocks noChangeShapeType="1"/>
              </p:cNvSpPr>
              <p:nvPr/>
            </p:nvSpPr>
            <p:spPr bwMode="auto">
              <a:xfrm>
                <a:off x="1908" y="2392"/>
                <a:ext cx="0" cy="320"/>
              </a:xfrm>
              <a:prstGeom prst="line">
                <a:avLst/>
              </a:prstGeom>
              <a:noFill/>
              <a:ln w="28575">
                <a:solidFill>
                  <a:schemeClr val="tx1"/>
                </a:solidFill>
                <a:round/>
                <a:headEnd/>
                <a:tailEnd type="triangle" w="lg" len="med"/>
              </a:ln>
            </p:spPr>
            <p:txBody>
              <a:bodyPr/>
              <a:lstStyle/>
              <a:p>
                <a:endParaRPr lang="en-US"/>
              </a:p>
            </p:txBody>
          </p:sp>
          <p:sp>
            <p:nvSpPr>
              <p:cNvPr id="22596" name="Line 61"/>
              <p:cNvSpPr>
                <a:spLocks noChangeShapeType="1"/>
              </p:cNvSpPr>
              <p:nvPr/>
            </p:nvSpPr>
            <p:spPr bwMode="auto">
              <a:xfrm>
                <a:off x="2010" y="2392"/>
                <a:ext cx="0" cy="320"/>
              </a:xfrm>
              <a:prstGeom prst="line">
                <a:avLst/>
              </a:prstGeom>
              <a:noFill/>
              <a:ln w="28575">
                <a:solidFill>
                  <a:schemeClr val="tx1"/>
                </a:solidFill>
                <a:round/>
                <a:headEnd/>
                <a:tailEnd type="triangle" w="lg" len="med"/>
              </a:ln>
            </p:spPr>
            <p:txBody>
              <a:bodyPr/>
              <a:lstStyle/>
              <a:p>
                <a:endParaRPr lang="en-US"/>
              </a:p>
            </p:txBody>
          </p:sp>
          <p:sp>
            <p:nvSpPr>
              <p:cNvPr id="22597" name="Line 62"/>
              <p:cNvSpPr>
                <a:spLocks noChangeShapeType="1"/>
              </p:cNvSpPr>
              <p:nvPr/>
            </p:nvSpPr>
            <p:spPr bwMode="auto">
              <a:xfrm>
                <a:off x="2112" y="2392"/>
                <a:ext cx="0" cy="320"/>
              </a:xfrm>
              <a:prstGeom prst="line">
                <a:avLst/>
              </a:prstGeom>
              <a:noFill/>
              <a:ln w="28575">
                <a:solidFill>
                  <a:schemeClr val="tx1"/>
                </a:solidFill>
                <a:round/>
                <a:headEnd/>
                <a:tailEnd type="triangle" w="lg" len="med"/>
              </a:ln>
            </p:spPr>
            <p:txBody>
              <a:bodyPr/>
              <a:lstStyle/>
              <a:p>
                <a:endParaRPr lang="en-US"/>
              </a:p>
            </p:txBody>
          </p:sp>
        </p:grpSp>
        <p:sp>
          <p:nvSpPr>
            <p:cNvPr id="22581" name="Rectangle 63"/>
            <p:cNvSpPr>
              <a:spLocks noChangeArrowheads="1"/>
            </p:cNvSpPr>
            <p:nvPr/>
          </p:nvSpPr>
          <p:spPr bwMode="auto">
            <a:xfrm>
              <a:off x="399" y="3106"/>
              <a:ext cx="1685" cy="179"/>
            </a:xfrm>
            <a:prstGeom prst="rect">
              <a:avLst/>
            </a:prstGeom>
            <a:solidFill>
              <a:srgbClr val="FF0066"/>
            </a:solidFill>
            <a:ln w="19050" algn="ctr">
              <a:solidFill>
                <a:schemeClr val="tx1"/>
              </a:solidFill>
              <a:miter lim="800000"/>
              <a:headEnd/>
              <a:tailEnd/>
            </a:ln>
          </p:spPr>
          <p:txBody>
            <a:bodyPr wrap="none" anchor="ctr"/>
            <a:lstStyle/>
            <a:p>
              <a:pPr algn="ctr">
                <a:lnSpc>
                  <a:spcPct val="85000"/>
                </a:lnSpc>
                <a:spcBef>
                  <a:spcPct val="10000"/>
                </a:spcBef>
              </a:pPr>
              <a:r>
                <a:rPr lang="en-US" sz="1800" b="1">
                  <a:latin typeface="Arial" pitchFamily="34" charset="0"/>
                </a:rPr>
                <a:t>warp 3 instruction 95</a:t>
              </a:r>
            </a:p>
          </p:txBody>
        </p:sp>
      </p:grpSp>
      <p:grpSp>
        <p:nvGrpSpPr>
          <p:cNvPr id="8" name="Group 64"/>
          <p:cNvGrpSpPr>
            <a:grpSpLocks/>
          </p:cNvGrpSpPr>
          <p:nvPr/>
        </p:nvGrpSpPr>
        <p:grpSpPr bwMode="auto">
          <a:xfrm>
            <a:off x="914400" y="5487988"/>
            <a:ext cx="2674938" cy="508000"/>
            <a:chOff x="399" y="3528"/>
            <a:chExt cx="1685" cy="320"/>
          </a:xfrm>
        </p:grpSpPr>
        <p:grpSp>
          <p:nvGrpSpPr>
            <p:cNvPr id="9" name="Group 65"/>
            <p:cNvGrpSpPr>
              <a:grpSpLocks/>
            </p:cNvGrpSpPr>
            <p:nvPr/>
          </p:nvGrpSpPr>
          <p:grpSpPr bwMode="auto">
            <a:xfrm>
              <a:off x="478" y="3528"/>
              <a:ext cx="1528" cy="320"/>
              <a:chOff x="584" y="2392"/>
              <a:chExt cx="1528" cy="320"/>
            </a:xfrm>
          </p:grpSpPr>
          <p:sp>
            <p:nvSpPr>
              <p:cNvPr id="22564" name="Line 66"/>
              <p:cNvSpPr>
                <a:spLocks noChangeShapeType="1"/>
              </p:cNvSpPr>
              <p:nvPr/>
            </p:nvSpPr>
            <p:spPr bwMode="auto">
              <a:xfrm>
                <a:off x="584" y="2392"/>
                <a:ext cx="0" cy="320"/>
              </a:xfrm>
              <a:prstGeom prst="line">
                <a:avLst/>
              </a:prstGeom>
              <a:noFill/>
              <a:ln w="28575">
                <a:solidFill>
                  <a:schemeClr val="tx1"/>
                </a:solidFill>
                <a:round/>
                <a:headEnd/>
                <a:tailEnd type="triangle" w="lg" len="med"/>
              </a:ln>
            </p:spPr>
            <p:txBody>
              <a:bodyPr/>
              <a:lstStyle/>
              <a:p>
                <a:endParaRPr lang="en-US"/>
              </a:p>
            </p:txBody>
          </p:sp>
          <p:sp>
            <p:nvSpPr>
              <p:cNvPr id="22565" name="Line 67"/>
              <p:cNvSpPr>
                <a:spLocks noChangeShapeType="1"/>
              </p:cNvSpPr>
              <p:nvPr/>
            </p:nvSpPr>
            <p:spPr bwMode="auto">
              <a:xfrm>
                <a:off x="685" y="2392"/>
                <a:ext cx="0" cy="320"/>
              </a:xfrm>
              <a:prstGeom prst="line">
                <a:avLst/>
              </a:prstGeom>
              <a:noFill/>
              <a:ln w="28575">
                <a:solidFill>
                  <a:schemeClr val="tx1"/>
                </a:solidFill>
                <a:round/>
                <a:headEnd/>
                <a:tailEnd type="triangle" w="lg" len="med"/>
              </a:ln>
            </p:spPr>
            <p:txBody>
              <a:bodyPr/>
              <a:lstStyle/>
              <a:p>
                <a:endParaRPr lang="en-US"/>
              </a:p>
            </p:txBody>
          </p:sp>
          <p:sp>
            <p:nvSpPr>
              <p:cNvPr id="22566" name="Line 68"/>
              <p:cNvSpPr>
                <a:spLocks noChangeShapeType="1"/>
              </p:cNvSpPr>
              <p:nvPr/>
            </p:nvSpPr>
            <p:spPr bwMode="auto">
              <a:xfrm>
                <a:off x="787" y="2392"/>
                <a:ext cx="0" cy="320"/>
              </a:xfrm>
              <a:prstGeom prst="line">
                <a:avLst/>
              </a:prstGeom>
              <a:noFill/>
              <a:ln w="28575">
                <a:solidFill>
                  <a:schemeClr val="tx1"/>
                </a:solidFill>
                <a:round/>
                <a:headEnd/>
                <a:tailEnd type="triangle" w="lg" len="med"/>
              </a:ln>
            </p:spPr>
            <p:txBody>
              <a:bodyPr/>
              <a:lstStyle/>
              <a:p>
                <a:endParaRPr lang="en-US"/>
              </a:p>
            </p:txBody>
          </p:sp>
          <p:sp>
            <p:nvSpPr>
              <p:cNvPr id="22567" name="Line 69"/>
              <p:cNvSpPr>
                <a:spLocks noChangeShapeType="1"/>
              </p:cNvSpPr>
              <p:nvPr/>
            </p:nvSpPr>
            <p:spPr bwMode="auto">
              <a:xfrm>
                <a:off x="889" y="2392"/>
                <a:ext cx="0" cy="320"/>
              </a:xfrm>
              <a:prstGeom prst="line">
                <a:avLst/>
              </a:prstGeom>
              <a:noFill/>
              <a:ln w="28575">
                <a:solidFill>
                  <a:schemeClr val="tx1"/>
                </a:solidFill>
                <a:round/>
                <a:headEnd/>
                <a:tailEnd type="triangle" w="lg" len="med"/>
              </a:ln>
            </p:spPr>
            <p:txBody>
              <a:bodyPr/>
              <a:lstStyle/>
              <a:p>
                <a:endParaRPr lang="en-US"/>
              </a:p>
            </p:txBody>
          </p:sp>
          <p:sp>
            <p:nvSpPr>
              <p:cNvPr id="22568" name="Line 70"/>
              <p:cNvSpPr>
                <a:spLocks noChangeShapeType="1"/>
              </p:cNvSpPr>
              <p:nvPr/>
            </p:nvSpPr>
            <p:spPr bwMode="auto">
              <a:xfrm>
                <a:off x="991" y="2392"/>
                <a:ext cx="0" cy="320"/>
              </a:xfrm>
              <a:prstGeom prst="line">
                <a:avLst/>
              </a:prstGeom>
              <a:noFill/>
              <a:ln w="28575">
                <a:solidFill>
                  <a:schemeClr val="tx1"/>
                </a:solidFill>
                <a:round/>
                <a:headEnd/>
                <a:tailEnd type="triangle" w="lg" len="med"/>
              </a:ln>
            </p:spPr>
            <p:txBody>
              <a:bodyPr/>
              <a:lstStyle/>
              <a:p>
                <a:endParaRPr lang="en-US"/>
              </a:p>
            </p:txBody>
          </p:sp>
          <p:sp>
            <p:nvSpPr>
              <p:cNvPr id="22569" name="Line 71"/>
              <p:cNvSpPr>
                <a:spLocks noChangeShapeType="1"/>
              </p:cNvSpPr>
              <p:nvPr/>
            </p:nvSpPr>
            <p:spPr bwMode="auto">
              <a:xfrm>
                <a:off x="1093" y="2392"/>
                <a:ext cx="0" cy="320"/>
              </a:xfrm>
              <a:prstGeom prst="line">
                <a:avLst/>
              </a:prstGeom>
              <a:noFill/>
              <a:ln w="28575">
                <a:solidFill>
                  <a:schemeClr val="tx1"/>
                </a:solidFill>
                <a:round/>
                <a:headEnd/>
                <a:tailEnd type="triangle" w="lg" len="med"/>
              </a:ln>
            </p:spPr>
            <p:txBody>
              <a:bodyPr/>
              <a:lstStyle/>
              <a:p>
                <a:endParaRPr lang="en-US"/>
              </a:p>
            </p:txBody>
          </p:sp>
          <p:sp>
            <p:nvSpPr>
              <p:cNvPr id="22570" name="Line 72"/>
              <p:cNvSpPr>
                <a:spLocks noChangeShapeType="1"/>
              </p:cNvSpPr>
              <p:nvPr/>
            </p:nvSpPr>
            <p:spPr bwMode="auto">
              <a:xfrm>
                <a:off x="1195" y="2392"/>
                <a:ext cx="0" cy="320"/>
              </a:xfrm>
              <a:prstGeom prst="line">
                <a:avLst/>
              </a:prstGeom>
              <a:noFill/>
              <a:ln w="28575">
                <a:solidFill>
                  <a:schemeClr val="tx1"/>
                </a:solidFill>
                <a:round/>
                <a:headEnd/>
                <a:tailEnd type="triangle" w="lg" len="med"/>
              </a:ln>
            </p:spPr>
            <p:txBody>
              <a:bodyPr/>
              <a:lstStyle/>
              <a:p>
                <a:endParaRPr lang="en-US"/>
              </a:p>
            </p:txBody>
          </p:sp>
          <p:sp>
            <p:nvSpPr>
              <p:cNvPr id="22571" name="Line 73"/>
              <p:cNvSpPr>
                <a:spLocks noChangeShapeType="1"/>
              </p:cNvSpPr>
              <p:nvPr/>
            </p:nvSpPr>
            <p:spPr bwMode="auto">
              <a:xfrm>
                <a:off x="1297" y="2392"/>
                <a:ext cx="0" cy="320"/>
              </a:xfrm>
              <a:prstGeom prst="line">
                <a:avLst/>
              </a:prstGeom>
              <a:noFill/>
              <a:ln w="28575">
                <a:solidFill>
                  <a:schemeClr val="tx1"/>
                </a:solidFill>
                <a:round/>
                <a:headEnd/>
                <a:tailEnd type="triangle" w="lg" len="med"/>
              </a:ln>
            </p:spPr>
            <p:txBody>
              <a:bodyPr/>
              <a:lstStyle/>
              <a:p>
                <a:endParaRPr lang="en-US"/>
              </a:p>
            </p:txBody>
          </p:sp>
          <p:sp>
            <p:nvSpPr>
              <p:cNvPr id="22572" name="Line 74"/>
              <p:cNvSpPr>
                <a:spLocks noChangeShapeType="1"/>
              </p:cNvSpPr>
              <p:nvPr/>
            </p:nvSpPr>
            <p:spPr bwMode="auto">
              <a:xfrm>
                <a:off x="1398" y="2392"/>
                <a:ext cx="0" cy="320"/>
              </a:xfrm>
              <a:prstGeom prst="line">
                <a:avLst/>
              </a:prstGeom>
              <a:noFill/>
              <a:ln w="28575">
                <a:solidFill>
                  <a:schemeClr val="tx1"/>
                </a:solidFill>
                <a:round/>
                <a:headEnd/>
                <a:tailEnd type="triangle" w="lg" len="med"/>
              </a:ln>
            </p:spPr>
            <p:txBody>
              <a:bodyPr/>
              <a:lstStyle/>
              <a:p>
                <a:endParaRPr lang="en-US"/>
              </a:p>
            </p:txBody>
          </p:sp>
          <p:sp>
            <p:nvSpPr>
              <p:cNvPr id="22573" name="Line 75"/>
              <p:cNvSpPr>
                <a:spLocks noChangeShapeType="1"/>
              </p:cNvSpPr>
              <p:nvPr/>
            </p:nvSpPr>
            <p:spPr bwMode="auto">
              <a:xfrm>
                <a:off x="1500" y="2392"/>
                <a:ext cx="0" cy="320"/>
              </a:xfrm>
              <a:prstGeom prst="line">
                <a:avLst/>
              </a:prstGeom>
              <a:noFill/>
              <a:ln w="28575">
                <a:solidFill>
                  <a:schemeClr val="tx1"/>
                </a:solidFill>
                <a:round/>
                <a:headEnd/>
                <a:tailEnd type="triangle" w="lg" len="med"/>
              </a:ln>
            </p:spPr>
            <p:txBody>
              <a:bodyPr/>
              <a:lstStyle/>
              <a:p>
                <a:endParaRPr lang="en-US"/>
              </a:p>
            </p:txBody>
          </p:sp>
          <p:sp>
            <p:nvSpPr>
              <p:cNvPr id="22574" name="Line 76"/>
              <p:cNvSpPr>
                <a:spLocks noChangeShapeType="1"/>
              </p:cNvSpPr>
              <p:nvPr/>
            </p:nvSpPr>
            <p:spPr bwMode="auto">
              <a:xfrm>
                <a:off x="1602" y="2392"/>
                <a:ext cx="0" cy="320"/>
              </a:xfrm>
              <a:prstGeom prst="line">
                <a:avLst/>
              </a:prstGeom>
              <a:noFill/>
              <a:ln w="28575">
                <a:solidFill>
                  <a:schemeClr val="tx1"/>
                </a:solidFill>
                <a:round/>
                <a:headEnd/>
                <a:tailEnd type="triangle" w="lg" len="med"/>
              </a:ln>
            </p:spPr>
            <p:txBody>
              <a:bodyPr/>
              <a:lstStyle/>
              <a:p>
                <a:endParaRPr lang="en-US"/>
              </a:p>
            </p:txBody>
          </p:sp>
          <p:sp>
            <p:nvSpPr>
              <p:cNvPr id="22575" name="Line 77"/>
              <p:cNvSpPr>
                <a:spLocks noChangeShapeType="1"/>
              </p:cNvSpPr>
              <p:nvPr/>
            </p:nvSpPr>
            <p:spPr bwMode="auto">
              <a:xfrm>
                <a:off x="1704" y="2392"/>
                <a:ext cx="0" cy="320"/>
              </a:xfrm>
              <a:prstGeom prst="line">
                <a:avLst/>
              </a:prstGeom>
              <a:noFill/>
              <a:ln w="28575">
                <a:solidFill>
                  <a:schemeClr val="tx1"/>
                </a:solidFill>
                <a:round/>
                <a:headEnd/>
                <a:tailEnd type="triangle" w="lg" len="med"/>
              </a:ln>
            </p:spPr>
            <p:txBody>
              <a:bodyPr/>
              <a:lstStyle/>
              <a:p>
                <a:endParaRPr lang="en-US"/>
              </a:p>
            </p:txBody>
          </p:sp>
          <p:sp>
            <p:nvSpPr>
              <p:cNvPr id="22576" name="Line 78"/>
              <p:cNvSpPr>
                <a:spLocks noChangeShapeType="1"/>
              </p:cNvSpPr>
              <p:nvPr/>
            </p:nvSpPr>
            <p:spPr bwMode="auto">
              <a:xfrm>
                <a:off x="1806" y="2392"/>
                <a:ext cx="0" cy="320"/>
              </a:xfrm>
              <a:prstGeom prst="line">
                <a:avLst/>
              </a:prstGeom>
              <a:noFill/>
              <a:ln w="28575">
                <a:solidFill>
                  <a:schemeClr val="tx1"/>
                </a:solidFill>
                <a:round/>
                <a:headEnd/>
                <a:tailEnd type="triangle" w="lg" len="med"/>
              </a:ln>
            </p:spPr>
            <p:txBody>
              <a:bodyPr/>
              <a:lstStyle/>
              <a:p>
                <a:endParaRPr lang="en-US"/>
              </a:p>
            </p:txBody>
          </p:sp>
          <p:sp>
            <p:nvSpPr>
              <p:cNvPr id="22577" name="Line 79"/>
              <p:cNvSpPr>
                <a:spLocks noChangeShapeType="1"/>
              </p:cNvSpPr>
              <p:nvPr/>
            </p:nvSpPr>
            <p:spPr bwMode="auto">
              <a:xfrm>
                <a:off x="1908" y="2392"/>
                <a:ext cx="0" cy="320"/>
              </a:xfrm>
              <a:prstGeom prst="line">
                <a:avLst/>
              </a:prstGeom>
              <a:noFill/>
              <a:ln w="28575">
                <a:solidFill>
                  <a:schemeClr val="tx1"/>
                </a:solidFill>
                <a:round/>
                <a:headEnd/>
                <a:tailEnd type="triangle" w="lg" len="med"/>
              </a:ln>
            </p:spPr>
            <p:txBody>
              <a:bodyPr/>
              <a:lstStyle/>
              <a:p>
                <a:endParaRPr lang="en-US"/>
              </a:p>
            </p:txBody>
          </p:sp>
          <p:sp>
            <p:nvSpPr>
              <p:cNvPr id="22578" name="Line 80"/>
              <p:cNvSpPr>
                <a:spLocks noChangeShapeType="1"/>
              </p:cNvSpPr>
              <p:nvPr/>
            </p:nvSpPr>
            <p:spPr bwMode="auto">
              <a:xfrm>
                <a:off x="2010" y="2392"/>
                <a:ext cx="0" cy="320"/>
              </a:xfrm>
              <a:prstGeom prst="line">
                <a:avLst/>
              </a:prstGeom>
              <a:noFill/>
              <a:ln w="28575">
                <a:solidFill>
                  <a:schemeClr val="tx1"/>
                </a:solidFill>
                <a:round/>
                <a:headEnd/>
                <a:tailEnd type="triangle" w="lg" len="med"/>
              </a:ln>
            </p:spPr>
            <p:txBody>
              <a:bodyPr/>
              <a:lstStyle/>
              <a:p>
                <a:endParaRPr lang="en-US"/>
              </a:p>
            </p:txBody>
          </p:sp>
          <p:sp>
            <p:nvSpPr>
              <p:cNvPr id="22579" name="Line 81"/>
              <p:cNvSpPr>
                <a:spLocks noChangeShapeType="1"/>
              </p:cNvSpPr>
              <p:nvPr/>
            </p:nvSpPr>
            <p:spPr bwMode="auto">
              <a:xfrm>
                <a:off x="2112" y="2392"/>
                <a:ext cx="0" cy="320"/>
              </a:xfrm>
              <a:prstGeom prst="line">
                <a:avLst/>
              </a:prstGeom>
              <a:noFill/>
              <a:ln w="28575">
                <a:solidFill>
                  <a:schemeClr val="tx1"/>
                </a:solidFill>
                <a:round/>
                <a:headEnd/>
                <a:tailEnd type="triangle" w="lg" len="med"/>
              </a:ln>
            </p:spPr>
            <p:txBody>
              <a:bodyPr/>
              <a:lstStyle/>
              <a:p>
                <a:endParaRPr lang="en-US"/>
              </a:p>
            </p:txBody>
          </p:sp>
        </p:grpSp>
        <p:sp>
          <p:nvSpPr>
            <p:cNvPr id="22563" name="Rectangle 82"/>
            <p:cNvSpPr>
              <a:spLocks noChangeArrowheads="1"/>
            </p:cNvSpPr>
            <p:nvPr/>
          </p:nvSpPr>
          <p:spPr bwMode="auto">
            <a:xfrm>
              <a:off x="399" y="3580"/>
              <a:ext cx="1685" cy="179"/>
            </a:xfrm>
            <a:prstGeom prst="rect">
              <a:avLst/>
            </a:prstGeom>
            <a:solidFill>
              <a:srgbClr val="008000"/>
            </a:solidFill>
            <a:ln w="19050" algn="ctr">
              <a:solidFill>
                <a:schemeClr val="tx1"/>
              </a:solidFill>
              <a:miter lim="800000"/>
              <a:headEnd/>
              <a:tailEnd/>
            </a:ln>
          </p:spPr>
          <p:txBody>
            <a:bodyPr wrap="none" anchor="ctr"/>
            <a:lstStyle/>
            <a:p>
              <a:pPr algn="ctr">
                <a:lnSpc>
                  <a:spcPct val="85000"/>
                </a:lnSpc>
                <a:spcBef>
                  <a:spcPct val="10000"/>
                </a:spcBef>
              </a:pPr>
              <a:r>
                <a:rPr lang="en-US" sz="1800" b="1">
                  <a:latin typeface="Arial" pitchFamily="34" charset="0"/>
                </a:rPr>
                <a:t>warp 8 instruction 12</a:t>
              </a:r>
            </a:p>
          </p:txBody>
        </p:sp>
      </p:grpSp>
      <p:sp>
        <p:nvSpPr>
          <p:cNvPr id="22540" name="Line 83"/>
          <p:cNvSpPr>
            <a:spLocks noChangeShapeType="1"/>
          </p:cNvSpPr>
          <p:nvPr/>
        </p:nvSpPr>
        <p:spPr bwMode="auto">
          <a:xfrm>
            <a:off x="2252663" y="3167063"/>
            <a:ext cx="0" cy="368300"/>
          </a:xfrm>
          <a:prstGeom prst="line">
            <a:avLst/>
          </a:prstGeom>
          <a:noFill/>
          <a:ln w="127000">
            <a:solidFill>
              <a:srgbClr val="99FF99"/>
            </a:solidFill>
            <a:round/>
            <a:headEnd/>
            <a:tailEnd type="triangle" w="lg" len="sm"/>
          </a:ln>
        </p:spPr>
        <p:txBody>
          <a:bodyPr/>
          <a:lstStyle/>
          <a:p>
            <a:endParaRPr lang="en-US"/>
          </a:p>
        </p:txBody>
      </p:sp>
      <p:sp>
        <p:nvSpPr>
          <p:cNvPr id="22541" name="Rectangle 84"/>
          <p:cNvSpPr>
            <a:spLocks noChangeArrowheads="1"/>
          </p:cNvSpPr>
          <p:nvPr/>
        </p:nvSpPr>
        <p:spPr bwMode="auto">
          <a:xfrm>
            <a:off x="914400" y="5334000"/>
            <a:ext cx="2674938" cy="55563"/>
          </a:xfrm>
          <a:prstGeom prst="rect">
            <a:avLst/>
          </a:prstGeom>
          <a:noFill/>
          <a:ln w="19050" algn="ctr">
            <a:noFill/>
            <a:miter lim="800000"/>
            <a:headEnd/>
            <a:tailEnd/>
          </a:ln>
        </p:spPr>
        <p:txBody>
          <a:bodyPr wrap="none" anchor="ctr"/>
          <a:lstStyle/>
          <a:p>
            <a:pPr algn="ctr">
              <a:lnSpc>
                <a:spcPct val="30000"/>
              </a:lnSpc>
              <a:spcBef>
                <a:spcPct val="10000"/>
              </a:spcBef>
            </a:pPr>
            <a:r>
              <a:rPr lang="en-US" sz="1800" b="1">
                <a:latin typeface="Arial" pitchFamily="34" charset="0"/>
              </a:rPr>
              <a:t>.</a:t>
            </a:r>
            <a:br>
              <a:rPr lang="en-US" sz="1800" b="1">
                <a:latin typeface="Arial" pitchFamily="34" charset="0"/>
              </a:rPr>
            </a:br>
            <a:r>
              <a:rPr lang="en-US" sz="1800" b="1">
                <a:latin typeface="Arial" pitchFamily="34" charset="0"/>
              </a:rPr>
              <a:t>.</a:t>
            </a:r>
            <a:br>
              <a:rPr lang="en-US" sz="1800" b="1">
                <a:latin typeface="Arial" pitchFamily="34" charset="0"/>
              </a:rPr>
            </a:br>
            <a:r>
              <a:rPr lang="en-US" sz="1800" b="1">
                <a:latin typeface="Arial" pitchFamily="34" charset="0"/>
              </a:rPr>
              <a:t>.</a:t>
            </a:r>
          </a:p>
        </p:txBody>
      </p:sp>
      <p:sp>
        <p:nvSpPr>
          <p:cNvPr id="22542" name="Text Box 85"/>
          <p:cNvSpPr txBox="1">
            <a:spLocks noChangeArrowheads="1"/>
          </p:cNvSpPr>
          <p:nvPr/>
        </p:nvSpPr>
        <p:spPr bwMode="auto">
          <a:xfrm>
            <a:off x="304800" y="3276600"/>
            <a:ext cx="654050" cy="325438"/>
          </a:xfrm>
          <a:prstGeom prst="rect">
            <a:avLst/>
          </a:prstGeom>
          <a:noFill/>
          <a:ln w="9525" algn="ctr">
            <a:noFill/>
            <a:miter lim="800000"/>
            <a:headEnd/>
            <a:tailEnd/>
          </a:ln>
        </p:spPr>
        <p:txBody>
          <a:bodyPr wrap="none">
            <a:spAutoFit/>
          </a:bodyPr>
          <a:lstStyle/>
          <a:p>
            <a:pPr algn="ctr">
              <a:lnSpc>
                <a:spcPct val="85000"/>
              </a:lnSpc>
              <a:spcBef>
                <a:spcPct val="10000"/>
              </a:spcBef>
            </a:pPr>
            <a:r>
              <a:rPr lang="en-US" sz="1800" b="1">
                <a:latin typeface="Arial" pitchFamily="34" charset="0"/>
              </a:rPr>
              <a:t>time</a:t>
            </a:r>
          </a:p>
        </p:txBody>
      </p:sp>
      <p:grpSp>
        <p:nvGrpSpPr>
          <p:cNvPr id="10" name="Group 86"/>
          <p:cNvGrpSpPr>
            <a:grpSpLocks/>
          </p:cNvGrpSpPr>
          <p:nvPr/>
        </p:nvGrpSpPr>
        <p:grpSpPr bwMode="auto">
          <a:xfrm>
            <a:off x="914400" y="6069013"/>
            <a:ext cx="2674938" cy="508000"/>
            <a:chOff x="399" y="3856"/>
            <a:chExt cx="1685" cy="320"/>
          </a:xfrm>
        </p:grpSpPr>
        <p:grpSp>
          <p:nvGrpSpPr>
            <p:cNvPr id="11" name="Group 87"/>
            <p:cNvGrpSpPr>
              <a:grpSpLocks/>
            </p:cNvGrpSpPr>
            <p:nvPr/>
          </p:nvGrpSpPr>
          <p:grpSpPr bwMode="auto">
            <a:xfrm>
              <a:off x="478" y="3856"/>
              <a:ext cx="1528" cy="320"/>
              <a:chOff x="584" y="2392"/>
              <a:chExt cx="1528" cy="320"/>
            </a:xfrm>
          </p:grpSpPr>
          <p:sp>
            <p:nvSpPr>
              <p:cNvPr id="22546" name="Line 88"/>
              <p:cNvSpPr>
                <a:spLocks noChangeShapeType="1"/>
              </p:cNvSpPr>
              <p:nvPr/>
            </p:nvSpPr>
            <p:spPr bwMode="auto">
              <a:xfrm>
                <a:off x="584" y="2392"/>
                <a:ext cx="0" cy="320"/>
              </a:xfrm>
              <a:prstGeom prst="line">
                <a:avLst/>
              </a:prstGeom>
              <a:noFill/>
              <a:ln w="28575">
                <a:solidFill>
                  <a:schemeClr val="tx1"/>
                </a:solidFill>
                <a:round/>
                <a:headEnd/>
                <a:tailEnd type="triangle" w="lg" len="med"/>
              </a:ln>
            </p:spPr>
            <p:txBody>
              <a:bodyPr/>
              <a:lstStyle/>
              <a:p>
                <a:endParaRPr lang="en-US"/>
              </a:p>
            </p:txBody>
          </p:sp>
          <p:sp>
            <p:nvSpPr>
              <p:cNvPr id="22547" name="Line 89"/>
              <p:cNvSpPr>
                <a:spLocks noChangeShapeType="1"/>
              </p:cNvSpPr>
              <p:nvPr/>
            </p:nvSpPr>
            <p:spPr bwMode="auto">
              <a:xfrm>
                <a:off x="685" y="2392"/>
                <a:ext cx="0" cy="320"/>
              </a:xfrm>
              <a:prstGeom prst="line">
                <a:avLst/>
              </a:prstGeom>
              <a:noFill/>
              <a:ln w="28575">
                <a:solidFill>
                  <a:schemeClr val="tx1"/>
                </a:solidFill>
                <a:round/>
                <a:headEnd/>
                <a:tailEnd type="triangle" w="lg" len="med"/>
              </a:ln>
            </p:spPr>
            <p:txBody>
              <a:bodyPr/>
              <a:lstStyle/>
              <a:p>
                <a:endParaRPr lang="en-US"/>
              </a:p>
            </p:txBody>
          </p:sp>
          <p:sp>
            <p:nvSpPr>
              <p:cNvPr id="22548" name="Line 90"/>
              <p:cNvSpPr>
                <a:spLocks noChangeShapeType="1"/>
              </p:cNvSpPr>
              <p:nvPr/>
            </p:nvSpPr>
            <p:spPr bwMode="auto">
              <a:xfrm>
                <a:off x="787" y="2392"/>
                <a:ext cx="0" cy="320"/>
              </a:xfrm>
              <a:prstGeom prst="line">
                <a:avLst/>
              </a:prstGeom>
              <a:noFill/>
              <a:ln w="28575">
                <a:solidFill>
                  <a:schemeClr val="tx1"/>
                </a:solidFill>
                <a:round/>
                <a:headEnd/>
                <a:tailEnd type="triangle" w="lg" len="med"/>
              </a:ln>
            </p:spPr>
            <p:txBody>
              <a:bodyPr/>
              <a:lstStyle/>
              <a:p>
                <a:endParaRPr lang="en-US"/>
              </a:p>
            </p:txBody>
          </p:sp>
          <p:sp>
            <p:nvSpPr>
              <p:cNvPr id="22549" name="Line 91"/>
              <p:cNvSpPr>
                <a:spLocks noChangeShapeType="1"/>
              </p:cNvSpPr>
              <p:nvPr/>
            </p:nvSpPr>
            <p:spPr bwMode="auto">
              <a:xfrm>
                <a:off x="889" y="2392"/>
                <a:ext cx="0" cy="320"/>
              </a:xfrm>
              <a:prstGeom prst="line">
                <a:avLst/>
              </a:prstGeom>
              <a:noFill/>
              <a:ln w="28575">
                <a:solidFill>
                  <a:schemeClr val="tx1"/>
                </a:solidFill>
                <a:round/>
                <a:headEnd/>
                <a:tailEnd type="triangle" w="lg" len="med"/>
              </a:ln>
            </p:spPr>
            <p:txBody>
              <a:bodyPr/>
              <a:lstStyle/>
              <a:p>
                <a:endParaRPr lang="en-US"/>
              </a:p>
            </p:txBody>
          </p:sp>
          <p:sp>
            <p:nvSpPr>
              <p:cNvPr id="22550" name="Line 92"/>
              <p:cNvSpPr>
                <a:spLocks noChangeShapeType="1"/>
              </p:cNvSpPr>
              <p:nvPr/>
            </p:nvSpPr>
            <p:spPr bwMode="auto">
              <a:xfrm>
                <a:off x="991" y="2392"/>
                <a:ext cx="0" cy="320"/>
              </a:xfrm>
              <a:prstGeom prst="line">
                <a:avLst/>
              </a:prstGeom>
              <a:noFill/>
              <a:ln w="28575">
                <a:solidFill>
                  <a:schemeClr val="tx1"/>
                </a:solidFill>
                <a:round/>
                <a:headEnd/>
                <a:tailEnd type="triangle" w="lg" len="med"/>
              </a:ln>
            </p:spPr>
            <p:txBody>
              <a:bodyPr/>
              <a:lstStyle/>
              <a:p>
                <a:endParaRPr lang="en-US"/>
              </a:p>
            </p:txBody>
          </p:sp>
          <p:sp>
            <p:nvSpPr>
              <p:cNvPr id="22551" name="Line 93"/>
              <p:cNvSpPr>
                <a:spLocks noChangeShapeType="1"/>
              </p:cNvSpPr>
              <p:nvPr/>
            </p:nvSpPr>
            <p:spPr bwMode="auto">
              <a:xfrm>
                <a:off x="1093" y="2392"/>
                <a:ext cx="0" cy="320"/>
              </a:xfrm>
              <a:prstGeom prst="line">
                <a:avLst/>
              </a:prstGeom>
              <a:noFill/>
              <a:ln w="28575">
                <a:solidFill>
                  <a:schemeClr val="tx1"/>
                </a:solidFill>
                <a:round/>
                <a:headEnd/>
                <a:tailEnd type="triangle" w="lg" len="med"/>
              </a:ln>
            </p:spPr>
            <p:txBody>
              <a:bodyPr/>
              <a:lstStyle/>
              <a:p>
                <a:endParaRPr lang="en-US"/>
              </a:p>
            </p:txBody>
          </p:sp>
          <p:sp>
            <p:nvSpPr>
              <p:cNvPr id="22552" name="Line 94"/>
              <p:cNvSpPr>
                <a:spLocks noChangeShapeType="1"/>
              </p:cNvSpPr>
              <p:nvPr/>
            </p:nvSpPr>
            <p:spPr bwMode="auto">
              <a:xfrm>
                <a:off x="1195" y="2392"/>
                <a:ext cx="0" cy="320"/>
              </a:xfrm>
              <a:prstGeom prst="line">
                <a:avLst/>
              </a:prstGeom>
              <a:noFill/>
              <a:ln w="28575">
                <a:solidFill>
                  <a:schemeClr val="tx1"/>
                </a:solidFill>
                <a:round/>
                <a:headEnd/>
                <a:tailEnd type="triangle" w="lg" len="med"/>
              </a:ln>
            </p:spPr>
            <p:txBody>
              <a:bodyPr/>
              <a:lstStyle/>
              <a:p>
                <a:endParaRPr lang="en-US"/>
              </a:p>
            </p:txBody>
          </p:sp>
          <p:sp>
            <p:nvSpPr>
              <p:cNvPr id="22553" name="Line 95"/>
              <p:cNvSpPr>
                <a:spLocks noChangeShapeType="1"/>
              </p:cNvSpPr>
              <p:nvPr/>
            </p:nvSpPr>
            <p:spPr bwMode="auto">
              <a:xfrm>
                <a:off x="1297" y="2392"/>
                <a:ext cx="0" cy="320"/>
              </a:xfrm>
              <a:prstGeom prst="line">
                <a:avLst/>
              </a:prstGeom>
              <a:noFill/>
              <a:ln w="28575">
                <a:solidFill>
                  <a:schemeClr val="tx1"/>
                </a:solidFill>
                <a:round/>
                <a:headEnd/>
                <a:tailEnd type="triangle" w="lg" len="med"/>
              </a:ln>
            </p:spPr>
            <p:txBody>
              <a:bodyPr/>
              <a:lstStyle/>
              <a:p>
                <a:endParaRPr lang="en-US"/>
              </a:p>
            </p:txBody>
          </p:sp>
          <p:sp>
            <p:nvSpPr>
              <p:cNvPr id="22554" name="Line 96"/>
              <p:cNvSpPr>
                <a:spLocks noChangeShapeType="1"/>
              </p:cNvSpPr>
              <p:nvPr/>
            </p:nvSpPr>
            <p:spPr bwMode="auto">
              <a:xfrm>
                <a:off x="1398" y="2392"/>
                <a:ext cx="0" cy="320"/>
              </a:xfrm>
              <a:prstGeom prst="line">
                <a:avLst/>
              </a:prstGeom>
              <a:noFill/>
              <a:ln w="28575">
                <a:solidFill>
                  <a:schemeClr val="tx1"/>
                </a:solidFill>
                <a:round/>
                <a:headEnd/>
                <a:tailEnd type="triangle" w="lg" len="med"/>
              </a:ln>
            </p:spPr>
            <p:txBody>
              <a:bodyPr/>
              <a:lstStyle/>
              <a:p>
                <a:endParaRPr lang="en-US"/>
              </a:p>
            </p:txBody>
          </p:sp>
          <p:sp>
            <p:nvSpPr>
              <p:cNvPr id="22555" name="Line 97"/>
              <p:cNvSpPr>
                <a:spLocks noChangeShapeType="1"/>
              </p:cNvSpPr>
              <p:nvPr/>
            </p:nvSpPr>
            <p:spPr bwMode="auto">
              <a:xfrm>
                <a:off x="1500" y="2392"/>
                <a:ext cx="0" cy="320"/>
              </a:xfrm>
              <a:prstGeom prst="line">
                <a:avLst/>
              </a:prstGeom>
              <a:noFill/>
              <a:ln w="28575">
                <a:solidFill>
                  <a:schemeClr val="tx1"/>
                </a:solidFill>
                <a:round/>
                <a:headEnd/>
                <a:tailEnd type="triangle" w="lg" len="med"/>
              </a:ln>
            </p:spPr>
            <p:txBody>
              <a:bodyPr/>
              <a:lstStyle/>
              <a:p>
                <a:endParaRPr lang="en-US"/>
              </a:p>
            </p:txBody>
          </p:sp>
          <p:sp>
            <p:nvSpPr>
              <p:cNvPr id="22556" name="Line 98"/>
              <p:cNvSpPr>
                <a:spLocks noChangeShapeType="1"/>
              </p:cNvSpPr>
              <p:nvPr/>
            </p:nvSpPr>
            <p:spPr bwMode="auto">
              <a:xfrm>
                <a:off x="1602" y="2392"/>
                <a:ext cx="0" cy="320"/>
              </a:xfrm>
              <a:prstGeom prst="line">
                <a:avLst/>
              </a:prstGeom>
              <a:noFill/>
              <a:ln w="28575">
                <a:solidFill>
                  <a:schemeClr val="tx1"/>
                </a:solidFill>
                <a:round/>
                <a:headEnd/>
                <a:tailEnd type="triangle" w="lg" len="med"/>
              </a:ln>
            </p:spPr>
            <p:txBody>
              <a:bodyPr/>
              <a:lstStyle/>
              <a:p>
                <a:endParaRPr lang="en-US"/>
              </a:p>
            </p:txBody>
          </p:sp>
          <p:sp>
            <p:nvSpPr>
              <p:cNvPr id="22557" name="Line 99"/>
              <p:cNvSpPr>
                <a:spLocks noChangeShapeType="1"/>
              </p:cNvSpPr>
              <p:nvPr/>
            </p:nvSpPr>
            <p:spPr bwMode="auto">
              <a:xfrm>
                <a:off x="1704" y="2392"/>
                <a:ext cx="0" cy="320"/>
              </a:xfrm>
              <a:prstGeom prst="line">
                <a:avLst/>
              </a:prstGeom>
              <a:noFill/>
              <a:ln w="28575">
                <a:solidFill>
                  <a:schemeClr val="tx1"/>
                </a:solidFill>
                <a:round/>
                <a:headEnd/>
                <a:tailEnd type="triangle" w="lg" len="med"/>
              </a:ln>
            </p:spPr>
            <p:txBody>
              <a:bodyPr/>
              <a:lstStyle/>
              <a:p>
                <a:endParaRPr lang="en-US"/>
              </a:p>
            </p:txBody>
          </p:sp>
          <p:sp>
            <p:nvSpPr>
              <p:cNvPr id="22558" name="Line 100"/>
              <p:cNvSpPr>
                <a:spLocks noChangeShapeType="1"/>
              </p:cNvSpPr>
              <p:nvPr/>
            </p:nvSpPr>
            <p:spPr bwMode="auto">
              <a:xfrm>
                <a:off x="1806" y="2392"/>
                <a:ext cx="0" cy="320"/>
              </a:xfrm>
              <a:prstGeom prst="line">
                <a:avLst/>
              </a:prstGeom>
              <a:noFill/>
              <a:ln w="28575">
                <a:solidFill>
                  <a:schemeClr val="tx1"/>
                </a:solidFill>
                <a:round/>
                <a:headEnd/>
                <a:tailEnd type="triangle" w="lg" len="med"/>
              </a:ln>
            </p:spPr>
            <p:txBody>
              <a:bodyPr/>
              <a:lstStyle/>
              <a:p>
                <a:endParaRPr lang="en-US"/>
              </a:p>
            </p:txBody>
          </p:sp>
          <p:sp>
            <p:nvSpPr>
              <p:cNvPr id="22559" name="Line 101"/>
              <p:cNvSpPr>
                <a:spLocks noChangeShapeType="1"/>
              </p:cNvSpPr>
              <p:nvPr/>
            </p:nvSpPr>
            <p:spPr bwMode="auto">
              <a:xfrm>
                <a:off x="1908" y="2392"/>
                <a:ext cx="0" cy="320"/>
              </a:xfrm>
              <a:prstGeom prst="line">
                <a:avLst/>
              </a:prstGeom>
              <a:noFill/>
              <a:ln w="28575">
                <a:solidFill>
                  <a:schemeClr val="tx1"/>
                </a:solidFill>
                <a:round/>
                <a:headEnd/>
                <a:tailEnd type="triangle" w="lg" len="med"/>
              </a:ln>
            </p:spPr>
            <p:txBody>
              <a:bodyPr/>
              <a:lstStyle/>
              <a:p>
                <a:endParaRPr lang="en-US"/>
              </a:p>
            </p:txBody>
          </p:sp>
          <p:sp>
            <p:nvSpPr>
              <p:cNvPr id="22560" name="Line 102"/>
              <p:cNvSpPr>
                <a:spLocks noChangeShapeType="1"/>
              </p:cNvSpPr>
              <p:nvPr/>
            </p:nvSpPr>
            <p:spPr bwMode="auto">
              <a:xfrm>
                <a:off x="2010" y="2392"/>
                <a:ext cx="0" cy="320"/>
              </a:xfrm>
              <a:prstGeom prst="line">
                <a:avLst/>
              </a:prstGeom>
              <a:noFill/>
              <a:ln w="28575">
                <a:solidFill>
                  <a:schemeClr val="tx1"/>
                </a:solidFill>
                <a:round/>
                <a:headEnd/>
                <a:tailEnd type="triangle" w="lg" len="med"/>
              </a:ln>
            </p:spPr>
            <p:txBody>
              <a:bodyPr/>
              <a:lstStyle/>
              <a:p>
                <a:endParaRPr lang="en-US"/>
              </a:p>
            </p:txBody>
          </p:sp>
          <p:sp>
            <p:nvSpPr>
              <p:cNvPr id="22561" name="Line 103"/>
              <p:cNvSpPr>
                <a:spLocks noChangeShapeType="1"/>
              </p:cNvSpPr>
              <p:nvPr/>
            </p:nvSpPr>
            <p:spPr bwMode="auto">
              <a:xfrm>
                <a:off x="2112" y="2392"/>
                <a:ext cx="0" cy="320"/>
              </a:xfrm>
              <a:prstGeom prst="line">
                <a:avLst/>
              </a:prstGeom>
              <a:noFill/>
              <a:ln w="28575">
                <a:solidFill>
                  <a:schemeClr val="tx1"/>
                </a:solidFill>
                <a:round/>
                <a:headEnd/>
                <a:tailEnd type="triangle" w="lg" len="med"/>
              </a:ln>
            </p:spPr>
            <p:txBody>
              <a:bodyPr/>
              <a:lstStyle/>
              <a:p>
                <a:endParaRPr lang="en-US"/>
              </a:p>
            </p:txBody>
          </p:sp>
        </p:grpSp>
        <p:sp>
          <p:nvSpPr>
            <p:cNvPr id="22545" name="Rectangle 104"/>
            <p:cNvSpPr>
              <a:spLocks noChangeArrowheads="1"/>
            </p:cNvSpPr>
            <p:nvPr/>
          </p:nvSpPr>
          <p:spPr bwMode="auto">
            <a:xfrm>
              <a:off x="399" y="3902"/>
              <a:ext cx="1685" cy="179"/>
            </a:xfrm>
            <a:prstGeom prst="rect">
              <a:avLst/>
            </a:prstGeom>
            <a:solidFill>
              <a:srgbClr val="FF0066"/>
            </a:solidFill>
            <a:ln w="19050" algn="ctr">
              <a:solidFill>
                <a:schemeClr val="tx1"/>
              </a:solidFill>
              <a:miter lim="800000"/>
              <a:headEnd/>
              <a:tailEnd/>
            </a:ln>
          </p:spPr>
          <p:txBody>
            <a:bodyPr wrap="none" anchor="ctr"/>
            <a:lstStyle/>
            <a:p>
              <a:pPr algn="ctr">
                <a:lnSpc>
                  <a:spcPct val="85000"/>
                </a:lnSpc>
                <a:spcBef>
                  <a:spcPct val="10000"/>
                </a:spcBef>
              </a:pPr>
              <a:r>
                <a:rPr lang="en-US" sz="1800" b="1">
                  <a:latin typeface="Arial" pitchFamily="34" charset="0"/>
                </a:rPr>
                <a:t>warp 3 instruction 96</a:t>
              </a:r>
            </a:p>
          </p:txBody>
        </p:sp>
      </p:grpSp>
      <p:sp>
        <p:nvSpPr>
          <p:cNvPr id="106" name="Footer Placeholder 3"/>
          <p:cNvSpPr>
            <a:spLocks noGrp="1"/>
          </p:cNvSpPr>
          <p:nvPr>
            <p:ph type="ftr" sz="quarter" idx="10"/>
          </p:nvPr>
        </p:nvSpPr>
        <p:spPr>
          <a:xfrm>
            <a:off x="4648200" y="6172200"/>
            <a:ext cx="4267200" cy="609600"/>
          </a:xfrm>
          <a:noFill/>
        </p:spPr>
        <p:txBody>
          <a:bodyPr/>
          <a:lstStyle/>
          <a:p>
            <a:r>
              <a:rPr lang="en-US" smtClean="0"/>
              <a:t>© David Kirk/NVIDIA and Wen-mei W. Hwu, 2007</a:t>
            </a:r>
          </a:p>
          <a:p>
            <a:r>
              <a:rPr lang="en-US" smtClean="0"/>
              <a:t>ECE 498AL, University of Illinois, Urbana-Champaign</a:t>
            </a:r>
            <a:endParaRPr lang="en-US" dirty="0" smtClean="0"/>
          </a:p>
        </p:txBody>
      </p:sp>
    </p:spTree>
    <p:extLst>
      <p:ext uri="{BB962C8B-B14F-4D97-AF65-F5344CB8AC3E}">
        <p14:creationId xmlns:p14="http://schemas.microsoft.com/office/powerpoint/2010/main" val="356911384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pPr eaLnBrk="1" hangingPunct="1"/>
            <a:r>
              <a:rPr lang="en-US" sz="3600" dirty="0" smtClean="0"/>
              <a:t>SM Execution Pipeline</a:t>
            </a:r>
            <a:endParaRPr lang="en-US" sz="3600" dirty="0" smtClean="0"/>
          </a:p>
        </p:txBody>
      </p:sp>
      <p:sp>
        <p:nvSpPr>
          <p:cNvPr id="23556" name="Rectangle 3"/>
          <p:cNvSpPr>
            <a:spLocks noGrp="1" noChangeArrowheads="1"/>
          </p:cNvSpPr>
          <p:nvPr>
            <p:ph type="body" sz="half" idx="1"/>
          </p:nvPr>
        </p:nvSpPr>
        <p:spPr>
          <a:xfrm>
            <a:off x="685800" y="914400"/>
            <a:ext cx="4038600" cy="5181600"/>
          </a:xfrm>
        </p:spPr>
        <p:txBody>
          <a:bodyPr/>
          <a:lstStyle/>
          <a:p>
            <a:pPr marL="457200" indent="-457200" eaLnBrk="1" hangingPunct="1"/>
            <a:r>
              <a:rPr lang="en-US" sz="2000" dirty="0" smtClean="0"/>
              <a:t>Fetch one warp instruction/cycle</a:t>
            </a:r>
          </a:p>
          <a:p>
            <a:pPr marL="974725" lvl="1" indent="-403225" eaLnBrk="1" hangingPunct="1"/>
            <a:r>
              <a:rPr lang="en-US" sz="1800" dirty="0" smtClean="0"/>
              <a:t>from instruction L1 cache </a:t>
            </a:r>
          </a:p>
          <a:p>
            <a:pPr marL="974725" lvl="1" indent="-403225" eaLnBrk="1" hangingPunct="1"/>
            <a:r>
              <a:rPr lang="en-US" sz="1800" dirty="0" smtClean="0"/>
              <a:t>into any instruction buffer slot</a:t>
            </a:r>
          </a:p>
          <a:p>
            <a:pPr marL="457200" indent="-457200" eaLnBrk="1" hangingPunct="1"/>
            <a:r>
              <a:rPr lang="en-US" sz="2000" dirty="0" smtClean="0"/>
              <a:t>Issue one “ready-to-go” warp instruction/cycle</a:t>
            </a:r>
          </a:p>
          <a:p>
            <a:pPr marL="974725" lvl="1" indent="-403225" eaLnBrk="1" hangingPunct="1"/>
            <a:r>
              <a:rPr lang="en-US" sz="1800" dirty="0" smtClean="0"/>
              <a:t>from any warp - instruction buffer slot</a:t>
            </a:r>
          </a:p>
          <a:p>
            <a:pPr marL="974725" lvl="1" indent="-403225" eaLnBrk="1" hangingPunct="1"/>
            <a:r>
              <a:rPr lang="en-US" sz="1800" dirty="0" smtClean="0"/>
              <a:t>operand </a:t>
            </a:r>
            <a:r>
              <a:rPr lang="en-US" sz="1800" dirty="0" err="1" smtClean="0"/>
              <a:t>scoreboarding</a:t>
            </a:r>
            <a:r>
              <a:rPr lang="en-US" sz="1800" dirty="0" smtClean="0"/>
              <a:t> used to prevent hazards</a:t>
            </a:r>
          </a:p>
          <a:p>
            <a:pPr marL="457200" indent="-457200" eaLnBrk="1" hangingPunct="1"/>
            <a:r>
              <a:rPr lang="en-US" sz="2000" dirty="0" smtClean="0"/>
              <a:t>Issue selection based on round-robin/age of warp</a:t>
            </a:r>
          </a:p>
          <a:p>
            <a:pPr marL="457200" indent="-457200" eaLnBrk="1" hangingPunct="1"/>
            <a:r>
              <a:rPr lang="en-US" sz="2000" dirty="0" smtClean="0"/>
              <a:t>SM broadcasts the same instruction to 32 Threads of a Warp</a:t>
            </a:r>
          </a:p>
        </p:txBody>
      </p:sp>
      <p:sp>
        <p:nvSpPr>
          <p:cNvPr id="64" name="Footer Placeholder 3"/>
          <p:cNvSpPr>
            <a:spLocks noGrp="1"/>
          </p:cNvSpPr>
          <p:nvPr>
            <p:ph type="ftr" sz="quarter" idx="10"/>
          </p:nvPr>
        </p:nvSpPr>
        <p:spPr>
          <a:xfrm>
            <a:off x="4648200" y="6172200"/>
            <a:ext cx="4267200" cy="609600"/>
          </a:xfrm>
          <a:noFill/>
        </p:spPr>
        <p:txBody>
          <a:bodyPr/>
          <a:lstStyle/>
          <a:p>
            <a:r>
              <a:rPr lang="en-US" dirty="0" smtClean="0"/>
              <a:t>© David Kirk/NVIDIA and Wen-</a:t>
            </a:r>
            <a:r>
              <a:rPr lang="en-US" dirty="0" err="1" smtClean="0"/>
              <a:t>mei</a:t>
            </a:r>
            <a:r>
              <a:rPr lang="en-US" dirty="0" smtClean="0"/>
              <a:t> W. </a:t>
            </a:r>
            <a:r>
              <a:rPr lang="en-US" dirty="0" err="1" smtClean="0"/>
              <a:t>Hwu</a:t>
            </a:r>
            <a:r>
              <a:rPr lang="en-US" dirty="0" smtClean="0"/>
              <a:t>, 2007</a:t>
            </a:r>
          </a:p>
          <a:p>
            <a:r>
              <a:rPr lang="en-US" dirty="0" smtClean="0"/>
              <a:t>ECE 498AL, University of Illinois, Urbana-Champaign</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914400"/>
            <a:ext cx="4248150" cy="5276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5105400" y="5943600"/>
            <a:ext cx="2238883" cy="338554"/>
          </a:xfrm>
          <a:prstGeom prst="rect">
            <a:avLst/>
          </a:prstGeom>
          <a:noFill/>
        </p:spPr>
        <p:txBody>
          <a:bodyPr wrap="none" rtlCol="0">
            <a:spAutoFit/>
          </a:bodyPr>
          <a:lstStyle/>
          <a:p>
            <a:r>
              <a:rPr lang="en-US" sz="1600" dirty="0" smtClean="0">
                <a:latin typeface="+mn-lt"/>
              </a:rPr>
              <a:t>[From Synthesis Lecture]</a:t>
            </a:r>
            <a:endParaRPr lang="en-US" sz="1600" dirty="0">
              <a:latin typeface="+mn-lt"/>
            </a:endParaRPr>
          </a:p>
        </p:txBody>
      </p:sp>
    </p:spTree>
    <p:extLst>
      <p:ext uri="{BB962C8B-B14F-4D97-AF65-F5344CB8AC3E}">
        <p14:creationId xmlns:p14="http://schemas.microsoft.com/office/powerpoint/2010/main" val="391066088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p:txBody>
          <a:bodyPr/>
          <a:lstStyle/>
          <a:p>
            <a:pPr eaLnBrk="1" hangingPunct="1"/>
            <a:r>
              <a:rPr lang="en-US" smtClean="0"/>
              <a:t>Scoreboarding</a:t>
            </a:r>
          </a:p>
        </p:txBody>
      </p:sp>
      <p:sp>
        <p:nvSpPr>
          <p:cNvPr id="2053" name="Rectangle 3"/>
          <p:cNvSpPr>
            <a:spLocks noGrp="1" noChangeArrowheads="1"/>
          </p:cNvSpPr>
          <p:nvPr>
            <p:ph type="body" sz="half" idx="1"/>
          </p:nvPr>
        </p:nvSpPr>
        <p:spPr>
          <a:xfrm>
            <a:off x="685800" y="1524000"/>
            <a:ext cx="8153400" cy="4572000"/>
          </a:xfrm>
        </p:spPr>
        <p:txBody>
          <a:bodyPr/>
          <a:lstStyle/>
          <a:p>
            <a:pPr marL="457200" indent="-457200" eaLnBrk="1" hangingPunct="1">
              <a:lnSpc>
                <a:spcPct val="90000"/>
              </a:lnSpc>
            </a:pPr>
            <a:r>
              <a:rPr lang="en-US" sz="2400" smtClean="0"/>
              <a:t>All register operands of all instructions in the Instruction Buffer are scoreboarded</a:t>
            </a:r>
          </a:p>
          <a:p>
            <a:pPr marL="974725" lvl="1" indent="-403225" eaLnBrk="1" hangingPunct="1">
              <a:lnSpc>
                <a:spcPct val="90000"/>
              </a:lnSpc>
            </a:pPr>
            <a:r>
              <a:rPr lang="en-US" sz="2000" smtClean="0"/>
              <a:t>Status becomes ready after the needed values are deposited</a:t>
            </a:r>
          </a:p>
          <a:p>
            <a:pPr marL="974725" lvl="1" indent="-403225" eaLnBrk="1" hangingPunct="1">
              <a:lnSpc>
                <a:spcPct val="90000"/>
              </a:lnSpc>
            </a:pPr>
            <a:r>
              <a:rPr lang="en-US" sz="2000" smtClean="0"/>
              <a:t>prevents hazards</a:t>
            </a:r>
          </a:p>
          <a:p>
            <a:pPr marL="974725" lvl="1" indent="-403225" eaLnBrk="1" hangingPunct="1">
              <a:lnSpc>
                <a:spcPct val="90000"/>
              </a:lnSpc>
            </a:pPr>
            <a:r>
              <a:rPr lang="en-US" sz="2000" smtClean="0"/>
              <a:t>cleared instructions are eligible for issue</a:t>
            </a:r>
          </a:p>
          <a:p>
            <a:pPr marL="457200" indent="-457200" eaLnBrk="1" hangingPunct="1">
              <a:lnSpc>
                <a:spcPct val="90000"/>
              </a:lnSpc>
            </a:pPr>
            <a:r>
              <a:rPr lang="en-US" sz="2400" smtClean="0"/>
              <a:t>Decoupled Memory/Processor pipelines</a:t>
            </a:r>
          </a:p>
          <a:p>
            <a:pPr marL="974725" lvl="1" indent="-403225" eaLnBrk="1" hangingPunct="1">
              <a:lnSpc>
                <a:spcPct val="90000"/>
              </a:lnSpc>
            </a:pPr>
            <a:r>
              <a:rPr lang="en-US" sz="2000" smtClean="0"/>
              <a:t>any thread can continue to issue instructions until scoreboarding prevents issue</a:t>
            </a:r>
          </a:p>
          <a:p>
            <a:pPr marL="974725" lvl="1" indent="-403225" eaLnBrk="1" hangingPunct="1">
              <a:lnSpc>
                <a:spcPct val="90000"/>
              </a:lnSpc>
            </a:pPr>
            <a:r>
              <a:rPr lang="en-US" sz="2000" smtClean="0"/>
              <a:t>allows Memory/Processor ops to proceed in shadow of Memory/Processor ops</a:t>
            </a:r>
          </a:p>
        </p:txBody>
      </p:sp>
      <p:graphicFrame>
        <p:nvGraphicFramePr>
          <p:cNvPr id="2050" name="Object 4"/>
          <p:cNvGraphicFramePr>
            <a:graphicFrameLocks noGrp="1" noChangeAspect="1"/>
          </p:cNvGraphicFramePr>
          <p:nvPr>
            <p:ph sz="half" idx="2"/>
          </p:nvPr>
        </p:nvGraphicFramePr>
        <p:xfrm>
          <a:off x="685800" y="4802188"/>
          <a:ext cx="8001000" cy="1447800"/>
        </p:xfrm>
        <a:graphic>
          <a:graphicData uri="http://schemas.openxmlformats.org/presentationml/2006/ole">
            <mc:AlternateContent xmlns:mc="http://schemas.openxmlformats.org/markup-compatibility/2006">
              <mc:Choice xmlns:v="urn:schemas-microsoft-com:vml" Requires="v">
                <p:oleObj spid="_x0000_s6155" name="Visio" r:id="rId3" imgW="5892336" imgH="1066133" progId="">
                  <p:embed/>
                </p:oleObj>
              </mc:Choice>
              <mc:Fallback>
                <p:oleObj name="Visio" r:id="rId3" imgW="5892336" imgH="1066133"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4802188"/>
                        <a:ext cx="80010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Footer Placeholder 3"/>
          <p:cNvSpPr>
            <a:spLocks noGrp="1"/>
          </p:cNvSpPr>
          <p:nvPr>
            <p:ph type="ftr" sz="quarter" idx="10"/>
          </p:nvPr>
        </p:nvSpPr>
        <p:spPr>
          <a:xfrm>
            <a:off x="381000" y="6172200"/>
            <a:ext cx="4267200" cy="609600"/>
          </a:xfrm>
          <a:noFill/>
        </p:spPr>
        <p:txBody>
          <a:bodyPr/>
          <a:lstStyle/>
          <a:p>
            <a:r>
              <a:rPr lang="en-US" smtClean="0"/>
              <a:t>© David Kirk/NVIDIA and Wen-mei W. Hwu, 2007</a:t>
            </a:r>
          </a:p>
          <a:p>
            <a:r>
              <a:rPr lang="en-US" smtClean="0"/>
              <a:t>ECE 498AL, University of Illinois, Urbana-Champaign</a:t>
            </a:r>
            <a:endParaRPr lang="en-US" dirty="0" smtClean="0"/>
          </a:p>
        </p:txBody>
      </p:sp>
    </p:spTree>
    <p:extLst>
      <p:ext uri="{BB962C8B-B14F-4D97-AF65-F5344CB8AC3E}">
        <p14:creationId xmlns:p14="http://schemas.microsoft.com/office/powerpoint/2010/main" val="414071471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a:xfrm>
            <a:off x="457200" y="274638"/>
            <a:ext cx="8382000" cy="1066800"/>
          </a:xfrm>
        </p:spPr>
        <p:txBody>
          <a:bodyPr/>
          <a:lstStyle/>
          <a:p>
            <a:pPr eaLnBrk="1" hangingPunct="1"/>
            <a:r>
              <a:rPr lang="en-US" dirty="0" smtClean="0"/>
              <a:t>CUDA Device Memory</a:t>
            </a:r>
          </a:p>
        </p:txBody>
      </p:sp>
      <p:sp>
        <p:nvSpPr>
          <p:cNvPr id="25604" name="Rectangle 3"/>
          <p:cNvSpPr>
            <a:spLocks noGrp="1" noChangeArrowheads="1"/>
          </p:cNvSpPr>
          <p:nvPr>
            <p:ph type="body" idx="1"/>
          </p:nvPr>
        </p:nvSpPr>
        <p:spPr>
          <a:xfrm>
            <a:off x="381000" y="1371600"/>
            <a:ext cx="5059363" cy="2741613"/>
          </a:xfrm>
        </p:spPr>
        <p:txBody>
          <a:bodyPr/>
          <a:lstStyle/>
          <a:p>
            <a:pPr marL="457200" indent="-457200" eaLnBrk="1" hangingPunct="1"/>
            <a:r>
              <a:rPr lang="en-US" smtClean="0"/>
              <a:t>Each thread can:</a:t>
            </a:r>
          </a:p>
          <a:p>
            <a:pPr marL="974725" lvl="1" indent="-403225" eaLnBrk="1" hangingPunct="1"/>
            <a:r>
              <a:rPr lang="en-US" sz="2100" smtClean="0"/>
              <a:t>R/W per-thread </a:t>
            </a:r>
            <a:r>
              <a:rPr lang="en-US" sz="2100" smtClean="0">
                <a:solidFill>
                  <a:schemeClr val="accent2"/>
                </a:solidFill>
              </a:rPr>
              <a:t>registers</a:t>
            </a:r>
          </a:p>
          <a:p>
            <a:pPr marL="974725" lvl="1" indent="-403225" eaLnBrk="1" hangingPunct="1"/>
            <a:r>
              <a:rPr lang="en-US" sz="2100" smtClean="0"/>
              <a:t>R/W per-thread </a:t>
            </a:r>
            <a:r>
              <a:rPr lang="en-US" sz="2100" smtClean="0">
                <a:solidFill>
                  <a:schemeClr val="accent2"/>
                </a:solidFill>
              </a:rPr>
              <a:t>local memory</a:t>
            </a:r>
          </a:p>
          <a:p>
            <a:pPr marL="974725" lvl="1" indent="-403225" eaLnBrk="1" hangingPunct="1"/>
            <a:r>
              <a:rPr lang="en-US" sz="2100" smtClean="0"/>
              <a:t>R/W per-block </a:t>
            </a:r>
            <a:r>
              <a:rPr lang="en-US" sz="2100" smtClean="0">
                <a:solidFill>
                  <a:schemeClr val="accent2"/>
                </a:solidFill>
              </a:rPr>
              <a:t>shared memory</a:t>
            </a:r>
          </a:p>
          <a:p>
            <a:pPr marL="974725" lvl="1" indent="-403225" eaLnBrk="1" hangingPunct="1"/>
            <a:r>
              <a:rPr lang="en-US" sz="2100" smtClean="0"/>
              <a:t>R/W per-grid </a:t>
            </a:r>
            <a:r>
              <a:rPr lang="en-US" sz="2100" smtClean="0">
                <a:solidFill>
                  <a:schemeClr val="accent2"/>
                </a:solidFill>
              </a:rPr>
              <a:t>global memory</a:t>
            </a:r>
          </a:p>
          <a:p>
            <a:pPr marL="974725" lvl="1" indent="-403225" eaLnBrk="1" hangingPunct="1"/>
            <a:r>
              <a:rPr lang="en-US" sz="2100" smtClean="0"/>
              <a:t>Read only per-grid </a:t>
            </a:r>
            <a:r>
              <a:rPr lang="en-US" sz="2100" smtClean="0">
                <a:solidFill>
                  <a:schemeClr val="accent2"/>
                </a:solidFill>
              </a:rPr>
              <a:t>constant memory</a:t>
            </a:r>
          </a:p>
          <a:p>
            <a:pPr marL="974725" lvl="1" indent="-403225" eaLnBrk="1" hangingPunct="1"/>
            <a:r>
              <a:rPr lang="en-US" sz="2100" smtClean="0"/>
              <a:t>Read only per-grid </a:t>
            </a:r>
            <a:r>
              <a:rPr lang="en-US" sz="2100" smtClean="0">
                <a:solidFill>
                  <a:schemeClr val="accent2"/>
                </a:solidFill>
              </a:rPr>
              <a:t>texture memory</a:t>
            </a:r>
          </a:p>
        </p:txBody>
      </p:sp>
      <p:grpSp>
        <p:nvGrpSpPr>
          <p:cNvPr id="2" name="Group 4"/>
          <p:cNvGrpSpPr>
            <a:grpSpLocks/>
          </p:cNvGrpSpPr>
          <p:nvPr/>
        </p:nvGrpSpPr>
        <p:grpSpPr bwMode="auto">
          <a:xfrm>
            <a:off x="4575175" y="1546225"/>
            <a:ext cx="4541838" cy="5045075"/>
            <a:chOff x="2842" y="974"/>
            <a:chExt cx="2861" cy="3178"/>
          </a:xfrm>
        </p:grpSpPr>
        <p:sp>
          <p:nvSpPr>
            <p:cNvPr id="25607" name="AutoShape 5"/>
            <p:cNvSpPr>
              <a:spLocks noChangeAspect="1" noChangeArrowheads="1"/>
            </p:cNvSpPr>
            <p:nvPr/>
          </p:nvSpPr>
          <p:spPr bwMode="auto">
            <a:xfrm>
              <a:off x="3362" y="974"/>
              <a:ext cx="2341" cy="3178"/>
            </a:xfrm>
            <a:prstGeom prst="rect">
              <a:avLst/>
            </a:prstGeom>
            <a:noFill/>
            <a:ln w="9525">
              <a:noFill/>
              <a:miter lim="800000"/>
              <a:headEnd/>
              <a:tailEnd/>
            </a:ln>
          </p:spPr>
          <p:txBody>
            <a:bodyPr/>
            <a:lstStyle/>
            <a:p>
              <a:endParaRPr lang="en-US"/>
            </a:p>
          </p:txBody>
        </p:sp>
        <p:sp>
          <p:nvSpPr>
            <p:cNvPr id="25608" name="Text Box 6"/>
            <p:cNvSpPr txBox="1">
              <a:spLocks noChangeArrowheads="1"/>
            </p:cNvSpPr>
            <p:nvPr/>
          </p:nvSpPr>
          <p:spPr bwMode="auto">
            <a:xfrm>
              <a:off x="3365" y="977"/>
              <a:ext cx="2335" cy="3172"/>
            </a:xfrm>
            <a:prstGeom prst="rect">
              <a:avLst/>
            </a:prstGeom>
            <a:solidFill>
              <a:srgbClr val="99CCFF"/>
            </a:solidFill>
            <a:ln w="9525">
              <a:solidFill>
                <a:srgbClr val="969696"/>
              </a:solidFill>
              <a:miter lim="800000"/>
              <a:headEnd/>
              <a:tailEnd/>
            </a:ln>
          </p:spPr>
          <p:txBody>
            <a:bodyPr/>
            <a:lstStyle/>
            <a:p>
              <a:r>
                <a:rPr lang="en-US" sz="1200" b="1">
                  <a:solidFill>
                    <a:srgbClr val="003300"/>
                  </a:solidFill>
                  <a:latin typeface="Arial" pitchFamily="34" charset="0"/>
                </a:rPr>
                <a:t>(Device) Grid</a:t>
              </a:r>
            </a:p>
          </p:txBody>
        </p:sp>
        <p:sp>
          <p:nvSpPr>
            <p:cNvPr id="25609" name="Text Box 7"/>
            <p:cNvSpPr txBox="1">
              <a:spLocks noChangeArrowheads="1"/>
            </p:cNvSpPr>
            <p:nvPr/>
          </p:nvSpPr>
          <p:spPr bwMode="auto">
            <a:xfrm>
              <a:off x="3397" y="3491"/>
              <a:ext cx="2271" cy="269"/>
            </a:xfrm>
            <a:prstGeom prst="rect">
              <a:avLst/>
            </a:prstGeom>
            <a:solidFill>
              <a:srgbClr val="FF6600"/>
            </a:solidFill>
            <a:ln w="9525">
              <a:solidFill>
                <a:srgbClr val="969696"/>
              </a:solidFill>
              <a:miter lim="800000"/>
              <a:headEnd/>
              <a:tailEnd/>
            </a:ln>
          </p:spPr>
          <p:txBody>
            <a:bodyPr/>
            <a:lstStyle/>
            <a:p>
              <a:r>
                <a:rPr lang="en-US" sz="1000" b="1">
                  <a:solidFill>
                    <a:srgbClr val="003300"/>
                  </a:solidFill>
                  <a:latin typeface="Arial" pitchFamily="34" charset="0"/>
                </a:rPr>
                <a:t>Constant</a:t>
              </a:r>
            </a:p>
            <a:p>
              <a:r>
                <a:rPr lang="en-US" sz="1000" b="1">
                  <a:solidFill>
                    <a:srgbClr val="003300"/>
                  </a:solidFill>
                  <a:latin typeface="Arial" pitchFamily="34" charset="0"/>
                </a:rPr>
                <a:t>Memory</a:t>
              </a:r>
              <a:endParaRPr lang="en-US" sz="1000">
                <a:solidFill>
                  <a:srgbClr val="003300"/>
                </a:solidFill>
                <a:latin typeface="Arial" pitchFamily="34" charset="0"/>
              </a:endParaRPr>
            </a:p>
          </p:txBody>
        </p:sp>
        <p:sp>
          <p:nvSpPr>
            <p:cNvPr id="25610" name="Text Box 8"/>
            <p:cNvSpPr txBox="1">
              <a:spLocks noChangeArrowheads="1"/>
            </p:cNvSpPr>
            <p:nvPr/>
          </p:nvSpPr>
          <p:spPr bwMode="auto">
            <a:xfrm>
              <a:off x="3397" y="3830"/>
              <a:ext cx="2271" cy="268"/>
            </a:xfrm>
            <a:prstGeom prst="rect">
              <a:avLst/>
            </a:prstGeom>
            <a:solidFill>
              <a:srgbClr val="FF6600"/>
            </a:solidFill>
            <a:ln w="9525">
              <a:solidFill>
                <a:srgbClr val="969696"/>
              </a:solidFill>
              <a:miter lim="800000"/>
              <a:headEnd/>
              <a:tailEnd/>
            </a:ln>
          </p:spPr>
          <p:txBody>
            <a:bodyPr/>
            <a:lstStyle/>
            <a:p>
              <a:r>
                <a:rPr lang="en-US" sz="1000" b="1">
                  <a:solidFill>
                    <a:srgbClr val="003300"/>
                  </a:solidFill>
                  <a:latin typeface="Arial" pitchFamily="34" charset="0"/>
                </a:rPr>
                <a:t>Texture</a:t>
              </a:r>
            </a:p>
            <a:p>
              <a:r>
                <a:rPr lang="en-US" sz="1000" b="1">
                  <a:solidFill>
                    <a:srgbClr val="003300"/>
                  </a:solidFill>
                  <a:latin typeface="Arial" pitchFamily="34" charset="0"/>
                </a:rPr>
                <a:t>Memory</a:t>
              </a:r>
              <a:endParaRPr lang="en-US" sz="1000">
                <a:solidFill>
                  <a:srgbClr val="003300"/>
                </a:solidFill>
                <a:latin typeface="Arial" pitchFamily="34" charset="0"/>
              </a:endParaRPr>
            </a:p>
          </p:txBody>
        </p:sp>
        <p:sp>
          <p:nvSpPr>
            <p:cNvPr id="25611" name="Text Box 9"/>
            <p:cNvSpPr txBox="1">
              <a:spLocks noChangeArrowheads="1"/>
            </p:cNvSpPr>
            <p:nvPr/>
          </p:nvSpPr>
          <p:spPr bwMode="auto">
            <a:xfrm>
              <a:off x="3397" y="3147"/>
              <a:ext cx="2271" cy="268"/>
            </a:xfrm>
            <a:prstGeom prst="rect">
              <a:avLst/>
            </a:prstGeom>
            <a:solidFill>
              <a:srgbClr val="FF6600"/>
            </a:solidFill>
            <a:ln w="9525">
              <a:solidFill>
                <a:srgbClr val="969696"/>
              </a:solidFill>
              <a:miter lim="800000"/>
              <a:headEnd/>
              <a:tailEnd/>
            </a:ln>
          </p:spPr>
          <p:txBody>
            <a:bodyPr/>
            <a:lstStyle/>
            <a:p>
              <a:r>
                <a:rPr lang="en-US" sz="1000" b="1">
                  <a:solidFill>
                    <a:srgbClr val="003300"/>
                  </a:solidFill>
                  <a:latin typeface="Arial" pitchFamily="34" charset="0"/>
                </a:rPr>
                <a:t>Global</a:t>
              </a:r>
            </a:p>
            <a:p>
              <a:r>
                <a:rPr lang="en-US" sz="1000" b="1">
                  <a:solidFill>
                    <a:srgbClr val="003300"/>
                  </a:solidFill>
                  <a:latin typeface="Arial" pitchFamily="34" charset="0"/>
                </a:rPr>
                <a:t>Memory</a:t>
              </a:r>
              <a:endParaRPr lang="en-US" sz="1000">
                <a:solidFill>
                  <a:srgbClr val="003300"/>
                </a:solidFill>
                <a:latin typeface="Arial" pitchFamily="34" charset="0"/>
              </a:endParaRPr>
            </a:p>
          </p:txBody>
        </p:sp>
        <p:sp>
          <p:nvSpPr>
            <p:cNvPr id="25612" name="Text Box 10"/>
            <p:cNvSpPr txBox="1">
              <a:spLocks noChangeArrowheads="1"/>
            </p:cNvSpPr>
            <p:nvPr/>
          </p:nvSpPr>
          <p:spPr bwMode="auto">
            <a:xfrm>
              <a:off x="3396" y="1288"/>
              <a:ext cx="1116" cy="1797"/>
            </a:xfrm>
            <a:prstGeom prst="rect">
              <a:avLst/>
            </a:prstGeom>
            <a:solidFill>
              <a:srgbClr val="FFCC00"/>
            </a:solidFill>
            <a:ln w="9525">
              <a:solidFill>
                <a:srgbClr val="969696"/>
              </a:solidFill>
              <a:miter lim="800000"/>
              <a:headEnd/>
              <a:tailEnd/>
            </a:ln>
          </p:spPr>
          <p:txBody>
            <a:bodyPr/>
            <a:lstStyle/>
            <a:p>
              <a:r>
                <a:rPr lang="en-US" sz="1200" b="1">
                  <a:solidFill>
                    <a:srgbClr val="003300"/>
                  </a:solidFill>
                  <a:latin typeface="Arial" pitchFamily="34" charset="0"/>
                </a:rPr>
                <a:t>Block (0, 0)</a:t>
              </a:r>
            </a:p>
          </p:txBody>
        </p:sp>
        <p:sp>
          <p:nvSpPr>
            <p:cNvPr id="25613" name="Text Box 11"/>
            <p:cNvSpPr txBox="1">
              <a:spLocks noChangeArrowheads="1"/>
            </p:cNvSpPr>
            <p:nvPr/>
          </p:nvSpPr>
          <p:spPr bwMode="auto">
            <a:xfrm>
              <a:off x="3427" y="1609"/>
              <a:ext cx="1060" cy="220"/>
            </a:xfrm>
            <a:prstGeom prst="rect">
              <a:avLst/>
            </a:prstGeom>
            <a:solidFill>
              <a:srgbClr val="FF6600"/>
            </a:solidFill>
            <a:ln w="9525">
              <a:solidFill>
                <a:srgbClr val="969696"/>
              </a:solidFill>
              <a:miter lim="800000"/>
              <a:headEnd/>
              <a:tailEnd/>
            </a:ln>
          </p:spPr>
          <p:txBody>
            <a:bodyPr lIns="0" tIns="91440" rIns="0" bIns="0"/>
            <a:lstStyle/>
            <a:p>
              <a:pPr algn="ctr"/>
              <a:r>
                <a:rPr lang="en-US" sz="1000" b="1">
                  <a:solidFill>
                    <a:srgbClr val="003300"/>
                  </a:solidFill>
                  <a:latin typeface="Arial" pitchFamily="34" charset="0"/>
                </a:rPr>
                <a:t>Shared Memory</a:t>
              </a:r>
              <a:endParaRPr lang="en-US" sz="1000">
                <a:solidFill>
                  <a:srgbClr val="003300"/>
                </a:solidFill>
                <a:latin typeface="Arial" pitchFamily="34" charset="0"/>
              </a:endParaRPr>
            </a:p>
          </p:txBody>
        </p:sp>
        <p:sp>
          <p:nvSpPr>
            <p:cNvPr id="25614" name="Text Box 12"/>
            <p:cNvSpPr txBox="1">
              <a:spLocks noChangeArrowheads="1"/>
            </p:cNvSpPr>
            <p:nvPr/>
          </p:nvSpPr>
          <p:spPr bwMode="auto">
            <a:xfrm>
              <a:off x="3427" y="2709"/>
              <a:ext cx="332" cy="345"/>
            </a:xfrm>
            <a:prstGeom prst="rect">
              <a:avLst/>
            </a:prstGeom>
            <a:solidFill>
              <a:srgbClr val="FF6600"/>
            </a:solidFill>
            <a:ln w="9525">
              <a:solidFill>
                <a:srgbClr val="969696"/>
              </a:solidFill>
              <a:miter lim="800000"/>
              <a:headEnd/>
              <a:tailEnd/>
            </a:ln>
          </p:spPr>
          <p:txBody>
            <a:bodyPr lIns="0" tIns="91440" rIns="0" bIns="0"/>
            <a:lstStyle/>
            <a:p>
              <a:pPr algn="ctr"/>
              <a:r>
                <a:rPr lang="en-US" sz="1000" b="1">
                  <a:solidFill>
                    <a:srgbClr val="003300"/>
                  </a:solidFill>
                  <a:latin typeface="Arial" pitchFamily="34" charset="0"/>
                </a:rPr>
                <a:t>Local</a:t>
              </a:r>
            </a:p>
            <a:p>
              <a:pPr algn="ctr"/>
              <a:r>
                <a:rPr lang="en-US" sz="1000" b="1">
                  <a:solidFill>
                    <a:srgbClr val="003300"/>
                  </a:solidFill>
                  <a:latin typeface="Arial" pitchFamily="34" charset="0"/>
                </a:rPr>
                <a:t>Memory</a:t>
              </a:r>
              <a:endParaRPr lang="en-US" sz="1000">
                <a:solidFill>
                  <a:srgbClr val="003300"/>
                </a:solidFill>
                <a:latin typeface="Arial" pitchFamily="34" charset="0"/>
              </a:endParaRPr>
            </a:p>
          </p:txBody>
        </p:sp>
        <p:sp>
          <p:nvSpPr>
            <p:cNvPr id="25615" name="Text Box 13"/>
            <p:cNvSpPr txBox="1">
              <a:spLocks noChangeArrowheads="1"/>
            </p:cNvSpPr>
            <p:nvPr/>
          </p:nvSpPr>
          <p:spPr bwMode="auto">
            <a:xfrm>
              <a:off x="3421" y="2257"/>
              <a:ext cx="517" cy="307"/>
            </a:xfrm>
            <a:prstGeom prst="rect">
              <a:avLst/>
            </a:prstGeom>
            <a:solidFill>
              <a:srgbClr val="99FF66"/>
            </a:solidFill>
            <a:ln w="9525">
              <a:solidFill>
                <a:srgbClr val="969696"/>
              </a:solidFill>
              <a:miter lim="800000"/>
              <a:headEnd/>
              <a:tailEnd/>
            </a:ln>
          </p:spPr>
          <p:txBody>
            <a:bodyPr lIns="0" tIns="146304" rIns="0" bIns="0"/>
            <a:lstStyle/>
            <a:p>
              <a:pPr algn="ctr"/>
              <a:r>
                <a:rPr lang="en-US" sz="1000" b="1">
                  <a:solidFill>
                    <a:srgbClr val="003300"/>
                  </a:solidFill>
                  <a:latin typeface="Arial" pitchFamily="34" charset="0"/>
                </a:rPr>
                <a:t>Thread (0, 0)</a:t>
              </a:r>
              <a:endParaRPr lang="en-US" sz="1000">
                <a:solidFill>
                  <a:srgbClr val="003300"/>
                </a:solidFill>
                <a:latin typeface="Arial" pitchFamily="34" charset="0"/>
              </a:endParaRPr>
            </a:p>
          </p:txBody>
        </p:sp>
        <p:sp>
          <p:nvSpPr>
            <p:cNvPr id="25616" name="Text Box 14"/>
            <p:cNvSpPr txBox="1">
              <a:spLocks noChangeArrowheads="1"/>
            </p:cNvSpPr>
            <p:nvPr/>
          </p:nvSpPr>
          <p:spPr bwMode="auto">
            <a:xfrm>
              <a:off x="3421" y="1926"/>
              <a:ext cx="392" cy="188"/>
            </a:xfrm>
            <a:prstGeom prst="rect">
              <a:avLst/>
            </a:prstGeom>
            <a:solidFill>
              <a:srgbClr val="FF6600"/>
            </a:solidFill>
            <a:ln w="9525">
              <a:solidFill>
                <a:srgbClr val="969696"/>
              </a:solidFill>
              <a:miter lim="800000"/>
              <a:headEnd/>
              <a:tailEnd/>
            </a:ln>
          </p:spPr>
          <p:txBody>
            <a:bodyPr lIns="0" tIns="0" rIns="0" bIns="0"/>
            <a:lstStyle/>
            <a:p>
              <a:pPr algn="ctr"/>
              <a:r>
                <a:rPr lang="en-US" sz="1000" b="1">
                  <a:solidFill>
                    <a:srgbClr val="003300"/>
                  </a:solidFill>
                  <a:latin typeface="Arial" pitchFamily="34" charset="0"/>
                </a:rPr>
                <a:t>Registers</a:t>
              </a:r>
              <a:endParaRPr lang="en-US" sz="1000">
                <a:solidFill>
                  <a:srgbClr val="003300"/>
                </a:solidFill>
                <a:latin typeface="Arial" pitchFamily="34" charset="0"/>
              </a:endParaRPr>
            </a:p>
          </p:txBody>
        </p:sp>
        <p:sp>
          <p:nvSpPr>
            <p:cNvPr id="25617" name="Line 15"/>
            <p:cNvSpPr>
              <a:spLocks noChangeShapeType="1"/>
            </p:cNvSpPr>
            <p:nvPr/>
          </p:nvSpPr>
          <p:spPr bwMode="auto">
            <a:xfrm flipV="1">
              <a:off x="3874" y="1830"/>
              <a:ext cx="2" cy="421"/>
            </a:xfrm>
            <a:prstGeom prst="line">
              <a:avLst/>
            </a:prstGeom>
            <a:noFill/>
            <a:ln w="25400">
              <a:solidFill>
                <a:schemeClr val="tx1"/>
              </a:solidFill>
              <a:round/>
              <a:headEnd type="triangle" w="lg" len="med"/>
              <a:tailEnd type="triangle" w="lg" len="med"/>
            </a:ln>
          </p:spPr>
          <p:txBody>
            <a:bodyPr/>
            <a:lstStyle/>
            <a:p>
              <a:endParaRPr lang="en-US"/>
            </a:p>
          </p:txBody>
        </p:sp>
        <p:sp>
          <p:nvSpPr>
            <p:cNvPr id="25618" name="Line 16"/>
            <p:cNvSpPr>
              <a:spLocks noChangeShapeType="1"/>
            </p:cNvSpPr>
            <p:nvPr/>
          </p:nvSpPr>
          <p:spPr bwMode="auto">
            <a:xfrm flipV="1">
              <a:off x="3617" y="2111"/>
              <a:ext cx="0" cy="140"/>
            </a:xfrm>
            <a:prstGeom prst="line">
              <a:avLst/>
            </a:prstGeom>
            <a:noFill/>
            <a:ln w="25400">
              <a:solidFill>
                <a:schemeClr val="tx1"/>
              </a:solidFill>
              <a:round/>
              <a:headEnd type="triangle" w="lg" len="med"/>
              <a:tailEnd type="triangle" w="lg" len="med"/>
            </a:ln>
          </p:spPr>
          <p:txBody>
            <a:bodyPr/>
            <a:lstStyle/>
            <a:p>
              <a:endParaRPr lang="en-US"/>
            </a:p>
          </p:txBody>
        </p:sp>
        <p:sp>
          <p:nvSpPr>
            <p:cNvPr id="25619" name="Line 17"/>
            <p:cNvSpPr>
              <a:spLocks noChangeShapeType="1"/>
            </p:cNvSpPr>
            <p:nvPr/>
          </p:nvSpPr>
          <p:spPr bwMode="auto">
            <a:xfrm flipV="1">
              <a:off x="3593" y="2567"/>
              <a:ext cx="1" cy="140"/>
            </a:xfrm>
            <a:prstGeom prst="line">
              <a:avLst/>
            </a:prstGeom>
            <a:noFill/>
            <a:ln w="25400">
              <a:solidFill>
                <a:schemeClr val="tx1"/>
              </a:solidFill>
              <a:round/>
              <a:headEnd type="triangle" w="lg" len="med"/>
              <a:tailEnd type="triangle" w="lg" len="med"/>
            </a:ln>
          </p:spPr>
          <p:txBody>
            <a:bodyPr/>
            <a:lstStyle/>
            <a:p>
              <a:endParaRPr lang="en-US"/>
            </a:p>
          </p:txBody>
        </p:sp>
        <p:sp>
          <p:nvSpPr>
            <p:cNvPr id="25620" name="Line 18"/>
            <p:cNvSpPr>
              <a:spLocks noChangeShapeType="1"/>
            </p:cNvSpPr>
            <p:nvPr/>
          </p:nvSpPr>
          <p:spPr bwMode="auto">
            <a:xfrm>
              <a:off x="3798" y="2567"/>
              <a:ext cx="0" cy="577"/>
            </a:xfrm>
            <a:prstGeom prst="line">
              <a:avLst/>
            </a:prstGeom>
            <a:noFill/>
            <a:ln w="25400">
              <a:solidFill>
                <a:schemeClr val="tx1"/>
              </a:solidFill>
              <a:round/>
              <a:headEnd type="triangle" w="lg" len="med"/>
              <a:tailEnd type="triangle" w="lg" len="med"/>
            </a:ln>
          </p:spPr>
          <p:txBody>
            <a:bodyPr/>
            <a:lstStyle/>
            <a:p>
              <a:endParaRPr lang="en-US"/>
            </a:p>
          </p:txBody>
        </p:sp>
        <p:sp>
          <p:nvSpPr>
            <p:cNvPr id="25621" name="Line 19"/>
            <p:cNvSpPr>
              <a:spLocks noChangeShapeType="1"/>
            </p:cNvSpPr>
            <p:nvPr/>
          </p:nvSpPr>
          <p:spPr bwMode="auto">
            <a:xfrm>
              <a:off x="3919" y="2567"/>
              <a:ext cx="0" cy="1265"/>
            </a:xfrm>
            <a:prstGeom prst="line">
              <a:avLst/>
            </a:prstGeom>
            <a:noFill/>
            <a:ln w="25400">
              <a:solidFill>
                <a:schemeClr val="tx1"/>
              </a:solidFill>
              <a:round/>
              <a:headEnd type="triangle" w="lg" len="med"/>
              <a:tailEnd/>
            </a:ln>
          </p:spPr>
          <p:txBody>
            <a:bodyPr/>
            <a:lstStyle/>
            <a:p>
              <a:endParaRPr lang="en-US"/>
            </a:p>
          </p:txBody>
        </p:sp>
        <p:sp>
          <p:nvSpPr>
            <p:cNvPr id="25622" name="Line 20"/>
            <p:cNvSpPr>
              <a:spLocks noChangeShapeType="1"/>
            </p:cNvSpPr>
            <p:nvPr/>
          </p:nvSpPr>
          <p:spPr bwMode="auto">
            <a:xfrm>
              <a:off x="3858" y="2567"/>
              <a:ext cx="1" cy="921"/>
            </a:xfrm>
            <a:prstGeom prst="line">
              <a:avLst/>
            </a:prstGeom>
            <a:noFill/>
            <a:ln w="25400">
              <a:solidFill>
                <a:schemeClr val="tx1"/>
              </a:solidFill>
              <a:round/>
              <a:headEnd type="triangle" w="lg" len="med"/>
              <a:tailEnd/>
            </a:ln>
          </p:spPr>
          <p:txBody>
            <a:bodyPr/>
            <a:lstStyle/>
            <a:p>
              <a:endParaRPr lang="en-US"/>
            </a:p>
          </p:txBody>
        </p:sp>
        <p:sp>
          <p:nvSpPr>
            <p:cNvPr id="25623" name="Text Box 21"/>
            <p:cNvSpPr txBox="1">
              <a:spLocks noChangeArrowheads="1"/>
            </p:cNvSpPr>
            <p:nvPr/>
          </p:nvSpPr>
          <p:spPr bwMode="auto">
            <a:xfrm>
              <a:off x="3975" y="2709"/>
              <a:ext cx="333" cy="345"/>
            </a:xfrm>
            <a:prstGeom prst="rect">
              <a:avLst/>
            </a:prstGeom>
            <a:solidFill>
              <a:srgbClr val="FF6600"/>
            </a:solidFill>
            <a:ln w="9525">
              <a:solidFill>
                <a:srgbClr val="969696"/>
              </a:solidFill>
              <a:miter lim="800000"/>
              <a:headEnd/>
              <a:tailEnd/>
            </a:ln>
          </p:spPr>
          <p:txBody>
            <a:bodyPr lIns="0" tIns="91440" rIns="0" bIns="0"/>
            <a:lstStyle/>
            <a:p>
              <a:pPr algn="ctr"/>
              <a:r>
                <a:rPr lang="en-US" sz="1000" b="1">
                  <a:solidFill>
                    <a:srgbClr val="003300"/>
                  </a:solidFill>
                  <a:latin typeface="Arial" pitchFamily="34" charset="0"/>
                </a:rPr>
                <a:t>Local</a:t>
              </a:r>
            </a:p>
            <a:p>
              <a:pPr algn="ctr"/>
              <a:r>
                <a:rPr lang="en-US" sz="1000" b="1">
                  <a:solidFill>
                    <a:srgbClr val="003300"/>
                  </a:solidFill>
                  <a:latin typeface="Arial" pitchFamily="34" charset="0"/>
                </a:rPr>
                <a:t>Memory</a:t>
              </a:r>
              <a:endParaRPr lang="en-US" sz="1000">
                <a:solidFill>
                  <a:srgbClr val="003300"/>
                </a:solidFill>
                <a:latin typeface="Arial" pitchFamily="34" charset="0"/>
              </a:endParaRPr>
            </a:p>
          </p:txBody>
        </p:sp>
        <p:sp>
          <p:nvSpPr>
            <p:cNvPr id="25624" name="Text Box 22"/>
            <p:cNvSpPr txBox="1">
              <a:spLocks noChangeArrowheads="1"/>
            </p:cNvSpPr>
            <p:nvPr/>
          </p:nvSpPr>
          <p:spPr bwMode="auto">
            <a:xfrm>
              <a:off x="3970" y="2257"/>
              <a:ext cx="517" cy="307"/>
            </a:xfrm>
            <a:prstGeom prst="rect">
              <a:avLst/>
            </a:prstGeom>
            <a:solidFill>
              <a:srgbClr val="99FF66"/>
            </a:solidFill>
            <a:ln w="9525">
              <a:solidFill>
                <a:srgbClr val="969696"/>
              </a:solidFill>
              <a:miter lim="800000"/>
              <a:headEnd/>
              <a:tailEnd/>
            </a:ln>
          </p:spPr>
          <p:txBody>
            <a:bodyPr lIns="0" tIns="146304" rIns="0" bIns="0"/>
            <a:lstStyle/>
            <a:p>
              <a:pPr algn="ctr"/>
              <a:r>
                <a:rPr lang="en-US" sz="1000" b="1">
                  <a:solidFill>
                    <a:srgbClr val="003300"/>
                  </a:solidFill>
                  <a:latin typeface="Arial" pitchFamily="34" charset="0"/>
                </a:rPr>
                <a:t>Thread (1, 0)</a:t>
              </a:r>
              <a:endParaRPr lang="en-US" sz="1000">
                <a:solidFill>
                  <a:srgbClr val="003300"/>
                </a:solidFill>
                <a:latin typeface="Arial" pitchFamily="34" charset="0"/>
              </a:endParaRPr>
            </a:p>
          </p:txBody>
        </p:sp>
        <p:sp>
          <p:nvSpPr>
            <p:cNvPr id="25625" name="Text Box 23"/>
            <p:cNvSpPr txBox="1">
              <a:spLocks noChangeArrowheads="1"/>
            </p:cNvSpPr>
            <p:nvPr/>
          </p:nvSpPr>
          <p:spPr bwMode="auto">
            <a:xfrm>
              <a:off x="3970" y="1926"/>
              <a:ext cx="391" cy="188"/>
            </a:xfrm>
            <a:prstGeom prst="rect">
              <a:avLst/>
            </a:prstGeom>
            <a:solidFill>
              <a:srgbClr val="FF6600"/>
            </a:solidFill>
            <a:ln w="9525">
              <a:solidFill>
                <a:srgbClr val="969696"/>
              </a:solidFill>
              <a:miter lim="800000"/>
              <a:headEnd/>
              <a:tailEnd/>
            </a:ln>
          </p:spPr>
          <p:txBody>
            <a:bodyPr lIns="0" tIns="0" rIns="0" bIns="0"/>
            <a:lstStyle/>
            <a:p>
              <a:pPr algn="ctr"/>
              <a:r>
                <a:rPr lang="en-US" sz="1000" b="1">
                  <a:solidFill>
                    <a:srgbClr val="003300"/>
                  </a:solidFill>
                  <a:latin typeface="Arial" pitchFamily="34" charset="0"/>
                </a:rPr>
                <a:t>Registers</a:t>
              </a:r>
              <a:endParaRPr lang="en-US" sz="1000">
                <a:solidFill>
                  <a:srgbClr val="003300"/>
                </a:solidFill>
                <a:latin typeface="Arial" pitchFamily="34" charset="0"/>
              </a:endParaRPr>
            </a:p>
          </p:txBody>
        </p:sp>
        <p:sp>
          <p:nvSpPr>
            <p:cNvPr id="25626" name="Line 24"/>
            <p:cNvSpPr>
              <a:spLocks noChangeShapeType="1"/>
            </p:cNvSpPr>
            <p:nvPr/>
          </p:nvSpPr>
          <p:spPr bwMode="auto">
            <a:xfrm flipV="1">
              <a:off x="4422" y="1830"/>
              <a:ext cx="2" cy="421"/>
            </a:xfrm>
            <a:prstGeom prst="line">
              <a:avLst/>
            </a:prstGeom>
            <a:noFill/>
            <a:ln w="25400">
              <a:solidFill>
                <a:schemeClr val="tx1"/>
              </a:solidFill>
              <a:round/>
              <a:headEnd type="triangle" w="lg" len="med"/>
              <a:tailEnd type="triangle" w="lg" len="med"/>
            </a:ln>
          </p:spPr>
          <p:txBody>
            <a:bodyPr/>
            <a:lstStyle/>
            <a:p>
              <a:endParaRPr lang="en-US"/>
            </a:p>
          </p:txBody>
        </p:sp>
        <p:sp>
          <p:nvSpPr>
            <p:cNvPr id="25627" name="Line 25"/>
            <p:cNvSpPr>
              <a:spLocks noChangeShapeType="1"/>
            </p:cNvSpPr>
            <p:nvPr/>
          </p:nvSpPr>
          <p:spPr bwMode="auto">
            <a:xfrm flipV="1">
              <a:off x="4166" y="2111"/>
              <a:ext cx="0" cy="140"/>
            </a:xfrm>
            <a:prstGeom prst="line">
              <a:avLst/>
            </a:prstGeom>
            <a:noFill/>
            <a:ln w="25400">
              <a:solidFill>
                <a:schemeClr val="tx1"/>
              </a:solidFill>
              <a:round/>
              <a:headEnd type="triangle" w="lg" len="med"/>
              <a:tailEnd type="triangle" w="lg" len="med"/>
            </a:ln>
          </p:spPr>
          <p:txBody>
            <a:bodyPr/>
            <a:lstStyle/>
            <a:p>
              <a:endParaRPr lang="en-US"/>
            </a:p>
          </p:txBody>
        </p:sp>
        <p:sp>
          <p:nvSpPr>
            <p:cNvPr id="25628" name="Line 26"/>
            <p:cNvSpPr>
              <a:spLocks noChangeShapeType="1"/>
            </p:cNvSpPr>
            <p:nvPr/>
          </p:nvSpPr>
          <p:spPr bwMode="auto">
            <a:xfrm flipV="1">
              <a:off x="4141" y="2567"/>
              <a:ext cx="1" cy="140"/>
            </a:xfrm>
            <a:prstGeom prst="line">
              <a:avLst/>
            </a:prstGeom>
            <a:noFill/>
            <a:ln w="25400">
              <a:solidFill>
                <a:schemeClr val="tx1"/>
              </a:solidFill>
              <a:round/>
              <a:headEnd type="triangle" w="lg" len="med"/>
              <a:tailEnd type="triangle" w="lg" len="med"/>
            </a:ln>
          </p:spPr>
          <p:txBody>
            <a:bodyPr/>
            <a:lstStyle/>
            <a:p>
              <a:endParaRPr lang="en-US"/>
            </a:p>
          </p:txBody>
        </p:sp>
        <p:sp>
          <p:nvSpPr>
            <p:cNvPr id="25629" name="Line 27"/>
            <p:cNvSpPr>
              <a:spLocks noChangeShapeType="1"/>
            </p:cNvSpPr>
            <p:nvPr/>
          </p:nvSpPr>
          <p:spPr bwMode="auto">
            <a:xfrm>
              <a:off x="4347" y="2567"/>
              <a:ext cx="0" cy="577"/>
            </a:xfrm>
            <a:prstGeom prst="line">
              <a:avLst/>
            </a:prstGeom>
            <a:noFill/>
            <a:ln w="25400">
              <a:solidFill>
                <a:schemeClr val="tx1"/>
              </a:solidFill>
              <a:round/>
              <a:headEnd type="triangle" w="lg" len="med"/>
              <a:tailEnd type="triangle" w="lg" len="med"/>
            </a:ln>
          </p:spPr>
          <p:txBody>
            <a:bodyPr/>
            <a:lstStyle/>
            <a:p>
              <a:endParaRPr lang="en-US"/>
            </a:p>
          </p:txBody>
        </p:sp>
        <p:sp>
          <p:nvSpPr>
            <p:cNvPr id="25630" name="Line 28"/>
            <p:cNvSpPr>
              <a:spLocks noChangeShapeType="1"/>
            </p:cNvSpPr>
            <p:nvPr/>
          </p:nvSpPr>
          <p:spPr bwMode="auto">
            <a:xfrm>
              <a:off x="4467" y="2567"/>
              <a:ext cx="0" cy="1265"/>
            </a:xfrm>
            <a:prstGeom prst="line">
              <a:avLst/>
            </a:prstGeom>
            <a:noFill/>
            <a:ln w="25400">
              <a:solidFill>
                <a:schemeClr val="tx1"/>
              </a:solidFill>
              <a:round/>
              <a:headEnd type="triangle" w="lg" len="med"/>
              <a:tailEnd/>
            </a:ln>
          </p:spPr>
          <p:txBody>
            <a:bodyPr/>
            <a:lstStyle/>
            <a:p>
              <a:endParaRPr lang="en-US"/>
            </a:p>
          </p:txBody>
        </p:sp>
        <p:sp>
          <p:nvSpPr>
            <p:cNvPr id="25631" name="Line 29"/>
            <p:cNvSpPr>
              <a:spLocks noChangeShapeType="1"/>
            </p:cNvSpPr>
            <p:nvPr/>
          </p:nvSpPr>
          <p:spPr bwMode="auto">
            <a:xfrm>
              <a:off x="4406" y="2567"/>
              <a:ext cx="1" cy="921"/>
            </a:xfrm>
            <a:prstGeom prst="line">
              <a:avLst/>
            </a:prstGeom>
            <a:noFill/>
            <a:ln w="25400">
              <a:solidFill>
                <a:schemeClr val="tx1"/>
              </a:solidFill>
              <a:round/>
              <a:headEnd type="triangle" w="lg" len="med"/>
              <a:tailEnd/>
            </a:ln>
          </p:spPr>
          <p:txBody>
            <a:bodyPr/>
            <a:lstStyle/>
            <a:p>
              <a:endParaRPr lang="en-US"/>
            </a:p>
          </p:txBody>
        </p:sp>
        <p:sp>
          <p:nvSpPr>
            <p:cNvPr id="25632" name="Text Box 30"/>
            <p:cNvSpPr txBox="1">
              <a:spLocks noChangeArrowheads="1"/>
            </p:cNvSpPr>
            <p:nvPr/>
          </p:nvSpPr>
          <p:spPr bwMode="auto">
            <a:xfrm>
              <a:off x="4553" y="1288"/>
              <a:ext cx="1116" cy="1797"/>
            </a:xfrm>
            <a:prstGeom prst="rect">
              <a:avLst/>
            </a:prstGeom>
            <a:solidFill>
              <a:srgbClr val="FFCC00"/>
            </a:solidFill>
            <a:ln w="9525">
              <a:solidFill>
                <a:srgbClr val="969696"/>
              </a:solidFill>
              <a:miter lim="800000"/>
              <a:headEnd/>
              <a:tailEnd/>
            </a:ln>
          </p:spPr>
          <p:txBody>
            <a:bodyPr/>
            <a:lstStyle/>
            <a:p>
              <a:r>
                <a:rPr lang="en-US" sz="1200" b="1">
                  <a:solidFill>
                    <a:srgbClr val="003300"/>
                  </a:solidFill>
                  <a:latin typeface="Arial" pitchFamily="34" charset="0"/>
                </a:rPr>
                <a:t>Block (1, 0)</a:t>
              </a:r>
              <a:endParaRPr lang="en-US" sz="1800">
                <a:solidFill>
                  <a:srgbClr val="003300"/>
                </a:solidFill>
                <a:latin typeface="Arial" pitchFamily="34" charset="0"/>
              </a:endParaRPr>
            </a:p>
          </p:txBody>
        </p:sp>
        <p:sp>
          <p:nvSpPr>
            <p:cNvPr id="25633" name="Text Box 31"/>
            <p:cNvSpPr txBox="1">
              <a:spLocks noChangeArrowheads="1"/>
            </p:cNvSpPr>
            <p:nvPr/>
          </p:nvSpPr>
          <p:spPr bwMode="auto">
            <a:xfrm>
              <a:off x="4583" y="1609"/>
              <a:ext cx="1061" cy="220"/>
            </a:xfrm>
            <a:prstGeom prst="rect">
              <a:avLst/>
            </a:prstGeom>
            <a:solidFill>
              <a:srgbClr val="FF6600"/>
            </a:solidFill>
            <a:ln w="9525">
              <a:solidFill>
                <a:srgbClr val="969696"/>
              </a:solidFill>
              <a:miter lim="800000"/>
              <a:headEnd/>
              <a:tailEnd/>
            </a:ln>
          </p:spPr>
          <p:txBody>
            <a:bodyPr lIns="0" tIns="91440" rIns="0" bIns="0"/>
            <a:lstStyle/>
            <a:p>
              <a:pPr algn="ctr"/>
              <a:r>
                <a:rPr lang="en-US" sz="1000" b="1">
                  <a:solidFill>
                    <a:srgbClr val="003300"/>
                  </a:solidFill>
                  <a:latin typeface="Arial" pitchFamily="34" charset="0"/>
                </a:rPr>
                <a:t>Shared Memory</a:t>
              </a:r>
              <a:endParaRPr lang="en-US" sz="1000">
                <a:solidFill>
                  <a:srgbClr val="003300"/>
                </a:solidFill>
                <a:latin typeface="Arial" pitchFamily="34" charset="0"/>
              </a:endParaRPr>
            </a:p>
          </p:txBody>
        </p:sp>
        <p:sp>
          <p:nvSpPr>
            <p:cNvPr id="25634" name="Text Box 32"/>
            <p:cNvSpPr txBox="1">
              <a:spLocks noChangeArrowheads="1"/>
            </p:cNvSpPr>
            <p:nvPr/>
          </p:nvSpPr>
          <p:spPr bwMode="auto">
            <a:xfrm>
              <a:off x="4583" y="2709"/>
              <a:ext cx="332" cy="345"/>
            </a:xfrm>
            <a:prstGeom prst="rect">
              <a:avLst/>
            </a:prstGeom>
            <a:solidFill>
              <a:srgbClr val="FF6600"/>
            </a:solidFill>
            <a:ln w="9525">
              <a:solidFill>
                <a:srgbClr val="969696"/>
              </a:solidFill>
              <a:miter lim="800000"/>
              <a:headEnd/>
              <a:tailEnd/>
            </a:ln>
          </p:spPr>
          <p:txBody>
            <a:bodyPr lIns="0" tIns="91440" rIns="0" bIns="0"/>
            <a:lstStyle/>
            <a:p>
              <a:pPr algn="ctr"/>
              <a:r>
                <a:rPr lang="en-US" sz="1000" b="1">
                  <a:solidFill>
                    <a:srgbClr val="003300"/>
                  </a:solidFill>
                  <a:latin typeface="Arial" pitchFamily="34" charset="0"/>
                </a:rPr>
                <a:t>Local</a:t>
              </a:r>
            </a:p>
            <a:p>
              <a:pPr algn="ctr"/>
              <a:r>
                <a:rPr lang="en-US" sz="1000" b="1">
                  <a:solidFill>
                    <a:srgbClr val="003300"/>
                  </a:solidFill>
                  <a:latin typeface="Arial" pitchFamily="34" charset="0"/>
                </a:rPr>
                <a:t>Memory</a:t>
              </a:r>
              <a:endParaRPr lang="en-US" sz="1000">
                <a:solidFill>
                  <a:srgbClr val="003300"/>
                </a:solidFill>
                <a:latin typeface="Arial" pitchFamily="34" charset="0"/>
              </a:endParaRPr>
            </a:p>
          </p:txBody>
        </p:sp>
        <p:sp>
          <p:nvSpPr>
            <p:cNvPr id="25635" name="Text Box 33"/>
            <p:cNvSpPr txBox="1">
              <a:spLocks noChangeArrowheads="1"/>
            </p:cNvSpPr>
            <p:nvPr/>
          </p:nvSpPr>
          <p:spPr bwMode="auto">
            <a:xfrm>
              <a:off x="4578" y="2257"/>
              <a:ext cx="517" cy="307"/>
            </a:xfrm>
            <a:prstGeom prst="rect">
              <a:avLst/>
            </a:prstGeom>
            <a:solidFill>
              <a:srgbClr val="99FF66"/>
            </a:solidFill>
            <a:ln w="9525">
              <a:solidFill>
                <a:srgbClr val="969696"/>
              </a:solidFill>
              <a:miter lim="800000"/>
              <a:headEnd/>
              <a:tailEnd/>
            </a:ln>
          </p:spPr>
          <p:txBody>
            <a:bodyPr lIns="0" tIns="146304" rIns="0" bIns="0"/>
            <a:lstStyle/>
            <a:p>
              <a:pPr algn="ctr"/>
              <a:r>
                <a:rPr lang="en-US" sz="1000" b="1">
                  <a:solidFill>
                    <a:srgbClr val="003300"/>
                  </a:solidFill>
                  <a:latin typeface="Arial" pitchFamily="34" charset="0"/>
                </a:rPr>
                <a:t>Thread (0, 0)</a:t>
              </a:r>
              <a:endParaRPr lang="en-US" sz="1000">
                <a:solidFill>
                  <a:srgbClr val="003300"/>
                </a:solidFill>
                <a:latin typeface="Arial" pitchFamily="34" charset="0"/>
              </a:endParaRPr>
            </a:p>
          </p:txBody>
        </p:sp>
        <p:sp>
          <p:nvSpPr>
            <p:cNvPr id="25636" name="Text Box 34"/>
            <p:cNvSpPr txBox="1">
              <a:spLocks noChangeArrowheads="1"/>
            </p:cNvSpPr>
            <p:nvPr/>
          </p:nvSpPr>
          <p:spPr bwMode="auto">
            <a:xfrm>
              <a:off x="4578" y="1926"/>
              <a:ext cx="391" cy="188"/>
            </a:xfrm>
            <a:prstGeom prst="rect">
              <a:avLst/>
            </a:prstGeom>
            <a:solidFill>
              <a:srgbClr val="FF6600"/>
            </a:solidFill>
            <a:ln w="9525">
              <a:solidFill>
                <a:srgbClr val="969696"/>
              </a:solidFill>
              <a:miter lim="800000"/>
              <a:headEnd/>
              <a:tailEnd/>
            </a:ln>
          </p:spPr>
          <p:txBody>
            <a:bodyPr lIns="0" tIns="0" rIns="0" bIns="0"/>
            <a:lstStyle/>
            <a:p>
              <a:pPr algn="ctr"/>
              <a:r>
                <a:rPr lang="en-US" sz="1000" b="1">
                  <a:solidFill>
                    <a:srgbClr val="003300"/>
                  </a:solidFill>
                  <a:latin typeface="Arial" pitchFamily="34" charset="0"/>
                </a:rPr>
                <a:t>Registers</a:t>
              </a:r>
              <a:endParaRPr lang="en-US" sz="1000">
                <a:solidFill>
                  <a:srgbClr val="003300"/>
                </a:solidFill>
                <a:latin typeface="Arial" pitchFamily="34" charset="0"/>
              </a:endParaRPr>
            </a:p>
          </p:txBody>
        </p:sp>
        <p:sp>
          <p:nvSpPr>
            <p:cNvPr id="25637" name="Line 35"/>
            <p:cNvSpPr>
              <a:spLocks noChangeShapeType="1"/>
            </p:cNvSpPr>
            <p:nvPr/>
          </p:nvSpPr>
          <p:spPr bwMode="auto">
            <a:xfrm flipV="1">
              <a:off x="5030" y="1830"/>
              <a:ext cx="2" cy="421"/>
            </a:xfrm>
            <a:prstGeom prst="line">
              <a:avLst/>
            </a:prstGeom>
            <a:noFill/>
            <a:ln w="25400">
              <a:solidFill>
                <a:schemeClr val="tx1"/>
              </a:solidFill>
              <a:round/>
              <a:headEnd type="triangle" w="lg" len="med"/>
              <a:tailEnd type="triangle" w="lg" len="med"/>
            </a:ln>
          </p:spPr>
          <p:txBody>
            <a:bodyPr/>
            <a:lstStyle/>
            <a:p>
              <a:endParaRPr lang="en-US"/>
            </a:p>
          </p:txBody>
        </p:sp>
        <p:sp>
          <p:nvSpPr>
            <p:cNvPr id="25638" name="Line 36"/>
            <p:cNvSpPr>
              <a:spLocks noChangeShapeType="1"/>
            </p:cNvSpPr>
            <p:nvPr/>
          </p:nvSpPr>
          <p:spPr bwMode="auto">
            <a:xfrm flipV="1">
              <a:off x="4774" y="2111"/>
              <a:ext cx="0" cy="140"/>
            </a:xfrm>
            <a:prstGeom prst="line">
              <a:avLst/>
            </a:prstGeom>
            <a:noFill/>
            <a:ln w="25400">
              <a:solidFill>
                <a:schemeClr val="tx1"/>
              </a:solidFill>
              <a:round/>
              <a:headEnd type="triangle" w="lg" len="med"/>
              <a:tailEnd type="triangle" w="lg" len="med"/>
            </a:ln>
          </p:spPr>
          <p:txBody>
            <a:bodyPr/>
            <a:lstStyle/>
            <a:p>
              <a:endParaRPr lang="en-US"/>
            </a:p>
          </p:txBody>
        </p:sp>
        <p:sp>
          <p:nvSpPr>
            <p:cNvPr id="25639" name="Line 37"/>
            <p:cNvSpPr>
              <a:spLocks noChangeShapeType="1"/>
            </p:cNvSpPr>
            <p:nvPr/>
          </p:nvSpPr>
          <p:spPr bwMode="auto">
            <a:xfrm flipV="1">
              <a:off x="4749" y="2567"/>
              <a:ext cx="1" cy="140"/>
            </a:xfrm>
            <a:prstGeom prst="line">
              <a:avLst/>
            </a:prstGeom>
            <a:noFill/>
            <a:ln w="25400">
              <a:solidFill>
                <a:schemeClr val="tx1"/>
              </a:solidFill>
              <a:round/>
              <a:headEnd type="triangle" w="lg" len="med"/>
              <a:tailEnd type="triangle" w="lg" len="med"/>
            </a:ln>
          </p:spPr>
          <p:txBody>
            <a:bodyPr/>
            <a:lstStyle/>
            <a:p>
              <a:endParaRPr lang="en-US"/>
            </a:p>
          </p:txBody>
        </p:sp>
        <p:sp>
          <p:nvSpPr>
            <p:cNvPr id="25640" name="Line 38"/>
            <p:cNvSpPr>
              <a:spLocks noChangeShapeType="1"/>
            </p:cNvSpPr>
            <p:nvPr/>
          </p:nvSpPr>
          <p:spPr bwMode="auto">
            <a:xfrm>
              <a:off x="4955" y="2567"/>
              <a:ext cx="0" cy="577"/>
            </a:xfrm>
            <a:prstGeom prst="line">
              <a:avLst/>
            </a:prstGeom>
            <a:noFill/>
            <a:ln w="25400">
              <a:solidFill>
                <a:schemeClr val="tx1"/>
              </a:solidFill>
              <a:round/>
              <a:headEnd type="triangle" w="lg" len="med"/>
              <a:tailEnd type="triangle" w="lg" len="med"/>
            </a:ln>
          </p:spPr>
          <p:txBody>
            <a:bodyPr/>
            <a:lstStyle/>
            <a:p>
              <a:endParaRPr lang="en-US"/>
            </a:p>
          </p:txBody>
        </p:sp>
        <p:sp>
          <p:nvSpPr>
            <p:cNvPr id="25641" name="Line 39"/>
            <p:cNvSpPr>
              <a:spLocks noChangeShapeType="1"/>
            </p:cNvSpPr>
            <p:nvPr/>
          </p:nvSpPr>
          <p:spPr bwMode="auto">
            <a:xfrm>
              <a:off x="5075" y="2567"/>
              <a:ext cx="0" cy="1265"/>
            </a:xfrm>
            <a:prstGeom prst="line">
              <a:avLst/>
            </a:prstGeom>
            <a:noFill/>
            <a:ln w="25400">
              <a:solidFill>
                <a:schemeClr val="tx1"/>
              </a:solidFill>
              <a:round/>
              <a:headEnd type="triangle" w="lg" len="med"/>
              <a:tailEnd/>
            </a:ln>
          </p:spPr>
          <p:txBody>
            <a:bodyPr/>
            <a:lstStyle/>
            <a:p>
              <a:endParaRPr lang="en-US"/>
            </a:p>
          </p:txBody>
        </p:sp>
        <p:sp>
          <p:nvSpPr>
            <p:cNvPr id="25642" name="Line 40"/>
            <p:cNvSpPr>
              <a:spLocks noChangeShapeType="1"/>
            </p:cNvSpPr>
            <p:nvPr/>
          </p:nvSpPr>
          <p:spPr bwMode="auto">
            <a:xfrm>
              <a:off x="5014" y="2567"/>
              <a:ext cx="1" cy="921"/>
            </a:xfrm>
            <a:prstGeom prst="line">
              <a:avLst/>
            </a:prstGeom>
            <a:noFill/>
            <a:ln w="25400">
              <a:solidFill>
                <a:schemeClr val="tx1"/>
              </a:solidFill>
              <a:round/>
              <a:headEnd type="triangle" w="lg" len="med"/>
              <a:tailEnd/>
            </a:ln>
          </p:spPr>
          <p:txBody>
            <a:bodyPr/>
            <a:lstStyle/>
            <a:p>
              <a:endParaRPr lang="en-US"/>
            </a:p>
          </p:txBody>
        </p:sp>
        <p:sp>
          <p:nvSpPr>
            <p:cNvPr id="25643" name="Text Box 41"/>
            <p:cNvSpPr txBox="1">
              <a:spLocks noChangeArrowheads="1"/>
            </p:cNvSpPr>
            <p:nvPr/>
          </p:nvSpPr>
          <p:spPr bwMode="auto">
            <a:xfrm>
              <a:off x="5132" y="2709"/>
              <a:ext cx="332" cy="345"/>
            </a:xfrm>
            <a:prstGeom prst="rect">
              <a:avLst/>
            </a:prstGeom>
            <a:solidFill>
              <a:srgbClr val="FF6600"/>
            </a:solidFill>
            <a:ln w="9525">
              <a:solidFill>
                <a:srgbClr val="969696"/>
              </a:solidFill>
              <a:miter lim="800000"/>
              <a:headEnd/>
              <a:tailEnd/>
            </a:ln>
          </p:spPr>
          <p:txBody>
            <a:bodyPr lIns="0" tIns="91440" rIns="0" bIns="0"/>
            <a:lstStyle/>
            <a:p>
              <a:pPr algn="ctr"/>
              <a:r>
                <a:rPr lang="en-US" sz="1000" b="1">
                  <a:solidFill>
                    <a:srgbClr val="003300"/>
                  </a:solidFill>
                  <a:latin typeface="Arial" pitchFamily="34" charset="0"/>
                </a:rPr>
                <a:t>Local</a:t>
              </a:r>
            </a:p>
            <a:p>
              <a:pPr algn="ctr"/>
              <a:r>
                <a:rPr lang="en-US" sz="1000" b="1">
                  <a:solidFill>
                    <a:srgbClr val="003300"/>
                  </a:solidFill>
                  <a:latin typeface="Arial" pitchFamily="34" charset="0"/>
                </a:rPr>
                <a:t>Memory</a:t>
              </a:r>
              <a:endParaRPr lang="en-US" sz="1000">
                <a:solidFill>
                  <a:srgbClr val="003300"/>
                </a:solidFill>
                <a:latin typeface="Arial" pitchFamily="34" charset="0"/>
              </a:endParaRPr>
            </a:p>
          </p:txBody>
        </p:sp>
        <p:sp>
          <p:nvSpPr>
            <p:cNvPr id="25644" name="Text Box 42"/>
            <p:cNvSpPr txBox="1">
              <a:spLocks noChangeArrowheads="1"/>
            </p:cNvSpPr>
            <p:nvPr/>
          </p:nvSpPr>
          <p:spPr bwMode="auto">
            <a:xfrm>
              <a:off x="5127" y="2257"/>
              <a:ext cx="517" cy="307"/>
            </a:xfrm>
            <a:prstGeom prst="rect">
              <a:avLst/>
            </a:prstGeom>
            <a:solidFill>
              <a:srgbClr val="99FF66"/>
            </a:solidFill>
            <a:ln w="9525">
              <a:solidFill>
                <a:srgbClr val="969696"/>
              </a:solidFill>
              <a:miter lim="800000"/>
              <a:headEnd/>
              <a:tailEnd/>
            </a:ln>
          </p:spPr>
          <p:txBody>
            <a:bodyPr lIns="0" tIns="146304" rIns="0" bIns="0"/>
            <a:lstStyle/>
            <a:p>
              <a:pPr algn="ctr"/>
              <a:r>
                <a:rPr lang="en-US" sz="1000" b="1">
                  <a:solidFill>
                    <a:srgbClr val="003300"/>
                  </a:solidFill>
                  <a:latin typeface="Arial" pitchFamily="34" charset="0"/>
                </a:rPr>
                <a:t>Thread (1, 0)</a:t>
              </a:r>
              <a:endParaRPr lang="en-US" sz="1000">
                <a:solidFill>
                  <a:srgbClr val="003300"/>
                </a:solidFill>
                <a:latin typeface="Arial" pitchFamily="34" charset="0"/>
              </a:endParaRPr>
            </a:p>
          </p:txBody>
        </p:sp>
        <p:sp>
          <p:nvSpPr>
            <p:cNvPr id="25645" name="Text Box 43"/>
            <p:cNvSpPr txBox="1">
              <a:spLocks noChangeArrowheads="1"/>
            </p:cNvSpPr>
            <p:nvPr/>
          </p:nvSpPr>
          <p:spPr bwMode="auto">
            <a:xfrm>
              <a:off x="5127" y="1926"/>
              <a:ext cx="391" cy="188"/>
            </a:xfrm>
            <a:prstGeom prst="rect">
              <a:avLst/>
            </a:prstGeom>
            <a:solidFill>
              <a:srgbClr val="FF6600"/>
            </a:solidFill>
            <a:ln w="9525">
              <a:solidFill>
                <a:srgbClr val="969696"/>
              </a:solidFill>
              <a:miter lim="800000"/>
              <a:headEnd/>
              <a:tailEnd/>
            </a:ln>
          </p:spPr>
          <p:txBody>
            <a:bodyPr lIns="0" tIns="0" rIns="0" bIns="0"/>
            <a:lstStyle/>
            <a:p>
              <a:pPr algn="ctr"/>
              <a:r>
                <a:rPr lang="en-US" sz="1000" b="1">
                  <a:solidFill>
                    <a:srgbClr val="003300"/>
                  </a:solidFill>
                  <a:latin typeface="Arial" pitchFamily="34" charset="0"/>
                </a:rPr>
                <a:t>Registers</a:t>
              </a:r>
              <a:endParaRPr lang="en-US" sz="1000">
                <a:solidFill>
                  <a:srgbClr val="003300"/>
                </a:solidFill>
                <a:latin typeface="Arial" pitchFamily="34" charset="0"/>
              </a:endParaRPr>
            </a:p>
          </p:txBody>
        </p:sp>
        <p:sp>
          <p:nvSpPr>
            <p:cNvPr id="25646" name="Line 44"/>
            <p:cNvSpPr>
              <a:spLocks noChangeShapeType="1"/>
            </p:cNvSpPr>
            <p:nvPr/>
          </p:nvSpPr>
          <p:spPr bwMode="auto">
            <a:xfrm flipV="1">
              <a:off x="5579" y="1830"/>
              <a:ext cx="2" cy="421"/>
            </a:xfrm>
            <a:prstGeom prst="line">
              <a:avLst/>
            </a:prstGeom>
            <a:noFill/>
            <a:ln w="25400">
              <a:solidFill>
                <a:schemeClr val="tx1"/>
              </a:solidFill>
              <a:round/>
              <a:headEnd type="triangle" w="lg" len="med"/>
              <a:tailEnd type="triangle" w="lg" len="med"/>
            </a:ln>
          </p:spPr>
          <p:txBody>
            <a:bodyPr/>
            <a:lstStyle/>
            <a:p>
              <a:endParaRPr lang="en-US"/>
            </a:p>
          </p:txBody>
        </p:sp>
        <p:sp>
          <p:nvSpPr>
            <p:cNvPr id="25647" name="Line 45"/>
            <p:cNvSpPr>
              <a:spLocks noChangeShapeType="1"/>
            </p:cNvSpPr>
            <p:nvPr/>
          </p:nvSpPr>
          <p:spPr bwMode="auto">
            <a:xfrm flipV="1">
              <a:off x="5322" y="2111"/>
              <a:ext cx="0" cy="140"/>
            </a:xfrm>
            <a:prstGeom prst="line">
              <a:avLst/>
            </a:prstGeom>
            <a:noFill/>
            <a:ln w="25400">
              <a:solidFill>
                <a:schemeClr val="tx1"/>
              </a:solidFill>
              <a:round/>
              <a:headEnd type="triangle" w="lg" len="med"/>
              <a:tailEnd type="triangle" w="lg" len="med"/>
            </a:ln>
          </p:spPr>
          <p:txBody>
            <a:bodyPr/>
            <a:lstStyle/>
            <a:p>
              <a:endParaRPr lang="en-US"/>
            </a:p>
          </p:txBody>
        </p:sp>
        <p:sp>
          <p:nvSpPr>
            <p:cNvPr id="25648" name="Line 46"/>
            <p:cNvSpPr>
              <a:spLocks noChangeShapeType="1"/>
            </p:cNvSpPr>
            <p:nvPr/>
          </p:nvSpPr>
          <p:spPr bwMode="auto">
            <a:xfrm flipV="1">
              <a:off x="5298" y="2567"/>
              <a:ext cx="1" cy="140"/>
            </a:xfrm>
            <a:prstGeom prst="line">
              <a:avLst/>
            </a:prstGeom>
            <a:noFill/>
            <a:ln w="25400">
              <a:solidFill>
                <a:schemeClr val="tx1"/>
              </a:solidFill>
              <a:round/>
              <a:headEnd type="triangle" w="lg" len="med"/>
              <a:tailEnd type="triangle" w="lg" len="med"/>
            </a:ln>
          </p:spPr>
          <p:txBody>
            <a:bodyPr/>
            <a:lstStyle/>
            <a:p>
              <a:endParaRPr lang="en-US"/>
            </a:p>
          </p:txBody>
        </p:sp>
        <p:sp>
          <p:nvSpPr>
            <p:cNvPr id="25649" name="Line 47"/>
            <p:cNvSpPr>
              <a:spLocks noChangeShapeType="1"/>
            </p:cNvSpPr>
            <p:nvPr/>
          </p:nvSpPr>
          <p:spPr bwMode="auto">
            <a:xfrm>
              <a:off x="5504" y="2567"/>
              <a:ext cx="0" cy="577"/>
            </a:xfrm>
            <a:prstGeom prst="line">
              <a:avLst/>
            </a:prstGeom>
            <a:noFill/>
            <a:ln w="25400">
              <a:solidFill>
                <a:schemeClr val="tx1"/>
              </a:solidFill>
              <a:round/>
              <a:headEnd type="triangle" w="lg" len="med"/>
              <a:tailEnd type="triangle" w="lg" len="med"/>
            </a:ln>
          </p:spPr>
          <p:txBody>
            <a:bodyPr/>
            <a:lstStyle/>
            <a:p>
              <a:endParaRPr lang="en-US"/>
            </a:p>
          </p:txBody>
        </p:sp>
        <p:sp>
          <p:nvSpPr>
            <p:cNvPr id="25650" name="Line 48"/>
            <p:cNvSpPr>
              <a:spLocks noChangeShapeType="1"/>
            </p:cNvSpPr>
            <p:nvPr/>
          </p:nvSpPr>
          <p:spPr bwMode="auto">
            <a:xfrm>
              <a:off x="5624" y="2567"/>
              <a:ext cx="0" cy="1265"/>
            </a:xfrm>
            <a:prstGeom prst="line">
              <a:avLst/>
            </a:prstGeom>
            <a:noFill/>
            <a:ln w="25400">
              <a:solidFill>
                <a:schemeClr val="tx1"/>
              </a:solidFill>
              <a:round/>
              <a:headEnd type="triangle" w="lg" len="med"/>
              <a:tailEnd/>
            </a:ln>
          </p:spPr>
          <p:txBody>
            <a:bodyPr/>
            <a:lstStyle/>
            <a:p>
              <a:endParaRPr lang="en-US"/>
            </a:p>
          </p:txBody>
        </p:sp>
        <p:sp>
          <p:nvSpPr>
            <p:cNvPr id="25651" name="Line 49"/>
            <p:cNvSpPr>
              <a:spLocks noChangeShapeType="1"/>
            </p:cNvSpPr>
            <p:nvPr/>
          </p:nvSpPr>
          <p:spPr bwMode="auto">
            <a:xfrm>
              <a:off x="5563" y="2567"/>
              <a:ext cx="1" cy="921"/>
            </a:xfrm>
            <a:prstGeom prst="line">
              <a:avLst/>
            </a:prstGeom>
            <a:noFill/>
            <a:ln w="25400">
              <a:solidFill>
                <a:schemeClr val="tx1"/>
              </a:solidFill>
              <a:round/>
              <a:headEnd type="triangle" w="lg" len="med"/>
              <a:tailEnd/>
            </a:ln>
          </p:spPr>
          <p:txBody>
            <a:bodyPr/>
            <a:lstStyle/>
            <a:p>
              <a:endParaRPr lang="en-US"/>
            </a:p>
          </p:txBody>
        </p:sp>
        <p:sp>
          <p:nvSpPr>
            <p:cNvPr id="25652" name="Text Box 50"/>
            <p:cNvSpPr txBox="1">
              <a:spLocks noChangeArrowheads="1"/>
            </p:cNvSpPr>
            <p:nvPr/>
          </p:nvSpPr>
          <p:spPr bwMode="auto">
            <a:xfrm>
              <a:off x="2842" y="3144"/>
              <a:ext cx="355" cy="1008"/>
            </a:xfrm>
            <a:prstGeom prst="rect">
              <a:avLst/>
            </a:prstGeom>
            <a:solidFill>
              <a:srgbClr val="99CCFF"/>
            </a:solidFill>
            <a:ln w="9525">
              <a:solidFill>
                <a:srgbClr val="969696"/>
              </a:solidFill>
              <a:miter lim="800000"/>
              <a:headEnd/>
              <a:tailEnd/>
            </a:ln>
          </p:spPr>
          <p:txBody>
            <a:bodyPr/>
            <a:lstStyle/>
            <a:p>
              <a:r>
                <a:rPr lang="en-US" sz="1200" b="1">
                  <a:solidFill>
                    <a:srgbClr val="003300"/>
                  </a:solidFill>
                  <a:latin typeface="Arial" pitchFamily="34" charset="0"/>
                </a:rPr>
                <a:t>Host</a:t>
              </a:r>
            </a:p>
          </p:txBody>
        </p:sp>
        <p:sp>
          <p:nvSpPr>
            <p:cNvPr id="25653" name="Line 51"/>
            <p:cNvSpPr>
              <a:spLocks noChangeShapeType="1"/>
            </p:cNvSpPr>
            <p:nvPr/>
          </p:nvSpPr>
          <p:spPr bwMode="auto">
            <a:xfrm flipV="1">
              <a:off x="3197" y="3278"/>
              <a:ext cx="199" cy="0"/>
            </a:xfrm>
            <a:prstGeom prst="line">
              <a:avLst/>
            </a:prstGeom>
            <a:noFill/>
            <a:ln w="25400">
              <a:solidFill>
                <a:schemeClr val="tx1"/>
              </a:solidFill>
              <a:round/>
              <a:headEnd type="triangle" w="lg" len="med"/>
              <a:tailEnd type="triangle" w="lg" len="med"/>
            </a:ln>
          </p:spPr>
          <p:txBody>
            <a:bodyPr/>
            <a:lstStyle/>
            <a:p>
              <a:endParaRPr lang="en-US"/>
            </a:p>
          </p:txBody>
        </p:sp>
        <p:sp>
          <p:nvSpPr>
            <p:cNvPr id="25654" name="Line 52"/>
            <p:cNvSpPr>
              <a:spLocks noChangeShapeType="1"/>
            </p:cNvSpPr>
            <p:nvPr/>
          </p:nvSpPr>
          <p:spPr bwMode="auto">
            <a:xfrm flipV="1">
              <a:off x="3197" y="3618"/>
              <a:ext cx="199" cy="0"/>
            </a:xfrm>
            <a:prstGeom prst="line">
              <a:avLst/>
            </a:prstGeom>
            <a:noFill/>
            <a:ln w="25400">
              <a:solidFill>
                <a:schemeClr val="tx1"/>
              </a:solidFill>
              <a:round/>
              <a:headEnd type="triangle" w="lg" len="med"/>
              <a:tailEnd type="triangle" w="lg" len="med"/>
            </a:ln>
          </p:spPr>
          <p:txBody>
            <a:bodyPr/>
            <a:lstStyle/>
            <a:p>
              <a:endParaRPr lang="en-US"/>
            </a:p>
          </p:txBody>
        </p:sp>
        <p:sp>
          <p:nvSpPr>
            <p:cNvPr id="25655" name="Line 53"/>
            <p:cNvSpPr>
              <a:spLocks noChangeShapeType="1"/>
            </p:cNvSpPr>
            <p:nvPr/>
          </p:nvSpPr>
          <p:spPr bwMode="auto">
            <a:xfrm flipV="1">
              <a:off x="3197" y="3958"/>
              <a:ext cx="199" cy="0"/>
            </a:xfrm>
            <a:prstGeom prst="line">
              <a:avLst/>
            </a:prstGeom>
            <a:noFill/>
            <a:ln w="25400">
              <a:solidFill>
                <a:schemeClr val="tx1"/>
              </a:solidFill>
              <a:round/>
              <a:headEnd type="triangle" w="lg" len="med"/>
              <a:tailEnd type="triangle" w="lg" len="med"/>
            </a:ln>
          </p:spPr>
          <p:txBody>
            <a:bodyPr/>
            <a:lstStyle/>
            <a:p>
              <a:endParaRPr lang="en-US"/>
            </a:p>
          </p:txBody>
        </p:sp>
      </p:grpSp>
      <p:sp>
        <p:nvSpPr>
          <p:cNvPr id="25606" name="Rectangle 54"/>
          <p:cNvSpPr>
            <a:spLocks noChangeArrowheads="1"/>
          </p:cNvSpPr>
          <p:nvPr/>
        </p:nvSpPr>
        <p:spPr bwMode="auto">
          <a:xfrm>
            <a:off x="381000" y="4648200"/>
            <a:ext cx="3759200" cy="1331913"/>
          </a:xfrm>
          <a:prstGeom prst="rect">
            <a:avLst/>
          </a:prstGeom>
          <a:noFill/>
          <a:ln w="9525">
            <a:noFill/>
            <a:miter lim="800000"/>
            <a:headEnd/>
            <a:tailEnd/>
          </a:ln>
        </p:spPr>
        <p:txBody>
          <a:bodyPr/>
          <a:lstStyle/>
          <a:p>
            <a:pPr marL="457200" indent="-457200">
              <a:spcBef>
                <a:spcPct val="20000"/>
              </a:spcBef>
              <a:buFontTx/>
              <a:buChar char="•"/>
            </a:pPr>
            <a:r>
              <a:rPr lang="en-US" sz="2800">
                <a:latin typeface="Times New Roman" pitchFamily="18" charset="0"/>
              </a:rPr>
              <a:t>The host can R/W </a:t>
            </a:r>
            <a:r>
              <a:rPr lang="en-US" sz="2800">
                <a:solidFill>
                  <a:schemeClr val="accent2"/>
                </a:solidFill>
                <a:latin typeface="Times New Roman" pitchFamily="18" charset="0"/>
              </a:rPr>
              <a:t>global</a:t>
            </a:r>
            <a:r>
              <a:rPr lang="en-US" sz="2800">
                <a:latin typeface="Times New Roman" pitchFamily="18" charset="0"/>
              </a:rPr>
              <a:t>, </a:t>
            </a:r>
            <a:r>
              <a:rPr lang="en-US" sz="2800">
                <a:solidFill>
                  <a:schemeClr val="accent2"/>
                </a:solidFill>
                <a:latin typeface="Times New Roman" pitchFamily="18" charset="0"/>
              </a:rPr>
              <a:t>constant</a:t>
            </a:r>
            <a:r>
              <a:rPr lang="en-US" sz="2800">
                <a:latin typeface="Times New Roman" pitchFamily="18" charset="0"/>
              </a:rPr>
              <a:t>, and </a:t>
            </a:r>
            <a:r>
              <a:rPr lang="en-US" sz="2800">
                <a:solidFill>
                  <a:schemeClr val="accent2"/>
                </a:solidFill>
                <a:latin typeface="Times New Roman" pitchFamily="18" charset="0"/>
              </a:rPr>
              <a:t>texture</a:t>
            </a:r>
            <a:r>
              <a:rPr lang="en-US" sz="2800">
                <a:latin typeface="Times New Roman" pitchFamily="18" charset="0"/>
              </a:rPr>
              <a:t> memories</a:t>
            </a:r>
          </a:p>
        </p:txBody>
      </p:sp>
      <p:sp>
        <p:nvSpPr>
          <p:cNvPr id="57" name="Footer Placeholder 3"/>
          <p:cNvSpPr>
            <a:spLocks noGrp="1"/>
          </p:cNvSpPr>
          <p:nvPr>
            <p:ph type="ftr" sz="quarter" idx="10"/>
          </p:nvPr>
        </p:nvSpPr>
        <p:spPr>
          <a:xfrm>
            <a:off x="381000" y="6172200"/>
            <a:ext cx="4267200" cy="609600"/>
          </a:xfrm>
          <a:noFill/>
        </p:spPr>
        <p:txBody>
          <a:bodyPr/>
          <a:lstStyle/>
          <a:p>
            <a:r>
              <a:rPr lang="en-US" smtClean="0"/>
              <a:t>© David Kirk/NVIDIA and Wen-mei W. Hwu, 2007</a:t>
            </a:r>
          </a:p>
          <a:p>
            <a:r>
              <a:rPr lang="en-US" smtClean="0"/>
              <a:t>ECE 498AL, University of Illinois, Urbana-Champaign</a:t>
            </a:r>
            <a:endParaRPr lang="en-US" dirty="0" smtClean="0"/>
          </a:p>
        </p:txBody>
      </p:sp>
    </p:spTree>
    <p:extLst>
      <p:ext uri="{BB962C8B-B14F-4D97-AF65-F5344CB8AC3E}">
        <p14:creationId xmlns:p14="http://schemas.microsoft.com/office/powerpoint/2010/main" val="2513382897"/>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pPr eaLnBrk="1" hangingPunct="1"/>
            <a:r>
              <a:rPr lang="en-US" sz="3600" smtClean="0"/>
              <a:t>Global, Constant, and Texture Memories</a:t>
            </a:r>
            <a:br>
              <a:rPr lang="en-US" sz="3600" smtClean="0"/>
            </a:br>
            <a:r>
              <a:rPr lang="en-US" sz="3600" smtClean="0"/>
              <a:t>(Long Latency Accesses)</a:t>
            </a:r>
          </a:p>
        </p:txBody>
      </p:sp>
      <p:sp>
        <p:nvSpPr>
          <p:cNvPr id="26628" name="Rectangle 3"/>
          <p:cNvSpPr>
            <a:spLocks noGrp="1" noChangeArrowheads="1"/>
          </p:cNvSpPr>
          <p:nvPr>
            <p:ph type="body" idx="1"/>
          </p:nvPr>
        </p:nvSpPr>
        <p:spPr>
          <a:xfrm>
            <a:off x="685800" y="1524000"/>
            <a:ext cx="4114800" cy="5105400"/>
          </a:xfrm>
        </p:spPr>
        <p:txBody>
          <a:bodyPr/>
          <a:lstStyle/>
          <a:p>
            <a:pPr eaLnBrk="1" hangingPunct="1">
              <a:lnSpc>
                <a:spcPct val="90000"/>
              </a:lnSpc>
            </a:pPr>
            <a:r>
              <a:rPr lang="en-US" sz="2800" dirty="0" smtClean="0"/>
              <a:t>Global memory</a:t>
            </a:r>
          </a:p>
          <a:p>
            <a:pPr lvl="1" eaLnBrk="1" hangingPunct="1">
              <a:lnSpc>
                <a:spcPct val="90000"/>
              </a:lnSpc>
            </a:pPr>
            <a:r>
              <a:rPr lang="en-US" sz="2400" dirty="0" smtClean="0"/>
              <a:t>Main means of communicating R/W Data between </a:t>
            </a:r>
            <a:r>
              <a:rPr lang="en-US" sz="2400" dirty="0" smtClean="0">
                <a:solidFill>
                  <a:schemeClr val="accent2"/>
                </a:solidFill>
              </a:rPr>
              <a:t>host </a:t>
            </a:r>
            <a:r>
              <a:rPr lang="en-US" sz="2400" dirty="0" smtClean="0"/>
              <a:t>and </a:t>
            </a:r>
            <a:r>
              <a:rPr lang="en-US" sz="2400" dirty="0" smtClean="0">
                <a:solidFill>
                  <a:schemeClr val="accent2"/>
                </a:solidFill>
              </a:rPr>
              <a:t>device</a:t>
            </a:r>
          </a:p>
          <a:p>
            <a:pPr lvl="1" eaLnBrk="1" hangingPunct="1">
              <a:lnSpc>
                <a:spcPct val="90000"/>
              </a:lnSpc>
            </a:pPr>
            <a:r>
              <a:rPr lang="en-US" sz="2400" dirty="0" smtClean="0"/>
              <a:t>Contents visible to all threads</a:t>
            </a:r>
          </a:p>
          <a:p>
            <a:pPr eaLnBrk="1" hangingPunct="1">
              <a:lnSpc>
                <a:spcPct val="90000"/>
              </a:lnSpc>
            </a:pPr>
            <a:r>
              <a:rPr lang="en-US" sz="2800" dirty="0" smtClean="0"/>
              <a:t>Texture and Constant Memories</a:t>
            </a:r>
          </a:p>
          <a:p>
            <a:pPr lvl="1" eaLnBrk="1" hangingPunct="1">
              <a:lnSpc>
                <a:spcPct val="90000"/>
              </a:lnSpc>
            </a:pPr>
            <a:r>
              <a:rPr lang="en-US" sz="2400" dirty="0" smtClean="0"/>
              <a:t>Constants initialized by host </a:t>
            </a:r>
          </a:p>
          <a:p>
            <a:pPr lvl="1" eaLnBrk="1" hangingPunct="1">
              <a:lnSpc>
                <a:spcPct val="90000"/>
              </a:lnSpc>
            </a:pPr>
            <a:r>
              <a:rPr lang="en-US" sz="2400" dirty="0" smtClean="0"/>
              <a:t>Contents visible to all threads</a:t>
            </a:r>
          </a:p>
        </p:txBody>
      </p:sp>
      <p:grpSp>
        <p:nvGrpSpPr>
          <p:cNvPr id="2" name="Group 4"/>
          <p:cNvGrpSpPr>
            <a:grpSpLocks/>
          </p:cNvGrpSpPr>
          <p:nvPr/>
        </p:nvGrpSpPr>
        <p:grpSpPr bwMode="auto">
          <a:xfrm>
            <a:off x="4575175" y="1546225"/>
            <a:ext cx="4541838" cy="5045075"/>
            <a:chOff x="2842" y="974"/>
            <a:chExt cx="2861" cy="3178"/>
          </a:xfrm>
        </p:grpSpPr>
        <p:sp>
          <p:nvSpPr>
            <p:cNvPr id="26634" name="AutoShape 5"/>
            <p:cNvSpPr>
              <a:spLocks noChangeAspect="1" noChangeArrowheads="1"/>
            </p:cNvSpPr>
            <p:nvPr/>
          </p:nvSpPr>
          <p:spPr bwMode="auto">
            <a:xfrm>
              <a:off x="3362" y="974"/>
              <a:ext cx="2341" cy="3178"/>
            </a:xfrm>
            <a:prstGeom prst="rect">
              <a:avLst/>
            </a:prstGeom>
            <a:noFill/>
            <a:ln w="9525">
              <a:noFill/>
              <a:miter lim="800000"/>
              <a:headEnd/>
              <a:tailEnd/>
            </a:ln>
          </p:spPr>
          <p:txBody>
            <a:bodyPr/>
            <a:lstStyle/>
            <a:p>
              <a:endParaRPr lang="en-US"/>
            </a:p>
          </p:txBody>
        </p:sp>
        <p:sp>
          <p:nvSpPr>
            <p:cNvPr id="26635" name="Text Box 6"/>
            <p:cNvSpPr txBox="1">
              <a:spLocks noChangeArrowheads="1"/>
            </p:cNvSpPr>
            <p:nvPr/>
          </p:nvSpPr>
          <p:spPr bwMode="auto">
            <a:xfrm>
              <a:off x="3365" y="977"/>
              <a:ext cx="2335" cy="3172"/>
            </a:xfrm>
            <a:prstGeom prst="rect">
              <a:avLst/>
            </a:prstGeom>
            <a:solidFill>
              <a:srgbClr val="99CCFF"/>
            </a:solidFill>
            <a:ln w="9525">
              <a:solidFill>
                <a:srgbClr val="969696"/>
              </a:solidFill>
              <a:miter lim="800000"/>
              <a:headEnd/>
              <a:tailEnd/>
            </a:ln>
          </p:spPr>
          <p:txBody>
            <a:bodyPr/>
            <a:lstStyle/>
            <a:p>
              <a:r>
                <a:rPr lang="en-US" sz="1200" b="1">
                  <a:solidFill>
                    <a:srgbClr val="003300"/>
                  </a:solidFill>
                  <a:latin typeface="Arial" pitchFamily="34" charset="0"/>
                </a:rPr>
                <a:t>(Device) Grid</a:t>
              </a:r>
            </a:p>
          </p:txBody>
        </p:sp>
        <p:sp>
          <p:nvSpPr>
            <p:cNvPr id="26636" name="Text Box 7"/>
            <p:cNvSpPr txBox="1">
              <a:spLocks noChangeArrowheads="1"/>
            </p:cNvSpPr>
            <p:nvPr/>
          </p:nvSpPr>
          <p:spPr bwMode="auto">
            <a:xfrm>
              <a:off x="3397" y="3491"/>
              <a:ext cx="2271" cy="269"/>
            </a:xfrm>
            <a:prstGeom prst="rect">
              <a:avLst/>
            </a:prstGeom>
            <a:solidFill>
              <a:srgbClr val="FF6600"/>
            </a:solidFill>
            <a:ln w="9525">
              <a:solidFill>
                <a:srgbClr val="969696"/>
              </a:solidFill>
              <a:miter lim="800000"/>
              <a:headEnd/>
              <a:tailEnd/>
            </a:ln>
          </p:spPr>
          <p:txBody>
            <a:bodyPr/>
            <a:lstStyle/>
            <a:p>
              <a:r>
                <a:rPr lang="en-US" sz="1000" b="1">
                  <a:solidFill>
                    <a:srgbClr val="003300"/>
                  </a:solidFill>
                  <a:latin typeface="Arial" pitchFamily="34" charset="0"/>
                </a:rPr>
                <a:t>Constant</a:t>
              </a:r>
            </a:p>
            <a:p>
              <a:r>
                <a:rPr lang="en-US" sz="1000" b="1">
                  <a:solidFill>
                    <a:srgbClr val="003300"/>
                  </a:solidFill>
                  <a:latin typeface="Arial" pitchFamily="34" charset="0"/>
                </a:rPr>
                <a:t>Memory</a:t>
              </a:r>
              <a:endParaRPr lang="en-US" sz="1000">
                <a:solidFill>
                  <a:srgbClr val="003300"/>
                </a:solidFill>
                <a:latin typeface="Arial" pitchFamily="34" charset="0"/>
              </a:endParaRPr>
            </a:p>
          </p:txBody>
        </p:sp>
        <p:sp>
          <p:nvSpPr>
            <p:cNvPr id="26637" name="Text Box 8"/>
            <p:cNvSpPr txBox="1">
              <a:spLocks noChangeArrowheads="1"/>
            </p:cNvSpPr>
            <p:nvPr/>
          </p:nvSpPr>
          <p:spPr bwMode="auto">
            <a:xfrm>
              <a:off x="3397" y="3830"/>
              <a:ext cx="2271" cy="268"/>
            </a:xfrm>
            <a:prstGeom prst="rect">
              <a:avLst/>
            </a:prstGeom>
            <a:solidFill>
              <a:srgbClr val="FF6600"/>
            </a:solidFill>
            <a:ln w="9525">
              <a:solidFill>
                <a:srgbClr val="969696"/>
              </a:solidFill>
              <a:miter lim="800000"/>
              <a:headEnd/>
              <a:tailEnd/>
            </a:ln>
          </p:spPr>
          <p:txBody>
            <a:bodyPr/>
            <a:lstStyle/>
            <a:p>
              <a:r>
                <a:rPr lang="en-US" sz="1000" b="1">
                  <a:solidFill>
                    <a:srgbClr val="003300"/>
                  </a:solidFill>
                  <a:latin typeface="Arial" pitchFamily="34" charset="0"/>
                </a:rPr>
                <a:t>Texture</a:t>
              </a:r>
            </a:p>
            <a:p>
              <a:r>
                <a:rPr lang="en-US" sz="1000" b="1">
                  <a:solidFill>
                    <a:srgbClr val="003300"/>
                  </a:solidFill>
                  <a:latin typeface="Arial" pitchFamily="34" charset="0"/>
                </a:rPr>
                <a:t>Memory</a:t>
              </a:r>
              <a:endParaRPr lang="en-US" sz="1000">
                <a:solidFill>
                  <a:srgbClr val="003300"/>
                </a:solidFill>
                <a:latin typeface="Arial" pitchFamily="34" charset="0"/>
              </a:endParaRPr>
            </a:p>
          </p:txBody>
        </p:sp>
        <p:sp>
          <p:nvSpPr>
            <p:cNvPr id="26638" name="Text Box 9"/>
            <p:cNvSpPr txBox="1">
              <a:spLocks noChangeArrowheads="1"/>
            </p:cNvSpPr>
            <p:nvPr/>
          </p:nvSpPr>
          <p:spPr bwMode="auto">
            <a:xfrm>
              <a:off x="3397" y="3147"/>
              <a:ext cx="2271" cy="268"/>
            </a:xfrm>
            <a:prstGeom prst="rect">
              <a:avLst/>
            </a:prstGeom>
            <a:solidFill>
              <a:srgbClr val="FF6600"/>
            </a:solidFill>
            <a:ln w="9525">
              <a:solidFill>
                <a:srgbClr val="969696"/>
              </a:solidFill>
              <a:miter lim="800000"/>
              <a:headEnd/>
              <a:tailEnd/>
            </a:ln>
          </p:spPr>
          <p:txBody>
            <a:bodyPr/>
            <a:lstStyle/>
            <a:p>
              <a:r>
                <a:rPr lang="en-US" sz="1000" b="1">
                  <a:solidFill>
                    <a:srgbClr val="003300"/>
                  </a:solidFill>
                  <a:latin typeface="Arial" pitchFamily="34" charset="0"/>
                </a:rPr>
                <a:t>Global</a:t>
              </a:r>
            </a:p>
            <a:p>
              <a:r>
                <a:rPr lang="en-US" sz="1000" b="1">
                  <a:solidFill>
                    <a:srgbClr val="003300"/>
                  </a:solidFill>
                  <a:latin typeface="Arial" pitchFamily="34" charset="0"/>
                </a:rPr>
                <a:t>Memory</a:t>
              </a:r>
              <a:endParaRPr lang="en-US" sz="1000">
                <a:solidFill>
                  <a:srgbClr val="003300"/>
                </a:solidFill>
                <a:latin typeface="Arial" pitchFamily="34" charset="0"/>
              </a:endParaRPr>
            </a:p>
          </p:txBody>
        </p:sp>
        <p:sp>
          <p:nvSpPr>
            <p:cNvPr id="26639" name="Text Box 10"/>
            <p:cNvSpPr txBox="1">
              <a:spLocks noChangeArrowheads="1"/>
            </p:cNvSpPr>
            <p:nvPr/>
          </p:nvSpPr>
          <p:spPr bwMode="auto">
            <a:xfrm>
              <a:off x="3396" y="1288"/>
              <a:ext cx="1116" cy="1797"/>
            </a:xfrm>
            <a:prstGeom prst="rect">
              <a:avLst/>
            </a:prstGeom>
            <a:solidFill>
              <a:srgbClr val="FFCC00"/>
            </a:solidFill>
            <a:ln w="9525">
              <a:solidFill>
                <a:srgbClr val="969696"/>
              </a:solidFill>
              <a:miter lim="800000"/>
              <a:headEnd/>
              <a:tailEnd/>
            </a:ln>
          </p:spPr>
          <p:txBody>
            <a:bodyPr/>
            <a:lstStyle/>
            <a:p>
              <a:r>
                <a:rPr lang="en-US" sz="1200" b="1">
                  <a:solidFill>
                    <a:srgbClr val="003300"/>
                  </a:solidFill>
                  <a:latin typeface="Arial" pitchFamily="34" charset="0"/>
                </a:rPr>
                <a:t>Block (0, 0)</a:t>
              </a:r>
            </a:p>
          </p:txBody>
        </p:sp>
        <p:sp>
          <p:nvSpPr>
            <p:cNvPr id="26640" name="Text Box 11"/>
            <p:cNvSpPr txBox="1">
              <a:spLocks noChangeArrowheads="1"/>
            </p:cNvSpPr>
            <p:nvPr/>
          </p:nvSpPr>
          <p:spPr bwMode="auto">
            <a:xfrm>
              <a:off x="3427" y="1609"/>
              <a:ext cx="1060" cy="220"/>
            </a:xfrm>
            <a:prstGeom prst="rect">
              <a:avLst/>
            </a:prstGeom>
            <a:solidFill>
              <a:srgbClr val="FF6600"/>
            </a:solidFill>
            <a:ln w="9525">
              <a:solidFill>
                <a:srgbClr val="969696"/>
              </a:solidFill>
              <a:miter lim="800000"/>
              <a:headEnd/>
              <a:tailEnd/>
            </a:ln>
          </p:spPr>
          <p:txBody>
            <a:bodyPr lIns="0" tIns="91440" rIns="0" bIns="0"/>
            <a:lstStyle/>
            <a:p>
              <a:pPr algn="ctr"/>
              <a:r>
                <a:rPr lang="en-US" sz="1000" b="1">
                  <a:solidFill>
                    <a:srgbClr val="003300"/>
                  </a:solidFill>
                  <a:latin typeface="Arial" pitchFamily="34" charset="0"/>
                </a:rPr>
                <a:t>Shared Memory</a:t>
              </a:r>
              <a:endParaRPr lang="en-US" sz="1000">
                <a:solidFill>
                  <a:srgbClr val="003300"/>
                </a:solidFill>
                <a:latin typeface="Arial" pitchFamily="34" charset="0"/>
              </a:endParaRPr>
            </a:p>
          </p:txBody>
        </p:sp>
        <p:sp>
          <p:nvSpPr>
            <p:cNvPr id="26641" name="Text Box 12"/>
            <p:cNvSpPr txBox="1">
              <a:spLocks noChangeArrowheads="1"/>
            </p:cNvSpPr>
            <p:nvPr/>
          </p:nvSpPr>
          <p:spPr bwMode="auto">
            <a:xfrm>
              <a:off x="3427" y="2709"/>
              <a:ext cx="332" cy="345"/>
            </a:xfrm>
            <a:prstGeom prst="rect">
              <a:avLst/>
            </a:prstGeom>
            <a:solidFill>
              <a:srgbClr val="FF6600"/>
            </a:solidFill>
            <a:ln w="9525">
              <a:solidFill>
                <a:srgbClr val="969696"/>
              </a:solidFill>
              <a:miter lim="800000"/>
              <a:headEnd/>
              <a:tailEnd/>
            </a:ln>
          </p:spPr>
          <p:txBody>
            <a:bodyPr lIns="0" tIns="91440" rIns="0" bIns="0"/>
            <a:lstStyle/>
            <a:p>
              <a:pPr algn="ctr"/>
              <a:r>
                <a:rPr lang="en-US" sz="1000" b="1">
                  <a:solidFill>
                    <a:srgbClr val="003300"/>
                  </a:solidFill>
                  <a:latin typeface="Arial" pitchFamily="34" charset="0"/>
                </a:rPr>
                <a:t>Local</a:t>
              </a:r>
            </a:p>
            <a:p>
              <a:pPr algn="ctr"/>
              <a:r>
                <a:rPr lang="en-US" sz="1000" b="1">
                  <a:solidFill>
                    <a:srgbClr val="003300"/>
                  </a:solidFill>
                  <a:latin typeface="Arial" pitchFamily="34" charset="0"/>
                </a:rPr>
                <a:t>Memory</a:t>
              </a:r>
              <a:endParaRPr lang="en-US" sz="1000">
                <a:solidFill>
                  <a:srgbClr val="003300"/>
                </a:solidFill>
                <a:latin typeface="Arial" pitchFamily="34" charset="0"/>
              </a:endParaRPr>
            </a:p>
          </p:txBody>
        </p:sp>
        <p:sp>
          <p:nvSpPr>
            <p:cNvPr id="26642" name="Text Box 13"/>
            <p:cNvSpPr txBox="1">
              <a:spLocks noChangeArrowheads="1"/>
            </p:cNvSpPr>
            <p:nvPr/>
          </p:nvSpPr>
          <p:spPr bwMode="auto">
            <a:xfrm>
              <a:off x="3421" y="2257"/>
              <a:ext cx="517" cy="307"/>
            </a:xfrm>
            <a:prstGeom prst="rect">
              <a:avLst/>
            </a:prstGeom>
            <a:solidFill>
              <a:srgbClr val="99FF66"/>
            </a:solidFill>
            <a:ln w="9525">
              <a:solidFill>
                <a:srgbClr val="969696"/>
              </a:solidFill>
              <a:miter lim="800000"/>
              <a:headEnd/>
              <a:tailEnd/>
            </a:ln>
          </p:spPr>
          <p:txBody>
            <a:bodyPr lIns="0" tIns="146304" rIns="0" bIns="0"/>
            <a:lstStyle/>
            <a:p>
              <a:pPr algn="ctr"/>
              <a:r>
                <a:rPr lang="en-US" sz="1000" b="1">
                  <a:solidFill>
                    <a:srgbClr val="003300"/>
                  </a:solidFill>
                  <a:latin typeface="Arial" pitchFamily="34" charset="0"/>
                </a:rPr>
                <a:t>Thread (0, 0)</a:t>
              </a:r>
              <a:endParaRPr lang="en-US" sz="1000">
                <a:solidFill>
                  <a:srgbClr val="003300"/>
                </a:solidFill>
                <a:latin typeface="Arial" pitchFamily="34" charset="0"/>
              </a:endParaRPr>
            </a:p>
          </p:txBody>
        </p:sp>
        <p:sp>
          <p:nvSpPr>
            <p:cNvPr id="26643" name="Text Box 14"/>
            <p:cNvSpPr txBox="1">
              <a:spLocks noChangeArrowheads="1"/>
            </p:cNvSpPr>
            <p:nvPr/>
          </p:nvSpPr>
          <p:spPr bwMode="auto">
            <a:xfrm>
              <a:off x="3421" y="1926"/>
              <a:ext cx="392" cy="188"/>
            </a:xfrm>
            <a:prstGeom prst="rect">
              <a:avLst/>
            </a:prstGeom>
            <a:solidFill>
              <a:srgbClr val="FF6600"/>
            </a:solidFill>
            <a:ln w="9525">
              <a:solidFill>
                <a:srgbClr val="969696"/>
              </a:solidFill>
              <a:miter lim="800000"/>
              <a:headEnd/>
              <a:tailEnd/>
            </a:ln>
          </p:spPr>
          <p:txBody>
            <a:bodyPr lIns="0" tIns="0" rIns="0" bIns="0"/>
            <a:lstStyle/>
            <a:p>
              <a:pPr algn="ctr"/>
              <a:r>
                <a:rPr lang="en-US" sz="1000" b="1">
                  <a:solidFill>
                    <a:srgbClr val="003300"/>
                  </a:solidFill>
                  <a:latin typeface="Arial" pitchFamily="34" charset="0"/>
                </a:rPr>
                <a:t>Registers</a:t>
              </a:r>
              <a:endParaRPr lang="en-US" sz="1000">
                <a:solidFill>
                  <a:srgbClr val="003300"/>
                </a:solidFill>
                <a:latin typeface="Arial" pitchFamily="34" charset="0"/>
              </a:endParaRPr>
            </a:p>
          </p:txBody>
        </p:sp>
        <p:sp>
          <p:nvSpPr>
            <p:cNvPr id="26644" name="Line 15"/>
            <p:cNvSpPr>
              <a:spLocks noChangeShapeType="1"/>
            </p:cNvSpPr>
            <p:nvPr/>
          </p:nvSpPr>
          <p:spPr bwMode="auto">
            <a:xfrm flipV="1">
              <a:off x="3874" y="1830"/>
              <a:ext cx="2" cy="421"/>
            </a:xfrm>
            <a:prstGeom prst="line">
              <a:avLst/>
            </a:prstGeom>
            <a:noFill/>
            <a:ln w="25400">
              <a:solidFill>
                <a:schemeClr val="tx1"/>
              </a:solidFill>
              <a:round/>
              <a:headEnd type="triangle" w="lg" len="med"/>
              <a:tailEnd type="triangle" w="lg" len="med"/>
            </a:ln>
          </p:spPr>
          <p:txBody>
            <a:bodyPr/>
            <a:lstStyle/>
            <a:p>
              <a:endParaRPr lang="en-US"/>
            </a:p>
          </p:txBody>
        </p:sp>
        <p:sp>
          <p:nvSpPr>
            <p:cNvPr id="26645" name="Line 16"/>
            <p:cNvSpPr>
              <a:spLocks noChangeShapeType="1"/>
            </p:cNvSpPr>
            <p:nvPr/>
          </p:nvSpPr>
          <p:spPr bwMode="auto">
            <a:xfrm flipV="1">
              <a:off x="3617" y="2111"/>
              <a:ext cx="0" cy="140"/>
            </a:xfrm>
            <a:prstGeom prst="line">
              <a:avLst/>
            </a:prstGeom>
            <a:noFill/>
            <a:ln w="25400">
              <a:solidFill>
                <a:schemeClr val="tx1"/>
              </a:solidFill>
              <a:round/>
              <a:headEnd type="triangle" w="lg" len="med"/>
              <a:tailEnd type="triangle" w="lg" len="med"/>
            </a:ln>
          </p:spPr>
          <p:txBody>
            <a:bodyPr/>
            <a:lstStyle/>
            <a:p>
              <a:endParaRPr lang="en-US"/>
            </a:p>
          </p:txBody>
        </p:sp>
        <p:sp>
          <p:nvSpPr>
            <p:cNvPr id="26646" name="Line 17"/>
            <p:cNvSpPr>
              <a:spLocks noChangeShapeType="1"/>
            </p:cNvSpPr>
            <p:nvPr/>
          </p:nvSpPr>
          <p:spPr bwMode="auto">
            <a:xfrm flipV="1">
              <a:off x="3593" y="2567"/>
              <a:ext cx="1" cy="140"/>
            </a:xfrm>
            <a:prstGeom prst="line">
              <a:avLst/>
            </a:prstGeom>
            <a:noFill/>
            <a:ln w="25400">
              <a:solidFill>
                <a:schemeClr val="tx1"/>
              </a:solidFill>
              <a:round/>
              <a:headEnd type="triangle" w="lg" len="med"/>
              <a:tailEnd type="triangle" w="lg" len="med"/>
            </a:ln>
          </p:spPr>
          <p:txBody>
            <a:bodyPr/>
            <a:lstStyle/>
            <a:p>
              <a:endParaRPr lang="en-US"/>
            </a:p>
          </p:txBody>
        </p:sp>
        <p:sp>
          <p:nvSpPr>
            <p:cNvPr id="26647" name="Line 18"/>
            <p:cNvSpPr>
              <a:spLocks noChangeShapeType="1"/>
            </p:cNvSpPr>
            <p:nvPr/>
          </p:nvSpPr>
          <p:spPr bwMode="auto">
            <a:xfrm>
              <a:off x="3798" y="2567"/>
              <a:ext cx="0" cy="577"/>
            </a:xfrm>
            <a:prstGeom prst="line">
              <a:avLst/>
            </a:prstGeom>
            <a:noFill/>
            <a:ln w="25400">
              <a:solidFill>
                <a:schemeClr val="tx1"/>
              </a:solidFill>
              <a:round/>
              <a:headEnd type="triangle" w="lg" len="med"/>
              <a:tailEnd type="triangle" w="lg" len="med"/>
            </a:ln>
          </p:spPr>
          <p:txBody>
            <a:bodyPr/>
            <a:lstStyle/>
            <a:p>
              <a:endParaRPr lang="en-US"/>
            </a:p>
          </p:txBody>
        </p:sp>
        <p:sp>
          <p:nvSpPr>
            <p:cNvPr id="26648" name="Line 19"/>
            <p:cNvSpPr>
              <a:spLocks noChangeShapeType="1"/>
            </p:cNvSpPr>
            <p:nvPr/>
          </p:nvSpPr>
          <p:spPr bwMode="auto">
            <a:xfrm>
              <a:off x="3919" y="2567"/>
              <a:ext cx="0" cy="1265"/>
            </a:xfrm>
            <a:prstGeom prst="line">
              <a:avLst/>
            </a:prstGeom>
            <a:noFill/>
            <a:ln w="25400">
              <a:solidFill>
                <a:schemeClr val="tx1"/>
              </a:solidFill>
              <a:round/>
              <a:headEnd type="triangle" w="lg" len="med"/>
              <a:tailEnd/>
            </a:ln>
          </p:spPr>
          <p:txBody>
            <a:bodyPr/>
            <a:lstStyle/>
            <a:p>
              <a:endParaRPr lang="en-US"/>
            </a:p>
          </p:txBody>
        </p:sp>
        <p:sp>
          <p:nvSpPr>
            <p:cNvPr id="26649" name="Line 20"/>
            <p:cNvSpPr>
              <a:spLocks noChangeShapeType="1"/>
            </p:cNvSpPr>
            <p:nvPr/>
          </p:nvSpPr>
          <p:spPr bwMode="auto">
            <a:xfrm>
              <a:off x="3858" y="2567"/>
              <a:ext cx="1" cy="921"/>
            </a:xfrm>
            <a:prstGeom prst="line">
              <a:avLst/>
            </a:prstGeom>
            <a:noFill/>
            <a:ln w="25400">
              <a:solidFill>
                <a:schemeClr val="tx1"/>
              </a:solidFill>
              <a:round/>
              <a:headEnd type="triangle" w="lg" len="med"/>
              <a:tailEnd/>
            </a:ln>
          </p:spPr>
          <p:txBody>
            <a:bodyPr/>
            <a:lstStyle/>
            <a:p>
              <a:endParaRPr lang="en-US"/>
            </a:p>
          </p:txBody>
        </p:sp>
        <p:sp>
          <p:nvSpPr>
            <p:cNvPr id="26650" name="Text Box 21"/>
            <p:cNvSpPr txBox="1">
              <a:spLocks noChangeArrowheads="1"/>
            </p:cNvSpPr>
            <p:nvPr/>
          </p:nvSpPr>
          <p:spPr bwMode="auto">
            <a:xfrm>
              <a:off x="3975" y="2709"/>
              <a:ext cx="333" cy="345"/>
            </a:xfrm>
            <a:prstGeom prst="rect">
              <a:avLst/>
            </a:prstGeom>
            <a:solidFill>
              <a:srgbClr val="FF6600"/>
            </a:solidFill>
            <a:ln w="9525">
              <a:solidFill>
                <a:srgbClr val="969696"/>
              </a:solidFill>
              <a:miter lim="800000"/>
              <a:headEnd/>
              <a:tailEnd/>
            </a:ln>
          </p:spPr>
          <p:txBody>
            <a:bodyPr lIns="0" tIns="91440" rIns="0" bIns="0"/>
            <a:lstStyle/>
            <a:p>
              <a:pPr algn="ctr"/>
              <a:r>
                <a:rPr lang="en-US" sz="1000" b="1">
                  <a:solidFill>
                    <a:srgbClr val="003300"/>
                  </a:solidFill>
                  <a:latin typeface="Arial" pitchFamily="34" charset="0"/>
                </a:rPr>
                <a:t>Local</a:t>
              </a:r>
            </a:p>
            <a:p>
              <a:pPr algn="ctr"/>
              <a:r>
                <a:rPr lang="en-US" sz="1000" b="1">
                  <a:solidFill>
                    <a:srgbClr val="003300"/>
                  </a:solidFill>
                  <a:latin typeface="Arial" pitchFamily="34" charset="0"/>
                </a:rPr>
                <a:t>Memory</a:t>
              </a:r>
              <a:endParaRPr lang="en-US" sz="1000">
                <a:solidFill>
                  <a:srgbClr val="003300"/>
                </a:solidFill>
                <a:latin typeface="Arial" pitchFamily="34" charset="0"/>
              </a:endParaRPr>
            </a:p>
          </p:txBody>
        </p:sp>
        <p:sp>
          <p:nvSpPr>
            <p:cNvPr id="26651" name="Text Box 22"/>
            <p:cNvSpPr txBox="1">
              <a:spLocks noChangeArrowheads="1"/>
            </p:cNvSpPr>
            <p:nvPr/>
          </p:nvSpPr>
          <p:spPr bwMode="auto">
            <a:xfrm>
              <a:off x="3970" y="2257"/>
              <a:ext cx="517" cy="307"/>
            </a:xfrm>
            <a:prstGeom prst="rect">
              <a:avLst/>
            </a:prstGeom>
            <a:solidFill>
              <a:srgbClr val="99FF66"/>
            </a:solidFill>
            <a:ln w="9525">
              <a:solidFill>
                <a:srgbClr val="969696"/>
              </a:solidFill>
              <a:miter lim="800000"/>
              <a:headEnd/>
              <a:tailEnd/>
            </a:ln>
          </p:spPr>
          <p:txBody>
            <a:bodyPr lIns="0" tIns="146304" rIns="0" bIns="0"/>
            <a:lstStyle/>
            <a:p>
              <a:pPr algn="ctr"/>
              <a:r>
                <a:rPr lang="en-US" sz="1000" b="1">
                  <a:solidFill>
                    <a:srgbClr val="003300"/>
                  </a:solidFill>
                  <a:latin typeface="Arial" pitchFamily="34" charset="0"/>
                </a:rPr>
                <a:t>Thread (1, 0)</a:t>
              </a:r>
              <a:endParaRPr lang="en-US" sz="1000">
                <a:solidFill>
                  <a:srgbClr val="003300"/>
                </a:solidFill>
                <a:latin typeface="Arial" pitchFamily="34" charset="0"/>
              </a:endParaRPr>
            </a:p>
          </p:txBody>
        </p:sp>
        <p:sp>
          <p:nvSpPr>
            <p:cNvPr id="26652" name="Text Box 23"/>
            <p:cNvSpPr txBox="1">
              <a:spLocks noChangeArrowheads="1"/>
            </p:cNvSpPr>
            <p:nvPr/>
          </p:nvSpPr>
          <p:spPr bwMode="auto">
            <a:xfrm>
              <a:off x="3970" y="1926"/>
              <a:ext cx="391" cy="188"/>
            </a:xfrm>
            <a:prstGeom prst="rect">
              <a:avLst/>
            </a:prstGeom>
            <a:solidFill>
              <a:srgbClr val="FF6600"/>
            </a:solidFill>
            <a:ln w="9525">
              <a:solidFill>
                <a:srgbClr val="969696"/>
              </a:solidFill>
              <a:miter lim="800000"/>
              <a:headEnd/>
              <a:tailEnd/>
            </a:ln>
          </p:spPr>
          <p:txBody>
            <a:bodyPr lIns="0" tIns="0" rIns="0" bIns="0"/>
            <a:lstStyle/>
            <a:p>
              <a:pPr algn="ctr"/>
              <a:r>
                <a:rPr lang="en-US" sz="1000" b="1">
                  <a:solidFill>
                    <a:srgbClr val="003300"/>
                  </a:solidFill>
                  <a:latin typeface="Arial" pitchFamily="34" charset="0"/>
                </a:rPr>
                <a:t>Registers</a:t>
              </a:r>
              <a:endParaRPr lang="en-US" sz="1000">
                <a:solidFill>
                  <a:srgbClr val="003300"/>
                </a:solidFill>
                <a:latin typeface="Arial" pitchFamily="34" charset="0"/>
              </a:endParaRPr>
            </a:p>
          </p:txBody>
        </p:sp>
        <p:sp>
          <p:nvSpPr>
            <p:cNvPr id="26653" name="Line 24"/>
            <p:cNvSpPr>
              <a:spLocks noChangeShapeType="1"/>
            </p:cNvSpPr>
            <p:nvPr/>
          </p:nvSpPr>
          <p:spPr bwMode="auto">
            <a:xfrm flipV="1">
              <a:off x="4422" y="1830"/>
              <a:ext cx="2" cy="421"/>
            </a:xfrm>
            <a:prstGeom prst="line">
              <a:avLst/>
            </a:prstGeom>
            <a:noFill/>
            <a:ln w="25400">
              <a:solidFill>
                <a:schemeClr val="tx1"/>
              </a:solidFill>
              <a:round/>
              <a:headEnd type="triangle" w="lg" len="med"/>
              <a:tailEnd type="triangle" w="lg" len="med"/>
            </a:ln>
          </p:spPr>
          <p:txBody>
            <a:bodyPr/>
            <a:lstStyle/>
            <a:p>
              <a:endParaRPr lang="en-US"/>
            </a:p>
          </p:txBody>
        </p:sp>
        <p:sp>
          <p:nvSpPr>
            <p:cNvPr id="26654" name="Line 25"/>
            <p:cNvSpPr>
              <a:spLocks noChangeShapeType="1"/>
            </p:cNvSpPr>
            <p:nvPr/>
          </p:nvSpPr>
          <p:spPr bwMode="auto">
            <a:xfrm flipV="1">
              <a:off x="4166" y="2111"/>
              <a:ext cx="0" cy="140"/>
            </a:xfrm>
            <a:prstGeom prst="line">
              <a:avLst/>
            </a:prstGeom>
            <a:noFill/>
            <a:ln w="25400">
              <a:solidFill>
                <a:schemeClr val="tx1"/>
              </a:solidFill>
              <a:round/>
              <a:headEnd type="triangle" w="lg" len="med"/>
              <a:tailEnd type="triangle" w="lg" len="med"/>
            </a:ln>
          </p:spPr>
          <p:txBody>
            <a:bodyPr/>
            <a:lstStyle/>
            <a:p>
              <a:endParaRPr lang="en-US"/>
            </a:p>
          </p:txBody>
        </p:sp>
        <p:sp>
          <p:nvSpPr>
            <p:cNvPr id="26655" name="Line 26"/>
            <p:cNvSpPr>
              <a:spLocks noChangeShapeType="1"/>
            </p:cNvSpPr>
            <p:nvPr/>
          </p:nvSpPr>
          <p:spPr bwMode="auto">
            <a:xfrm flipV="1">
              <a:off x="4141" y="2567"/>
              <a:ext cx="1" cy="140"/>
            </a:xfrm>
            <a:prstGeom prst="line">
              <a:avLst/>
            </a:prstGeom>
            <a:noFill/>
            <a:ln w="25400">
              <a:solidFill>
                <a:schemeClr val="tx1"/>
              </a:solidFill>
              <a:round/>
              <a:headEnd type="triangle" w="lg" len="med"/>
              <a:tailEnd type="triangle" w="lg" len="med"/>
            </a:ln>
          </p:spPr>
          <p:txBody>
            <a:bodyPr/>
            <a:lstStyle/>
            <a:p>
              <a:endParaRPr lang="en-US"/>
            </a:p>
          </p:txBody>
        </p:sp>
        <p:sp>
          <p:nvSpPr>
            <p:cNvPr id="26656" name="Line 27"/>
            <p:cNvSpPr>
              <a:spLocks noChangeShapeType="1"/>
            </p:cNvSpPr>
            <p:nvPr/>
          </p:nvSpPr>
          <p:spPr bwMode="auto">
            <a:xfrm>
              <a:off x="4347" y="2567"/>
              <a:ext cx="0" cy="577"/>
            </a:xfrm>
            <a:prstGeom prst="line">
              <a:avLst/>
            </a:prstGeom>
            <a:noFill/>
            <a:ln w="25400">
              <a:solidFill>
                <a:schemeClr val="tx1"/>
              </a:solidFill>
              <a:round/>
              <a:headEnd type="triangle" w="lg" len="med"/>
              <a:tailEnd type="triangle" w="lg" len="med"/>
            </a:ln>
          </p:spPr>
          <p:txBody>
            <a:bodyPr/>
            <a:lstStyle/>
            <a:p>
              <a:endParaRPr lang="en-US"/>
            </a:p>
          </p:txBody>
        </p:sp>
        <p:sp>
          <p:nvSpPr>
            <p:cNvPr id="26657" name="Line 28"/>
            <p:cNvSpPr>
              <a:spLocks noChangeShapeType="1"/>
            </p:cNvSpPr>
            <p:nvPr/>
          </p:nvSpPr>
          <p:spPr bwMode="auto">
            <a:xfrm>
              <a:off x="4467" y="2567"/>
              <a:ext cx="0" cy="1265"/>
            </a:xfrm>
            <a:prstGeom prst="line">
              <a:avLst/>
            </a:prstGeom>
            <a:noFill/>
            <a:ln w="25400">
              <a:solidFill>
                <a:schemeClr val="tx1"/>
              </a:solidFill>
              <a:round/>
              <a:headEnd type="triangle" w="lg" len="med"/>
              <a:tailEnd/>
            </a:ln>
          </p:spPr>
          <p:txBody>
            <a:bodyPr/>
            <a:lstStyle/>
            <a:p>
              <a:endParaRPr lang="en-US"/>
            </a:p>
          </p:txBody>
        </p:sp>
        <p:sp>
          <p:nvSpPr>
            <p:cNvPr id="26658" name="Line 29"/>
            <p:cNvSpPr>
              <a:spLocks noChangeShapeType="1"/>
            </p:cNvSpPr>
            <p:nvPr/>
          </p:nvSpPr>
          <p:spPr bwMode="auto">
            <a:xfrm>
              <a:off x="4406" y="2567"/>
              <a:ext cx="1" cy="921"/>
            </a:xfrm>
            <a:prstGeom prst="line">
              <a:avLst/>
            </a:prstGeom>
            <a:noFill/>
            <a:ln w="25400">
              <a:solidFill>
                <a:schemeClr val="tx1"/>
              </a:solidFill>
              <a:round/>
              <a:headEnd type="triangle" w="lg" len="med"/>
              <a:tailEnd/>
            </a:ln>
          </p:spPr>
          <p:txBody>
            <a:bodyPr/>
            <a:lstStyle/>
            <a:p>
              <a:endParaRPr lang="en-US"/>
            </a:p>
          </p:txBody>
        </p:sp>
        <p:sp>
          <p:nvSpPr>
            <p:cNvPr id="26659" name="Text Box 30"/>
            <p:cNvSpPr txBox="1">
              <a:spLocks noChangeArrowheads="1"/>
            </p:cNvSpPr>
            <p:nvPr/>
          </p:nvSpPr>
          <p:spPr bwMode="auto">
            <a:xfrm>
              <a:off x="4553" y="1288"/>
              <a:ext cx="1116" cy="1797"/>
            </a:xfrm>
            <a:prstGeom prst="rect">
              <a:avLst/>
            </a:prstGeom>
            <a:solidFill>
              <a:srgbClr val="FFCC00"/>
            </a:solidFill>
            <a:ln w="9525">
              <a:solidFill>
                <a:srgbClr val="969696"/>
              </a:solidFill>
              <a:miter lim="800000"/>
              <a:headEnd/>
              <a:tailEnd/>
            </a:ln>
          </p:spPr>
          <p:txBody>
            <a:bodyPr/>
            <a:lstStyle/>
            <a:p>
              <a:r>
                <a:rPr lang="en-US" sz="1200" b="1">
                  <a:solidFill>
                    <a:srgbClr val="003300"/>
                  </a:solidFill>
                  <a:latin typeface="Arial" pitchFamily="34" charset="0"/>
                </a:rPr>
                <a:t>Block (1, 0)</a:t>
              </a:r>
              <a:endParaRPr lang="en-US" sz="1800">
                <a:solidFill>
                  <a:srgbClr val="003300"/>
                </a:solidFill>
                <a:latin typeface="Arial" pitchFamily="34" charset="0"/>
              </a:endParaRPr>
            </a:p>
          </p:txBody>
        </p:sp>
        <p:sp>
          <p:nvSpPr>
            <p:cNvPr id="26660" name="Text Box 31"/>
            <p:cNvSpPr txBox="1">
              <a:spLocks noChangeArrowheads="1"/>
            </p:cNvSpPr>
            <p:nvPr/>
          </p:nvSpPr>
          <p:spPr bwMode="auto">
            <a:xfrm>
              <a:off x="4583" y="1609"/>
              <a:ext cx="1061" cy="220"/>
            </a:xfrm>
            <a:prstGeom prst="rect">
              <a:avLst/>
            </a:prstGeom>
            <a:solidFill>
              <a:srgbClr val="FF6600"/>
            </a:solidFill>
            <a:ln w="9525">
              <a:solidFill>
                <a:srgbClr val="969696"/>
              </a:solidFill>
              <a:miter lim="800000"/>
              <a:headEnd/>
              <a:tailEnd/>
            </a:ln>
          </p:spPr>
          <p:txBody>
            <a:bodyPr lIns="0" tIns="91440" rIns="0" bIns="0"/>
            <a:lstStyle/>
            <a:p>
              <a:pPr algn="ctr"/>
              <a:r>
                <a:rPr lang="en-US" sz="1000" b="1">
                  <a:solidFill>
                    <a:srgbClr val="003300"/>
                  </a:solidFill>
                  <a:latin typeface="Arial" pitchFamily="34" charset="0"/>
                </a:rPr>
                <a:t>Shared Memory</a:t>
              </a:r>
              <a:endParaRPr lang="en-US" sz="1000">
                <a:solidFill>
                  <a:srgbClr val="003300"/>
                </a:solidFill>
                <a:latin typeface="Arial" pitchFamily="34" charset="0"/>
              </a:endParaRPr>
            </a:p>
          </p:txBody>
        </p:sp>
        <p:sp>
          <p:nvSpPr>
            <p:cNvPr id="26661" name="Text Box 32"/>
            <p:cNvSpPr txBox="1">
              <a:spLocks noChangeArrowheads="1"/>
            </p:cNvSpPr>
            <p:nvPr/>
          </p:nvSpPr>
          <p:spPr bwMode="auto">
            <a:xfrm>
              <a:off x="4583" y="2709"/>
              <a:ext cx="332" cy="345"/>
            </a:xfrm>
            <a:prstGeom prst="rect">
              <a:avLst/>
            </a:prstGeom>
            <a:solidFill>
              <a:srgbClr val="FF6600"/>
            </a:solidFill>
            <a:ln w="9525">
              <a:solidFill>
                <a:srgbClr val="969696"/>
              </a:solidFill>
              <a:miter lim="800000"/>
              <a:headEnd/>
              <a:tailEnd/>
            </a:ln>
          </p:spPr>
          <p:txBody>
            <a:bodyPr lIns="0" tIns="91440" rIns="0" bIns="0"/>
            <a:lstStyle/>
            <a:p>
              <a:pPr algn="ctr"/>
              <a:r>
                <a:rPr lang="en-US" sz="1000" b="1">
                  <a:solidFill>
                    <a:srgbClr val="003300"/>
                  </a:solidFill>
                  <a:latin typeface="Arial" pitchFamily="34" charset="0"/>
                </a:rPr>
                <a:t>Local</a:t>
              </a:r>
            </a:p>
            <a:p>
              <a:pPr algn="ctr"/>
              <a:r>
                <a:rPr lang="en-US" sz="1000" b="1">
                  <a:solidFill>
                    <a:srgbClr val="003300"/>
                  </a:solidFill>
                  <a:latin typeface="Arial" pitchFamily="34" charset="0"/>
                </a:rPr>
                <a:t>Memory</a:t>
              </a:r>
              <a:endParaRPr lang="en-US" sz="1000">
                <a:solidFill>
                  <a:srgbClr val="003300"/>
                </a:solidFill>
                <a:latin typeface="Arial" pitchFamily="34" charset="0"/>
              </a:endParaRPr>
            </a:p>
          </p:txBody>
        </p:sp>
        <p:sp>
          <p:nvSpPr>
            <p:cNvPr id="26662" name="Text Box 33"/>
            <p:cNvSpPr txBox="1">
              <a:spLocks noChangeArrowheads="1"/>
            </p:cNvSpPr>
            <p:nvPr/>
          </p:nvSpPr>
          <p:spPr bwMode="auto">
            <a:xfrm>
              <a:off x="4578" y="2257"/>
              <a:ext cx="517" cy="307"/>
            </a:xfrm>
            <a:prstGeom prst="rect">
              <a:avLst/>
            </a:prstGeom>
            <a:solidFill>
              <a:srgbClr val="99FF66"/>
            </a:solidFill>
            <a:ln w="9525">
              <a:solidFill>
                <a:srgbClr val="969696"/>
              </a:solidFill>
              <a:miter lim="800000"/>
              <a:headEnd/>
              <a:tailEnd/>
            </a:ln>
          </p:spPr>
          <p:txBody>
            <a:bodyPr lIns="0" tIns="146304" rIns="0" bIns="0"/>
            <a:lstStyle/>
            <a:p>
              <a:pPr algn="ctr"/>
              <a:r>
                <a:rPr lang="en-US" sz="1000" b="1">
                  <a:solidFill>
                    <a:srgbClr val="003300"/>
                  </a:solidFill>
                  <a:latin typeface="Arial" pitchFamily="34" charset="0"/>
                </a:rPr>
                <a:t>Thread (0, 0)</a:t>
              </a:r>
              <a:endParaRPr lang="en-US" sz="1000">
                <a:solidFill>
                  <a:srgbClr val="003300"/>
                </a:solidFill>
                <a:latin typeface="Arial" pitchFamily="34" charset="0"/>
              </a:endParaRPr>
            </a:p>
          </p:txBody>
        </p:sp>
        <p:sp>
          <p:nvSpPr>
            <p:cNvPr id="26663" name="Text Box 34"/>
            <p:cNvSpPr txBox="1">
              <a:spLocks noChangeArrowheads="1"/>
            </p:cNvSpPr>
            <p:nvPr/>
          </p:nvSpPr>
          <p:spPr bwMode="auto">
            <a:xfrm>
              <a:off x="4578" y="1926"/>
              <a:ext cx="391" cy="188"/>
            </a:xfrm>
            <a:prstGeom prst="rect">
              <a:avLst/>
            </a:prstGeom>
            <a:solidFill>
              <a:srgbClr val="FF6600"/>
            </a:solidFill>
            <a:ln w="9525">
              <a:solidFill>
                <a:srgbClr val="969696"/>
              </a:solidFill>
              <a:miter lim="800000"/>
              <a:headEnd/>
              <a:tailEnd/>
            </a:ln>
          </p:spPr>
          <p:txBody>
            <a:bodyPr lIns="0" tIns="0" rIns="0" bIns="0"/>
            <a:lstStyle/>
            <a:p>
              <a:pPr algn="ctr"/>
              <a:r>
                <a:rPr lang="en-US" sz="1000" b="1">
                  <a:solidFill>
                    <a:srgbClr val="003300"/>
                  </a:solidFill>
                  <a:latin typeface="Arial" pitchFamily="34" charset="0"/>
                </a:rPr>
                <a:t>Registers</a:t>
              </a:r>
              <a:endParaRPr lang="en-US" sz="1000">
                <a:solidFill>
                  <a:srgbClr val="003300"/>
                </a:solidFill>
                <a:latin typeface="Arial" pitchFamily="34" charset="0"/>
              </a:endParaRPr>
            </a:p>
          </p:txBody>
        </p:sp>
        <p:sp>
          <p:nvSpPr>
            <p:cNvPr id="26664" name="Line 35"/>
            <p:cNvSpPr>
              <a:spLocks noChangeShapeType="1"/>
            </p:cNvSpPr>
            <p:nvPr/>
          </p:nvSpPr>
          <p:spPr bwMode="auto">
            <a:xfrm flipV="1">
              <a:off x="5030" y="1830"/>
              <a:ext cx="2" cy="421"/>
            </a:xfrm>
            <a:prstGeom prst="line">
              <a:avLst/>
            </a:prstGeom>
            <a:noFill/>
            <a:ln w="25400">
              <a:solidFill>
                <a:schemeClr val="tx1"/>
              </a:solidFill>
              <a:round/>
              <a:headEnd type="triangle" w="lg" len="med"/>
              <a:tailEnd type="triangle" w="lg" len="med"/>
            </a:ln>
          </p:spPr>
          <p:txBody>
            <a:bodyPr/>
            <a:lstStyle/>
            <a:p>
              <a:endParaRPr lang="en-US"/>
            </a:p>
          </p:txBody>
        </p:sp>
        <p:sp>
          <p:nvSpPr>
            <p:cNvPr id="26665" name="Line 36"/>
            <p:cNvSpPr>
              <a:spLocks noChangeShapeType="1"/>
            </p:cNvSpPr>
            <p:nvPr/>
          </p:nvSpPr>
          <p:spPr bwMode="auto">
            <a:xfrm flipV="1">
              <a:off x="4774" y="2111"/>
              <a:ext cx="0" cy="140"/>
            </a:xfrm>
            <a:prstGeom prst="line">
              <a:avLst/>
            </a:prstGeom>
            <a:noFill/>
            <a:ln w="25400">
              <a:solidFill>
                <a:schemeClr val="tx1"/>
              </a:solidFill>
              <a:round/>
              <a:headEnd type="triangle" w="lg" len="med"/>
              <a:tailEnd type="triangle" w="lg" len="med"/>
            </a:ln>
          </p:spPr>
          <p:txBody>
            <a:bodyPr/>
            <a:lstStyle/>
            <a:p>
              <a:endParaRPr lang="en-US"/>
            </a:p>
          </p:txBody>
        </p:sp>
        <p:sp>
          <p:nvSpPr>
            <p:cNvPr id="26666" name="Line 37"/>
            <p:cNvSpPr>
              <a:spLocks noChangeShapeType="1"/>
            </p:cNvSpPr>
            <p:nvPr/>
          </p:nvSpPr>
          <p:spPr bwMode="auto">
            <a:xfrm flipV="1">
              <a:off x="4749" y="2567"/>
              <a:ext cx="1" cy="140"/>
            </a:xfrm>
            <a:prstGeom prst="line">
              <a:avLst/>
            </a:prstGeom>
            <a:noFill/>
            <a:ln w="25400">
              <a:solidFill>
                <a:schemeClr val="tx1"/>
              </a:solidFill>
              <a:round/>
              <a:headEnd type="triangle" w="lg" len="med"/>
              <a:tailEnd type="triangle" w="lg" len="med"/>
            </a:ln>
          </p:spPr>
          <p:txBody>
            <a:bodyPr/>
            <a:lstStyle/>
            <a:p>
              <a:endParaRPr lang="en-US"/>
            </a:p>
          </p:txBody>
        </p:sp>
        <p:sp>
          <p:nvSpPr>
            <p:cNvPr id="26667" name="Line 38"/>
            <p:cNvSpPr>
              <a:spLocks noChangeShapeType="1"/>
            </p:cNvSpPr>
            <p:nvPr/>
          </p:nvSpPr>
          <p:spPr bwMode="auto">
            <a:xfrm>
              <a:off x="4955" y="2567"/>
              <a:ext cx="0" cy="577"/>
            </a:xfrm>
            <a:prstGeom prst="line">
              <a:avLst/>
            </a:prstGeom>
            <a:noFill/>
            <a:ln w="25400">
              <a:solidFill>
                <a:schemeClr val="tx1"/>
              </a:solidFill>
              <a:round/>
              <a:headEnd type="triangle" w="lg" len="med"/>
              <a:tailEnd type="triangle" w="lg" len="med"/>
            </a:ln>
          </p:spPr>
          <p:txBody>
            <a:bodyPr/>
            <a:lstStyle/>
            <a:p>
              <a:endParaRPr lang="en-US"/>
            </a:p>
          </p:txBody>
        </p:sp>
        <p:sp>
          <p:nvSpPr>
            <p:cNvPr id="26668" name="Line 39"/>
            <p:cNvSpPr>
              <a:spLocks noChangeShapeType="1"/>
            </p:cNvSpPr>
            <p:nvPr/>
          </p:nvSpPr>
          <p:spPr bwMode="auto">
            <a:xfrm>
              <a:off x="5075" y="2567"/>
              <a:ext cx="0" cy="1265"/>
            </a:xfrm>
            <a:prstGeom prst="line">
              <a:avLst/>
            </a:prstGeom>
            <a:noFill/>
            <a:ln w="25400">
              <a:solidFill>
                <a:schemeClr val="tx1"/>
              </a:solidFill>
              <a:round/>
              <a:headEnd type="triangle" w="lg" len="med"/>
              <a:tailEnd/>
            </a:ln>
          </p:spPr>
          <p:txBody>
            <a:bodyPr/>
            <a:lstStyle/>
            <a:p>
              <a:endParaRPr lang="en-US"/>
            </a:p>
          </p:txBody>
        </p:sp>
        <p:sp>
          <p:nvSpPr>
            <p:cNvPr id="26669" name="Line 40"/>
            <p:cNvSpPr>
              <a:spLocks noChangeShapeType="1"/>
            </p:cNvSpPr>
            <p:nvPr/>
          </p:nvSpPr>
          <p:spPr bwMode="auto">
            <a:xfrm>
              <a:off x="5014" y="2567"/>
              <a:ext cx="1" cy="921"/>
            </a:xfrm>
            <a:prstGeom prst="line">
              <a:avLst/>
            </a:prstGeom>
            <a:noFill/>
            <a:ln w="25400">
              <a:solidFill>
                <a:schemeClr val="tx1"/>
              </a:solidFill>
              <a:round/>
              <a:headEnd type="triangle" w="lg" len="med"/>
              <a:tailEnd/>
            </a:ln>
          </p:spPr>
          <p:txBody>
            <a:bodyPr/>
            <a:lstStyle/>
            <a:p>
              <a:endParaRPr lang="en-US"/>
            </a:p>
          </p:txBody>
        </p:sp>
        <p:sp>
          <p:nvSpPr>
            <p:cNvPr id="26670" name="Text Box 41"/>
            <p:cNvSpPr txBox="1">
              <a:spLocks noChangeArrowheads="1"/>
            </p:cNvSpPr>
            <p:nvPr/>
          </p:nvSpPr>
          <p:spPr bwMode="auto">
            <a:xfrm>
              <a:off x="5132" y="2709"/>
              <a:ext cx="332" cy="345"/>
            </a:xfrm>
            <a:prstGeom prst="rect">
              <a:avLst/>
            </a:prstGeom>
            <a:solidFill>
              <a:srgbClr val="FF6600"/>
            </a:solidFill>
            <a:ln w="9525">
              <a:solidFill>
                <a:srgbClr val="969696"/>
              </a:solidFill>
              <a:miter lim="800000"/>
              <a:headEnd/>
              <a:tailEnd/>
            </a:ln>
          </p:spPr>
          <p:txBody>
            <a:bodyPr lIns="0" tIns="91440" rIns="0" bIns="0"/>
            <a:lstStyle/>
            <a:p>
              <a:pPr algn="ctr"/>
              <a:r>
                <a:rPr lang="en-US" sz="1000" b="1">
                  <a:solidFill>
                    <a:srgbClr val="003300"/>
                  </a:solidFill>
                  <a:latin typeface="Arial" pitchFamily="34" charset="0"/>
                </a:rPr>
                <a:t>Local</a:t>
              </a:r>
            </a:p>
            <a:p>
              <a:pPr algn="ctr"/>
              <a:r>
                <a:rPr lang="en-US" sz="1000" b="1">
                  <a:solidFill>
                    <a:srgbClr val="003300"/>
                  </a:solidFill>
                  <a:latin typeface="Arial" pitchFamily="34" charset="0"/>
                </a:rPr>
                <a:t>Memory</a:t>
              </a:r>
              <a:endParaRPr lang="en-US" sz="1000">
                <a:solidFill>
                  <a:srgbClr val="003300"/>
                </a:solidFill>
                <a:latin typeface="Arial" pitchFamily="34" charset="0"/>
              </a:endParaRPr>
            </a:p>
          </p:txBody>
        </p:sp>
        <p:sp>
          <p:nvSpPr>
            <p:cNvPr id="26671" name="Text Box 42"/>
            <p:cNvSpPr txBox="1">
              <a:spLocks noChangeArrowheads="1"/>
            </p:cNvSpPr>
            <p:nvPr/>
          </p:nvSpPr>
          <p:spPr bwMode="auto">
            <a:xfrm>
              <a:off x="5127" y="2257"/>
              <a:ext cx="517" cy="307"/>
            </a:xfrm>
            <a:prstGeom prst="rect">
              <a:avLst/>
            </a:prstGeom>
            <a:solidFill>
              <a:srgbClr val="99FF66"/>
            </a:solidFill>
            <a:ln w="9525">
              <a:solidFill>
                <a:srgbClr val="969696"/>
              </a:solidFill>
              <a:miter lim="800000"/>
              <a:headEnd/>
              <a:tailEnd/>
            </a:ln>
          </p:spPr>
          <p:txBody>
            <a:bodyPr lIns="0" tIns="146304" rIns="0" bIns="0"/>
            <a:lstStyle/>
            <a:p>
              <a:pPr algn="ctr"/>
              <a:r>
                <a:rPr lang="en-US" sz="1000" b="1">
                  <a:solidFill>
                    <a:srgbClr val="003300"/>
                  </a:solidFill>
                  <a:latin typeface="Arial" pitchFamily="34" charset="0"/>
                </a:rPr>
                <a:t>Thread (1, 0)</a:t>
              </a:r>
              <a:endParaRPr lang="en-US" sz="1000">
                <a:solidFill>
                  <a:srgbClr val="003300"/>
                </a:solidFill>
                <a:latin typeface="Arial" pitchFamily="34" charset="0"/>
              </a:endParaRPr>
            </a:p>
          </p:txBody>
        </p:sp>
        <p:sp>
          <p:nvSpPr>
            <p:cNvPr id="26672" name="Text Box 43"/>
            <p:cNvSpPr txBox="1">
              <a:spLocks noChangeArrowheads="1"/>
            </p:cNvSpPr>
            <p:nvPr/>
          </p:nvSpPr>
          <p:spPr bwMode="auto">
            <a:xfrm>
              <a:off x="5127" y="1926"/>
              <a:ext cx="391" cy="188"/>
            </a:xfrm>
            <a:prstGeom prst="rect">
              <a:avLst/>
            </a:prstGeom>
            <a:solidFill>
              <a:srgbClr val="FF6600"/>
            </a:solidFill>
            <a:ln w="9525">
              <a:solidFill>
                <a:srgbClr val="969696"/>
              </a:solidFill>
              <a:miter lim="800000"/>
              <a:headEnd/>
              <a:tailEnd/>
            </a:ln>
          </p:spPr>
          <p:txBody>
            <a:bodyPr lIns="0" tIns="0" rIns="0" bIns="0"/>
            <a:lstStyle/>
            <a:p>
              <a:pPr algn="ctr"/>
              <a:r>
                <a:rPr lang="en-US" sz="1000" b="1">
                  <a:solidFill>
                    <a:srgbClr val="003300"/>
                  </a:solidFill>
                  <a:latin typeface="Arial" pitchFamily="34" charset="0"/>
                </a:rPr>
                <a:t>Registers</a:t>
              </a:r>
              <a:endParaRPr lang="en-US" sz="1000">
                <a:solidFill>
                  <a:srgbClr val="003300"/>
                </a:solidFill>
                <a:latin typeface="Arial" pitchFamily="34" charset="0"/>
              </a:endParaRPr>
            </a:p>
          </p:txBody>
        </p:sp>
        <p:sp>
          <p:nvSpPr>
            <p:cNvPr id="26673" name="Line 44"/>
            <p:cNvSpPr>
              <a:spLocks noChangeShapeType="1"/>
            </p:cNvSpPr>
            <p:nvPr/>
          </p:nvSpPr>
          <p:spPr bwMode="auto">
            <a:xfrm flipV="1">
              <a:off x="5579" y="1830"/>
              <a:ext cx="2" cy="421"/>
            </a:xfrm>
            <a:prstGeom prst="line">
              <a:avLst/>
            </a:prstGeom>
            <a:noFill/>
            <a:ln w="25400">
              <a:solidFill>
                <a:schemeClr val="tx1"/>
              </a:solidFill>
              <a:round/>
              <a:headEnd type="triangle" w="lg" len="med"/>
              <a:tailEnd type="triangle" w="lg" len="med"/>
            </a:ln>
          </p:spPr>
          <p:txBody>
            <a:bodyPr/>
            <a:lstStyle/>
            <a:p>
              <a:endParaRPr lang="en-US"/>
            </a:p>
          </p:txBody>
        </p:sp>
        <p:sp>
          <p:nvSpPr>
            <p:cNvPr id="26674" name="Line 45"/>
            <p:cNvSpPr>
              <a:spLocks noChangeShapeType="1"/>
            </p:cNvSpPr>
            <p:nvPr/>
          </p:nvSpPr>
          <p:spPr bwMode="auto">
            <a:xfrm flipV="1">
              <a:off x="5322" y="2111"/>
              <a:ext cx="0" cy="140"/>
            </a:xfrm>
            <a:prstGeom prst="line">
              <a:avLst/>
            </a:prstGeom>
            <a:noFill/>
            <a:ln w="25400">
              <a:solidFill>
                <a:schemeClr val="tx1"/>
              </a:solidFill>
              <a:round/>
              <a:headEnd type="triangle" w="lg" len="med"/>
              <a:tailEnd type="triangle" w="lg" len="med"/>
            </a:ln>
          </p:spPr>
          <p:txBody>
            <a:bodyPr/>
            <a:lstStyle/>
            <a:p>
              <a:endParaRPr lang="en-US"/>
            </a:p>
          </p:txBody>
        </p:sp>
        <p:sp>
          <p:nvSpPr>
            <p:cNvPr id="26675" name="Line 46"/>
            <p:cNvSpPr>
              <a:spLocks noChangeShapeType="1"/>
            </p:cNvSpPr>
            <p:nvPr/>
          </p:nvSpPr>
          <p:spPr bwMode="auto">
            <a:xfrm flipV="1">
              <a:off x="5298" y="2567"/>
              <a:ext cx="1" cy="140"/>
            </a:xfrm>
            <a:prstGeom prst="line">
              <a:avLst/>
            </a:prstGeom>
            <a:noFill/>
            <a:ln w="25400">
              <a:solidFill>
                <a:schemeClr val="tx1"/>
              </a:solidFill>
              <a:round/>
              <a:headEnd type="triangle" w="lg" len="med"/>
              <a:tailEnd type="triangle" w="lg" len="med"/>
            </a:ln>
          </p:spPr>
          <p:txBody>
            <a:bodyPr/>
            <a:lstStyle/>
            <a:p>
              <a:endParaRPr lang="en-US"/>
            </a:p>
          </p:txBody>
        </p:sp>
        <p:sp>
          <p:nvSpPr>
            <p:cNvPr id="26676" name="Line 47"/>
            <p:cNvSpPr>
              <a:spLocks noChangeShapeType="1"/>
            </p:cNvSpPr>
            <p:nvPr/>
          </p:nvSpPr>
          <p:spPr bwMode="auto">
            <a:xfrm>
              <a:off x="5504" y="2567"/>
              <a:ext cx="0" cy="577"/>
            </a:xfrm>
            <a:prstGeom prst="line">
              <a:avLst/>
            </a:prstGeom>
            <a:noFill/>
            <a:ln w="25400">
              <a:solidFill>
                <a:schemeClr val="tx1"/>
              </a:solidFill>
              <a:round/>
              <a:headEnd type="triangle" w="lg" len="med"/>
              <a:tailEnd type="triangle" w="lg" len="med"/>
            </a:ln>
          </p:spPr>
          <p:txBody>
            <a:bodyPr/>
            <a:lstStyle/>
            <a:p>
              <a:endParaRPr lang="en-US"/>
            </a:p>
          </p:txBody>
        </p:sp>
        <p:sp>
          <p:nvSpPr>
            <p:cNvPr id="26677" name="Line 48"/>
            <p:cNvSpPr>
              <a:spLocks noChangeShapeType="1"/>
            </p:cNvSpPr>
            <p:nvPr/>
          </p:nvSpPr>
          <p:spPr bwMode="auto">
            <a:xfrm>
              <a:off x="5624" y="2567"/>
              <a:ext cx="0" cy="1265"/>
            </a:xfrm>
            <a:prstGeom prst="line">
              <a:avLst/>
            </a:prstGeom>
            <a:noFill/>
            <a:ln w="25400">
              <a:solidFill>
                <a:schemeClr val="tx1"/>
              </a:solidFill>
              <a:round/>
              <a:headEnd type="triangle" w="lg" len="med"/>
              <a:tailEnd/>
            </a:ln>
          </p:spPr>
          <p:txBody>
            <a:bodyPr/>
            <a:lstStyle/>
            <a:p>
              <a:endParaRPr lang="en-US"/>
            </a:p>
          </p:txBody>
        </p:sp>
        <p:sp>
          <p:nvSpPr>
            <p:cNvPr id="26678" name="Line 49"/>
            <p:cNvSpPr>
              <a:spLocks noChangeShapeType="1"/>
            </p:cNvSpPr>
            <p:nvPr/>
          </p:nvSpPr>
          <p:spPr bwMode="auto">
            <a:xfrm>
              <a:off x="5563" y="2567"/>
              <a:ext cx="1" cy="921"/>
            </a:xfrm>
            <a:prstGeom prst="line">
              <a:avLst/>
            </a:prstGeom>
            <a:noFill/>
            <a:ln w="25400">
              <a:solidFill>
                <a:schemeClr val="tx1"/>
              </a:solidFill>
              <a:round/>
              <a:headEnd type="triangle" w="lg" len="med"/>
              <a:tailEnd/>
            </a:ln>
          </p:spPr>
          <p:txBody>
            <a:bodyPr/>
            <a:lstStyle/>
            <a:p>
              <a:endParaRPr lang="en-US"/>
            </a:p>
          </p:txBody>
        </p:sp>
        <p:sp>
          <p:nvSpPr>
            <p:cNvPr id="26679" name="Text Box 50"/>
            <p:cNvSpPr txBox="1">
              <a:spLocks noChangeArrowheads="1"/>
            </p:cNvSpPr>
            <p:nvPr/>
          </p:nvSpPr>
          <p:spPr bwMode="auto">
            <a:xfrm>
              <a:off x="2842" y="3144"/>
              <a:ext cx="355" cy="1008"/>
            </a:xfrm>
            <a:prstGeom prst="rect">
              <a:avLst/>
            </a:prstGeom>
            <a:solidFill>
              <a:srgbClr val="99CCFF"/>
            </a:solidFill>
            <a:ln w="9525">
              <a:solidFill>
                <a:srgbClr val="969696"/>
              </a:solidFill>
              <a:miter lim="800000"/>
              <a:headEnd/>
              <a:tailEnd/>
            </a:ln>
          </p:spPr>
          <p:txBody>
            <a:bodyPr/>
            <a:lstStyle/>
            <a:p>
              <a:r>
                <a:rPr lang="en-US" sz="1200" b="1">
                  <a:solidFill>
                    <a:srgbClr val="003300"/>
                  </a:solidFill>
                  <a:latin typeface="Arial" pitchFamily="34" charset="0"/>
                </a:rPr>
                <a:t>Host</a:t>
              </a:r>
            </a:p>
          </p:txBody>
        </p:sp>
        <p:sp>
          <p:nvSpPr>
            <p:cNvPr id="26680" name="Line 51"/>
            <p:cNvSpPr>
              <a:spLocks noChangeShapeType="1"/>
            </p:cNvSpPr>
            <p:nvPr/>
          </p:nvSpPr>
          <p:spPr bwMode="auto">
            <a:xfrm flipV="1">
              <a:off x="3197" y="3278"/>
              <a:ext cx="199" cy="0"/>
            </a:xfrm>
            <a:prstGeom prst="line">
              <a:avLst/>
            </a:prstGeom>
            <a:noFill/>
            <a:ln w="25400">
              <a:solidFill>
                <a:schemeClr val="tx1"/>
              </a:solidFill>
              <a:round/>
              <a:headEnd type="triangle" w="lg" len="med"/>
              <a:tailEnd type="triangle" w="lg" len="med"/>
            </a:ln>
          </p:spPr>
          <p:txBody>
            <a:bodyPr/>
            <a:lstStyle/>
            <a:p>
              <a:endParaRPr lang="en-US"/>
            </a:p>
          </p:txBody>
        </p:sp>
        <p:sp>
          <p:nvSpPr>
            <p:cNvPr id="26681" name="Line 52"/>
            <p:cNvSpPr>
              <a:spLocks noChangeShapeType="1"/>
            </p:cNvSpPr>
            <p:nvPr/>
          </p:nvSpPr>
          <p:spPr bwMode="auto">
            <a:xfrm flipV="1">
              <a:off x="3197" y="3618"/>
              <a:ext cx="199" cy="0"/>
            </a:xfrm>
            <a:prstGeom prst="line">
              <a:avLst/>
            </a:prstGeom>
            <a:noFill/>
            <a:ln w="25400">
              <a:solidFill>
                <a:schemeClr val="tx1"/>
              </a:solidFill>
              <a:round/>
              <a:headEnd type="triangle" w="lg" len="med"/>
              <a:tailEnd type="triangle" w="lg" len="med"/>
            </a:ln>
          </p:spPr>
          <p:txBody>
            <a:bodyPr/>
            <a:lstStyle/>
            <a:p>
              <a:endParaRPr lang="en-US"/>
            </a:p>
          </p:txBody>
        </p:sp>
        <p:sp>
          <p:nvSpPr>
            <p:cNvPr id="26682" name="Line 53"/>
            <p:cNvSpPr>
              <a:spLocks noChangeShapeType="1"/>
            </p:cNvSpPr>
            <p:nvPr/>
          </p:nvSpPr>
          <p:spPr bwMode="auto">
            <a:xfrm flipV="1">
              <a:off x="3197" y="3958"/>
              <a:ext cx="199" cy="0"/>
            </a:xfrm>
            <a:prstGeom prst="line">
              <a:avLst/>
            </a:prstGeom>
            <a:noFill/>
            <a:ln w="25400">
              <a:solidFill>
                <a:schemeClr val="tx1"/>
              </a:solidFill>
              <a:round/>
              <a:headEnd type="triangle" w="lg" len="med"/>
              <a:tailEnd type="triangle" w="lg" len="med"/>
            </a:ln>
          </p:spPr>
          <p:txBody>
            <a:bodyPr/>
            <a:lstStyle/>
            <a:p>
              <a:endParaRPr lang="en-US"/>
            </a:p>
          </p:txBody>
        </p:sp>
      </p:grpSp>
      <p:sp>
        <p:nvSpPr>
          <p:cNvPr id="26630" name="Line 54"/>
          <p:cNvSpPr>
            <a:spLocks noChangeShapeType="1"/>
          </p:cNvSpPr>
          <p:nvPr/>
        </p:nvSpPr>
        <p:spPr bwMode="auto">
          <a:xfrm>
            <a:off x="3352800" y="1828800"/>
            <a:ext cx="2057400" cy="3352800"/>
          </a:xfrm>
          <a:prstGeom prst="line">
            <a:avLst/>
          </a:prstGeom>
          <a:noFill/>
          <a:ln w="63500">
            <a:solidFill>
              <a:schemeClr val="accent2"/>
            </a:solidFill>
            <a:round/>
            <a:headEnd/>
            <a:tailEnd type="triangle" w="med" len="med"/>
          </a:ln>
        </p:spPr>
        <p:txBody>
          <a:bodyPr/>
          <a:lstStyle/>
          <a:p>
            <a:endParaRPr lang="en-US"/>
          </a:p>
        </p:txBody>
      </p:sp>
      <p:sp>
        <p:nvSpPr>
          <p:cNvPr id="26631" name="Line 55"/>
          <p:cNvSpPr>
            <a:spLocks noChangeShapeType="1"/>
          </p:cNvSpPr>
          <p:nvPr/>
        </p:nvSpPr>
        <p:spPr bwMode="auto">
          <a:xfrm>
            <a:off x="3657600" y="4267200"/>
            <a:ext cx="1752600" cy="1447800"/>
          </a:xfrm>
          <a:prstGeom prst="line">
            <a:avLst/>
          </a:prstGeom>
          <a:noFill/>
          <a:ln w="63500">
            <a:solidFill>
              <a:schemeClr val="accent2"/>
            </a:solidFill>
            <a:round/>
            <a:headEnd/>
            <a:tailEnd type="triangle" w="med" len="med"/>
          </a:ln>
        </p:spPr>
        <p:txBody>
          <a:bodyPr/>
          <a:lstStyle/>
          <a:p>
            <a:endParaRPr lang="en-US"/>
          </a:p>
        </p:txBody>
      </p:sp>
      <p:sp>
        <p:nvSpPr>
          <p:cNvPr id="26632" name="Line 56"/>
          <p:cNvSpPr>
            <a:spLocks noChangeShapeType="1"/>
          </p:cNvSpPr>
          <p:nvPr/>
        </p:nvSpPr>
        <p:spPr bwMode="auto">
          <a:xfrm>
            <a:off x="1905000" y="4495800"/>
            <a:ext cx="3505200" cy="1752600"/>
          </a:xfrm>
          <a:prstGeom prst="line">
            <a:avLst/>
          </a:prstGeom>
          <a:noFill/>
          <a:ln w="63500">
            <a:solidFill>
              <a:schemeClr val="accent2"/>
            </a:solidFill>
            <a:round/>
            <a:headEnd/>
            <a:tailEnd type="triangle" w="med" len="med"/>
          </a:ln>
        </p:spPr>
        <p:txBody>
          <a:bodyPr/>
          <a:lstStyle/>
          <a:p>
            <a:endParaRPr lang="en-US"/>
          </a:p>
        </p:txBody>
      </p:sp>
      <p:sp>
        <p:nvSpPr>
          <p:cNvPr id="26633" name="Text Box 57"/>
          <p:cNvSpPr txBox="1">
            <a:spLocks noChangeArrowheads="1"/>
          </p:cNvSpPr>
          <p:nvPr/>
        </p:nvSpPr>
        <p:spPr bwMode="auto">
          <a:xfrm>
            <a:off x="6324600" y="6511925"/>
            <a:ext cx="1679575" cy="336550"/>
          </a:xfrm>
          <a:prstGeom prst="rect">
            <a:avLst/>
          </a:prstGeom>
          <a:noFill/>
          <a:ln w="9525">
            <a:noFill/>
            <a:miter lim="800000"/>
            <a:headEnd/>
            <a:tailEnd/>
          </a:ln>
        </p:spPr>
        <p:txBody>
          <a:bodyPr wrap="none">
            <a:spAutoFit/>
          </a:bodyPr>
          <a:lstStyle/>
          <a:p>
            <a:r>
              <a:rPr lang="en-US" sz="1600">
                <a:latin typeface="Times New Roman" pitchFamily="18" charset="0"/>
              </a:rPr>
              <a:t>Courtesy: NDVIA</a:t>
            </a:r>
          </a:p>
        </p:txBody>
      </p:sp>
      <p:sp>
        <p:nvSpPr>
          <p:cNvPr id="59" name="Footer Placeholder 3"/>
          <p:cNvSpPr>
            <a:spLocks noGrp="1"/>
          </p:cNvSpPr>
          <p:nvPr>
            <p:ph type="ftr" sz="quarter" idx="10"/>
          </p:nvPr>
        </p:nvSpPr>
        <p:spPr>
          <a:xfrm>
            <a:off x="381000" y="6172200"/>
            <a:ext cx="4267200" cy="609600"/>
          </a:xfrm>
          <a:noFill/>
        </p:spPr>
        <p:txBody>
          <a:bodyPr/>
          <a:lstStyle/>
          <a:p>
            <a:r>
              <a:rPr lang="en-US" smtClean="0"/>
              <a:t>© David Kirk/NVIDIA and Wen-mei W. Hwu, 2007</a:t>
            </a:r>
          </a:p>
          <a:p>
            <a:r>
              <a:rPr lang="en-US" smtClean="0"/>
              <a:t>ECE 498AL, University of Illinois, Urbana-Champaign</a:t>
            </a:r>
            <a:endParaRPr lang="en-US" dirty="0" smtClean="0"/>
          </a:p>
        </p:txBody>
      </p:sp>
    </p:spTree>
    <p:extLst>
      <p:ext uri="{BB962C8B-B14F-4D97-AF65-F5344CB8AC3E}">
        <p14:creationId xmlns:p14="http://schemas.microsoft.com/office/powerpoint/2010/main" val="33393958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a:xfrm>
            <a:off x="685800" y="-152400"/>
            <a:ext cx="8305800" cy="1143000"/>
          </a:xfrm>
        </p:spPr>
        <p:txBody>
          <a:bodyPr/>
          <a:lstStyle/>
          <a:p>
            <a:pPr eaLnBrk="1" hangingPunct="1"/>
            <a:r>
              <a:rPr lang="en-US" smtClean="0"/>
              <a:t>Parallel Memory Sharing</a:t>
            </a:r>
          </a:p>
        </p:txBody>
      </p:sp>
      <p:sp>
        <p:nvSpPr>
          <p:cNvPr id="27652" name="Rectangle 3"/>
          <p:cNvSpPr>
            <a:spLocks noGrp="1" noChangeArrowheads="1"/>
          </p:cNvSpPr>
          <p:nvPr>
            <p:ph type="body" sz="half" idx="2"/>
          </p:nvPr>
        </p:nvSpPr>
        <p:spPr>
          <a:xfrm>
            <a:off x="4360863" y="685800"/>
            <a:ext cx="4783137" cy="2895600"/>
          </a:xfrm>
        </p:spPr>
        <p:txBody>
          <a:bodyPr/>
          <a:lstStyle/>
          <a:p>
            <a:pPr marL="457200" indent="-457200" eaLnBrk="1" hangingPunct="1">
              <a:lnSpc>
                <a:spcPct val="90000"/>
              </a:lnSpc>
            </a:pPr>
            <a:r>
              <a:rPr lang="en-US" sz="2400" smtClean="0"/>
              <a:t>Local Memory:   	per-thread</a:t>
            </a:r>
          </a:p>
          <a:p>
            <a:pPr marL="974725" lvl="1" indent="-403225" eaLnBrk="1" hangingPunct="1">
              <a:lnSpc>
                <a:spcPct val="90000"/>
              </a:lnSpc>
            </a:pPr>
            <a:r>
              <a:rPr lang="en-US" sz="2000" smtClean="0"/>
              <a:t>Private per thread</a:t>
            </a:r>
          </a:p>
          <a:p>
            <a:pPr marL="974725" lvl="1" indent="-403225" eaLnBrk="1" hangingPunct="1">
              <a:lnSpc>
                <a:spcPct val="90000"/>
              </a:lnSpc>
            </a:pPr>
            <a:r>
              <a:rPr lang="en-US" sz="2000" smtClean="0"/>
              <a:t>Auto variables, register spill</a:t>
            </a:r>
          </a:p>
          <a:p>
            <a:pPr marL="457200" indent="-457200" eaLnBrk="1" hangingPunct="1">
              <a:lnSpc>
                <a:spcPct val="90000"/>
              </a:lnSpc>
            </a:pPr>
            <a:r>
              <a:rPr lang="en-US" sz="2400" smtClean="0"/>
              <a:t>Shared Memory: 	per-Block</a:t>
            </a:r>
          </a:p>
          <a:p>
            <a:pPr marL="974725" lvl="1" indent="-403225" eaLnBrk="1" hangingPunct="1">
              <a:lnSpc>
                <a:spcPct val="90000"/>
              </a:lnSpc>
            </a:pPr>
            <a:r>
              <a:rPr lang="en-US" sz="2000" smtClean="0"/>
              <a:t>Shared by threads of the same block</a:t>
            </a:r>
          </a:p>
          <a:p>
            <a:pPr marL="974725" lvl="1" indent="-403225" eaLnBrk="1" hangingPunct="1">
              <a:lnSpc>
                <a:spcPct val="90000"/>
              </a:lnSpc>
            </a:pPr>
            <a:r>
              <a:rPr lang="en-US" sz="2000" smtClean="0"/>
              <a:t>Inter-thread communication</a:t>
            </a:r>
          </a:p>
          <a:p>
            <a:pPr marL="457200" indent="-457200" eaLnBrk="1" hangingPunct="1">
              <a:lnSpc>
                <a:spcPct val="90000"/>
              </a:lnSpc>
            </a:pPr>
            <a:r>
              <a:rPr lang="en-US" sz="2400" smtClean="0"/>
              <a:t>Global Memory:   per-application</a:t>
            </a:r>
          </a:p>
          <a:p>
            <a:pPr marL="974725" lvl="1" indent="-403225" eaLnBrk="1" hangingPunct="1">
              <a:lnSpc>
                <a:spcPct val="90000"/>
              </a:lnSpc>
            </a:pPr>
            <a:r>
              <a:rPr lang="en-US" sz="2000" smtClean="0"/>
              <a:t>Shared by all threads</a:t>
            </a:r>
          </a:p>
          <a:p>
            <a:pPr marL="974725" lvl="1" indent="-403225" eaLnBrk="1" hangingPunct="1">
              <a:lnSpc>
                <a:spcPct val="90000"/>
              </a:lnSpc>
            </a:pPr>
            <a:r>
              <a:rPr lang="en-US" sz="2000" smtClean="0"/>
              <a:t>Inter-Grid communication</a:t>
            </a:r>
          </a:p>
        </p:txBody>
      </p:sp>
      <p:grpSp>
        <p:nvGrpSpPr>
          <p:cNvPr id="2" name="Group 4"/>
          <p:cNvGrpSpPr>
            <a:grpSpLocks/>
          </p:cNvGrpSpPr>
          <p:nvPr/>
        </p:nvGrpSpPr>
        <p:grpSpPr bwMode="auto">
          <a:xfrm>
            <a:off x="527050" y="776288"/>
            <a:ext cx="3027363" cy="1157287"/>
            <a:chOff x="332" y="681"/>
            <a:chExt cx="1907" cy="729"/>
          </a:xfrm>
        </p:grpSpPr>
        <p:grpSp>
          <p:nvGrpSpPr>
            <p:cNvPr id="3" name="Group 5"/>
            <p:cNvGrpSpPr>
              <a:grpSpLocks/>
            </p:cNvGrpSpPr>
            <p:nvPr/>
          </p:nvGrpSpPr>
          <p:grpSpPr bwMode="auto">
            <a:xfrm>
              <a:off x="332" y="681"/>
              <a:ext cx="596" cy="729"/>
              <a:chOff x="343" y="681"/>
              <a:chExt cx="596" cy="729"/>
            </a:xfrm>
          </p:grpSpPr>
          <p:sp>
            <p:nvSpPr>
              <p:cNvPr id="27808" name="Freeform 6"/>
              <p:cNvSpPr>
                <a:spLocks noChangeAspect="1"/>
              </p:cNvSpPr>
              <p:nvPr/>
            </p:nvSpPr>
            <p:spPr bwMode="auto">
              <a:xfrm>
                <a:off x="600" y="885"/>
                <a:ext cx="81" cy="525"/>
              </a:xfrm>
              <a:custGeom>
                <a:avLst/>
                <a:gdLst>
                  <a:gd name="T0" fmla="*/ 22 w 208"/>
                  <a:gd name="T1" fmla="*/ 0 h 1536"/>
                  <a:gd name="T2" fmla="*/ 78 w 208"/>
                  <a:gd name="T3" fmla="*/ 66 h 1536"/>
                  <a:gd name="T4" fmla="*/ 3 w 208"/>
                  <a:gd name="T5" fmla="*/ 115 h 1536"/>
                  <a:gd name="T6" fmla="*/ 59 w 208"/>
                  <a:gd name="T7" fmla="*/ 180 h 1536"/>
                  <a:gd name="T8" fmla="*/ 3 w 208"/>
                  <a:gd name="T9" fmla="*/ 246 h 1536"/>
                  <a:gd name="T10" fmla="*/ 59 w 208"/>
                  <a:gd name="T11" fmla="*/ 279 h 1536"/>
                  <a:gd name="T12" fmla="*/ 22 w 208"/>
                  <a:gd name="T13" fmla="*/ 328 h 1536"/>
                  <a:gd name="T14" fmla="*/ 59 w 208"/>
                  <a:gd name="T15" fmla="*/ 377 h 1536"/>
                  <a:gd name="T16" fmla="*/ 3 w 208"/>
                  <a:gd name="T17" fmla="*/ 427 h 1536"/>
                  <a:gd name="T18" fmla="*/ 41 w 208"/>
                  <a:gd name="T19" fmla="*/ 459 h 1536"/>
                  <a:gd name="T20" fmla="*/ 22 w 208"/>
                  <a:gd name="T21" fmla="*/ 525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809" name="Text Box 7"/>
              <p:cNvSpPr txBox="1">
                <a:spLocks noChangeArrowheads="1"/>
              </p:cNvSpPr>
              <p:nvPr/>
            </p:nvSpPr>
            <p:spPr bwMode="auto">
              <a:xfrm>
                <a:off x="343" y="681"/>
                <a:ext cx="596" cy="231"/>
              </a:xfrm>
              <a:prstGeom prst="rect">
                <a:avLst/>
              </a:prstGeom>
              <a:noFill/>
              <a:ln w="19050" algn="ctr">
                <a:noFill/>
                <a:miter lim="800000"/>
                <a:headEnd/>
                <a:tailEnd/>
              </a:ln>
            </p:spPr>
            <p:txBody>
              <a:bodyPr wrap="none">
                <a:spAutoFit/>
              </a:bodyPr>
              <a:lstStyle/>
              <a:p>
                <a:pPr algn="ctr"/>
                <a:r>
                  <a:rPr lang="en-US" sz="1800" b="1">
                    <a:solidFill>
                      <a:schemeClr val="accent2"/>
                    </a:solidFill>
                    <a:latin typeface="Arial" pitchFamily="34" charset="0"/>
                  </a:rPr>
                  <a:t>Thread</a:t>
                </a:r>
              </a:p>
            </p:txBody>
          </p:sp>
        </p:grpSp>
        <p:sp>
          <p:nvSpPr>
            <p:cNvPr id="27806" name="Rectangle 8"/>
            <p:cNvSpPr>
              <a:spLocks noChangeArrowheads="1"/>
            </p:cNvSpPr>
            <p:nvPr/>
          </p:nvSpPr>
          <p:spPr bwMode="auto">
            <a:xfrm>
              <a:off x="1020" y="1029"/>
              <a:ext cx="1219" cy="265"/>
            </a:xfrm>
            <a:prstGeom prst="rect">
              <a:avLst/>
            </a:prstGeom>
            <a:solidFill>
              <a:srgbClr val="0033CC"/>
            </a:solidFill>
            <a:ln w="19050" algn="ctr">
              <a:solidFill>
                <a:schemeClr val="tx1"/>
              </a:solidFill>
              <a:miter lim="800000"/>
              <a:headEnd/>
              <a:tailEnd/>
            </a:ln>
          </p:spPr>
          <p:txBody>
            <a:bodyPr wrap="none" anchor="ctr"/>
            <a:lstStyle/>
            <a:p>
              <a:pPr algn="ctr">
                <a:lnSpc>
                  <a:spcPct val="85000"/>
                </a:lnSpc>
                <a:spcBef>
                  <a:spcPct val="10000"/>
                </a:spcBef>
              </a:pPr>
              <a:r>
                <a:rPr lang="en-US" sz="1800" b="1">
                  <a:latin typeface="Arial" pitchFamily="34" charset="0"/>
                </a:rPr>
                <a:t>Local Memory</a:t>
              </a:r>
            </a:p>
          </p:txBody>
        </p:sp>
        <p:sp>
          <p:nvSpPr>
            <p:cNvPr id="27807" name="Line 9"/>
            <p:cNvSpPr>
              <a:spLocks noChangeShapeType="1"/>
            </p:cNvSpPr>
            <p:nvPr/>
          </p:nvSpPr>
          <p:spPr bwMode="auto">
            <a:xfrm>
              <a:off x="653" y="1161"/>
              <a:ext cx="369" cy="0"/>
            </a:xfrm>
            <a:prstGeom prst="line">
              <a:avLst/>
            </a:prstGeom>
            <a:noFill/>
            <a:ln w="38100">
              <a:solidFill>
                <a:srgbClr val="0000FF"/>
              </a:solidFill>
              <a:round/>
              <a:headEnd type="triangle" w="med" len="med"/>
              <a:tailEnd type="triangle" w="med" len="med"/>
            </a:ln>
          </p:spPr>
          <p:txBody>
            <a:bodyPr/>
            <a:lstStyle/>
            <a:p>
              <a:endParaRPr lang="en-US"/>
            </a:p>
          </p:txBody>
        </p:sp>
      </p:grpSp>
      <p:sp>
        <p:nvSpPr>
          <p:cNvPr id="27654" name="Text Box 10"/>
          <p:cNvSpPr txBox="1">
            <a:spLocks noChangeArrowheads="1"/>
          </p:cNvSpPr>
          <p:nvPr/>
        </p:nvSpPr>
        <p:spPr bwMode="auto">
          <a:xfrm>
            <a:off x="544513" y="3878263"/>
            <a:ext cx="911225" cy="366712"/>
          </a:xfrm>
          <a:prstGeom prst="rect">
            <a:avLst/>
          </a:prstGeom>
          <a:noFill/>
          <a:ln w="19050" algn="ctr">
            <a:noFill/>
            <a:miter lim="800000"/>
            <a:headEnd/>
            <a:tailEnd/>
          </a:ln>
        </p:spPr>
        <p:txBody>
          <a:bodyPr>
            <a:spAutoFit/>
          </a:bodyPr>
          <a:lstStyle/>
          <a:p>
            <a:pPr algn="ctr"/>
            <a:r>
              <a:rPr lang="en-US" sz="1800" b="1">
                <a:solidFill>
                  <a:schemeClr val="accent2"/>
                </a:solidFill>
                <a:latin typeface="Arial" pitchFamily="34" charset="0"/>
              </a:rPr>
              <a:t>Grid 0</a:t>
            </a:r>
          </a:p>
        </p:txBody>
      </p:sp>
      <p:grpSp>
        <p:nvGrpSpPr>
          <p:cNvPr id="4" name="Group 11"/>
          <p:cNvGrpSpPr>
            <a:grpSpLocks/>
          </p:cNvGrpSpPr>
          <p:nvPr/>
        </p:nvGrpSpPr>
        <p:grpSpPr bwMode="auto">
          <a:xfrm>
            <a:off x="409575" y="4186238"/>
            <a:ext cx="3927475" cy="835025"/>
            <a:chOff x="258" y="2682"/>
            <a:chExt cx="2474" cy="592"/>
          </a:xfrm>
        </p:grpSpPr>
        <p:sp>
          <p:nvSpPr>
            <p:cNvPr id="27747" name="Rectangle 12"/>
            <p:cNvSpPr>
              <a:spLocks noChangeArrowheads="1"/>
            </p:cNvSpPr>
            <p:nvPr/>
          </p:nvSpPr>
          <p:spPr bwMode="auto">
            <a:xfrm>
              <a:off x="258" y="2682"/>
              <a:ext cx="2474" cy="592"/>
            </a:xfrm>
            <a:prstGeom prst="rect">
              <a:avLst/>
            </a:prstGeom>
            <a:noFill/>
            <a:ln w="28575" algn="ctr">
              <a:solidFill>
                <a:srgbClr val="00CC00"/>
              </a:solidFill>
              <a:miter lim="800000"/>
              <a:headEnd/>
              <a:tailEnd/>
            </a:ln>
          </p:spPr>
          <p:txBody>
            <a:bodyPr wrap="none" anchor="ctr"/>
            <a:lstStyle/>
            <a:p>
              <a:endParaRPr lang="en-US"/>
            </a:p>
          </p:txBody>
        </p:sp>
        <p:sp>
          <p:nvSpPr>
            <p:cNvPr id="27748" name="Text Box 13"/>
            <p:cNvSpPr txBox="1">
              <a:spLocks noChangeArrowheads="1"/>
            </p:cNvSpPr>
            <p:nvPr/>
          </p:nvSpPr>
          <p:spPr bwMode="auto">
            <a:xfrm>
              <a:off x="1872" y="2909"/>
              <a:ext cx="316" cy="260"/>
            </a:xfrm>
            <a:prstGeom prst="rect">
              <a:avLst/>
            </a:prstGeom>
            <a:noFill/>
            <a:ln w="19050" algn="ctr">
              <a:noFill/>
              <a:miter lim="800000"/>
              <a:headEnd/>
              <a:tailEnd/>
            </a:ln>
          </p:spPr>
          <p:txBody>
            <a:bodyPr>
              <a:spAutoFit/>
            </a:bodyPr>
            <a:lstStyle/>
            <a:p>
              <a:pPr algn="ctr"/>
              <a:r>
                <a:rPr lang="en-US" sz="1800" b="1">
                  <a:latin typeface="Arial" pitchFamily="34" charset="0"/>
                </a:rPr>
                <a:t>. . .</a:t>
              </a:r>
            </a:p>
          </p:txBody>
        </p:sp>
        <p:grpSp>
          <p:nvGrpSpPr>
            <p:cNvPr id="5" name="Group 14"/>
            <p:cNvGrpSpPr>
              <a:grpSpLocks/>
            </p:cNvGrpSpPr>
            <p:nvPr/>
          </p:nvGrpSpPr>
          <p:grpSpPr bwMode="auto">
            <a:xfrm>
              <a:off x="313" y="2730"/>
              <a:ext cx="490" cy="497"/>
              <a:chOff x="967" y="1678"/>
              <a:chExt cx="688" cy="700"/>
            </a:xfrm>
          </p:grpSpPr>
          <p:sp>
            <p:nvSpPr>
              <p:cNvPr id="27792" name="Text Box 15"/>
              <p:cNvSpPr txBox="1">
                <a:spLocks noChangeArrowheads="1"/>
              </p:cNvSpPr>
              <p:nvPr/>
            </p:nvSpPr>
            <p:spPr bwMode="auto">
              <a:xfrm>
                <a:off x="967" y="1678"/>
                <a:ext cx="688" cy="700"/>
              </a:xfrm>
              <a:prstGeom prst="rect">
                <a:avLst/>
              </a:prstGeom>
              <a:noFill/>
              <a:ln w="19050">
                <a:solidFill>
                  <a:srgbClr val="00CC00"/>
                </a:solidFill>
                <a:miter lim="800000"/>
                <a:headEnd/>
                <a:tailEnd/>
              </a:ln>
            </p:spPr>
            <p:txBody>
              <a:bodyPr lIns="0" rIns="0"/>
              <a:lstStyle/>
              <a:p>
                <a:pPr algn="ctr">
                  <a:lnSpc>
                    <a:spcPct val="85000"/>
                  </a:lnSpc>
                  <a:spcBef>
                    <a:spcPct val="10000"/>
                  </a:spcBef>
                </a:pPr>
                <a:endParaRPr lang="en-US" sz="1200" b="1">
                  <a:latin typeface="Arial" pitchFamily="34" charset="0"/>
                </a:endParaRPr>
              </a:p>
            </p:txBody>
          </p:sp>
          <p:grpSp>
            <p:nvGrpSpPr>
              <p:cNvPr id="6" name="Group 16"/>
              <p:cNvGrpSpPr>
                <a:grpSpLocks/>
              </p:cNvGrpSpPr>
              <p:nvPr/>
            </p:nvGrpSpPr>
            <p:grpSpPr bwMode="auto">
              <a:xfrm>
                <a:off x="1035" y="1764"/>
                <a:ext cx="552" cy="529"/>
                <a:chOff x="1045" y="1780"/>
                <a:chExt cx="806" cy="773"/>
              </a:xfrm>
            </p:grpSpPr>
            <p:sp>
              <p:nvSpPr>
                <p:cNvPr id="27794" name="Freeform 17"/>
                <p:cNvSpPr>
                  <a:spLocks/>
                </p:cNvSpPr>
                <p:nvPr/>
              </p:nvSpPr>
              <p:spPr bwMode="auto">
                <a:xfrm>
                  <a:off x="1045"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95" name="Freeform 18"/>
                <p:cNvSpPr>
                  <a:spLocks/>
                </p:cNvSpPr>
                <p:nvPr/>
              </p:nvSpPr>
              <p:spPr bwMode="auto">
                <a:xfrm>
                  <a:off x="1116"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96" name="Freeform 19"/>
                <p:cNvSpPr>
                  <a:spLocks/>
                </p:cNvSpPr>
                <p:nvPr/>
              </p:nvSpPr>
              <p:spPr bwMode="auto">
                <a:xfrm>
                  <a:off x="1181"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97" name="Freeform 20"/>
                <p:cNvSpPr>
                  <a:spLocks/>
                </p:cNvSpPr>
                <p:nvPr/>
              </p:nvSpPr>
              <p:spPr bwMode="auto">
                <a:xfrm>
                  <a:off x="1247"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98" name="Freeform 21"/>
                <p:cNvSpPr>
                  <a:spLocks/>
                </p:cNvSpPr>
                <p:nvPr/>
              </p:nvSpPr>
              <p:spPr bwMode="auto">
                <a:xfrm>
                  <a:off x="1312"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99" name="Freeform 22"/>
                <p:cNvSpPr>
                  <a:spLocks/>
                </p:cNvSpPr>
                <p:nvPr/>
              </p:nvSpPr>
              <p:spPr bwMode="auto">
                <a:xfrm>
                  <a:off x="1378"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800" name="Freeform 23"/>
                <p:cNvSpPr>
                  <a:spLocks/>
                </p:cNvSpPr>
                <p:nvPr/>
              </p:nvSpPr>
              <p:spPr bwMode="auto">
                <a:xfrm>
                  <a:off x="1443"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801" name="Freeform 24"/>
                <p:cNvSpPr>
                  <a:spLocks/>
                </p:cNvSpPr>
                <p:nvPr/>
              </p:nvSpPr>
              <p:spPr bwMode="auto">
                <a:xfrm>
                  <a:off x="1509"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802" name="Freeform 25"/>
                <p:cNvSpPr>
                  <a:spLocks/>
                </p:cNvSpPr>
                <p:nvPr/>
              </p:nvSpPr>
              <p:spPr bwMode="auto">
                <a:xfrm>
                  <a:off x="1574"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803" name="Freeform 26"/>
                <p:cNvSpPr>
                  <a:spLocks/>
                </p:cNvSpPr>
                <p:nvPr/>
              </p:nvSpPr>
              <p:spPr bwMode="auto">
                <a:xfrm>
                  <a:off x="1640" y="1780"/>
                  <a:ext cx="145" cy="773"/>
                </a:xfrm>
                <a:custGeom>
                  <a:avLst/>
                  <a:gdLst>
                    <a:gd name="T0" fmla="*/ 39 w 208"/>
                    <a:gd name="T1" fmla="*/ 0 h 1536"/>
                    <a:gd name="T2" fmla="*/ 139 w 208"/>
                    <a:gd name="T3" fmla="*/ 97 h 1536"/>
                    <a:gd name="T4" fmla="*/ 6 w 208"/>
                    <a:gd name="T5" fmla="*/ 169 h 1536"/>
                    <a:gd name="T6" fmla="*/ 106 w 208"/>
                    <a:gd name="T7" fmla="*/ 266 h 1536"/>
                    <a:gd name="T8" fmla="*/ 6 w 208"/>
                    <a:gd name="T9" fmla="*/ 362 h 1536"/>
                    <a:gd name="T10" fmla="*/ 106 w 208"/>
                    <a:gd name="T11" fmla="*/ 411 h 1536"/>
                    <a:gd name="T12" fmla="*/ 39 w 208"/>
                    <a:gd name="T13" fmla="*/ 483 h 1536"/>
                    <a:gd name="T14" fmla="*/ 106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804" name="Freeform 27"/>
                <p:cNvSpPr>
                  <a:spLocks/>
                </p:cNvSpPr>
                <p:nvPr/>
              </p:nvSpPr>
              <p:spPr bwMode="auto">
                <a:xfrm>
                  <a:off x="1705"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grpSp>
        </p:grpSp>
        <p:grpSp>
          <p:nvGrpSpPr>
            <p:cNvPr id="7" name="Group 28"/>
            <p:cNvGrpSpPr>
              <a:grpSpLocks/>
            </p:cNvGrpSpPr>
            <p:nvPr/>
          </p:nvGrpSpPr>
          <p:grpSpPr bwMode="auto">
            <a:xfrm>
              <a:off x="847" y="2730"/>
              <a:ext cx="490" cy="497"/>
              <a:chOff x="967" y="1678"/>
              <a:chExt cx="688" cy="700"/>
            </a:xfrm>
          </p:grpSpPr>
          <p:sp>
            <p:nvSpPr>
              <p:cNvPr id="27779" name="Text Box 29"/>
              <p:cNvSpPr txBox="1">
                <a:spLocks noChangeArrowheads="1"/>
              </p:cNvSpPr>
              <p:nvPr/>
            </p:nvSpPr>
            <p:spPr bwMode="auto">
              <a:xfrm>
                <a:off x="967" y="1678"/>
                <a:ext cx="688" cy="700"/>
              </a:xfrm>
              <a:prstGeom prst="rect">
                <a:avLst/>
              </a:prstGeom>
              <a:noFill/>
              <a:ln w="19050">
                <a:solidFill>
                  <a:srgbClr val="00CC00"/>
                </a:solidFill>
                <a:miter lim="800000"/>
                <a:headEnd/>
                <a:tailEnd/>
              </a:ln>
            </p:spPr>
            <p:txBody>
              <a:bodyPr lIns="0" rIns="0"/>
              <a:lstStyle/>
              <a:p>
                <a:pPr algn="ctr">
                  <a:lnSpc>
                    <a:spcPct val="85000"/>
                  </a:lnSpc>
                  <a:spcBef>
                    <a:spcPct val="10000"/>
                  </a:spcBef>
                </a:pPr>
                <a:endParaRPr lang="en-US" sz="1200" b="1">
                  <a:latin typeface="Arial" pitchFamily="34" charset="0"/>
                </a:endParaRPr>
              </a:p>
            </p:txBody>
          </p:sp>
          <p:grpSp>
            <p:nvGrpSpPr>
              <p:cNvPr id="8" name="Group 30"/>
              <p:cNvGrpSpPr>
                <a:grpSpLocks/>
              </p:cNvGrpSpPr>
              <p:nvPr/>
            </p:nvGrpSpPr>
            <p:grpSpPr bwMode="auto">
              <a:xfrm>
                <a:off x="1035" y="1764"/>
                <a:ext cx="552" cy="529"/>
                <a:chOff x="1045" y="1780"/>
                <a:chExt cx="806" cy="773"/>
              </a:xfrm>
            </p:grpSpPr>
            <p:sp>
              <p:nvSpPr>
                <p:cNvPr id="27781" name="Freeform 31"/>
                <p:cNvSpPr>
                  <a:spLocks/>
                </p:cNvSpPr>
                <p:nvPr/>
              </p:nvSpPr>
              <p:spPr bwMode="auto">
                <a:xfrm>
                  <a:off x="1045"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82" name="Freeform 32"/>
                <p:cNvSpPr>
                  <a:spLocks/>
                </p:cNvSpPr>
                <p:nvPr/>
              </p:nvSpPr>
              <p:spPr bwMode="auto">
                <a:xfrm>
                  <a:off x="1116"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83" name="Freeform 33"/>
                <p:cNvSpPr>
                  <a:spLocks/>
                </p:cNvSpPr>
                <p:nvPr/>
              </p:nvSpPr>
              <p:spPr bwMode="auto">
                <a:xfrm>
                  <a:off x="1181"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84" name="Freeform 34"/>
                <p:cNvSpPr>
                  <a:spLocks/>
                </p:cNvSpPr>
                <p:nvPr/>
              </p:nvSpPr>
              <p:spPr bwMode="auto">
                <a:xfrm>
                  <a:off x="1247"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85" name="Freeform 35"/>
                <p:cNvSpPr>
                  <a:spLocks/>
                </p:cNvSpPr>
                <p:nvPr/>
              </p:nvSpPr>
              <p:spPr bwMode="auto">
                <a:xfrm>
                  <a:off x="1312"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86" name="Freeform 36"/>
                <p:cNvSpPr>
                  <a:spLocks/>
                </p:cNvSpPr>
                <p:nvPr/>
              </p:nvSpPr>
              <p:spPr bwMode="auto">
                <a:xfrm>
                  <a:off x="1378"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87" name="Freeform 37"/>
                <p:cNvSpPr>
                  <a:spLocks/>
                </p:cNvSpPr>
                <p:nvPr/>
              </p:nvSpPr>
              <p:spPr bwMode="auto">
                <a:xfrm>
                  <a:off x="1443"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88" name="Freeform 38"/>
                <p:cNvSpPr>
                  <a:spLocks/>
                </p:cNvSpPr>
                <p:nvPr/>
              </p:nvSpPr>
              <p:spPr bwMode="auto">
                <a:xfrm>
                  <a:off x="1509"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89" name="Freeform 39"/>
                <p:cNvSpPr>
                  <a:spLocks/>
                </p:cNvSpPr>
                <p:nvPr/>
              </p:nvSpPr>
              <p:spPr bwMode="auto">
                <a:xfrm>
                  <a:off x="1574"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90" name="Freeform 40"/>
                <p:cNvSpPr>
                  <a:spLocks/>
                </p:cNvSpPr>
                <p:nvPr/>
              </p:nvSpPr>
              <p:spPr bwMode="auto">
                <a:xfrm>
                  <a:off x="1640" y="1780"/>
                  <a:ext cx="145" cy="773"/>
                </a:xfrm>
                <a:custGeom>
                  <a:avLst/>
                  <a:gdLst>
                    <a:gd name="T0" fmla="*/ 39 w 208"/>
                    <a:gd name="T1" fmla="*/ 0 h 1536"/>
                    <a:gd name="T2" fmla="*/ 139 w 208"/>
                    <a:gd name="T3" fmla="*/ 97 h 1536"/>
                    <a:gd name="T4" fmla="*/ 6 w 208"/>
                    <a:gd name="T5" fmla="*/ 169 h 1536"/>
                    <a:gd name="T6" fmla="*/ 106 w 208"/>
                    <a:gd name="T7" fmla="*/ 266 h 1536"/>
                    <a:gd name="T8" fmla="*/ 6 w 208"/>
                    <a:gd name="T9" fmla="*/ 362 h 1536"/>
                    <a:gd name="T10" fmla="*/ 106 w 208"/>
                    <a:gd name="T11" fmla="*/ 411 h 1536"/>
                    <a:gd name="T12" fmla="*/ 39 w 208"/>
                    <a:gd name="T13" fmla="*/ 483 h 1536"/>
                    <a:gd name="T14" fmla="*/ 106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91" name="Freeform 41"/>
                <p:cNvSpPr>
                  <a:spLocks/>
                </p:cNvSpPr>
                <p:nvPr/>
              </p:nvSpPr>
              <p:spPr bwMode="auto">
                <a:xfrm>
                  <a:off x="1705"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grpSp>
        </p:grpSp>
        <p:grpSp>
          <p:nvGrpSpPr>
            <p:cNvPr id="9" name="Group 42"/>
            <p:cNvGrpSpPr>
              <a:grpSpLocks/>
            </p:cNvGrpSpPr>
            <p:nvPr/>
          </p:nvGrpSpPr>
          <p:grpSpPr bwMode="auto">
            <a:xfrm>
              <a:off x="2187" y="2730"/>
              <a:ext cx="490" cy="497"/>
              <a:chOff x="967" y="1678"/>
              <a:chExt cx="688" cy="700"/>
            </a:xfrm>
          </p:grpSpPr>
          <p:sp>
            <p:nvSpPr>
              <p:cNvPr id="27766" name="Text Box 43"/>
              <p:cNvSpPr txBox="1">
                <a:spLocks noChangeArrowheads="1"/>
              </p:cNvSpPr>
              <p:nvPr/>
            </p:nvSpPr>
            <p:spPr bwMode="auto">
              <a:xfrm>
                <a:off x="967" y="1678"/>
                <a:ext cx="688" cy="700"/>
              </a:xfrm>
              <a:prstGeom prst="rect">
                <a:avLst/>
              </a:prstGeom>
              <a:noFill/>
              <a:ln w="19050">
                <a:solidFill>
                  <a:srgbClr val="00CC00"/>
                </a:solidFill>
                <a:miter lim="800000"/>
                <a:headEnd/>
                <a:tailEnd/>
              </a:ln>
            </p:spPr>
            <p:txBody>
              <a:bodyPr lIns="0" rIns="0"/>
              <a:lstStyle/>
              <a:p>
                <a:pPr algn="ctr">
                  <a:lnSpc>
                    <a:spcPct val="85000"/>
                  </a:lnSpc>
                  <a:spcBef>
                    <a:spcPct val="10000"/>
                  </a:spcBef>
                </a:pPr>
                <a:endParaRPr lang="en-US" sz="1200" b="1">
                  <a:latin typeface="Arial" pitchFamily="34" charset="0"/>
                </a:endParaRPr>
              </a:p>
            </p:txBody>
          </p:sp>
          <p:grpSp>
            <p:nvGrpSpPr>
              <p:cNvPr id="10" name="Group 44"/>
              <p:cNvGrpSpPr>
                <a:grpSpLocks/>
              </p:cNvGrpSpPr>
              <p:nvPr/>
            </p:nvGrpSpPr>
            <p:grpSpPr bwMode="auto">
              <a:xfrm>
                <a:off x="1035" y="1764"/>
                <a:ext cx="552" cy="529"/>
                <a:chOff x="1045" y="1780"/>
                <a:chExt cx="806" cy="773"/>
              </a:xfrm>
            </p:grpSpPr>
            <p:sp>
              <p:nvSpPr>
                <p:cNvPr id="27768" name="Freeform 45"/>
                <p:cNvSpPr>
                  <a:spLocks/>
                </p:cNvSpPr>
                <p:nvPr/>
              </p:nvSpPr>
              <p:spPr bwMode="auto">
                <a:xfrm>
                  <a:off x="1045"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69" name="Freeform 46"/>
                <p:cNvSpPr>
                  <a:spLocks/>
                </p:cNvSpPr>
                <p:nvPr/>
              </p:nvSpPr>
              <p:spPr bwMode="auto">
                <a:xfrm>
                  <a:off x="1116"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70" name="Freeform 47"/>
                <p:cNvSpPr>
                  <a:spLocks/>
                </p:cNvSpPr>
                <p:nvPr/>
              </p:nvSpPr>
              <p:spPr bwMode="auto">
                <a:xfrm>
                  <a:off x="1181"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71" name="Freeform 48"/>
                <p:cNvSpPr>
                  <a:spLocks/>
                </p:cNvSpPr>
                <p:nvPr/>
              </p:nvSpPr>
              <p:spPr bwMode="auto">
                <a:xfrm>
                  <a:off x="1247"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72" name="Freeform 49"/>
                <p:cNvSpPr>
                  <a:spLocks/>
                </p:cNvSpPr>
                <p:nvPr/>
              </p:nvSpPr>
              <p:spPr bwMode="auto">
                <a:xfrm>
                  <a:off x="1312"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73" name="Freeform 50"/>
                <p:cNvSpPr>
                  <a:spLocks/>
                </p:cNvSpPr>
                <p:nvPr/>
              </p:nvSpPr>
              <p:spPr bwMode="auto">
                <a:xfrm>
                  <a:off x="1378"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74" name="Freeform 51"/>
                <p:cNvSpPr>
                  <a:spLocks/>
                </p:cNvSpPr>
                <p:nvPr/>
              </p:nvSpPr>
              <p:spPr bwMode="auto">
                <a:xfrm>
                  <a:off x="1443"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75" name="Freeform 52"/>
                <p:cNvSpPr>
                  <a:spLocks/>
                </p:cNvSpPr>
                <p:nvPr/>
              </p:nvSpPr>
              <p:spPr bwMode="auto">
                <a:xfrm>
                  <a:off x="1509"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76" name="Freeform 53"/>
                <p:cNvSpPr>
                  <a:spLocks/>
                </p:cNvSpPr>
                <p:nvPr/>
              </p:nvSpPr>
              <p:spPr bwMode="auto">
                <a:xfrm>
                  <a:off x="1574"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77" name="Freeform 54"/>
                <p:cNvSpPr>
                  <a:spLocks/>
                </p:cNvSpPr>
                <p:nvPr/>
              </p:nvSpPr>
              <p:spPr bwMode="auto">
                <a:xfrm>
                  <a:off x="1640" y="1780"/>
                  <a:ext cx="145" cy="773"/>
                </a:xfrm>
                <a:custGeom>
                  <a:avLst/>
                  <a:gdLst>
                    <a:gd name="T0" fmla="*/ 39 w 208"/>
                    <a:gd name="T1" fmla="*/ 0 h 1536"/>
                    <a:gd name="T2" fmla="*/ 139 w 208"/>
                    <a:gd name="T3" fmla="*/ 97 h 1536"/>
                    <a:gd name="T4" fmla="*/ 6 w 208"/>
                    <a:gd name="T5" fmla="*/ 169 h 1536"/>
                    <a:gd name="T6" fmla="*/ 106 w 208"/>
                    <a:gd name="T7" fmla="*/ 266 h 1536"/>
                    <a:gd name="T8" fmla="*/ 6 w 208"/>
                    <a:gd name="T9" fmla="*/ 362 h 1536"/>
                    <a:gd name="T10" fmla="*/ 106 w 208"/>
                    <a:gd name="T11" fmla="*/ 411 h 1536"/>
                    <a:gd name="T12" fmla="*/ 39 w 208"/>
                    <a:gd name="T13" fmla="*/ 483 h 1536"/>
                    <a:gd name="T14" fmla="*/ 106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78" name="Freeform 55"/>
                <p:cNvSpPr>
                  <a:spLocks/>
                </p:cNvSpPr>
                <p:nvPr/>
              </p:nvSpPr>
              <p:spPr bwMode="auto">
                <a:xfrm>
                  <a:off x="1705"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grpSp>
        </p:grpSp>
        <p:grpSp>
          <p:nvGrpSpPr>
            <p:cNvPr id="11" name="Group 56"/>
            <p:cNvGrpSpPr>
              <a:grpSpLocks/>
            </p:cNvGrpSpPr>
            <p:nvPr/>
          </p:nvGrpSpPr>
          <p:grpSpPr bwMode="auto">
            <a:xfrm>
              <a:off x="1383" y="2730"/>
              <a:ext cx="489" cy="497"/>
              <a:chOff x="967" y="1678"/>
              <a:chExt cx="688" cy="700"/>
            </a:xfrm>
          </p:grpSpPr>
          <p:sp>
            <p:nvSpPr>
              <p:cNvPr id="27753" name="Text Box 57"/>
              <p:cNvSpPr txBox="1">
                <a:spLocks noChangeArrowheads="1"/>
              </p:cNvSpPr>
              <p:nvPr/>
            </p:nvSpPr>
            <p:spPr bwMode="auto">
              <a:xfrm>
                <a:off x="967" y="1678"/>
                <a:ext cx="688" cy="700"/>
              </a:xfrm>
              <a:prstGeom prst="rect">
                <a:avLst/>
              </a:prstGeom>
              <a:noFill/>
              <a:ln w="19050">
                <a:solidFill>
                  <a:srgbClr val="00CC00"/>
                </a:solidFill>
                <a:miter lim="800000"/>
                <a:headEnd/>
                <a:tailEnd/>
              </a:ln>
            </p:spPr>
            <p:txBody>
              <a:bodyPr lIns="0" rIns="0"/>
              <a:lstStyle/>
              <a:p>
                <a:pPr algn="ctr">
                  <a:lnSpc>
                    <a:spcPct val="85000"/>
                  </a:lnSpc>
                  <a:spcBef>
                    <a:spcPct val="10000"/>
                  </a:spcBef>
                </a:pPr>
                <a:endParaRPr lang="en-US" sz="1200" b="1">
                  <a:latin typeface="Arial" pitchFamily="34" charset="0"/>
                </a:endParaRPr>
              </a:p>
            </p:txBody>
          </p:sp>
          <p:grpSp>
            <p:nvGrpSpPr>
              <p:cNvPr id="12" name="Group 58"/>
              <p:cNvGrpSpPr>
                <a:grpSpLocks/>
              </p:cNvGrpSpPr>
              <p:nvPr/>
            </p:nvGrpSpPr>
            <p:grpSpPr bwMode="auto">
              <a:xfrm>
                <a:off x="1035" y="1764"/>
                <a:ext cx="552" cy="529"/>
                <a:chOff x="1045" y="1780"/>
                <a:chExt cx="806" cy="773"/>
              </a:xfrm>
            </p:grpSpPr>
            <p:sp>
              <p:nvSpPr>
                <p:cNvPr id="27755" name="Freeform 59"/>
                <p:cNvSpPr>
                  <a:spLocks/>
                </p:cNvSpPr>
                <p:nvPr/>
              </p:nvSpPr>
              <p:spPr bwMode="auto">
                <a:xfrm>
                  <a:off x="1045"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56" name="Freeform 60"/>
                <p:cNvSpPr>
                  <a:spLocks/>
                </p:cNvSpPr>
                <p:nvPr/>
              </p:nvSpPr>
              <p:spPr bwMode="auto">
                <a:xfrm>
                  <a:off x="1116"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57" name="Freeform 61"/>
                <p:cNvSpPr>
                  <a:spLocks/>
                </p:cNvSpPr>
                <p:nvPr/>
              </p:nvSpPr>
              <p:spPr bwMode="auto">
                <a:xfrm>
                  <a:off x="1181"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58" name="Freeform 62"/>
                <p:cNvSpPr>
                  <a:spLocks/>
                </p:cNvSpPr>
                <p:nvPr/>
              </p:nvSpPr>
              <p:spPr bwMode="auto">
                <a:xfrm>
                  <a:off x="1247"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59" name="Freeform 63"/>
                <p:cNvSpPr>
                  <a:spLocks/>
                </p:cNvSpPr>
                <p:nvPr/>
              </p:nvSpPr>
              <p:spPr bwMode="auto">
                <a:xfrm>
                  <a:off x="1312"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60" name="Freeform 64"/>
                <p:cNvSpPr>
                  <a:spLocks/>
                </p:cNvSpPr>
                <p:nvPr/>
              </p:nvSpPr>
              <p:spPr bwMode="auto">
                <a:xfrm>
                  <a:off x="1378"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61" name="Freeform 65"/>
                <p:cNvSpPr>
                  <a:spLocks/>
                </p:cNvSpPr>
                <p:nvPr/>
              </p:nvSpPr>
              <p:spPr bwMode="auto">
                <a:xfrm>
                  <a:off x="1443"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62" name="Freeform 66"/>
                <p:cNvSpPr>
                  <a:spLocks/>
                </p:cNvSpPr>
                <p:nvPr/>
              </p:nvSpPr>
              <p:spPr bwMode="auto">
                <a:xfrm>
                  <a:off x="1509"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63" name="Freeform 67"/>
                <p:cNvSpPr>
                  <a:spLocks/>
                </p:cNvSpPr>
                <p:nvPr/>
              </p:nvSpPr>
              <p:spPr bwMode="auto">
                <a:xfrm>
                  <a:off x="1574"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64" name="Freeform 68"/>
                <p:cNvSpPr>
                  <a:spLocks/>
                </p:cNvSpPr>
                <p:nvPr/>
              </p:nvSpPr>
              <p:spPr bwMode="auto">
                <a:xfrm>
                  <a:off x="1640" y="1780"/>
                  <a:ext cx="145" cy="773"/>
                </a:xfrm>
                <a:custGeom>
                  <a:avLst/>
                  <a:gdLst>
                    <a:gd name="T0" fmla="*/ 39 w 208"/>
                    <a:gd name="T1" fmla="*/ 0 h 1536"/>
                    <a:gd name="T2" fmla="*/ 139 w 208"/>
                    <a:gd name="T3" fmla="*/ 97 h 1536"/>
                    <a:gd name="T4" fmla="*/ 6 w 208"/>
                    <a:gd name="T5" fmla="*/ 169 h 1536"/>
                    <a:gd name="T6" fmla="*/ 106 w 208"/>
                    <a:gd name="T7" fmla="*/ 266 h 1536"/>
                    <a:gd name="T8" fmla="*/ 6 w 208"/>
                    <a:gd name="T9" fmla="*/ 362 h 1536"/>
                    <a:gd name="T10" fmla="*/ 106 w 208"/>
                    <a:gd name="T11" fmla="*/ 411 h 1536"/>
                    <a:gd name="T12" fmla="*/ 39 w 208"/>
                    <a:gd name="T13" fmla="*/ 483 h 1536"/>
                    <a:gd name="T14" fmla="*/ 106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65" name="Freeform 69"/>
                <p:cNvSpPr>
                  <a:spLocks/>
                </p:cNvSpPr>
                <p:nvPr/>
              </p:nvSpPr>
              <p:spPr bwMode="auto">
                <a:xfrm>
                  <a:off x="1705"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grpSp>
        </p:grpSp>
      </p:grpSp>
      <p:sp>
        <p:nvSpPr>
          <p:cNvPr id="27656" name="Rectangle 70"/>
          <p:cNvSpPr>
            <a:spLocks noChangeArrowheads="1"/>
          </p:cNvSpPr>
          <p:nvPr/>
        </p:nvSpPr>
        <p:spPr bwMode="auto">
          <a:xfrm>
            <a:off x="4949825" y="4157663"/>
            <a:ext cx="1676400" cy="2078037"/>
          </a:xfrm>
          <a:prstGeom prst="rect">
            <a:avLst/>
          </a:prstGeom>
          <a:solidFill>
            <a:srgbClr val="0033CC"/>
          </a:solidFill>
          <a:ln w="19050" algn="ctr">
            <a:solidFill>
              <a:schemeClr val="tx1"/>
            </a:solidFill>
            <a:miter lim="800000"/>
            <a:headEnd/>
            <a:tailEnd/>
          </a:ln>
        </p:spPr>
        <p:txBody>
          <a:bodyPr wrap="none" anchor="ctr"/>
          <a:lstStyle/>
          <a:p>
            <a:pPr algn="ctr">
              <a:lnSpc>
                <a:spcPct val="85000"/>
              </a:lnSpc>
              <a:spcBef>
                <a:spcPct val="10000"/>
              </a:spcBef>
            </a:pPr>
            <a:r>
              <a:rPr lang="en-US" sz="1800" b="1">
                <a:latin typeface="Arial" pitchFamily="34" charset="0"/>
              </a:rPr>
              <a:t>Global</a:t>
            </a:r>
          </a:p>
          <a:p>
            <a:pPr algn="ctr">
              <a:lnSpc>
                <a:spcPct val="85000"/>
              </a:lnSpc>
              <a:spcBef>
                <a:spcPct val="10000"/>
              </a:spcBef>
            </a:pPr>
            <a:r>
              <a:rPr lang="en-US" sz="1800" b="1">
                <a:latin typeface="Arial" pitchFamily="34" charset="0"/>
              </a:rPr>
              <a:t>Memory</a:t>
            </a:r>
          </a:p>
        </p:txBody>
      </p:sp>
      <p:grpSp>
        <p:nvGrpSpPr>
          <p:cNvPr id="13" name="Group 71"/>
          <p:cNvGrpSpPr>
            <a:grpSpLocks/>
          </p:cNvGrpSpPr>
          <p:nvPr/>
        </p:nvGrpSpPr>
        <p:grpSpPr bwMode="auto">
          <a:xfrm>
            <a:off x="409575" y="5395913"/>
            <a:ext cx="3927475" cy="833437"/>
            <a:chOff x="258" y="2682"/>
            <a:chExt cx="2474" cy="592"/>
          </a:xfrm>
        </p:grpSpPr>
        <p:sp>
          <p:nvSpPr>
            <p:cNvPr id="27689" name="Rectangle 72"/>
            <p:cNvSpPr>
              <a:spLocks noChangeArrowheads="1"/>
            </p:cNvSpPr>
            <p:nvPr/>
          </p:nvSpPr>
          <p:spPr bwMode="auto">
            <a:xfrm>
              <a:off x="258" y="2682"/>
              <a:ext cx="2474" cy="592"/>
            </a:xfrm>
            <a:prstGeom prst="rect">
              <a:avLst/>
            </a:prstGeom>
            <a:noFill/>
            <a:ln w="28575" algn="ctr">
              <a:solidFill>
                <a:srgbClr val="00CC00"/>
              </a:solidFill>
              <a:miter lim="800000"/>
              <a:headEnd/>
              <a:tailEnd/>
            </a:ln>
          </p:spPr>
          <p:txBody>
            <a:bodyPr wrap="none" anchor="ctr"/>
            <a:lstStyle/>
            <a:p>
              <a:endParaRPr lang="en-US"/>
            </a:p>
          </p:txBody>
        </p:sp>
        <p:sp>
          <p:nvSpPr>
            <p:cNvPr id="27690" name="Text Box 73"/>
            <p:cNvSpPr txBox="1">
              <a:spLocks noChangeArrowheads="1"/>
            </p:cNvSpPr>
            <p:nvPr/>
          </p:nvSpPr>
          <p:spPr bwMode="auto">
            <a:xfrm>
              <a:off x="1872" y="2910"/>
              <a:ext cx="316" cy="260"/>
            </a:xfrm>
            <a:prstGeom prst="rect">
              <a:avLst/>
            </a:prstGeom>
            <a:noFill/>
            <a:ln w="19050" algn="ctr">
              <a:noFill/>
              <a:miter lim="800000"/>
              <a:headEnd/>
              <a:tailEnd/>
            </a:ln>
          </p:spPr>
          <p:txBody>
            <a:bodyPr wrap="none">
              <a:spAutoFit/>
            </a:bodyPr>
            <a:lstStyle/>
            <a:p>
              <a:pPr algn="ctr"/>
              <a:r>
                <a:rPr lang="en-US" sz="1800" b="1">
                  <a:latin typeface="Arial" pitchFamily="34" charset="0"/>
                </a:rPr>
                <a:t>. . .</a:t>
              </a:r>
            </a:p>
          </p:txBody>
        </p:sp>
        <p:grpSp>
          <p:nvGrpSpPr>
            <p:cNvPr id="14" name="Group 74"/>
            <p:cNvGrpSpPr>
              <a:grpSpLocks/>
            </p:cNvGrpSpPr>
            <p:nvPr/>
          </p:nvGrpSpPr>
          <p:grpSpPr bwMode="auto">
            <a:xfrm>
              <a:off x="313" y="2730"/>
              <a:ext cx="490" cy="497"/>
              <a:chOff x="967" y="1678"/>
              <a:chExt cx="688" cy="700"/>
            </a:xfrm>
          </p:grpSpPr>
          <p:sp>
            <p:nvSpPr>
              <p:cNvPr id="27734" name="Text Box 75"/>
              <p:cNvSpPr txBox="1">
                <a:spLocks noChangeArrowheads="1"/>
              </p:cNvSpPr>
              <p:nvPr/>
            </p:nvSpPr>
            <p:spPr bwMode="auto">
              <a:xfrm>
                <a:off x="967" y="1678"/>
                <a:ext cx="688" cy="700"/>
              </a:xfrm>
              <a:prstGeom prst="rect">
                <a:avLst/>
              </a:prstGeom>
              <a:noFill/>
              <a:ln w="19050">
                <a:solidFill>
                  <a:srgbClr val="00CC00"/>
                </a:solidFill>
                <a:miter lim="800000"/>
                <a:headEnd/>
                <a:tailEnd/>
              </a:ln>
            </p:spPr>
            <p:txBody>
              <a:bodyPr lIns="0" rIns="0"/>
              <a:lstStyle/>
              <a:p>
                <a:pPr algn="ctr">
                  <a:lnSpc>
                    <a:spcPct val="85000"/>
                  </a:lnSpc>
                  <a:spcBef>
                    <a:spcPct val="10000"/>
                  </a:spcBef>
                </a:pPr>
                <a:endParaRPr lang="en-US" sz="1200" b="1">
                  <a:latin typeface="Arial" pitchFamily="34" charset="0"/>
                </a:endParaRPr>
              </a:p>
            </p:txBody>
          </p:sp>
          <p:grpSp>
            <p:nvGrpSpPr>
              <p:cNvPr id="15" name="Group 76"/>
              <p:cNvGrpSpPr>
                <a:grpSpLocks/>
              </p:cNvGrpSpPr>
              <p:nvPr/>
            </p:nvGrpSpPr>
            <p:grpSpPr bwMode="auto">
              <a:xfrm>
                <a:off x="1035" y="1764"/>
                <a:ext cx="552" cy="529"/>
                <a:chOff x="1045" y="1780"/>
                <a:chExt cx="806" cy="773"/>
              </a:xfrm>
            </p:grpSpPr>
            <p:sp>
              <p:nvSpPr>
                <p:cNvPr id="27736" name="Freeform 77"/>
                <p:cNvSpPr>
                  <a:spLocks/>
                </p:cNvSpPr>
                <p:nvPr/>
              </p:nvSpPr>
              <p:spPr bwMode="auto">
                <a:xfrm>
                  <a:off x="1045"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37" name="Freeform 78"/>
                <p:cNvSpPr>
                  <a:spLocks/>
                </p:cNvSpPr>
                <p:nvPr/>
              </p:nvSpPr>
              <p:spPr bwMode="auto">
                <a:xfrm>
                  <a:off x="1116"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38" name="Freeform 79"/>
                <p:cNvSpPr>
                  <a:spLocks/>
                </p:cNvSpPr>
                <p:nvPr/>
              </p:nvSpPr>
              <p:spPr bwMode="auto">
                <a:xfrm>
                  <a:off x="1181"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39" name="Freeform 80"/>
                <p:cNvSpPr>
                  <a:spLocks/>
                </p:cNvSpPr>
                <p:nvPr/>
              </p:nvSpPr>
              <p:spPr bwMode="auto">
                <a:xfrm>
                  <a:off x="1247"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40" name="Freeform 81"/>
                <p:cNvSpPr>
                  <a:spLocks/>
                </p:cNvSpPr>
                <p:nvPr/>
              </p:nvSpPr>
              <p:spPr bwMode="auto">
                <a:xfrm>
                  <a:off x="1312"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41" name="Freeform 82"/>
                <p:cNvSpPr>
                  <a:spLocks/>
                </p:cNvSpPr>
                <p:nvPr/>
              </p:nvSpPr>
              <p:spPr bwMode="auto">
                <a:xfrm>
                  <a:off x="1378"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42" name="Freeform 83"/>
                <p:cNvSpPr>
                  <a:spLocks/>
                </p:cNvSpPr>
                <p:nvPr/>
              </p:nvSpPr>
              <p:spPr bwMode="auto">
                <a:xfrm>
                  <a:off x="1443"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43" name="Freeform 84"/>
                <p:cNvSpPr>
                  <a:spLocks/>
                </p:cNvSpPr>
                <p:nvPr/>
              </p:nvSpPr>
              <p:spPr bwMode="auto">
                <a:xfrm>
                  <a:off x="1509"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44" name="Freeform 85"/>
                <p:cNvSpPr>
                  <a:spLocks/>
                </p:cNvSpPr>
                <p:nvPr/>
              </p:nvSpPr>
              <p:spPr bwMode="auto">
                <a:xfrm>
                  <a:off x="1574"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45" name="Freeform 86"/>
                <p:cNvSpPr>
                  <a:spLocks/>
                </p:cNvSpPr>
                <p:nvPr/>
              </p:nvSpPr>
              <p:spPr bwMode="auto">
                <a:xfrm>
                  <a:off x="1640" y="1780"/>
                  <a:ext cx="145" cy="773"/>
                </a:xfrm>
                <a:custGeom>
                  <a:avLst/>
                  <a:gdLst>
                    <a:gd name="T0" fmla="*/ 39 w 208"/>
                    <a:gd name="T1" fmla="*/ 0 h 1536"/>
                    <a:gd name="T2" fmla="*/ 139 w 208"/>
                    <a:gd name="T3" fmla="*/ 97 h 1536"/>
                    <a:gd name="T4" fmla="*/ 6 w 208"/>
                    <a:gd name="T5" fmla="*/ 169 h 1536"/>
                    <a:gd name="T6" fmla="*/ 106 w 208"/>
                    <a:gd name="T7" fmla="*/ 266 h 1536"/>
                    <a:gd name="T8" fmla="*/ 6 w 208"/>
                    <a:gd name="T9" fmla="*/ 362 h 1536"/>
                    <a:gd name="T10" fmla="*/ 106 w 208"/>
                    <a:gd name="T11" fmla="*/ 411 h 1536"/>
                    <a:gd name="T12" fmla="*/ 39 w 208"/>
                    <a:gd name="T13" fmla="*/ 483 h 1536"/>
                    <a:gd name="T14" fmla="*/ 106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46" name="Freeform 87"/>
                <p:cNvSpPr>
                  <a:spLocks/>
                </p:cNvSpPr>
                <p:nvPr/>
              </p:nvSpPr>
              <p:spPr bwMode="auto">
                <a:xfrm>
                  <a:off x="1705"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grpSp>
        </p:grpSp>
        <p:grpSp>
          <p:nvGrpSpPr>
            <p:cNvPr id="16" name="Group 88"/>
            <p:cNvGrpSpPr>
              <a:grpSpLocks/>
            </p:cNvGrpSpPr>
            <p:nvPr/>
          </p:nvGrpSpPr>
          <p:grpSpPr bwMode="auto">
            <a:xfrm>
              <a:off x="847" y="2730"/>
              <a:ext cx="490" cy="497"/>
              <a:chOff x="967" y="1678"/>
              <a:chExt cx="688" cy="700"/>
            </a:xfrm>
          </p:grpSpPr>
          <p:sp>
            <p:nvSpPr>
              <p:cNvPr id="27721" name="Text Box 89"/>
              <p:cNvSpPr txBox="1">
                <a:spLocks noChangeArrowheads="1"/>
              </p:cNvSpPr>
              <p:nvPr/>
            </p:nvSpPr>
            <p:spPr bwMode="auto">
              <a:xfrm>
                <a:off x="967" y="1678"/>
                <a:ext cx="688" cy="700"/>
              </a:xfrm>
              <a:prstGeom prst="rect">
                <a:avLst/>
              </a:prstGeom>
              <a:noFill/>
              <a:ln w="19050">
                <a:solidFill>
                  <a:srgbClr val="00CC00"/>
                </a:solidFill>
                <a:miter lim="800000"/>
                <a:headEnd/>
                <a:tailEnd/>
              </a:ln>
            </p:spPr>
            <p:txBody>
              <a:bodyPr lIns="0" rIns="0"/>
              <a:lstStyle/>
              <a:p>
                <a:pPr algn="ctr">
                  <a:lnSpc>
                    <a:spcPct val="85000"/>
                  </a:lnSpc>
                  <a:spcBef>
                    <a:spcPct val="10000"/>
                  </a:spcBef>
                </a:pPr>
                <a:endParaRPr lang="en-US" sz="1200" b="1">
                  <a:latin typeface="Arial" pitchFamily="34" charset="0"/>
                </a:endParaRPr>
              </a:p>
            </p:txBody>
          </p:sp>
          <p:grpSp>
            <p:nvGrpSpPr>
              <p:cNvPr id="17" name="Group 90"/>
              <p:cNvGrpSpPr>
                <a:grpSpLocks/>
              </p:cNvGrpSpPr>
              <p:nvPr/>
            </p:nvGrpSpPr>
            <p:grpSpPr bwMode="auto">
              <a:xfrm>
                <a:off x="1035" y="1764"/>
                <a:ext cx="552" cy="529"/>
                <a:chOff x="1045" y="1780"/>
                <a:chExt cx="806" cy="773"/>
              </a:xfrm>
            </p:grpSpPr>
            <p:sp>
              <p:nvSpPr>
                <p:cNvPr id="27723" name="Freeform 91"/>
                <p:cNvSpPr>
                  <a:spLocks/>
                </p:cNvSpPr>
                <p:nvPr/>
              </p:nvSpPr>
              <p:spPr bwMode="auto">
                <a:xfrm>
                  <a:off x="1045"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24" name="Freeform 92"/>
                <p:cNvSpPr>
                  <a:spLocks/>
                </p:cNvSpPr>
                <p:nvPr/>
              </p:nvSpPr>
              <p:spPr bwMode="auto">
                <a:xfrm>
                  <a:off x="1116"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25" name="Freeform 93"/>
                <p:cNvSpPr>
                  <a:spLocks/>
                </p:cNvSpPr>
                <p:nvPr/>
              </p:nvSpPr>
              <p:spPr bwMode="auto">
                <a:xfrm>
                  <a:off x="1181"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26" name="Freeform 94"/>
                <p:cNvSpPr>
                  <a:spLocks/>
                </p:cNvSpPr>
                <p:nvPr/>
              </p:nvSpPr>
              <p:spPr bwMode="auto">
                <a:xfrm>
                  <a:off x="1247"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27" name="Freeform 95"/>
                <p:cNvSpPr>
                  <a:spLocks/>
                </p:cNvSpPr>
                <p:nvPr/>
              </p:nvSpPr>
              <p:spPr bwMode="auto">
                <a:xfrm>
                  <a:off x="1312"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28" name="Freeform 96"/>
                <p:cNvSpPr>
                  <a:spLocks/>
                </p:cNvSpPr>
                <p:nvPr/>
              </p:nvSpPr>
              <p:spPr bwMode="auto">
                <a:xfrm>
                  <a:off x="1378"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29" name="Freeform 97"/>
                <p:cNvSpPr>
                  <a:spLocks/>
                </p:cNvSpPr>
                <p:nvPr/>
              </p:nvSpPr>
              <p:spPr bwMode="auto">
                <a:xfrm>
                  <a:off x="1443"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30" name="Freeform 98"/>
                <p:cNvSpPr>
                  <a:spLocks/>
                </p:cNvSpPr>
                <p:nvPr/>
              </p:nvSpPr>
              <p:spPr bwMode="auto">
                <a:xfrm>
                  <a:off x="1509"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31" name="Freeform 99"/>
                <p:cNvSpPr>
                  <a:spLocks/>
                </p:cNvSpPr>
                <p:nvPr/>
              </p:nvSpPr>
              <p:spPr bwMode="auto">
                <a:xfrm>
                  <a:off x="1574"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32" name="Freeform 100"/>
                <p:cNvSpPr>
                  <a:spLocks/>
                </p:cNvSpPr>
                <p:nvPr/>
              </p:nvSpPr>
              <p:spPr bwMode="auto">
                <a:xfrm>
                  <a:off x="1640" y="1780"/>
                  <a:ext cx="145" cy="773"/>
                </a:xfrm>
                <a:custGeom>
                  <a:avLst/>
                  <a:gdLst>
                    <a:gd name="T0" fmla="*/ 39 w 208"/>
                    <a:gd name="T1" fmla="*/ 0 h 1536"/>
                    <a:gd name="T2" fmla="*/ 139 w 208"/>
                    <a:gd name="T3" fmla="*/ 97 h 1536"/>
                    <a:gd name="T4" fmla="*/ 6 w 208"/>
                    <a:gd name="T5" fmla="*/ 169 h 1536"/>
                    <a:gd name="T6" fmla="*/ 106 w 208"/>
                    <a:gd name="T7" fmla="*/ 266 h 1536"/>
                    <a:gd name="T8" fmla="*/ 6 w 208"/>
                    <a:gd name="T9" fmla="*/ 362 h 1536"/>
                    <a:gd name="T10" fmla="*/ 106 w 208"/>
                    <a:gd name="T11" fmla="*/ 411 h 1536"/>
                    <a:gd name="T12" fmla="*/ 39 w 208"/>
                    <a:gd name="T13" fmla="*/ 483 h 1536"/>
                    <a:gd name="T14" fmla="*/ 106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33" name="Freeform 101"/>
                <p:cNvSpPr>
                  <a:spLocks/>
                </p:cNvSpPr>
                <p:nvPr/>
              </p:nvSpPr>
              <p:spPr bwMode="auto">
                <a:xfrm>
                  <a:off x="1705"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grpSp>
        </p:grpSp>
        <p:grpSp>
          <p:nvGrpSpPr>
            <p:cNvPr id="18" name="Group 102"/>
            <p:cNvGrpSpPr>
              <a:grpSpLocks/>
            </p:cNvGrpSpPr>
            <p:nvPr/>
          </p:nvGrpSpPr>
          <p:grpSpPr bwMode="auto">
            <a:xfrm>
              <a:off x="2187" y="2730"/>
              <a:ext cx="490" cy="497"/>
              <a:chOff x="967" y="1678"/>
              <a:chExt cx="688" cy="700"/>
            </a:xfrm>
          </p:grpSpPr>
          <p:sp>
            <p:nvSpPr>
              <p:cNvPr id="27708" name="Text Box 103"/>
              <p:cNvSpPr txBox="1">
                <a:spLocks noChangeArrowheads="1"/>
              </p:cNvSpPr>
              <p:nvPr/>
            </p:nvSpPr>
            <p:spPr bwMode="auto">
              <a:xfrm>
                <a:off x="967" y="1678"/>
                <a:ext cx="688" cy="700"/>
              </a:xfrm>
              <a:prstGeom prst="rect">
                <a:avLst/>
              </a:prstGeom>
              <a:noFill/>
              <a:ln w="19050">
                <a:solidFill>
                  <a:srgbClr val="00CC00"/>
                </a:solidFill>
                <a:miter lim="800000"/>
                <a:headEnd/>
                <a:tailEnd/>
              </a:ln>
            </p:spPr>
            <p:txBody>
              <a:bodyPr lIns="0" rIns="0"/>
              <a:lstStyle/>
              <a:p>
                <a:pPr algn="ctr">
                  <a:lnSpc>
                    <a:spcPct val="85000"/>
                  </a:lnSpc>
                  <a:spcBef>
                    <a:spcPct val="10000"/>
                  </a:spcBef>
                </a:pPr>
                <a:endParaRPr lang="en-US" sz="1200" b="1">
                  <a:latin typeface="Arial" pitchFamily="34" charset="0"/>
                </a:endParaRPr>
              </a:p>
            </p:txBody>
          </p:sp>
          <p:grpSp>
            <p:nvGrpSpPr>
              <p:cNvPr id="19" name="Group 104"/>
              <p:cNvGrpSpPr>
                <a:grpSpLocks/>
              </p:cNvGrpSpPr>
              <p:nvPr/>
            </p:nvGrpSpPr>
            <p:grpSpPr bwMode="auto">
              <a:xfrm>
                <a:off x="1035" y="1764"/>
                <a:ext cx="552" cy="529"/>
                <a:chOff x="1045" y="1780"/>
                <a:chExt cx="806" cy="773"/>
              </a:xfrm>
            </p:grpSpPr>
            <p:sp>
              <p:nvSpPr>
                <p:cNvPr id="27710" name="Freeform 105"/>
                <p:cNvSpPr>
                  <a:spLocks/>
                </p:cNvSpPr>
                <p:nvPr/>
              </p:nvSpPr>
              <p:spPr bwMode="auto">
                <a:xfrm>
                  <a:off x="1045"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11" name="Freeform 106"/>
                <p:cNvSpPr>
                  <a:spLocks/>
                </p:cNvSpPr>
                <p:nvPr/>
              </p:nvSpPr>
              <p:spPr bwMode="auto">
                <a:xfrm>
                  <a:off x="1116"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12" name="Freeform 107"/>
                <p:cNvSpPr>
                  <a:spLocks/>
                </p:cNvSpPr>
                <p:nvPr/>
              </p:nvSpPr>
              <p:spPr bwMode="auto">
                <a:xfrm>
                  <a:off x="1181"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13" name="Freeform 108"/>
                <p:cNvSpPr>
                  <a:spLocks/>
                </p:cNvSpPr>
                <p:nvPr/>
              </p:nvSpPr>
              <p:spPr bwMode="auto">
                <a:xfrm>
                  <a:off x="1247"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14" name="Freeform 109"/>
                <p:cNvSpPr>
                  <a:spLocks/>
                </p:cNvSpPr>
                <p:nvPr/>
              </p:nvSpPr>
              <p:spPr bwMode="auto">
                <a:xfrm>
                  <a:off x="1312"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15" name="Freeform 110"/>
                <p:cNvSpPr>
                  <a:spLocks/>
                </p:cNvSpPr>
                <p:nvPr/>
              </p:nvSpPr>
              <p:spPr bwMode="auto">
                <a:xfrm>
                  <a:off x="1378"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16" name="Freeform 111"/>
                <p:cNvSpPr>
                  <a:spLocks/>
                </p:cNvSpPr>
                <p:nvPr/>
              </p:nvSpPr>
              <p:spPr bwMode="auto">
                <a:xfrm>
                  <a:off x="1443"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17" name="Freeform 112"/>
                <p:cNvSpPr>
                  <a:spLocks/>
                </p:cNvSpPr>
                <p:nvPr/>
              </p:nvSpPr>
              <p:spPr bwMode="auto">
                <a:xfrm>
                  <a:off x="1509"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18" name="Freeform 113"/>
                <p:cNvSpPr>
                  <a:spLocks/>
                </p:cNvSpPr>
                <p:nvPr/>
              </p:nvSpPr>
              <p:spPr bwMode="auto">
                <a:xfrm>
                  <a:off x="1574"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19" name="Freeform 114"/>
                <p:cNvSpPr>
                  <a:spLocks/>
                </p:cNvSpPr>
                <p:nvPr/>
              </p:nvSpPr>
              <p:spPr bwMode="auto">
                <a:xfrm>
                  <a:off x="1640" y="1780"/>
                  <a:ext cx="145" cy="773"/>
                </a:xfrm>
                <a:custGeom>
                  <a:avLst/>
                  <a:gdLst>
                    <a:gd name="T0" fmla="*/ 39 w 208"/>
                    <a:gd name="T1" fmla="*/ 0 h 1536"/>
                    <a:gd name="T2" fmla="*/ 139 w 208"/>
                    <a:gd name="T3" fmla="*/ 97 h 1536"/>
                    <a:gd name="T4" fmla="*/ 6 w 208"/>
                    <a:gd name="T5" fmla="*/ 169 h 1536"/>
                    <a:gd name="T6" fmla="*/ 106 w 208"/>
                    <a:gd name="T7" fmla="*/ 266 h 1536"/>
                    <a:gd name="T8" fmla="*/ 6 w 208"/>
                    <a:gd name="T9" fmla="*/ 362 h 1536"/>
                    <a:gd name="T10" fmla="*/ 106 w 208"/>
                    <a:gd name="T11" fmla="*/ 411 h 1536"/>
                    <a:gd name="T12" fmla="*/ 39 w 208"/>
                    <a:gd name="T13" fmla="*/ 483 h 1536"/>
                    <a:gd name="T14" fmla="*/ 106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20" name="Freeform 115"/>
                <p:cNvSpPr>
                  <a:spLocks/>
                </p:cNvSpPr>
                <p:nvPr/>
              </p:nvSpPr>
              <p:spPr bwMode="auto">
                <a:xfrm>
                  <a:off x="1705"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grpSp>
        </p:grpSp>
        <p:grpSp>
          <p:nvGrpSpPr>
            <p:cNvPr id="20" name="Group 116"/>
            <p:cNvGrpSpPr>
              <a:grpSpLocks/>
            </p:cNvGrpSpPr>
            <p:nvPr/>
          </p:nvGrpSpPr>
          <p:grpSpPr bwMode="auto">
            <a:xfrm>
              <a:off x="1383" y="2730"/>
              <a:ext cx="489" cy="497"/>
              <a:chOff x="967" y="1678"/>
              <a:chExt cx="688" cy="700"/>
            </a:xfrm>
          </p:grpSpPr>
          <p:sp>
            <p:nvSpPr>
              <p:cNvPr id="27695" name="Text Box 117"/>
              <p:cNvSpPr txBox="1">
                <a:spLocks noChangeArrowheads="1"/>
              </p:cNvSpPr>
              <p:nvPr/>
            </p:nvSpPr>
            <p:spPr bwMode="auto">
              <a:xfrm>
                <a:off x="967" y="1678"/>
                <a:ext cx="688" cy="700"/>
              </a:xfrm>
              <a:prstGeom prst="rect">
                <a:avLst/>
              </a:prstGeom>
              <a:noFill/>
              <a:ln w="19050">
                <a:solidFill>
                  <a:srgbClr val="00CC00"/>
                </a:solidFill>
                <a:miter lim="800000"/>
                <a:headEnd/>
                <a:tailEnd/>
              </a:ln>
            </p:spPr>
            <p:txBody>
              <a:bodyPr lIns="0" rIns="0"/>
              <a:lstStyle/>
              <a:p>
                <a:pPr algn="ctr">
                  <a:lnSpc>
                    <a:spcPct val="85000"/>
                  </a:lnSpc>
                  <a:spcBef>
                    <a:spcPct val="10000"/>
                  </a:spcBef>
                </a:pPr>
                <a:endParaRPr lang="en-US" sz="1200" b="1">
                  <a:latin typeface="Arial" pitchFamily="34" charset="0"/>
                </a:endParaRPr>
              </a:p>
            </p:txBody>
          </p:sp>
          <p:grpSp>
            <p:nvGrpSpPr>
              <p:cNvPr id="21" name="Group 118"/>
              <p:cNvGrpSpPr>
                <a:grpSpLocks/>
              </p:cNvGrpSpPr>
              <p:nvPr/>
            </p:nvGrpSpPr>
            <p:grpSpPr bwMode="auto">
              <a:xfrm>
                <a:off x="1035" y="1764"/>
                <a:ext cx="552" cy="529"/>
                <a:chOff x="1045" y="1780"/>
                <a:chExt cx="806" cy="773"/>
              </a:xfrm>
            </p:grpSpPr>
            <p:sp>
              <p:nvSpPr>
                <p:cNvPr id="27697" name="Freeform 119"/>
                <p:cNvSpPr>
                  <a:spLocks/>
                </p:cNvSpPr>
                <p:nvPr/>
              </p:nvSpPr>
              <p:spPr bwMode="auto">
                <a:xfrm>
                  <a:off x="1045"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698" name="Freeform 120"/>
                <p:cNvSpPr>
                  <a:spLocks/>
                </p:cNvSpPr>
                <p:nvPr/>
              </p:nvSpPr>
              <p:spPr bwMode="auto">
                <a:xfrm>
                  <a:off x="1116"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699" name="Freeform 121"/>
                <p:cNvSpPr>
                  <a:spLocks/>
                </p:cNvSpPr>
                <p:nvPr/>
              </p:nvSpPr>
              <p:spPr bwMode="auto">
                <a:xfrm>
                  <a:off x="1181"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00" name="Freeform 122"/>
                <p:cNvSpPr>
                  <a:spLocks/>
                </p:cNvSpPr>
                <p:nvPr/>
              </p:nvSpPr>
              <p:spPr bwMode="auto">
                <a:xfrm>
                  <a:off x="1247"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01" name="Freeform 123"/>
                <p:cNvSpPr>
                  <a:spLocks/>
                </p:cNvSpPr>
                <p:nvPr/>
              </p:nvSpPr>
              <p:spPr bwMode="auto">
                <a:xfrm>
                  <a:off x="1312"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02" name="Freeform 124"/>
                <p:cNvSpPr>
                  <a:spLocks/>
                </p:cNvSpPr>
                <p:nvPr/>
              </p:nvSpPr>
              <p:spPr bwMode="auto">
                <a:xfrm>
                  <a:off x="1378"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03" name="Freeform 125"/>
                <p:cNvSpPr>
                  <a:spLocks/>
                </p:cNvSpPr>
                <p:nvPr/>
              </p:nvSpPr>
              <p:spPr bwMode="auto">
                <a:xfrm>
                  <a:off x="1443"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04" name="Freeform 126"/>
                <p:cNvSpPr>
                  <a:spLocks/>
                </p:cNvSpPr>
                <p:nvPr/>
              </p:nvSpPr>
              <p:spPr bwMode="auto">
                <a:xfrm>
                  <a:off x="1509"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05" name="Freeform 127"/>
                <p:cNvSpPr>
                  <a:spLocks/>
                </p:cNvSpPr>
                <p:nvPr/>
              </p:nvSpPr>
              <p:spPr bwMode="auto">
                <a:xfrm>
                  <a:off x="1574"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06" name="Freeform 128"/>
                <p:cNvSpPr>
                  <a:spLocks/>
                </p:cNvSpPr>
                <p:nvPr/>
              </p:nvSpPr>
              <p:spPr bwMode="auto">
                <a:xfrm>
                  <a:off x="1640" y="1780"/>
                  <a:ext cx="145" cy="773"/>
                </a:xfrm>
                <a:custGeom>
                  <a:avLst/>
                  <a:gdLst>
                    <a:gd name="T0" fmla="*/ 39 w 208"/>
                    <a:gd name="T1" fmla="*/ 0 h 1536"/>
                    <a:gd name="T2" fmla="*/ 139 w 208"/>
                    <a:gd name="T3" fmla="*/ 97 h 1536"/>
                    <a:gd name="T4" fmla="*/ 6 w 208"/>
                    <a:gd name="T5" fmla="*/ 169 h 1536"/>
                    <a:gd name="T6" fmla="*/ 106 w 208"/>
                    <a:gd name="T7" fmla="*/ 266 h 1536"/>
                    <a:gd name="T8" fmla="*/ 6 w 208"/>
                    <a:gd name="T9" fmla="*/ 362 h 1536"/>
                    <a:gd name="T10" fmla="*/ 106 w 208"/>
                    <a:gd name="T11" fmla="*/ 411 h 1536"/>
                    <a:gd name="T12" fmla="*/ 39 w 208"/>
                    <a:gd name="T13" fmla="*/ 483 h 1536"/>
                    <a:gd name="T14" fmla="*/ 106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707" name="Freeform 129"/>
                <p:cNvSpPr>
                  <a:spLocks/>
                </p:cNvSpPr>
                <p:nvPr/>
              </p:nvSpPr>
              <p:spPr bwMode="auto">
                <a:xfrm>
                  <a:off x="1705"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grpSp>
        </p:grpSp>
      </p:grpSp>
      <p:sp>
        <p:nvSpPr>
          <p:cNvPr id="27658" name="Text Box 130"/>
          <p:cNvSpPr txBox="1">
            <a:spLocks noChangeArrowheads="1"/>
          </p:cNvSpPr>
          <p:nvPr/>
        </p:nvSpPr>
        <p:spPr bwMode="auto">
          <a:xfrm>
            <a:off x="544513" y="5100638"/>
            <a:ext cx="911225" cy="366712"/>
          </a:xfrm>
          <a:prstGeom prst="rect">
            <a:avLst/>
          </a:prstGeom>
          <a:noFill/>
          <a:ln w="19050" algn="ctr">
            <a:noFill/>
            <a:miter lim="800000"/>
            <a:headEnd/>
            <a:tailEnd/>
          </a:ln>
        </p:spPr>
        <p:txBody>
          <a:bodyPr>
            <a:spAutoFit/>
          </a:bodyPr>
          <a:lstStyle/>
          <a:p>
            <a:pPr algn="ctr"/>
            <a:r>
              <a:rPr lang="en-US" sz="1800" b="1">
                <a:solidFill>
                  <a:schemeClr val="accent2"/>
                </a:solidFill>
                <a:latin typeface="Arial" pitchFamily="34" charset="0"/>
              </a:rPr>
              <a:t>Grid 1</a:t>
            </a:r>
          </a:p>
        </p:txBody>
      </p:sp>
      <p:sp>
        <p:nvSpPr>
          <p:cNvPr id="27659" name="Line 131"/>
          <p:cNvSpPr>
            <a:spLocks noChangeShapeType="1"/>
          </p:cNvSpPr>
          <p:nvPr/>
        </p:nvSpPr>
        <p:spPr bwMode="auto">
          <a:xfrm>
            <a:off x="4356100" y="4603750"/>
            <a:ext cx="585788" cy="0"/>
          </a:xfrm>
          <a:prstGeom prst="line">
            <a:avLst/>
          </a:prstGeom>
          <a:noFill/>
          <a:ln w="76200">
            <a:solidFill>
              <a:srgbClr val="0000FF"/>
            </a:solidFill>
            <a:round/>
            <a:headEnd type="triangle" w="med" len="med"/>
            <a:tailEnd type="triangle" w="med" len="med"/>
          </a:ln>
        </p:spPr>
        <p:txBody>
          <a:bodyPr/>
          <a:lstStyle/>
          <a:p>
            <a:endParaRPr lang="en-US"/>
          </a:p>
        </p:txBody>
      </p:sp>
      <p:sp>
        <p:nvSpPr>
          <p:cNvPr id="27660" name="Line 132"/>
          <p:cNvSpPr>
            <a:spLocks noChangeShapeType="1"/>
          </p:cNvSpPr>
          <p:nvPr/>
        </p:nvSpPr>
        <p:spPr bwMode="auto">
          <a:xfrm>
            <a:off x="4356100" y="5813425"/>
            <a:ext cx="585788" cy="0"/>
          </a:xfrm>
          <a:prstGeom prst="line">
            <a:avLst/>
          </a:prstGeom>
          <a:noFill/>
          <a:ln w="76200">
            <a:solidFill>
              <a:srgbClr val="0000FF"/>
            </a:solidFill>
            <a:round/>
            <a:headEnd type="triangle" w="med" len="med"/>
            <a:tailEnd type="triangle" w="med" len="med"/>
          </a:ln>
        </p:spPr>
        <p:txBody>
          <a:bodyPr/>
          <a:lstStyle/>
          <a:p>
            <a:endParaRPr lang="en-US"/>
          </a:p>
        </p:txBody>
      </p:sp>
      <p:sp>
        <p:nvSpPr>
          <p:cNvPr id="27661" name="Line 133"/>
          <p:cNvSpPr>
            <a:spLocks noChangeShapeType="1"/>
          </p:cNvSpPr>
          <p:nvPr/>
        </p:nvSpPr>
        <p:spPr bwMode="auto">
          <a:xfrm>
            <a:off x="6894513" y="4186238"/>
            <a:ext cx="0" cy="2038350"/>
          </a:xfrm>
          <a:prstGeom prst="line">
            <a:avLst/>
          </a:prstGeom>
          <a:noFill/>
          <a:ln w="38100">
            <a:solidFill>
              <a:schemeClr val="accent2"/>
            </a:solidFill>
            <a:round/>
            <a:headEnd/>
            <a:tailEnd type="stealth" w="med" len="lg"/>
          </a:ln>
        </p:spPr>
        <p:txBody>
          <a:bodyPr/>
          <a:lstStyle/>
          <a:p>
            <a:endParaRPr lang="en-US"/>
          </a:p>
        </p:txBody>
      </p:sp>
      <p:sp>
        <p:nvSpPr>
          <p:cNvPr id="27662" name="Text Box 134"/>
          <p:cNvSpPr txBox="1">
            <a:spLocks noChangeArrowheads="1"/>
          </p:cNvSpPr>
          <p:nvPr/>
        </p:nvSpPr>
        <p:spPr bwMode="auto">
          <a:xfrm>
            <a:off x="7010400" y="4876800"/>
            <a:ext cx="1708150" cy="915988"/>
          </a:xfrm>
          <a:prstGeom prst="rect">
            <a:avLst/>
          </a:prstGeom>
          <a:noFill/>
          <a:ln w="19050" algn="ctr">
            <a:noFill/>
            <a:miter lim="800000"/>
            <a:headEnd/>
            <a:tailEnd/>
          </a:ln>
        </p:spPr>
        <p:txBody>
          <a:bodyPr>
            <a:spAutoFit/>
          </a:bodyPr>
          <a:lstStyle/>
          <a:p>
            <a:r>
              <a:rPr lang="en-US" sz="1800" b="1">
                <a:solidFill>
                  <a:schemeClr val="accent2"/>
                </a:solidFill>
                <a:latin typeface="Arial" pitchFamily="34" charset="0"/>
              </a:rPr>
              <a:t>Sequential</a:t>
            </a:r>
          </a:p>
          <a:p>
            <a:r>
              <a:rPr lang="en-US" sz="1800" b="1">
                <a:solidFill>
                  <a:schemeClr val="accent2"/>
                </a:solidFill>
                <a:latin typeface="Arial" pitchFamily="34" charset="0"/>
              </a:rPr>
              <a:t>Grids</a:t>
            </a:r>
          </a:p>
          <a:p>
            <a:r>
              <a:rPr lang="en-US" sz="1800" b="1">
                <a:solidFill>
                  <a:schemeClr val="accent2"/>
                </a:solidFill>
                <a:latin typeface="Arial" pitchFamily="34" charset="0"/>
              </a:rPr>
              <a:t>in Time</a:t>
            </a:r>
          </a:p>
        </p:txBody>
      </p:sp>
      <p:grpSp>
        <p:nvGrpSpPr>
          <p:cNvPr id="22" name="Group 135"/>
          <p:cNvGrpSpPr>
            <a:grpSpLocks/>
          </p:cNvGrpSpPr>
          <p:nvPr/>
        </p:nvGrpSpPr>
        <p:grpSpPr bwMode="auto">
          <a:xfrm>
            <a:off x="454025" y="2044700"/>
            <a:ext cx="3162300" cy="1443038"/>
            <a:chOff x="286" y="1480"/>
            <a:chExt cx="1992" cy="909"/>
          </a:xfrm>
        </p:grpSpPr>
        <p:grpSp>
          <p:nvGrpSpPr>
            <p:cNvPr id="23" name="Group 136"/>
            <p:cNvGrpSpPr>
              <a:grpSpLocks/>
            </p:cNvGrpSpPr>
            <p:nvPr/>
          </p:nvGrpSpPr>
          <p:grpSpPr bwMode="auto">
            <a:xfrm>
              <a:off x="286" y="1480"/>
              <a:ext cx="688" cy="909"/>
              <a:chOff x="286" y="1620"/>
              <a:chExt cx="688" cy="909"/>
            </a:xfrm>
          </p:grpSpPr>
          <p:grpSp>
            <p:nvGrpSpPr>
              <p:cNvPr id="24" name="Group 137"/>
              <p:cNvGrpSpPr>
                <a:grpSpLocks/>
              </p:cNvGrpSpPr>
              <p:nvPr/>
            </p:nvGrpSpPr>
            <p:grpSpPr bwMode="auto">
              <a:xfrm>
                <a:off x="286" y="1829"/>
                <a:ext cx="688" cy="700"/>
                <a:chOff x="967" y="1678"/>
                <a:chExt cx="688" cy="700"/>
              </a:xfrm>
            </p:grpSpPr>
            <p:sp>
              <p:nvSpPr>
                <p:cNvPr id="27676" name="Text Box 138"/>
                <p:cNvSpPr txBox="1">
                  <a:spLocks noChangeArrowheads="1"/>
                </p:cNvSpPr>
                <p:nvPr/>
              </p:nvSpPr>
              <p:spPr bwMode="auto">
                <a:xfrm>
                  <a:off x="967" y="1678"/>
                  <a:ext cx="688" cy="700"/>
                </a:xfrm>
                <a:prstGeom prst="rect">
                  <a:avLst/>
                </a:prstGeom>
                <a:noFill/>
                <a:ln w="28575">
                  <a:solidFill>
                    <a:srgbClr val="00CC00"/>
                  </a:solidFill>
                  <a:miter lim="800000"/>
                  <a:headEnd/>
                  <a:tailEnd/>
                </a:ln>
              </p:spPr>
              <p:txBody>
                <a:bodyPr lIns="0" rIns="0"/>
                <a:lstStyle/>
                <a:p>
                  <a:pPr algn="ctr">
                    <a:lnSpc>
                      <a:spcPct val="85000"/>
                    </a:lnSpc>
                    <a:spcBef>
                      <a:spcPct val="10000"/>
                    </a:spcBef>
                  </a:pPr>
                  <a:endParaRPr lang="en-US" sz="1200" b="1">
                    <a:latin typeface="Arial" pitchFamily="34" charset="0"/>
                  </a:endParaRPr>
                </a:p>
              </p:txBody>
            </p:sp>
            <p:grpSp>
              <p:nvGrpSpPr>
                <p:cNvPr id="25" name="Group 139"/>
                <p:cNvGrpSpPr>
                  <a:grpSpLocks/>
                </p:cNvGrpSpPr>
                <p:nvPr/>
              </p:nvGrpSpPr>
              <p:grpSpPr bwMode="auto">
                <a:xfrm>
                  <a:off x="1035" y="1764"/>
                  <a:ext cx="552" cy="529"/>
                  <a:chOff x="1045" y="1780"/>
                  <a:chExt cx="806" cy="773"/>
                </a:xfrm>
              </p:grpSpPr>
              <p:sp>
                <p:nvSpPr>
                  <p:cNvPr id="27678" name="Freeform 140"/>
                  <p:cNvSpPr>
                    <a:spLocks/>
                  </p:cNvSpPr>
                  <p:nvPr/>
                </p:nvSpPr>
                <p:spPr bwMode="auto">
                  <a:xfrm>
                    <a:off x="1045"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679" name="Freeform 141"/>
                  <p:cNvSpPr>
                    <a:spLocks/>
                  </p:cNvSpPr>
                  <p:nvPr/>
                </p:nvSpPr>
                <p:spPr bwMode="auto">
                  <a:xfrm>
                    <a:off x="1116"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680" name="Freeform 142"/>
                  <p:cNvSpPr>
                    <a:spLocks/>
                  </p:cNvSpPr>
                  <p:nvPr/>
                </p:nvSpPr>
                <p:spPr bwMode="auto">
                  <a:xfrm>
                    <a:off x="1181"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681" name="Freeform 143"/>
                  <p:cNvSpPr>
                    <a:spLocks/>
                  </p:cNvSpPr>
                  <p:nvPr/>
                </p:nvSpPr>
                <p:spPr bwMode="auto">
                  <a:xfrm>
                    <a:off x="1247"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682" name="Freeform 144"/>
                  <p:cNvSpPr>
                    <a:spLocks/>
                  </p:cNvSpPr>
                  <p:nvPr/>
                </p:nvSpPr>
                <p:spPr bwMode="auto">
                  <a:xfrm>
                    <a:off x="1312"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683" name="Freeform 145"/>
                  <p:cNvSpPr>
                    <a:spLocks/>
                  </p:cNvSpPr>
                  <p:nvPr/>
                </p:nvSpPr>
                <p:spPr bwMode="auto">
                  <a:xfrm>
                    <a:off x="1378"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684" name="Freeform 146"/>
                  <p:cNvSpPr>
                    <a:spLocks/>
                  </p:cNvSpPr>
                  <p:nvPr/>
                </p:nvSpPr>
                <p:spPr bwMode="auto">
                  <a:xfrm>
                    <a:off x="1443"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685" name="Freeform 147"/>
                  <p:cNvSpPr>
                    <a:spLocks/>
                  </p:cNvSpPr>
                  <p:nvPr/>
                </p:nvSpPr>
                <p:spPr bwMode="auto">
                  <a:xfrm>
                    <a:off x="1509"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686" name="Freeform 148"/>
                  <p:cNvSpPr>
                    <a:spLocks/>
                  </p:cNvSpPr>
                  <p:nvPr/>
                </p:nvSpPr>
                <p:spPr bwMode="auto">
                  <a:xfrm>
                    <a:off x="1574"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687" name="Freeform 149"/>
                  <p:cNvSpPr>
                    <a:spLocks/>
                  </p:cNvSpPr>
                  <p:nvPr/>
                </p:nvSpPr>
                <p:spPr bwMode="auto">
                  <a:xfrm>
                    <a:off x="1640" y="1780"/>
                    <a:ext cx="145" cy="773"/>
                  </a:xfrm>
                  <a:custGeom>
                    <a:avLst/>
                    <a:gdLst>
                      <a:gd name="T0" fmla="*/ 39 w 208"/>
                      <a:gd name="T1" fmla="*/ 0 h 1536"/>
                      <a:gd name="T2" fmla="*/ 139 w 208"/>
                      <a:gd name="T3" fmla="*/ 97 h 1536"/>
                      <a:gd name="T4" fmla="*/ 6 w 208"/>
                      <a:gd name="T5" fmla="*/ 169 h 1536"/>
                      <a:gd name="T6" fmla="*/ 106 w 208"/>
                      <a:gd name="T7" fmla="*/ 266 h 1536"/>
                      <a:gd name="T8" fmla="*/ 6 w 208"/>
                      <a:gd name="T9" fmla="*/ 362 h 1536"/>
                      <a:gd name="T10" fmla="*/ 106 w 208"/>
                      <a:gd name="T11" fmla="*/ 411 h 1536"/>
                      <a:gd name="T12" fmla="*/ 39 w 208"/>
                      <a:gd name="T13" fmla="*/ 483 h 1536"/>
                      <a:gd name="T14" fmla="*/ 106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27688" name="Freeform 150"/>
                  <p:cNvSpPr>
                    <a:spLocks/>
                  </p:cNvSpPr>
                  <p:nvPr/>
                </p:nvSpPr>
                <p:spPr bwMode="auto">
                  <a:xfrm>
                    <a:off x="1705"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grpSp>
          </p:grpSp>
          <p:sp>
            <p:nvSpPr>
              <p:cNvPr id="27675" name="Text Box 151"/>
              <p:cNvSpPr txBox="1">
                <a:spLocks noChangeArrowheads="1"/>
              </p:cNvSpPr>
              <p:nvPr/>
            </p:nvSpPr>
            <p:spPr bwMode="auto">
              <a:xfrm>
                <a:off x="376" y="1620"/>
                <a:ext cx="508" cy="231"/>
              </a:xfrm>
              <a:prstGeom prst="rect">
                <a:avLst/>
              </a:prstGeom>
              <a:noFill/>
              <a:ln w="19050" algn="ctr">
                <a:noFill/>
                <a:miter lim="800000"/>
                <a:headEnd/>
                <a:tailEnd/>
              </a:ln>
            </p:spPr>
            <p:txBody>
              <a:bodyPr wrap="none">
                <a:spAutoFit/>
              </a:bodyPr>
              <a:lstStyle/>
              <a:p>
                <a:pPr algn="ctr"/>
                <a:r>
                  <a:rPr lang="en-US" sz="1800" b="1">
                    <a:solidFill>
                      <a:schemeClr val="accent2"/>
                    </a:solidFill>
                    <a:latin typeface="Arial" pitchFamily="34" charset="0"/>
                  </a:rPr>
                  <a:t>Block</a:t>
                </a:r>
              </a:p>
            </p:txBody>
          </p:sp>
        </p:grpSp>
        <p:sp>
          <p:nvSpPr>
            <p:cNvPr id="27665" name="Rectangle 152"/>
            <p:cNvSpPr>
              <a:spLocks noChangeArrowheads="1"/>
            </p:cNvSpPr>
            <p:nvPr/>
          </p:nvSpPr>
          <p:spPr bwMode="auto">
            <a:xfrm>
              <a:off x="1355" y="1799"/>
              <a:ext cx="923" cy="480"/>
            </a:xfrm>
            <a:prstGeom prst="rect">
              <a:avLst/>
            </a:prstGeom>
            <a:solidFill>
              <a:srgbClr val="0033CC"/>
            </a:solidFill>
            <a:ln w="19050" algn="ctr">
              <a:solidFill>
                <a:schemeClr val="tx1"/>
              </a:solidFill>
              <a:miter lim="800000"/>
              <a:headEnd/>
              <a:tailEnd/>
            </a:ln>
          </p:spPr>
          <p:txBody>
            <a:bodyPr wrap="none" anchor="ctr"/>
            <a:lstStyle/>
            <a:p>
              <a:pPr algn="ctr">
                <a:lnSpc>
                  <a:spcPct val="85000"/>
                </a:lnSpc>
                <a:spcBef>
                  <a:spcPct val="10000"/>
                </a:spcBef>
              </a:pPr>
              <a:r>
                <a:rPr lang="en-US" sz="1800" b="1">
                  <a:latin typeface="Arial" pitchFamily="34" charset="0"/>
                </a:rPr>
                <a:t>Shared</a:t>
              </a:r>
            </a:p>
            <a:p>
              <a:pPr algn="ctr">
                <a:lnSpc>
                  <a:spcPct val="85000"/>
                </a:lnSpc>
                <a:spcBef>
                  <a:spcPct val="10000"/>
                </a:spcBef>
              </a:pPr>
              <a:r>
                <a:rPr lang="en-US" sz="1800" b="1">
                  <a:latin typeface="Arial" pitchFamily="34" charset="0"/>
                </a:rPr>
                <a:t>Memory</a:t>
              </a:r>
            </a:p>
          </p:txBody>
        </p:sp>
        <p:grpSp>
          <p:nvGrpSpPr>
            <p:cNvPr id="26" name="Group 153"/>
            <p:cNvGrpSpPr>
              <a:grpSpLocks/>
            </p:cNvGrpSpPr>
            <p:nvPr/>
          </p:nvGrpSpPr>
          <p:grpSpPr bwMode="auto">
            <a:xfrm>
              <a:off x="977" y="1849"/>
              <a:ext cx="369" cy="380"/>
              <a:chOff x="977" y="1843"/>
              <a:chExt cx="369" cy="380"/>
            </a:xfrm>
          </p:grpSpPr>
          <p:sp>
            <p:nvSpPr>
              <p:cNvPr id="27667" name="Line 154"/>
              <p:cNvSpPr>
                <a:spLocks noChangeShapeType="1"/>
              </p:cNvSpPr>
              <p:nvPr/>
            </p:nvSpPr>
            <p:spPr bwMode="auto">
              <a:xfrm>
                <a:off x="977" y="2033"/>
                <a:ext cx="369" cy="0"/>
              </a:xfrm>
              <a:prstGeom prst="line">
                <a:avLst/>
              </a:prstGeom>
              <a:noFill/>
              <a:ln w="38100">
                <a:solidFill>
                  <a:srgbClr val="0000FF"/>
                </a:solidFill>
                <a:round/>
                <a:headEnd type="triangle" w="med" len="med"/>
                <a:tailEnd type="triangle" w="med" len="med"/>
              </a:ln>
            </p:spPr>
            <p:txBody>
              <a:bodyPr/>
              <a:lstStyle/>
              <a:p>
                <a:endParaRPr lang="en-US"/>
              </a:p>
            </p:txBody>
          </p:sp>
          <p:sp>
            <p:nvSpPr>
              <p:cNvPr id="27668" name="Line 155"/>
              <p:cNvSpPr>
                <a:spLocks noChangeShapeType="1"/>
              </p:cNvSpPr>
              <p:nvPr/>
            </p:nvSpPr>
            <p:spPr bwMode="auto">
              <a:xfrm>
                <a:off x="977" y="1969"/>
                <a:ext cx="369" cy="0"/>
              </a:xfrm>
              <a:prstGeom prst="line">
                <a:avLst/>
              </a:prstGeom>
              <a:noFill/>
              <a:ln w="38100">
                <a:solidFill>
                  <a:srgbClr val="0000FF"/>
                </a:solidFill>
                <a:round/>
                <a:headEnd type="triangle" w="med" len="med"/>
                <a:tailEnd type="triangle" w="med" len="med"/>
              </a:ln>
            </p:spPr>
            <p:txBody>
              <a:bodyPr/>
              <a:lstStyle/>
              <a:p>
                <a:endParaRPr lang="en-US"/>
              </a:p>
            </p:txBody>
          </p:sp>
          <p:sp>
            <p:nvSpPr>
              <p:cNvPr id="27669" name="Line 156"/>
              <p:cNvSpPr>
                <a:spLocks noChangeShapeType="1"/>
              </p:cNvSpPr>
              <p:nvPr/>
            </p:nvSpPr>
            <p:spPr bwMode="auto">
              <a:xfrm>
                <a:off x="977" y="1906"/>
                <a:ext cx="369" cy="0"/>
              </a:xfrm>
              <a:prstGeom prst="line">
                <a:avLst/>
              </a:prstGeom>
              <a:noFill/>
              <a:ln w="38100">
                <a:solidFill>
                  <a:srgbClr val="0000FF"/>
                </a:solidFill>
                <a:round/>
                <a:headEnd type="triangle" w="med" len="med"/>
                <a:tailEnd type="triangle" w="med" len="med"/>
              </a:ln>
            </p:spPr>
            <p:txBody>
              <a:bodyPr/>
              <a:lstStyle/>
              <a:p>
                <a:endParaRPr lang="en-US"/>
              </a:p>
            </p:txBody>
          </p:sp>
          <p:sp>
            <p:nvSpPr>
              <p:cNvPr id="27670" name="Line 157"/>
              <p:cNvSpPr>
                <a:spLocks noChangeShapeType="1"/>
              </p:cNvSpPr>
              <p:nvPr/>
            </p:nvSpPr>
            <p:spPr bwMode="auto">
              <a:xfrm>
                <a:off x="977" y="2096"/>
                <a:ext cx="369" cy="0"/>
              </a:xfrm>
              <a:prstGeom prst="line">
                <a:avLst/>
              </a:prstGeom>
              <a:noFill/>
              <a:ln w="38100">
                <a:solidFill>
                  <a:srgbClr val="0000FF"/>
                </a:solidFill>
                <a:round/>
                <a:headEnd type="triangle" w="med" len="med"/>
                <a:tailEnd type="triangle" w="med" len="med"/>
              </a:ln>
            </p:spPr>
            <p:txBody>
              <a:bodyPr/>
              <a:lstStyle/>
              <a:p>
                <a:endParaRPr lang="en-US"/>
              </a:p>
            </p:txBody>
          </p:sp>
          <p:sp>
            <p:nvSpPr>
              <p:cNvPr id="27671" name="Line 158"/>
              <p:cNvSpPr>
                <a:spLocks noChangeShapeType="1"/>
              </p:cNvSpPr>
              <p:nvPr/>
            </p:nvSpPr>
            <p:spPr bwMode="auto">
              <a:xfrm>
                <a:off x="977" y="2159"/>
                <a:ext cx="369" cy="0"/>
              </a:xfrm>
              <a:prstGeom prst="line">
                <a:avLst/>
              </a:prstGeom>
              <a:noFill/>
              <a:ln w="38100">
                <a:solidFill>
                  <a:srgbClr val="0000FF"/>
                </a:solidFill>
                <a:round/>
                <a:headEnd type="triangle" w="med" len="med"/>
                <a:tailEnd type="triangle" w="med" len="med"/>
              </a:ln>
            </p:spPr>
            <p:txBody>
              <a:bodyPr/>
              <a:lstStyle/>
              <a:p>
                <a:endParaRPr lang="en-US"/>
              </a:p>
            </p:txBody>
          </p:sp>
          <p:sp>
            <p:nvSpPr>
              <p:cNvPr id="27672" name="Line 159"/>
              <p:cNvSpPr>
                <a:spLocks noChangeShapeType="1"/>
              </p:cNvSpPr>
              <p:nvPr/>
            </p:nvSpPr>
            <p:spPr bwMode="auto">
              <a:xfrm>
                <a:off x="977" y="1843"/>
                <a:ext cx="369" cy="0"/>
              </a:xfrm>
              <a:prstGeom prst="line">
                <a:avLst/>
              </a:prstGeom>
              <a:noFill/>
              <a:ln w="38100">
                <a:solidFill>
                  <a:srgbClr val="0000FF"/>
                </a:solidFill>
                <a:round/>
                <a:headEnd type="triangle" w="med" len="med"/>
                <a:tailEnd type="triangle" w="med" len="med"/>
              </a:ln>
            </p:spPr>
            <p:txBody>
              <a:bodyPr/>
              <a:lstStyle/>
              <a:p>
                <a:endParaRPr lang="en-US"/>
              </a:p>
            </p:txBody>
          </p:sp>
          <p:sp>
            <p:nvSpPr>
              <p:cNvPr id="27673" name="Line 160"/>
              <p:cNvSpPr>
                <a:spLocks noChangeShapeType="1"/>
              </p:cNvSpPr>
              <p:nvPr/>
            </p:nvSpPr>
            <p:spPr bwMode="auto">
              <a:xfrm>
                <a:off x="977" y="2223"/>
                <a:ext cx="369" cy="0"/>
              </a:xfrm>
              <a:prstGeom prst="line">
                <a:avLst/>
              </a:prstGeom>
              <a:noFill/>
              <a:ln w="38100">
                <a:solidFill>
                  <a:srgbClr val="0000FF"/>
                </a:solidFill>
                <a:round/>
                <a:headEnd type="triangle" w="med" len="med"/>
                <a:tailEnd type="triangle" w="med" len="med"/>
              </a:ln>
            </p:spPr>
            <p:txBody>
              <a:bodyPr/>
              <a:lstStyle/>
              <a:p>
                <a:endParaRPr lang="en-US"/>
              </a:p>
            </p:txBody>
          </p:sp>
        </p:grpSp>
      </p:grpSp>
      <p:sp>
        <p:nvSpPr>
          <p:cNvPr id="162" name="Footer Placeholder 3"/>
          <p:cNvSpPr>
            <a:spLocks noGrp="1"/>
          </p:cNvSpPr>
          <p:nvPr>
            <p:ph type="ftr" sz="quarter" idx="10"/>
          </p:nvPr>
        </p:nvSpPr>
        <p:spPr>
          <a:xfrm>
            <a:off x="4724400" y="6172200"/>
            <a:ext cx="4267200" cy="609600"/>
          </a:xfrm>
          <a:noFill/>
        </p:spPr>
        <p:txBody>
          <a:bodyPr/>
          <a:lstStyle/>
          <a:p>
            <a:r>
              <a:rPr lang="en-US" smtClean="0"/>
              <a:t>© David Kirk/NVIDIA and Wen-mei W. Hwu, 2007</a:t>
            </a:r>
          </a:p>
          <a:p>
            <a:r>
              <a:rPr lang="en-US" smtClean="0"/>
              <a:t>ECE 498AL, University of Illinois, Urbana-Champaign</a:t>
            </a:r>
            <a:endParaRPr lang="en-US" dirty="0" smtClean="0"/>
          </a:p>
        </p:txBody>
      </p:sp>
    </p:spTree>
    <p:extLst>
      <p:ext uri="{BB962C8B-B14F-4D97-AF65-F5344CB8AC3E}">
        <p14:creationId xmlns:p14="http://schemas.microsoft.com/office/powerpoint/2010/main" val="100378038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5"/>
          <p:cNvSpPr>
            <a:spLocks noGrp="1"/>
          </p:cNvSpPr>
          <p:nvPr>
            <p:ph type="ftr" sz="quarter" idx="11"/>
          </p:nvPr>
        </p:nvSpPr>
        <p:spPr>
          <a:noFill/>
        </p:spPr>
        <p:txBody>
          <a:bodyPr/>
          <a:lstStyle/>
          <a:p>
            <a:pPr defTabSz="958850"/>
            <a:r>
              <a:rPr lang="en-US" dirty="0" smtClean="0"/>
              <a:t>ECE/CS 757 © </a:t>
            </a:r>
            <a:r>
              <a:rPr lang="en-US" dirty="0" err="1" smtClean="0"/>
              <a:t>Mikko</a:t>
            </a:r>
            <a:r>
              <a:rPr lang="en-US" dirty="0" smtClean="0"/>
              <a:t> </a:t>
            </a:r>
            <a:r>
              <a:rPr lang="en-US" dirty="0" err="1" smtClean="0"/>
              <a:t>Lipasti</a:t>
            </a:r>
            <a:endParaRPr lang="en-US" dirty="0"/>
          </a:p>
        </p:txBody>
      </p:sp>
      <p:sp>
        <p:nvSpPr>
          <p:cNvPr id="4100" name="Slide Number Placeholder 6"/>
          <p:cNvSpPr>
            <a:spLocks noGrp="1"/>
          </p:cNvSpPr>
          <p:nvPr>
            <p:ph type="sldNum" sz="quarter" idx="12"/>
          </p:nvPr>
        </p:nvSpPr>
        <p:spPr>
          <a:noFill/>
        </p:spPr>
        <p:txBody>
          <a:bodyPr/>
          <a:lstStyle/>
          <a:p>
            <a:pPr defTabSz="958850"/>
            <a:fld id="{81DF338A-4E64-4D88-BC31-F8BD0BA20415}" type="slidenum">
              <a:rPr lang="en-US"/>
              <a:pPr defTabSz="958850"/>
              <a:t>2</a:t>
            </a:fld>
            <a:endParaRPr lang="en-US"/>
          </a:p>
        </p:txBody>
      </p:sp>
      <p:sp>
        <p:nvSpPr>
          <p:cNvPr id="718850" name="Rectangle 2"/>
          <p:cNvSpPr>
            <a:spLocks noGrp="1" noChangeArrowheads="1"/>
          </p:cNvSpPr>
          <p:nvPr>
            <p:ph type="title"/>
          </p:nvPr>
        </p:nvSpPr>
        <p:spPr/>
        <p:txBody>
          <a:bodyPr/>
          <a:lstStyle/>
          <a:p>
            <a:pPr defTabSz="914400" eaLnBrk="1" hangingPunct="1">
              <a:defRPr/>
            </a:pPr>
            <a:r>
              <a:rPr lang="en-US" dirty="0" smtClean="0"/>
              <a:t>Lecture  Outline</a:t>
            </a:r>
          </a:p>
        </p:txBody>
      </p:sp>
      <p:sp>
        <p:nvSpPr>
          <p:cNvPr id="718851" name="Rectangle 3"/>
          <p:cNvSpPr>
            <a:spLocks noGrp="1" noChangeArrowheads="1"/>
          </p:cNvSpPr>
          <p:nvPr>
            <p:ph type="body" sz="half" idx="1"/>
          </p:nvPr>
        </p:nvSpPr>
        <p:spPr>
          <a:xfrm>
            <a:off x="304800" y="1295400"/>
            <a:ext cx="8637588" cy="4953000"/>
          </a:xfrm>
        </p:spPr>
        <p:txBody>
          <a:bodyPr/>
          <a:lstStyle/>
          <a:p>
            <a:pPr marL="342900" indent="-342900" defTabSz="914400" eaLnBrk="1" hangingPunct="1">
              <a:defRPr/>
            </a:pPr>
            <a:r>
              <a:rPr lang="en-US" sz="2500" u="sng" dirty="0" smtClean="0"/>
              <a:t>G</a:t>
            </a:r>
            <a:r>
              <a:rPr lang="en-US" sz="2500" dirty="0" smtClean="0"/>
              <a:t>eneral </a:t>
            </a:r>
            <a:r>
              <a:rPr lang="en-US" sz="2500" u="sng" dirty="0" smtClean="0"/>
              <a:t>P</a:t>
            </a:r>
            <a:r>
              <a:rPr lang="en-US" sz="2500" dirty="0" smtClean="0"/>
              <a:t>urpose </a:t>
            </a:r>
            <a:r>
              <a:rPr lang="en-US" sz="2500" u="sng" dirty="0" smtClean="0"/>
              <a:t>G</a:t>
            </a:r>
            <a:r>
              <a:rPr lang="en-US" sz="2500" dirty="0" smtClean="0"/>
              <a:t>raphics </a:t>
            </a:r>
            <a:r>
              <a:rPr lang="en-US" sz="2500" u="sng" dirty="0" smtClean="0"/>
              <a:t>P</a:t>
            </a:r>
            <a:r>
              <a:rPr lang="en-US" sz="2500" dirty="0" smtClean="0"/>
              <a:t>rocessing </a:t>
            </a:r>
            <a:r>
              <a:rPr lang="en-US" sz="2500" u="sng" dirty="0" smtClean="0"/>
              <a:t>U</a:t>
            </a:r>
            <a:r>
              <a:rPr lang="en-US" sz="2500" dirty="0" smtClean="0"/>
              <a:t>nit (GPGPU)</a:t>
            </a:r>
            <a:endParaRPr lang="en-US" sz="2500" u="sng" dirty="0" smtClean="0"/>
          </a:p>
          <a:p>
            <a:pPr marL="342900" indent="-342900" defTabSz="914400" eaLnBrk="1" hangingPunct="1">
              <a:defRPr/>
            </a:pPr>
            <a:r>
              <a:rPr lang="en-US" sz="2500" dirty="0" smtClean="0"/>
              <a:t>Programming model overview (SPMD, BSP)</a:t>
            </a:r>
            <a:endParaRPr lang="en-US" sz="2500" dirty="0"/>
          </a:p>
          <a:p>
            <a:pPr marL="342900" indent="-342900" defTabSz="914400" eaLnBrk="1" hangingPunct="1">
              <a:defRPr/>
            </a:pPr>
            <a:r>
              <a:rPr lang="en-US" sz="2500" dirty="0" smtClean="0"/>
              <a:t>Hardware features (SIMT)</a:t>
            </a:r>
          </a:p>
          <a:p>
            <a:pPr marL="342900" indent="-342900" defTabSz="914400" eaLnBrk="1" hangingPunct="1">
              <a:defRPr/>
            </a:pPr>
            <a:r>
              <a:rPr lang="en-US" sz="2500" dirty="0" smtClean="0"/>
              <a:t>Programming </a:t>
            </a:r>
            <a:r>
              <a:rPr lang="en-US" sz="2500" dirty="0" smtClean="0"/>
              <a:t>environment</a:t>
            </a:r>
          </a:p>
          <a:p>
            <a:pPr marL="342900" indent="-342900" defTabSz="914400" eaLnBrk="1" hangingPunct="1">
              <a:defRPr/>
            </a:pPr>
            <a:endParaRPr lang="en-US" sz="2500" dirty="0"/>
          </a:p>
          <a:p>
            <a:pPr eaLnBrk="1" hangingPunct="1">
              <a:defRPr/>
            </a:pPr>
            <a:r>
              <a:rPr lang="en-US" sz="2500" dirty="0" smtClean="0"/>
              <a:t>Reading: </a:t>
            </a:r>
            <a:r>
              <a:rPr lang="en-US" sz="2000" dirty="0" smtClean="0"/>
              <a:t>Chapter 1 of: H. </a:t>
            </a:r>
            <a:r>
              <a:rPr lang="en-US" sz="2000" dirty="0"/>
              <a:t>Kim, R. </a:t>
            </a:r>
            <a:r>
              <a:rPr lang="en-US" sz="2000" dirty="0" err="1"/>
              <a:t>Vuduc</a:t>
            </a:r>
            <a:r>
              <a:rPr lang="en-US" sz="2000" dirty="0"/>
              <a:t>, S. </a:t>
            </a:r>
            <a:r>
              <a:rPr lang="en-US" sz="2000" dirty="0" err="1"/>
              <a:t>Bahsorkhi</a:t>
            </a:r>
            <a:r>
              <a:rPr lang="en-US" sz="2000" dirty="0"/>
              <a:t>, J. Choi, W.-M. </a:t>
            </a:r>
            <a:r>
              <a:rPr lang="en-US" sz="2000" dirty="0" err="1"/>
              <a:t>Hwu</a:t>
            </a:r>
            <a:r>
              <a:rPr lang="en-US" sz="2000" dirty="0"/>
              <a:t>, Chapter 1, “Performance Analysis and Tuning for General Purpose Graphics Processing Units (GPGPU),” Synthesis Lectures on Computer Architecture, </a:t>
            </a:r>
            <a:r>
              <a:rPr lang="en-US" sz="2000" dirty="0">
                <a:hlinkClick r:id="rId2"/>
              </a:rPr>
              <a:t>http://www.morganclaypool.com/doi/abs/10.2200/S00451ED1V01Y201209CAC020</a:t>
            </a:r>
            <a:endParaRPr lang="en-US" sz="2000" dirty="0" smtClean="0"/>
          </a:p>
        </p:txBody>
      </p:sp>
    </p:spTree>
    <p:extLst>
      <p:ext uri="{BB962C8B-B14F-4D97-AF65-F5344CB8AC3E}">
        <p14:creationId xmlns:p14="http://schemas.microsoft.com/office/powerpoint/2010/main" val="27612241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lstStyle/>
          <a:p>
            <a:pPr eaLnBrk="1" hangingPunct="1"/>
            <a:r>
              <a:rPr lang="en-US" dirty="0" smtClean="0"/>
              <a:t>SM </a:t>
            </a:r>
            <a:r>
              <a:rPr lang="en-US" dirty="0" smtClean="0"/>
              <a:t>Operand Collector</a:t>
            </a:r>
            <a:endParaRPr lang="en-US" dirty="0" smtClean="0"/>
          </a:p>
        </p:txBody>
      </p:sp>
      <p:sp>
        <p:nvSpPr>
          <p:cNvPr id="28676" name="Rectangle 3"/>
          <p:cNvSpPr>
            <a:spLocks noGrp="1" noChangeArrowheads="1"/>
          </p:cNvSpPr>
          <p:nvPr>
            <p:ph type="body" sz="half" idx="1"/>
          </p:nvPr>
        </p:nvSpPr>
        <p:spPr>
          <a:xfrm>
            <a:off x="685800" y="3276600"/>
            <a:ext cx="7543800" cy="2819400"/>
          </a:xfrm>
        </p:spPr>
        <p:txBody>
          <a:bodyPr/>
          <a:lstStyle/>
          <a:p>
            <a:pPr marL="457200" indent="-457200" eaLnBrk="1" hangingPunct="1"/>
            <a:r>
              <a:rPr lang="en-US" sz="2400" dirty="0" smtClean="0"/>
              <a:t>Register File (RF)</a:t>
            </a:r>
          </a:p>
          <a:p>
            <a:pPr marL="974725" lvl="1" indent="-403225" eaLnBrk="1" hangingPunct="1"/>
            <a:r>
              <a:rPr lang="en-US" sz="2000" dirty="0" smtClean="0"/>
              <a:t>32 KB</a:t>
            </a:r>
          </a:p>
          <a:p>
            <a:pPr marL="974725" lvl="1" indent="-403225" eaLnBrk="1" hangingPunct="1"/>
            <a:r>
              <a:rPr lang="en-US" sz="2000" dirty="0" smtClean="0"/>
              <a:t>Provides 4 operands/clock</a:t>
            </a:r>
          </a:p>
          <a:p>
            <a:pPr marL="457200" indent="-457200" eaLnBrk="1" hangingPunct="1"/>
            <a:r>
              <a:rPr lang="en-US" sz="2400" dirty="0" smtClean="0"/>
              <a:t>Operand collector requests RF reads, buffers values</a:t>
            </a:r>
          </a:p>
          <a:p>
            <a:pPr marL="857250" lvl="1" indent="-457200" eaLnBrk="1" hangingPunct="1"/>
            <a:r>
              <a:rPr lang="en-US" sz="2000" dirty="0" smtClean="0"/>
              <a:t>Resolves bank conflicts to RF banks</a:t>
            </a:r>
          </a:p>
          <a:p>
            <a:pPr marL="857250" lvl="1" indent="-457200" eaLnBrk="1" hangingPunct="1"/>
            <a:r>
              <a:rPr lang="en-US" sz="2000" dirty="0" smtClean="0"/>
              <a:t>RF banks are single-ported SRAM</a:t>
            </a:r>
            <a:endParaRPr lang="en-US" sz="2000" dirty="0" smtClean="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914400"/>
            <a:ext cx="4391025" cy="2228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5" name="TextBox 64"/>
          <p:cNvSpPr txBox="1"/>
          <p:nvPr/>
        </p:nvSpPr>
        <p:spPr>
          <a:xfrm>
            <a:off x="4607988" y="3048000"/>
            <a:ext cx="2238883" cy="338554"/>
          </a:xfrm>
          <a:prstGeom prst="rect">
            <a:avLst/>
          </a:prstGeom>
          <a:noFill/>
        </p:spPr>
        <p:txBody>
          <a:bodyPr wrap="none" rtlCol="0">
            <a:spAutoFit/>
          </a:bodyPr>
          <a:lstStyle/>
          <a:p>
            <a:r>
              <a:rPr lang="en-US" sz="1600" dirty="0" smtClean="0">
                <a:latin typeface="+mn-lt"/>
              </a:rPr>
              <a:t>[From Synthesis Lecture]</a:t>
            </a:r>
            <a:endParaRPr lang="en-US" sz="1600" dirty="0">
              <a:latin typeface="+mn-lt"/>
            </a:endParaRPr>
          </a:p>
        </p:txBody>
      </p:sp>
    </p:spTree>
    <p:extLst>
      <p:ext uri="{BB962C8B-B14F-4D97-AF65-F5344CB8AC3E}">
        <p14:creationId xmlns:p14="http://schemas.microsoft.com/office/powerpoint/2010/main" val="3820594700"/>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pPr eaLnBrk="1" hangingPunct="1"/>
            <a:r>
              <a:rPr lang="en-US" smtClean="0"/>
              <a:t>Programmer View of Register File</a:t>
            </a:r>
          </a:p>
        </p:txBody>
      </p:sp>
      <p:sp>
        <p:nvSpPr>
          <p:cNvPr id="29700" name="Rectangle 3"/>
          <p:cNvSpPr>
            <a:spLocks noGrp="1" noChangeArrowheads="1"/>
          </p:cNvSpPr>
          <p:nvPr>
            <p:ph type="body" sz="half" idx="1"/>
          </p:nvPr>
        </p:nvSpPr>
        <p:spPr/>
        <p:txBody>
          <a:bodyPr/>
          <a:lstStyle/>
          <a:p>
            <a:pPr eaLnBrk="1" hangingPunct="1"/>
            <a:r>
              <a:rPr lang="en-US" sz="2400" smtClean="0"/>
              <a:t>There are 8192 registers in each SM in G80</a:t>
            </a:r>
          </a:p>
          <a:p>
            <a:pPr lvl="1" eaLnBrk="1" hangingPunct="1"/>
            <a:r>
              <a:rPr lang="en-US" sz="2000" smtClean="0"/>
              <a:t>This is an implementation decision, not part of CUDA</a:t>
            </a:r>
          </a:p>
          <a:p>
            <a:pPr lvl="1" eaLnBrk="1" hangingPunct="1"/>
            <a:r>
              <a:rPr lang="en-US" sz="2000" smtClean="0"/>
              <a:t>Registers are dynamically partitioned across all Blocks assigned to the SM</a:t>
            </a:r>
          </a:p>
          <a:p>
            <a:pPr lvl="1" eaLnBrk="1" hangingPunct="1"/>
            <a:r>
              <a:rPr lang="en-US" sz="2000" smtClean="0"/>
              <a:t>Once assigned to a Block, the register is NOT accessible by threads in other Blocks</a:t>
            </a:r>
          </a:p>
          <a:p>
            <a:pPr lvl="1" eaLnBrk="1" hangingPunct="1"/>
            <a:r>
              <a:rPr lang="en-US" sz="2000" smtClean="0"/>
              <a:t>Each thread in the same Block only access registers assigned to itself</a:t>
            </a:r>
          </a:p>
        </p:txBody>
      </p:sp>
      <p:sp>
        <p:nvSpPr>
          <p:cNvPr id="29701" name="Rectangle 4"/>
          <p:cNvSpPr>
            <a:spLocks noChangeArrowheads="1"/>
          </p:cNvSpPr>
          <p:nvPr/>
        </p:nvSpPr>
        <p:spPr bwMode="auto">
          <a:xfrm>
            <a:off x="4800600" y="1752600"/>
            <a:ext cx="1066800" cy="45720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29702" name="Rectangle 5"/>
          <p:cNvSpPr>
            <a:spLocks noChangeArrowheads="1"/>
          </p:cNvSpPr>
          <p:nvPr/>
        </p:nvSpPr>
        <p:spPr bwMode="auto">
          <a:xfrm>
            <a:off x="4800600" y="1752600"/>
            <a:ext cx="1066800" cy="1143000"/>
          </a:xfrm>
          <a:prstGeom prst="rect">
            <a:avLst/>
          </a:prstGeom>
          <a:solidFill>
            <a:srgbClr val="00FF00"/>
          </a:solidFill>
          <a:ln w="9525">
            <a:solidFill>
              <a:schemeClr val="tx1"/>
            </a:solidFill>
            <a:miter lim="800000"/>
            <a:headEnd/>
            <a:tailEnd/>
          </a:ln>
        </p:spPr>
        <p:txBody>
          <a:bodyPr wrap="none" anchor="ctr"/>
          <a:lstStyle/>
          <a:p>
            <a:endParaRPr lang="en-US"/>
          </a:p>
        </p:txBody>
      </p:sp>
      <p:sp>
        <p:nvSpPr>
          <p:cNvPr id="29703" name="Rectangle 6"/>
          <p:cNvSpPr>
            <a:spLocks noChangeArrowheads="1"/>
          </p:cNvSpPr>
          <p:nvPr/>
        </p:nvSpPr>
        <p:spPr bwMode="auto">
          <a:xfrm>
            <a:off x="4800600" y="2895600"/>
            <a:ext cx="1066800" cy="1143000"/>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29704" name="Rectangle 7"/>
          <p:cNvSpPr>
            <a:spLocks noChangeArrowheads="1"/>
          </p:cNvSpPr>
          <p:nvPr/>
        </p:nvSpPr>
        <p:spPr bwMode="auto">
          <a:xfrm>
            <a:off x="4800600" y="4038600"/>
            <a:ext cx="1066800" cy="1143000"/>
          </a:xfrm>
          <a:prstGeom prst="rect">
            <a:avLst/>
          </a:prstGeom>
          <a:solidFill>
            <a:srgbClr val="0000FF"/>
          </a:solidFill>
          <a:ln w="9525">
            <a:solidFill>
              <a:schemeClr val="tx1"/>
            </a:solidFill>
            <a:miter lim="800000"/>
            <a:headEnd/>
            <a:tailEnd/>
          </a:ln>
        </p:spPr>
        <p:txBody>
          <a:bodyPr wrap="none" anchor="ctr"/>
          <a:lstStyle/>
          <a:p>
            <a:endParaRPr lang="en-US"/>
          </a:p>
        </p:txBody>
      </p:sp>
      <p:sp>
        <p:nvSpPr>
          <p:cNvPr id="29705" name="Rectangle 8"/>
          <p:cNvSpPr>
            <a:spLocks noChangeArrowheads="1"/>
          </p:cNvSpPr>
          <p:nvPr/>
        </p:nvSpPr>
        <p:spPr bwMode="auto">
          <a:xfrm>
            <a:off x="4800600" y="5181600"/>
            <a:ext cx="1066800" cy="1143000"/>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29706" name="Rectangle 9"/>
          <p:cNvSpPr>
            <a:spLocks noChangeArrowheads="1"/>
          </p:cNvSpPr>
          <p:nvPr/>
        </p:nvSpPr>
        <p:spPr bwMode="auto">
          <a:xfrm>
            <a:off x="6858000" y="1752600"/>
            <a:ext cx="1066800" cy="4572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9707" name="Rectangle 10"/>
          <p:cNvSpPr>
            <a:spLocks noChangeArrowheads="1"/>
          </p:cNvSpPr>
          <p:nvPr/>
        </p:nvSpPr>
        <p:spPr bwMode="auto">
          <a:xfrm>
            <a:off x="6858000" y="1752600"/>
            <a:ext cx="1066800" cy="1447800"/>
          </a:xfrm>
          <a:prstGeom prst="rect">
            <a:avLst/>
          </a:prstGeom>
          <a:solidFill>
            <a:srgbClr val="00FF00"/>
          </a:solidFill>
          <a:ln w="9525">
            <a:solidFill>
              <a:schemeClr val="tx1"/>
            </a:solidFill>
            <a:miter lim="800000"/>
            <a:headEnd/>
            <a:tailEnd/>
          </a:ln>
        </p:spPr>
        <p:txBody>
          <a:bodyPr wrap="none" anchor="ctr"/>
          <a:lstStyle/>
          <a:p>
            <a:endParaRPr lang="en-US"/>
          </a:p>
        </p:txBody>
      </p:sp>
      <p:sp>
        <p:nvSpPr>
          <p:cNvPr id="29708" name="Rectangle 11"/>
          <p:cNvSpPr>
            <a:spLocks noChangeArrowheads="1"/>
          </p:cNvSpPr>
          <p:nvPr/>
        </p:nvSpPr>
        <p:spPr bwMode="auto">
          <a:xfrm>
            <a:off x="6858000" y="3276600"/>
            <a:ext cx="1066800" cy="1447800"/>
          </a:xfrm>
          <a:prstGeom prst="rect">
            <a:avLst/>
          </a:prstGeom>
          <a:solidFill>
            <a:srgbClr val="0000FF"/>
          </a:solidFill>
          <a:ln w="9525">
            <a:solidFill>
              <a:schemeClr val="tx1"/>
            </a:solidFill>
            <a:miter lim="800000"/>
            <a:headEnd/>
            <a:tailEnd/>
          </a:ln>
        </p:spPr>
        <p:txBody>
          <a:bodyPr wrap="none" anchor="ctr"/>
          <a:lstStyle/>
          <a:p>
            <a:endParaRPr lang="en-US"/>
          </a:p>
        </p:txBody>
      </p:sp>
      <p:sp>
        <p:nvSpPr>
          <p:cNvPr id="29709" name="Rectangle 12"/>
          <p:cNvSpPr>
            <a:spLocks noChangeArrowheads="1"/>
          </p:cNvSpPr>
          <p:nvPr/>
        </p:nvSpPr>
        <p:spPr bwMode="auto">
          <a:xfrm>
            <a:off x="6858000" y="4800600"/>
            <a:ext cx="1066800" cy="1447800"/>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29710" name="Text Box 13"/>
          <p:cNvSpPr txBox="1">
            <a:spLocks noChangeArrowheads="1"/>
          </p:cNvSpPr>
          <p:nvPr/>
        </p:nvSpPr>
        <p:spPr bwMode="auto">
          <a:xfrm>
            <a:off x="4648200" y="1295400"/>
            <a:ext cx="1270000" cy="457200"/>
          </a:xfrm>
          <a:prstGeom prst="rect">
            <a:avLst/>
          </a:prstGeom>
          <a:noFill/>
          <a:ln w="9525">
            <a:noFill/>
            <a:miter lim="800000"/>
            <a:headEnd/>
            <a:tailEnd/>
          </a:ln>
        </p:spPr>
        <p:txBody>
          <a:bodyPr wrap="none">
            <a:spAutoFit/>
          </a:bodyPr>
          <a:lstStyle/>
          <a:p>
            <a:r>
              <a:rPr lang="en-US"/>
              <a:t>4 blocks</a:t>
            </a:r>
          </a:p>
        </p:txBody>
      </p:sp>
      <p:sp>
        <p:nvSpPr>
          <p:cNvPr id="29711" name="Text Box 14"/>
          <p:cNvSpPr txBox="1">
            <a:spLocks noChangeArrowheads="1"/>
          </p:cNvSpPr>
          <p:nvPr/>
        </p:nvSpPr>
        <p:spPr bwMode="auto">
          <a:xfrm>
            <a:off x="6842125" y="1274763"/>
            <a:ext cx="1270000" cy="457200"/>
          </a:xfrm>
          <a:prstGeom prst="rect">
            <a:avLst/>
          </a:prstGeom>
          <a:noFill/>
          <a:ln w="9525">
            <a:noFill/>
            <a:miter lim="800000"/>
            <a:headEnd/>
            <a:tailEnd/>
          </a:ln>
        </p:spPr>
        <p:txBody>
          <a:bodyPr wrap="none">
            <a:spAutoFit/>
          </a:bodyPr>
          <a:lstStyle/>
          <a:p>
            <a:r>
              <a:rPr lang="en-US"/>
              <a:t>3 blocks</a:t>
            </a:r>
          </a:p>
        </p:txBody>
      </p:sp>
      <p:sp>
        <p:nvSpPr>
          <p:cNvPr id="16" name="Footer Placeholder 3"/>
          <p:cNvSpPr>
            <a:spLocks noGrp="1"/>
          </p:cNvSpPr>
          <p:nvPr>
            <p:ph type="ftr" sz="quarter" idx="10"/>
          </p:nvPr>
        </p:nvSpPr>
        <p:spPr>
          <a:xfrm>
            <a:off x="381000" y="6172200"/>
            <a:ext cx="4267200" cy="609600"/>
          </a:xfrm>
          <a:noFill/>
        </p:spPr>
        <p:txBody>
          <a:bodyPr/>
          <a:lstStyle/>
          <a:p>
            <a:r>
              <a:rPr lang="en-US" smtClean="0"/>
              <a:t>© David Kirk/NVIDIA and Wen-mei W. Hwu, 2007</a:t>
            </a:r>
          </a:p>
          <a:p>
            <a:r>
              <a:rPr lang="en-US" smtClean="0"/>
              <a:t>ECE 498AL, University of Illinois, Urbana-Champaign</a:t>
            </a:r>
            <a:endParaRPr lang="en-US" dirty="0" smtClean="0"/>
          </a:p>
        </p:txBody>
      </p:sp>
    </p:spTree>
    <p:extLst>
      <p:ext uri="{BB962C8B-B14F-4D97-AF65-F5344CB8AC3E}">
        <p14:creationId xmlns:p14="http://schemas.microsoft.com/office/powerpoint/2010/main" val="6116638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lstStyle/>
          <a:p>
            <a:pPr eaLnBrk="1" hangingPunct="1"/>
            <a:r>
              <a:rPr lang="en-US" smtClean="0"/>
              <a:t>Constants</a:t>
            </a:r>
          </a:p>
        </p:txBody>
      </p:sp>
      <p:sp>
        <p:nvSpPr>
          <p:cNvPr id="30724" name="Rectangle 3"/>
          <p:cNvSpPr>
            <a:spLocks noGrp="1" noChangeArrowheads="1"/>
          </p:cNvSpPr>
          <p:nvPr>
            <p:ph type="body" sz="half" idx="1"/>
          </p:nvPr>
        </p:nvSpPr>
        <p:spPr>
          <a:xfrm>
            <a:off x="304800" y="1600200"/>
            <a:ext cx="6477000" cy="4724400"/>
          </a:xfrm>
        </p:spPr>
        <p:txBody>
          <a:bodyPr/>
          <a:lstStyle/>
          <a:p>
            <a:pPr marL="457200" indent="-457200" eaLnBrk="1" hangingPunct="1"/>
            <a:r>
              <a:rPr lang="en-US" sz="2400" smtClean="0"/>
              <a:t>Immediate address constants</a:t>
            </a:r>
          </a:p>
          <a:p>
            <a:pPr marL="457200" indent="-457200" eaLnBrk="1" hangingPunct="1"/>
            <a:r>
              <a:rPr lang="en-US" sz="2400" smtClean="0"/>
              <a:t>Indexed address constants</a:t>
            </a:r>
          </a:p>
          <a:p>
            <a:pPr marL="457200" indent="-457200" eaLnBrk="1" hangingPunct="1"/>
            <a:r>
              <a:rPr lang="en-US" sz="2400" smtClean="0"/>
              <a:t>Constants stored in DRAM, and cached on chip</a:t>
            </a:r>
          </a:p>
          <a:p>
            <a:pPr marL="974725" lvl="1" indent="-403225" eaLnBrk="1" hangingPunct="1"/>
            <a:r>
              <a:rPr lang="en-US" sz="2000" smtClean="0"/>
              <a:t>L1 per SM</a:t>
            </a:r>
          </a:p>
          <a:p>
            <a:pPr marL="457200" indent="-457200" eaLnBrk="1" hangingPunct="1"/>
            <a:r>
              <a:rPr lang="en-US" sz="2400" smtClean="0"/>
              <a:t>A constant value can be broadcast to all threads in a Warp</a:t>
            </a:r>
          </a:p>
          <a:p>
            <a:pPr marL="974725" lvl="1" indent="-403225" eaLnBrk="1" hangingPunct="1"/>
            <a:r>
              <a:rPr lang="en-US" sz="2000" smtClean="0"/>
              <a:t>Extremely efficient way of accessing a value that is common for all threads in a Block!</a:t>
            </a:r>
          </a:p>
          <a:p>
            <a:pPr marL="457200" indent="-457200" eaLnBrk="1" hangingPunct="1"/>
            <a:endParaRPr lang="en-US" sz="2000" smtClean="0"/>
          </a:p>
        </p:txBody>
      </p:sp>
      <p:sp>
        <p:nvSpPr>
          <p:cNvPr id="30725" name="AutoShape 4"/>
          <p:cNvSpPr>
            <a:spLocks noChangeAspect="1" noChangeArrowheads="1" noTextEdit="1"/>
          </p:cNvSpPr>
          <p:nvPr/>
        </p:nvSpPr>
        <p:spPr bwMode="auto">
          <a:xfrm>
            <a:off x="6705600" y="1719263"/>
            <a:ext cx="2038350" cy="3952875"/>
          </a:xfrm>
          <a:prstGeom prst="rect">
            <a:avLst/>
          </a:prstGeom>
          <a:noFill/>
          <a:ln w="9525">
            <a:noFill/>
            <a:miter lim="800000"/>
            <a:headEnd/>
            <a:tailEnd/>
          </a:ln>
        </p:spPr>
        <p:txBody>
          <a:bodyPr/>
          <a:lstStyle/>
          <a:p>
            <a:endParaRPr lang="en-US"/>
          </a:p>
        </p:txBody>
      </p:sp>
      <p:sp>
        <p:nvSpPr>
          <p:cNvPr id="30726" name="Rectangle 5"/>
          <p:cNvSpPr>
            <a:spLocks noChangeArrowheads="1"/>
          </p:cNvSpPr>
          <p:nvPr/>
        </p:nvSpPr>
        <p:spPr bwMode="auto">
          <a:xfrm>
            <a:off x="7081838" y="3219450"/>
            <a:ext cx="1639887" cy="546100"/>
          </a:xfrm>
          <a:prstGeom prst="rect">
            <a:avLst/>
          </a:prstGeom>
          <a:solidFill>
            <a:srgbClr val="FFFFFF"/>
          </a:solidFill>
          <a:ln w="9525">
            <a:noFill/>
            <a:miter lim="800000"/>
            <a:headEnd/>
            <a:tailEnd/>
          </a:ln>
        </p:spPr>
        <p:txBody>
          <a:bodyPr/>
          <a:lstStyle/>
          <a:p>
            <a:endParaRPr lang="en-US"/>
          </a:p>
        </p:txBody>
      </p:sp>
      <p:sp>
        <p:nvSpPr>
          <p:cNvPr id="30727" name="Rectangle 6"/>
          <p:cNvSpPr>
            <a:spLocks noChangeArrowheads="1"/>
          </p:cNvSpPr>
          <p:nvPr/>
        </p:nvSpPr>
        <p:spPr bwMode="auto">
          <a:xfrm>
            <a:off x="7081838" y="3219450"/>
            <a:ext cx="1639887" cy="546100"/>
          </a:xfrm>
          <a:prstGeom prst="rect">
            <a:avLst/>
          </a:prstGeom>
          <a:noFill/>
          <a:ln w="7938" cap="rnd">
            <a:solidFill>
              <a:srgbClr val="C0C0C0"/>
            </a:solidFill>
            <a:round/>
            <a:headEnd/>
            <a:tailEnd/>
          </a:ln>
        </p:spPr>
        <p:txBody>
          <a:bodyPr/>
          <a:lstStyle/>
          <a:p>
            <a:endParaRPr lang="en-US"/>
          </a:p>
        </p:txBody>
      </p:sp>
      <p:sp>
        <p:nvSpPr>
          <p:cNvPr id="30728" name="Rectangle 7"/>
          <p:cNvSpPr>
            <a:spLocks noChangeArrowheads="1"/>
          </p:cNvSpPr>
          <p:nvPr/>
        </p:nvSpPr>
        <p:spPr bwMode="auto">
          <a:xfrm>
            <a:off x="7112000" y="1741488"/>
            <a:ext cx="1579563" cy="438150"/>
          </a:xfrm>
          <a:prstGeom prst="rect">
            <a:avLst/>
          </a:prstGeom>
          <a:solidFill>
            <a:srgbClr val="FFFFFF"/>
          </a:solidFill>
          <a:ln w="9525">
            <a:noFill/>
            <a:miter lim="800000"/>
            <a:headEnd/>
            <a:tailEnd/>
          </a:ln>
        </p:spPr>
        <p:txBody>
          <a:bodyPr/>
          <a:lstStyle/>
          <a:p>
            <a:endParaRPr lang="en-US"/>
          </a:p>
        </p:txBody>
      </p:sp>
      <p:sp>
        <p:nvSpPr>
          <p:cNvPr id="30729" name="Rectangle 8"/>
          <p:cNvSpPr>
            <a:spLocks noChangeArrowheads="1"/>
          </p:cNvSpPr>
          <p:nvPr/>
        </p:nvSpPr>
        <p:spPr bwMode="auto">
          <a:xfrm>
            <a:off x="7112000" y="1741488"/>
            <a:ext cx="1579563" cy="438150"/>
          </a:xfrm>
          <a:prstGeom prst="rect">
            <a:avLst/>
          </a:prstGeom>
          <a:noFill/>
          <a:ln w="7938" cap="rnd">
            <a:solidFill>
              <a:srgbClr val="C0C0C0"/>
            </a:solidFill>
            <a:round/>
            <a:headEnd/>
            <a:tailEnd/>
          </a:ln>
        </p:spPr>
        <p:txBody>
          <a:bodyPr/>
          <a:lstStyle/>
          <a:p>
            <a:endParaRPr lang="en-US"/>
          </a:p>
        </p:txBody>
      </p:sp>
      <p:sp>
        <p:nvSpPr>
          <p:cNvPr id="30730" name="Rectangle 9"/>
          <p:cNvSpPr>
            <a:spLocks noChangeArrowheads="1"/>
          </p:cNvSpPr>
          <p:nvPr/>
        </p:nvSpPr>
        <p:spPr bwMode="auto">
          <a:xfrm>
            <a:off x="7835900" y="1792288"/>
            <a:ext cx="42863" cy="182562"/>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I</a:t>
            </a:r>
            <a:endParaRPr lang="en-US" sz="2000">
              <a:latin typeface="Arial" pitchFamily="34" charset="0"/>
            </a:endParaRPr>
          </a:p>
        </p:txBody>
      </p:sp>
      <p:sp>
        <p:nvSpPr>
          <p:cNvPr id="30731" name="Rectangle 10"/>
          <p:cNvSpPr>
            <a:spLocks noChangeArrowheads="1"/>
          </p:cNvSpPr>
          <p:nvPr/>
        </p:nvSpPr>
        <p:spPr bwMode="auto">
          <a:xfrm>
            <a:off x="7881938" y="1792288"/>
            <a:ext cx="84137" cy="182562"/>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a:t>
            </a:r>
            <a:endParaRPr lang="en-US" sz="2000">
              <a:latin typeface="Arial" pitchFamily="34" charset="0"/>
            </a:endParaRPr>
          </a:p>
        </p:txBody>
      </p:sp>
      <p:sp>
        <p:nvSpPr>
          <p:cNvPr id="30732" name="Rectangle 11"/>
          <p:cNvSpPr>
            <a:spLocks noChangeArrowheads="1"/>
          </p:cNvSpPr>
          <p:nvPr/>
        </p:nvSpPr>
        <p:spPr bwMode="auto">
          <a:xfrm>
            <a:off x="7818438" y="1965325"/>
            <a:ext cx="84137" cy="182563"/>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L</a:t>
            </a:r>
            <a:endParaRPr lang="en-US" sz="2000">
              <a:latin typeface="Arial" pitchFamily="34" charset="0"/>
            </a:endParaRPr>
          </a:p>
        </p:txBody>
      </p:sp>
      <p:sp>
        <p:nvSpPr>
          <p:cNvPr id="30733" name="Rectangle 12"/>
          <p:cNvSpPr>
            <a:spLocks noChangeArrowheads="1"/>
          </p:cNvSpPr>
          <p:nvPr/>
        </p:nvSpPr>
        <p:spPr bwMode="auto">
          <a:xfrm>
            <a:off x="7899400" y="1965325"/>
            <a:ext cx="84138" cy="182563"/>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a:t>
            </a:r>
            <a:endParaRPr lang="en-US" sz="2000">
              <a:latin typeface="Arial" pitchFamily="34" charset="0"/>
            </a:endParaRPr>
          </a:p>
        </p:txBody>
      </p:sp>
      <p:sp>
        <p:nvSpPr>
          <p:cNvPr id="30734" name="Rectangle 13"/>
          <p:cNvSpPr>
            <a:spLocks noChangeArrowheads="1"/>
          </p:cNvSpPr>
          <p:nvPr/>
        </p:nvSpPr>
        <p:spPr bwMode="auto">
          <a:xfrm>
            <a:off x="7112000" y="2508250"/>
            <a:ext cx="1579563" cy="436563"/>
          </a:xfrm>
          <a:prstGeom prst="rect">
            <a:avLst/>
          </a:prstGeom>
          <a:solidFill>
            <a:srgbClr val="FFCC00"/>
          </a:solidFill>
          <a:ln w="9525">
            <a:noFill/>
            <a:miter lim="800000"/>
            <a:headEnd/>
            <a:tailEnd/>
          </a:ln>
        </p:spPr>
        <p:txBody>
          <a:bodyPr/>
          <a:lstStyle/>
          <a:p>
            <a:endParaRPr lang="en-US"/>
          </a:p>
        </p:txBody>
      </p:sp>
      <p:sp>
        <p:nvSpPr>
          <p:cNvPr id="30735" name="Rectangle 14"/>
          <p:cNvSpPr>
            <a:spLocks noChangeArrowheads="1"/>
          </p:cNvSpPr>
          <p:nvPr/>
        </p:nvSpPr>
        <p:spPr bwMode="auto">
          <a:xfrm>
            <a:off x="7112000" y="2508250"/>
            <a:ext cx="1579563" cy="436563"/>
          </a:xfrm>
          <a:prstGeom prst="rect">
            <a:avLst/>
          </a:prstGeom>
          <a:solidFill>
            <a:schemeClr val="tx1"/>
          </a:solidFill>
          <a:ln w="7938" cap="rnd">
            <a:solidFill>
              <a:srgbClr val="C0C0C0"/>
            </a:solidFill>
            <a:round/>
            <a:headEnd/>
            <a:tailEnd/>
          </a:ln>
        </p:spPr>
        <p:txBody>
          <a:bodyPr/>
          <a:lstStyle/>
          <a:p>
            <a:endParaRPr lang="en-US"/>
          </a:p>
        </p:txBody>
      </p:sp>
      <p:sp>
        <p:nvSpPr>
          <p:cNvPr id="30736" name="Rectangle 15"/>
          <p:cNvSpPr>
            <a:spLocks noChangeArrowheads="1"/>
          </p:cNvSpPr>
          <p:nvPr/>
        </p:nvSpPr>
        <p:spPr bwMode="auto">
          <a:xfrm>
            <a:off x="7462838" y="2559050"/>
            <a:ext cx="919162" cy="182563"/>
          </a:xfrm>
          <a:prstGeom prst="rect">
            <a:avLst/>
          </a:prstGeom>
          <a:noFill/>
          <a:ln w="9525">
            <a:noFill/>
            <a:miter lim="800000"/>
            <a:headEnd/>
            <a:tailEnd/>
          </a:ln>
        </p:spPr>
        <p:txBody>
          <a:bodyPr wrap="none" lIns="0" tIns="0" rIns="0" bIns="0">
            <a:spAutoFit/>
          </a:bodyPr>
          <a:lstStyle/>
          <a:p>
            <a:r>
              <a:rPr lang="en-US" sz="1200">
                <a:solidFill>
                  <a:schemeClr val="bg1"/>
                </a:solidFill>
                <a:latin typeface="Arial" pitchFamily="34" charset="0"/>
              </a:rPr>
              <a:t>Multithreaded</a:t>
            </a:r>
            <a:endParaRPr lang="en-US" sz="2000">
              <a:solidFill>
                <a:schemeClr val="bg1"/>
              </a:solidFill>
              <a:latin typeface="Arial" pitchFamily="34" charset="0"/>
            </a:endParaRPr>
          </a:p>
        </p:txBody>
      </p:sp>
      <p:sp>
        <p:nvSpPr>
          <p:cNvPr id="30737" name="Rectangle 16"/>
          <p:cNvSpPr>
            <a:spLocks noChangeArrowheads="1"/>
          </p:cNvSpPr>
          <p:nvPr/>
        </p:nvSpPr>
        <p:spPr bwMode="auto">
          <a:xfrm>
            <a:off x="7353300" y="2732088"/>
            <a:ext cx="1150938" cy="182562"/>
          </a:xfrm>
          <a:prstGeom prst="rect">
            <a:avLst/>
          </a:prstGeom>
          <a:noFill/>
          <a:ln w="9525">
            <a:noFill/>
            <a:miter lim="800000"/>
            <a:headEnd/>
            <a:tailEnd/>
          </a:ln>
        </p:spPr>
        <p:txBody>
          <a:bodyPr wrap="none" lIns="0" tIns="0" rIns="0" bIns="0">
            <a:spAutoFit/>
          </a:bodyPr>
          <a:lstStyle/>
          <a:p>
            <a:r>
              <a:rPr lang="en-US" sz="1200">
                <a:solidFill>
                  <a:schemeClr val="bg1"/>
                </a:solidFill>
                <a:latin typeface="Arial" pitchFamily="34" charset="0"/>
              </a:rPr>
              <a:t>Instruction Buffer</a:t>
            </a:r>
            <a:endParaRPr lang="en-US" sz="2000">
              <a:solidFill>
                <a:schemeClr val="bg1"/>
              </a:solidFill>
              <a:latin typeface="Arial" pitchFamily="34" charset="0"/>
            </a:endParaRPr>
          </a:p>
        </p:txBody>
      </p:sp>
      <p:sp>
        <p:nvSpPr>
          <p:cNvPr id="30738" name="Rectangle 17"/>
          <p:cNvSpPr>
            <a:spLocks noChangeArrowheads="1"/>
          </p:cNvSpPr>
          <p:nvPr/>
        </p:nvSpPr>
        <p:spPr bwMode="auto">
          <a:xfrm>
            <a:off x="7292975" y="3273425"/>
            <a:ext cx="182563" cy="438150"/>
          </a:xfrm>
          <a:prstGeom prst="rect">
            <a:avLst/>
          </a:prstGeom>
          <a:solidFill>
            <a:srgbClr val="FFFFFF"/>
          </a:solidFill>
          <a:ln w="9525">
            <a:noFill/>
            <a:miter lim="800000"/>
            <a:headEnd/>
            <a:tailEnd/>
          </a:ln>
        </p:spPr>
        <p:txBody>
          <a:bodyPr/>
          <a:lstStyle/>
          <a:p>
            <a:endParaRPr lang="en-US"/>
          </a:p>
        </p:txBody>
      </p:sp>
      <p:sp>
        <p:nvSpPr>
          <p:cNvPr id="30739" name="Rectangle 18"/>
          <p:cNvSpPr>
            <a:spLocks noChangeArrowheads="1"/>
          </p:cNvSpPr>
          <p:nvPr/>
        </p:nvSpPr>
        <p:spPr bwMode="auto">
          <a:xfrm>
            <a:off x="7162800" y="3273425"/>
            <a:ext cx="685800" cy="438150"/>
          </a:xfrm>
          <a:prstGeom prst="rect">
            <a:avLst/>
          </a:prstGeom>
          <a:noFill/>
          <a:ln w="7938" cap="rnd">
            <a:solidFill>
              <a:srgbClr val="C0C0C0"/>
            </a:solidFill>
            <a:round/>
            <a:headEnd/>
            <a:tailEnd/>
          </a:ln>
        </p:spPr>
        <p:txBody>
          <a:bodyPr/>
          <a:lstStyle/>
          <a:p>
            <a:endParaRPr lang="en-US"/>
          </a:p>
        </p:txBody>
      </p:sp>
      <p:sp>
        <p:nvSpPr>
          <p:cNvPr id="30740" name="Rectangle 19"/>
          <p:cNvSpPr>
            <a:spLocks noChangeArrowheads="1"/>
          </p:cNvSpPr>
          <p:nvPr/>
        </p:nvSpPr>
        <p:spPr bwMode="auto">
          <a:xfrm>
            <a:off x="7461250" y="3360738"/>
            <a:ext cx="82550" cy="136525"/>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pitchFamily="34" charset="0"/>
              </a:rPr>
              <a:t>R</a:t>
            </a:r>
            <a:endParaRPr lang="en-US" sz="2000">
              <a:latin typeface="Arial" pitchFamily="34" charset="0"/>
            </a:endParaRPr>
          </a:p>
        </p:txBody>
      </p:sp>
      <p:sp>
        <p:nvSpPr>
          <p:cNvPr id="30741" name="Rectangle 20"/>
          <p:cNvSpPr>
            <a:spLocks noChangeArrowheads="1"/>
          </p:cNvSpPr>
          <p:nvPr/>
        </p:nvSpPr>
        <p:spPr bwMode="auto">
          <a:xfrm>
            <a:off x="7470775" y="3487738"/>
            <a:ext cx="69850" cy="136525"/>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pitchFamily="34" charset="0"/>
              </a:rPr>
              <a:t>F</a:t>
            </a:r>
            <a:endParaRPr lang="en-US" sz="2000">
              <a:latin typeface="Arial" pitchFamily="34" charset="0"/>
            </a:endParaRPr>
          </a:p>
        </p:txBody>
      </p:sp>
      <p:sp>
        <p:nvSpPr>
          <p:cNvPr id="30742" name="Rectangle 21"/>
          <p:cNvSpPr>
            <a:spLocks noChangeArrowheads="1"/>
          </p:cNvSpPr>
          <p:nvPr/>
        </p:nvSpPr>
        <p:spPr bwMode="auto">
          <a:xfrm>
            <a:off x="7900988" y="3273425"/>
            <a:ext cx="365125" cy="438150"/>
          </a:xfrm>
          <a:prstGeom prst="rect">
            <a:avLst/>
          </a:prstGeom>
          <a:solidFill>
            <a:srgbClr val="FFFFFF"/>
          </a:solidFill>
          <a:ln w="9525">
            <a:noFill/>
            <a:miter lim="800000"/>
            <a:headEnd/>
            <a:tailEnd/>
          </a:ln>
        </p:spPr>
        <p:txBody>
          <a:bodyPr/>
          <a:lstStyle/>
          <a:p>
            <a:endParaRPr lang="en-US"/>
          </a:p>
        </p:txBody>
      </p:sp>
      <p:sp>
        <p:nvSpPr>
          <p:cNvPr id="30743" name="Rectangle 22"/>
          <p:cNvSpPr>
            <a:spLocks noChangeArrowheads="1"/>
          </p:cNvSpPr>
          <p:nvPr/>
        </p:nvSpPr>
        <p:spPr bwMode="auto">
          <a:xfrm>
            <a:off x="7900988" y="3273425"/>
            <a:ext cx="365125" cy="438150"/>
          </a:xfrm>
          <a:prstGeom prst="rect">
            <a:avLst/>
          </a:prstGeom>
          <a:solidFill>
            <a:schemeClr val="accent2"/>
          </a:solidFill>
          <a:ln w="7938" cap="rnd">
            <a:solidFill>
              <a:srgbClr val="C0C0C0"/>
            </a:solidFill>
            <a:round/>
            <a:headEnd/>
            <a:tailEnd/>
          </a:ln>
        </p:spPr>
        <p:txBody>
          <a:bodyPr/>
          <a:lstStyle/>
          <a:p>
            <a:endParaRPr lang="en-US"/>
          </a:p>
        </p:txBody>
      </p:sp>
      <p:sp>
        <p:nvSpPr>
          <p:cNvPr id="30744" name="Rectangle 23"/>
          <p:cNvSpPr>
            <a:spLocks noChangeArrowheads="1"/>
          </p:cNvSpPr>
          <p:nvPr/>
        </p:nvSpPr>
        <p:spPr bwMode="auto">
          <a:xfrm>
            <a:off x="8008938" y="3360738"/>
            <a:ext cx="82550" cy="136525"/>
          </a:xfrm>
          <a:prstGeom prst="rect">
            <a:avLst/>
          </a:prstGeom>
          <a:noFill/>
          <a:ln w="9525">
            <a:noFill/>
            <a:miter lim="800000"/>
            <a:headEnd/>
            <a:tailEnd/>
          </a:ln>
        </p:spPr>
        <p:txBody>
          <a:bodyPr wrap="none" lIns="0" tIns="0" rIns="0" bIns="0">
            <a:spAutoFit/>
          </a:bodyPr>
          <a:lstStyle/>
          <a:p>
            <a:r>
              <a:rPr lang="en-US" sz="900">
                <a:solidFill>
                  <a:schemeClr val="bg1"/>
                </a:solidFill>
                <a:latin typeface="Arial" pitchFamily="34" charset="0"/>
              </a:rPr>
              <a:t>C</a:t>
            </a:r>
            <a:endParaRPr lang="en-US" sz="2000">
              <a:solidFill>
                <a:schemeClr val="bg1"/>
              </a:solidFill>
              <a:latin typeface="Arial" pitchFamily="34" charset="0"/>
            </a:endParaRPr>
          </a:p>
        </p:txBody>
      </p:sp>
      <p:sp>
        <p:nvSpPr>
          <p:cNvPr id="30745" name="Rectangle 24"/>
          <p:cNvSpPr>
            <a:spLocks noChangeArrowheads="1"/>
          </p:cNvSpPr>
          <p:nvPr/>
        </p:nvSpPr>
        <p:spPr bwMode="auto">
          <a:xfrm>
            <a:off x="8091488" y="3360738"/>
            <a:ext cx="63500" cy="136525"/>
          </a:xfrm>
          <a:prstGeom prst="rect">
            <a:avLst/>
          </a:prstGeom>
          <a:noFill/>
          <a:ln w="9525">
            <a:noFill/>
            <a:miter lim="800000"/>
            <a:headEnd/>
            <a:tailEnd/>
          </a:ln>
        </p:spPr>
        <p:txBody>
          <a:bodyPr wrap="none" lIns="0" tIns="0" rIns="0" bIns="0">
            <a:spAutoFit/>
          </a:bodyPr>
          <a:lstStyle/>
          <a:p>
            <a:r>
              <a:rPr lang="en-US" sz="900">
                <a:solidFill>
                  <a:schemeClr val="bg1"/>
                </a:solidFill>
                <a:latin typeface="Arial" pitchFamily="34" charset="0"/>
              </a:rPr>
              <a:t>$</a:t>
            </a:r>
            <a:endParaRPr lang="en-US" sz="2000">
              <a:solidFill>
                <a:schemeClr val="bg1"/>
              </a:solidFill>
              <a:latin typeface="Arial" pitchFamily="34" charset="0"/>
            </a:endParaRPr>
          </a:p>
        </p:txBody>
      </p:sp>
      <p:sp>
        <p:nvSpPr>
          <p:cNvPr id="30746" name="Rectangle 25"/>
          <p:cNvSpPr>
            <a:spLocks noChangeArrowheads="1"/>
          </p:cNvSpPr>
          <p:nvPr/>
        </p:nvSpPr>
        <p:spPr bwMode="auto">
          <a:xfrm>
            <a:off x="8018463" y="3487738"/>
            <a:ext cx="134937" cy="136525"/>
          </a:xfrm>
          <a:prstGeom prst="rect">
            <a:avLst/>
          </a:prstGeom>
          <a:noFill/>
          <a:ln w="9525">
            <a:noFill/>
            <a:miter lim="800000"/>
            <a:headEnd/>
            <a:tailEnd/>
          </a:ln>
        </p:spPr>
        <p:txBody>
          <a:bodyPr lIns="0" tIns="0" rIns="0" bIns="0">
            <a:spAutoFit/>
          </a:bodyPr>
          <a:lstStyle/>
          <a:p>
            <a:r>
              <a:rPr lang="en-US" sz="900">
                <a:solidFill>
                  <a:schemeClr val="bg1"/>
                </a:solidFill>
                <a:latin typeface="Arial" pitchFamily="34" charset="0"/>
              </a:rPr>
              <a:t>L</a:t>
            </a:r>
            <a:endParaRPr lang="en-US" sz="2000">
              <a:solidFill>
                <a:schemeClr val="bg1"/>
              </a:solidFill>
              <a:latin typeface="Arial" pitchFamily="34" charset="0"/>
            </a:endParaRPr>
          </a:p>
        </p:txBody>
      </p:sp>
      <p:sp>
        <p:nvSpPr>
          <p:cNvPr id="30747" name="Rectangle 26"/>
          <p:cNvSpPr>
            <a:spLocks noChangeArrowheads="1"/>
          </p:cNvSpPr>
          <p:nvPr/>
        </p:nvSpPr>
        <p:spPr bwMode="auto">
          <a:xfrm>
            <a:off x="8081963" y="3487738"/>
            <a:ext cx="63500" cy="136525"/>
          </a:xfrm>
          <a:prstGeom prst="rect">
            <a:avLst/>
          </a:prstGeom>
          <a:noFill/>
          <a:ln w="9525">
            <a:noFill/>
            <a:miter lim="800000"/>
            <a:headEnd/>
            <a:tailEnd/>
          </a:ln>
        </p:spPr>
        <p:txBody>
          <a:bodyPr wrap="none" lIns="0" tIns="0" rIns="0" bIns="0">
            <a:spAutoFit/>
          </a:bodyPr>
          <a:lstStyle/>
          <a:p>
            <a:r>
              <a:rPr lang="en-US" sz="900">
                <a:solidFill>
                  <a:schemeClr val="bg1"/>
                </a:solidFill>
                <a:latin typeface="Arial" pitchFamily="34" charset="0"/>
              </a:rPr>
              <a:t>1</a:t>
            </a:r>
            <a:endParaRPr lang="en-US" sz="2000">
              <a:solidFill>
                <a:schemeClr val="bg1"/>
              </a:solidFill>
              <a:latin typeface="Arial" pitchFamily="34" charset="0"/>
            </a:endParaRPr>
          </a:p>
        </p:txBody>
      </p:sp>
      <p:sp>
        <p:nvSpPr>
          <p:cNvPr id="30748" name="Rectangle 27"/>
          <p:cNvSpPr>
            <a:spLocks noChangeArrowheads="1"/>
          </p:cNvSpPr>
          <p:nvPr/>
        </p:nvSpPr>
        <p:spPr bwMode="auto">
          <a:xfrm>
            <a:off x="8326438" y="3273425"/>
            <a:ext cx="365125" cy="438150"/>
          </a:xfrm>
          <a:prstGeom prst="rect">
            <a:avLst/>
          </a:prstGeom>
          <a:solidFill>
            <a:srgbClr val="FFFFFF"/>
          </a:solidFill>
          <a:ln w="9525">
            <a:noFill/>
            <a:miter lim="800000"/>
            <a:headEnd/>
            <a:tailEnd/>
          </a:ln>
        </p:spPr>
        <p:txBody>
          <a:bodyPr/>
          <a:lstStyle/>
          <a:p>
            <a:endParaRPr lang="en-US"/>
          </a:p>
        </p:txBody>
      </p:sp>
      <p:sp>
        <p:nvSpPr>
          <p:cNvPr id="30749" name="Rectangle 28"/>
          <p:cNvSpPr>
            <a:spLocks noChangeArrowheads="1"/>
          </p:cNvSpPr>
          <p:nvPr/>
        </p:nvSpPr>
        <p:spPr bwMode="auto">
          <a:xfrm>
            <a:off x="8326438" y="3273425"/>
            <a:ext cx="365125" cy="438150"/>
          </a:xfrm>
          <a:prstGeom prst="rect">
            <a:avLst/>
          </a:prstGeom>
          <a:noFill/>
          <a:ln w="7938" cap="rnd">
            <a:solidFill>
              <a:srgbClr val="C0C0C0"/>
            </a:solidFill>
            <a:round/>
            <a:headEnd/>
            <a:tailEnd/>
          </a:ln>
        </p:spPr>
        <p:txBody>
          <a:bodyPr/>
          <a:lstStyle/>
          <a:p>
            <a:endParaRPr lang="en-US"/>
          </a:p>
        </p:txBody>
      </p:sp>
      <p:sp>
        <p:nvSpPr>
          <p:cNvPr id="30750" name="Rectangle 29"/>
          <p:cNvSpPr>
            <a:spLocks noChangeArrowheads="1"/>
          </p:cNvSpPr>
          <p:nvPr/>
        </p:nvSpPr>
        <p:spPr bwMode="auto">
          <a:xfrm>
            <a:off x="8335963" y="3360738"/>
            <a:ext cx="368300" cy="136525"/>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pitchFamily="34" charset="0"/>
              </a:rPr>
              <a:t>Shared</a:t>
            </a:r>
            <a:endParaRPr lang="en-US" sz="2000">
              <a:latin typeface="Arial" pitchFamily="34" charset="0"/>
            </a:endParaRPr>
          </a:p>
        </p:txBody>
      </p:sp>
      <p:sp>
        <p:nvSpPr>
          <p:cNvPr id="30751" name="Rectangle 30"/>
          <p:cNvSpPr>
            <a:spLocks noChangeArrowheads="1"/>
          </p:cNvSpPr>
          <p:nvPr/>
        </p:nvSpPr>
        <p:spPr bwMode="auto">
          <a:xfrm>
            <a:off x="8383588" y="3487738"/>
            <a:ext cx="254000" cy="136525"/>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pitchFamily="34" charset="0"/>
              </a:rPr>
              <a:t>Mem</a:t>
            </a:r>
            <a:endParaRPr lang="en-US" sz="2000">
              <a:latin typeface="Arial" pitchFamily="34" charset="0"/>
            </a:endParaRPr>
          </a:p>
        </p:txBody>
      </p:sp>
      <p:sp>
        <p:nvSpPr>
          <p:cNvPr id="30752" name="Rectangle 31"/>
          <p:cNvSpPr>
            <a:spLocks noChangeArrowheads="1"/>
          </p:cNvSpPr>
          <p:nvPr/>
        </p:nvSpPr>
        <p:spPr bwMode="auto">
          <a:xfrm>
            <a:off x="7112000" y="3930650"/>
            <a:ext cx="1579563" cy="436563"/>
          </a:xfrm>
          <a:prstGeom prst="rect">
            <a:avLst/>
          </a:prstGeom>
          <a:solidFill>
            <a:srgbClr val="FFFFFF"/>
          </a:solidFill>
          <a:ln w="9525">
            <a:noFill/>
            <a:miter lim="800000"/>
            <a:headEnd/>
            <a:tailEnd/>
          </a:ln>
        </p:spPr>
        <p:txBody>
          <a:bodyPr/>
          <a:lstStyle/>
          <a:p>
            <a:endParaRPr lang="en-US"/>
          </a:p>
        </p:txBody>
      </p:sp>
      <p:sp>
        <p:nvSpPr>
          <p:cNvPr id="30753" name="Rectangle 32"/>
          <p:cNvSpPr>
            <a:spLocks noChangeArrowheads="1"/>
          </p:cNvSpPr>
          <p:nvPr/>
        </p:nvSpPr>
        <p:spPr bwMode="auto">
          <a:xfrm>
            <a:off x="7112000" y="3930650"/>
            <a:ext cx="1579563" cy="436563"/>
          </a:xfrm>
          <a:prstGeom prst="rect">
            <a:avLst/>
          </a:prstGeom>
          <a:noFill/>
          <a:ln w="7938" cap="rnd">
            <a:solidFill>
              <a:srgbClr val="C0C0C0"/>
            </a:solidFill>
            <a:round/>
            <a:headEnd/>
            <a:tailEnd/>
          </a:ln>
        </p:spPr>
        <p:txBody>
          <a:bodyPr/>
          <a:lstStyle/>
          <a:p>
            <a:endParaRPr lang="en-US"/>
          </a:p>
        </p:txBody>
      </p:sp>
      <p:sp>
        <p:nvSpPr>
          <p:cNvPr id="30754" name="Rectangle 33"/>
          <p:cNvSpPr>
            <a:spLocks noChangeArrowheads="1"/>
          </p:cNvSpPr>
          <p:nvPr/>
        </p:nvSpPr>
        <p:spPr bwMode="auto">
          <a:xfrm>
            <a:off x="7391400" y="4062413"/>
            <a:ext cx="1055688" cy="182562"/>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Operand Select</a:t>
            </a:r>
            <a:endParaRPr lang="en-US" sz="2000">
              <a:latin typeface="Arial" pitchFamily="34" charset="0"/>
            </a:endParaRPr>
          </a:p>
        </p:txBody>
      </p:sp>
      <p:sp>
        <p:nvSpPr>
          <p:cNvPr id="30755" name="Rectangle 34"/>
          <p:cNvSpPr>
            <a:spLocks noChangeArrowheads="1"/>
          </p:cNvSpPr>
          <p:nvPr/>
        </p:nvSpPr>
        <p:spPr bwMode="auto">
          <a:xfrm>
            <a:off x="7112000" y="4695825"/>
            <a:ext cx="728663" cy="438150"/>
          </a:xfrm>
          <a:prstGeom prst="rect">
            <a:avLst/>
          </a:prstGeom>
          <a:solidFill>
            <a:srgbClr val="FFFFFF"/>
          </a:solidFill>
          <a:ln w="9525">
            <a:noFill/>
            <a:miter lim="800000"/>
            <a:headEnd/>
            <a:tailEnd/>
          </a:ln>
        </p:spPr>
        <p:txBody>
          <a:bodyPr/>
          <a:lstStyle/>
          <a:p>
            <a:endParaRPr lang="en-US"/>
          </a:p>
        </p:txBody>
      </p:sp>
      <p:sp>
        <p:nvSpPr>
          <p:cNvPr id="30756" name="Rectangle 35"/>
          <p:cNvSpPr>
            <a:spLocks noChangeArrowheads="1"/>
          </p:cNvSpPr>
          <p:nvPr/>
        </p:nvSpPr>
        <p:spPr bwMode="auto">
          <a:xfrm>
            <a:off x="7112000" y="4695825"/>
            <a:ext cx="728663" cy="438150"/>
          </a:xfrm>
          <a:prstGeom prst="rect">
            <a:avLst/>
          </a:prstGeom>
          <a:noFill/>
          <a:ln w="7938" cap="rnd">
            <a:solidFill>
              <a:srgbClr val="C0C0C0"/>
            </a:solidFill>
            <a:round/>
            <a:headEnd/>
            <a:tailEnd/>
          </a:ln>
        </p:spPr>
        <p:txBody>
          <a:bodyPr/>
          <a:lstStyle/>
          <a:p>
            <a:endParaRPr lang="en-US"/>
          </a:p>
        </p:txBody>
      </p:sp>
      <p:sp>
        <p:nvSpPr>
          <p:cNvPr id="30757" name="Rectangle 36"/>
          <p:cNvSpPr>
            <a:spLocks noChangeArrowheads="1"/>
          </p:cNvSpPr>
          <p:nvPr/>
        </p:nvSpPr>
        <p:spPr bwMode="auto">
          <a:xfrm>
            <a:off x="7316788" y="4829175"/>
            <a:ext cx="338137" cy="182563"/>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MAD</a:t>
            </a:r>
            <a:endParaRPr lang="en-US" sz="2000">
              <a:latin typeface="Arial" pitchFamily="34" charset="0"/>
            </a:endParaRPr>
          </a:p>
        </p:txBody>
      </p:sp>
      <p:sp>
        <p:nvSpPr>
          <p:cNvPr id="30758" name="Rectangle 37"/>
          <p:cNvSpPr>
            <a:spLocks noChangeArrowheads="1"/>
          </p:cNvSpPr>
          <p:nvPr/>
        </p:nvSpPr>
        <p:spPr bwMode="auto">
          <a:xfrm>
            <a:off x="7962900" y="4695825"/>
            <a:ext cx="728663" cy="438150"/>
          </a:xfrm>
          <a:prstGeom prst="rect">
            <a:avLst/>
          </a:prstGeom>
          <a:solidFill>
            <a:srgbClr val="FFFFFF"/>
          </a:solidFill>
          <a:ln w="9525">
            <a:noFill/>
            <a:miter lim="800000"/>
            <a:headEnd/>
            <a:tailEnd/>
          </a:ln>
        </p:spPr>
        <p:txBody>
          <a:bodyPr/>
          <a:lstStyle/>
          <a:p>
            <a:endParaRPr lang="en-US"/>
          </a:p>
        </p:txBody>
      </p:sp>
      <p:sp>
        <p:nvSpPr>
          <p:cNvPr id="30759" name="Rectangle 38"/>
          <p:cNvSpPr>
            <a:spLocks noChangeArrowheads="1"/>
          </p:cNvSpPr>
          <p:nvPr/>
        </p:nvSpPr>
        <p:spPr bwMode="auto">
          <a:xfrm>
            <a:off x="7962900" y="4695825"/>
            <a:ext cx="728663" cy="438150"/>
          </a:xfrm>
          <a:prstGeom prst="rect">
            <a:avLst/>
          </a:prstGeom>
          <a:noFill/>
          <a:ln w="7938" cap="rnd">
            <a:solidFill>
              <a:srgbClr val="C0C0C0"/>
            </a:solidFill>
            <a:round/>
            <a:headEnd/>
            <a:tailEnd/>
          </a:ln>
        </p:spPr>
        <p:txBody>
          <a:bodyPr/>
          <a:lstStyle/>
          <a:p>
            <a:endParaRPr lang="en-US"/>
          </a:p>
        </p:txBody>
      </p:sp>
      <p:sp>
        <p:nvSpPr>
          <p:cNvPr id="30760" name="Rectangle 39"/>
          <p:cNvSpPr>
            <a:spLocks noChangeArrowheads="1"/>
          </p:cNvSpPr>
          <p:nvPr/>
        </p:nvSpPr>
        <p:spPr bwMode="auto">
          <a:xfrm>
            <a:off x="8181975" y="4829175"/>
            <a:ext cx="304800" cy="182563"/>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SFU</a:t>
            </a:r>
            <a:endParaRPr lang="en-US" sz="2000">
              <a:latin typeface="Arial" pitchFamily="34" charset="0"/>
            </a:endParaRPr>
          </a:p>
        </p:txBody>
      </p:sp>
      <p:sp>
        <p:nvSpPr>
          <p:cNvPr id="30761" name="Line 40"/>
          <p:cNvSpPr>
            <a:spLocks noChangeShapeType="1"/>
          </p:cNvSpPr>
          <p:nvPr/>
        </p:nvSpPr>
        <p:spPr bwMode="auto">
          <a:xfrm>
            <a:off x="7900988" y="2944813"/>
            <a:ext cx="1587" cy="214312"/>
          </a:xfrm>
          <a:prstGeom prst="line">
            <a:avLst/>
          </a:prstGeom>
          <a:noFill/>
          <a:ln w="7938" cap="rnd">
            <a:solidFill>
              <a:srgbClr val="C0C0C0"/>
            </a:solidFill>
            <a:round/>
            <a:headEnd/>
            <a:tailEnd/>
          </a:ln>
        </p:spPr>
        <p:txBody>
          <a:bodyPr/>
          <a:lstStyle/>
          <a:p>
            <a:endParaRPr lang="en-US"/>
          </a:p>
        </p:txBody>
      </p:sp>
      <p:sp>
        <p:nvSpPr>
          <p:cNvPr id="30762" name="Freeform 41"/>
          <p:cNvSpPr>
            <a:spLocks/>
          </p:cNvSpPr>
          <p:nvPr/>
        </p:nvSpPr>
        <p:spPr bwMode="auto">
          <a:xfrm>
            <a:off x="7862888" y="3140075"/>
            <a:ext cx="77787" cy="79375"/>
          </a:xfrm>
          <a:custGeom>
            <a:avLst/>
            <a:gdLst>
              <a:gd name="T0" fmla="*/ 38894 w 138"/>
              <a:gd name="T1" fmla="*/ 79375 h 138"/>
              <a:gd name="T2" fmla="*/ 0 w 138"/>
              <a:gd name="T3" fmla="*/ 0 h 138"/>
              <a:gd name="T4" fmla="*/ 77787 w 138"/>
              <a:gd name="T5" fmla="*/ 0 h 138"/>
              <a:gd name="T6" fmla="*/ 77787 w 138"/>
              <a:gd name="T7" fmla="*/ 0 h 138"/>
              <a:gd name="T8" fmla="*/ 38894 w 138"/>
              <a:gd name="T9" fmla="*/ 79375 h 138"/>
              <a:gd name="T10" fmla="*/ 0 60000 65536"/>
              <a:gd name="T11" fmla="*/ 0 60000 65536"/>
              <a:gd name="T12" fmla="*/ 0 60000 65536"/>
              <a:gd name="T13" fmla="*/ 0 60000 65536"/>
              <a:gd name="T14" fmla="*/ 0 60000 65536"/>
              <a:gd name="T15" fmla="*/ 0 w 138"/>
              <a:gd name="T16" fmla="*/ 0 h 138"/>
              <a:gd name="T17" fmla="*/ 138 w 138"/>
              <a:gd name="T18" fmla="*/ 138 h 138"/>
            </a:gdLst>
            <a:ahLst/>
            <a:cxnLst>
              <a:cxn ang="T10">
                <a:pos x="T0" y="T1"/>
              </a:cxn>
              <a:cxn ang="T11">
                <a:pos x="T2" y="T3"/>
              </a:cxn>
              <a:cxn ang="T12">
                <a:pos x="T4" y="T5"/>
              </a:cxn>
              <a:cxn ang="T13">
                <a:pos x="T6" y="T7"/>
              </a:cxn>
              <a:cxn ang="T14">
                <a:pos x="T8" y="T9"/>
              </a:cxn>
            </a:cxnLst>
            <a:rect l="T15" t="T16" r="T17" b="T18"/>
            <a:pathLst>
              <a:path w="138" h="138">
                <a:moveTo>
                  <a:pt x="69" y="138"/>
                </a:moveTo>
                <a:lnTo>
                  <a:pt x="0" y="0"/>
                </a:lnTo>
                <a:cubicBezTo>
                  <a:pt x="43" y="21"/>
                  <a:pt x="95" y="21"/>
                  <a:pt x="138" y="0"/>
                </a:cubicBezTo>
                <a:lnTo>
                  <a:pt x="69" y="138"/>
                </a:lnTo>
                <a:close/>
              </a:path>
            </a:pathLst>
          </a:custGeom>
          <a:solidFill>
            <a:srgbClr val="C0C0C0"/>
          </a:solidFill>
          <a:ln w="0">
            <a:solidFill>
              <a:srgbClr val="000000"/>
            </a:solidFill>
            <a:round/>
            <a:headEnd/>
            <a:tailEnd/>
          </a:ln>
        </p:spPr>
        <p:txBody>
          <a:bodyPr/>
          <a:lstStyle/>
          <a:p>
            <a:endParaRPr lang="en-US"/>
          </a:p>
        </p:txBody>
      </p:sp>
      <p:sp>
        <p:nvSpPr>
          <p:cNvPr id="30763" name="Line 42"/>
          <p:cNvSpPr>
            <a:spLocks noChangeShapeType="1"/>
          </p:cNvSpPr>
          <p:nvPr/>
        </p:nvSpPr>
        <p:spPr bwMode="auto">
          <a:xfrm>
            <a:off x="7475538" y="4367213"/>
            <a:ext cx="1587" cy="268287"/>
          </a:xfrm>
          <a:prstGeom prst="line">
            <a:avLst/>
          </a:prstGeom>
          <a:noFill/>
          <a:ln w="7938" cap="rnd">
            <a:solidFill>
              <a:srgbClr val="C0C0C0"/>
            </a:solidFill>
            <a:round/>
            <a:headEnd/>
            <a:tailEnd/>
          </a:ln>
        </p:spPr>
        <p:txBody>
          <a:bodyPr/>
          <a:lstStyle/>
          <a:p>
            <a:endParaRPr lang="en-US"/>
          </a:p>
        </p:txBody>
      </p:sp>
      <p:sp>
        <p:nvSpPr>
          <p:cNvPr id="30764" name="Freeform 43"/>
          <p:cNvSpPr>
            <a:spLocks/>
          </p:cNvSpPr>
          <p:nvPr/>
        </p:nvSpPr>
        <p:spPr bwMode="auto">
          <a:xfrm>
            <a:off x="7435850" y="4616450"/>
            <a:ext cx="79375" cy="79375"/>
          </a:xfrm>
          <a:custGeom>
            <a:avLst/>
            <a:gdLst>
              <a:gd name="T0" fmla="*/ 39688 w 138"/>
              <a:gd name="T1" fmla="*/ 79375 h 138"/>
              <a:gd name="T2" fmla="*/ 0 w 138"/>
              <a:gd name="T3" fmla="*/ 0 h 138"/>
              <a:gd name="T4" fmla="*/ 79375 w 138"/>
              <a:gd name="T5" fmla="*/ 0 h 138"/>
              <a:gd name="T6" fmla="*/ 39688 w 138"/>
              <a:gd name="T7" fmla="*/ 79375 h 138"/>
              <a:gd name="T8" fmla="*/ 0 60000 65536"/>
              <a:gd name="T9" fmla="*/ 0 60000 65536"/>
              <a:gd name="T10" fmla="*/ 0 60000 65536"/>
              <a:gd name="T11" fmla="*/ 0 60000 65536"/>
              <a:gd name="T12" fmla="*/ 0 w 138"/>
              <a:gd name="T13" fmla="*/ 0 h 138"/>
              <a:gd name="T14" fmla="*/ 138 w 138"/>
              <a:gd name="T15" fmla="*/ 138 h 138"/>
            </a:gdLst>
            <a:ahLst/>
            <a:cxnLst>
              <a:cxn ang="T8">
                <a:pos x="T0" y="T1"/>
              </a:cxn>
              <a:cxn ang="T9">
                <a:pos x="T2" y="T3"/>
              </a:cxn>
              <a:cxn ang="T10">
                <a:pos x="T4" y="T5"/>
              </a:cxn>
              <a:cxn ang="T11">
                <a:pos x="T6" y="T7"/>
              </a:cxn>
            </a:cxnLst>
            <a:rect l="T12" t="T13" r="T14" b="T15"/>
            <a:pathLst>
              <a:path w="138" h="138">
                <a:moveTo>
                  <a:pt x="69" y="138"/>
                </a:moveTo>
                <a:lnTo>
                  <a:pt x="0" y="0"/>
                </a:lnTo>
                <a:cubicBezTo>
                  <a:pt x="44" y="21"/>
                  <a:pt x="95" y="21"/>
                  <a:pt x="138" y="0"/>
                </a:cubicBezTo>
                <a:lnTo>
                  <a:pt x="69" y="138"/>
                </a:lnTo>
                <a:close/>
              </a:path>
            </a:pathLst>
          </a:custGeom>
          <a:solidFill>
            <a:srgbClr val="C0C0C0"/>
          </a:solidFill>
          <a:ln w="0">
            <a:solidFill>
              <a:srgbClr val="000000"/>
            </a:solidFill>
            <a:round/>
            <a:headEnd/>
            <a:tailEnd/>
          </a:ln>
        </p:spPr>
        <p:txBody>
          <a:bodyPr/>
          <a:lstStyle/>
          <a:p>
            <a:endParaRPr lang="en-US"/>
          </a:p>
        </p:txBody>
      </p:sp>
      <p:sp>
        <p:nvSpPr>
          <p:cNvPr id="30765" name="Line 44"/>
          <p:cNvSpPr>
            <a:spLocks noChangeShapeType="1"/>
          </p:cNvSpPr>
          <p:nvPr/>
        </p:nvSpPr>
        <p:spPr bwMode="auto">
          <a:xfrm>
            <a:off x="7900988" y="2179638"/>
            <a:ext cx="1587" cy="268287"/>
          </a:xfrm>
          <a:prstGeom prst="line">
            <a:avLst/>
          </a:prstGeom>
          <a:noFill/>
          <a:ln w="7938" cap="rnd">
            <a:solidFill>
              <a:srgbClr val="C0C0C0"/>
            </a:solidFill>
            <a:round/>
            <a:headEnd/>
            <a:tailEnd/>
          </a:ln>
        </p:spPr>
        <p:txBody>
          <a:bodyPr/>
          <a:lstStyle/>
          <a:p>
            <a:endParaRPr lang="en-US"/>
          </a:p>
        </p:txBody>
      </p:sp>
      <p:sp>
        <p:nvSpPr>
          <p:cNvPr id="30766" name="Freeform 45"/>
          <p:cNvSpPr>
            <a:spLocks/>
          </p:cNvSpPr>
          <p:nvPr/>
        </p:nvSpPr>
        <p:spPr bwMode="auto">
          <a:xfrm>
            <a:off x="7862888" y="2428875"/>
            <a:ext cx="77787" cy="79375"/>
          </a:xfrm>
          <a:custGeom>
            <a:avLst/>
            <a:gdLst>
              <a:gd name="T0" fmla="*/ 38894 w 138"/>
              <a:gd name="T1" fmla="*/ 79375 h 138"/>
              <a:gd name="T2" fmla="*/ 0 w 138"/>
              <a:gd name="T3" fmla="*/ 0 h 138"/>
              <a:gd name="T4" fmla="*/ 77787 w 138"/>
              <a:gd name="T5" fmla="*/ 0 h 138"/>
              <a:gd name="T6" fmla="*/ 77787 w 138"/>
              <a:gd name="T7" fmla="*/ 0 h 138"/>
              <a:gd name="T8" fmla="*/ 38894 w 138"/>
              <a:gd name="T9" fmla="*/ 79375 h 138"/>
              <a:gd name="T10" fmla="*/ 0 60000 65536"/>
              <a:gd name="T11" fmla="*/ 0 60000 65536"/>
              <a:gd name="T12" fmla="*/ 0 60000 65536"/>
              <a:gd name="T13" fmla="*/ 0 60000 65536"/>
              <a:gd name="T14" fmla="*/ 0 60000 65536"/>
              <a:gd name="T15" fmla="*/ 0 w 138"/>
              <a:gd name="T16" fmla="*/ 0 h 138"/>
              <a:gd name="T17" fmla="*/ 138 w 138"/>
              <a:gd name="T18" fmla="*/ 138 h 138"/>
            </a:gdLst>
            <a:ahLst/>
            <a:cxnLst>
              <a:cxn ang="T10">
                <a:pos x="T0" y="T1"/>
              </a:cxn>
              <a:cxn ang="T11">
                <a:pos x="T2" y="T3"/>
              </a:cxn>
              <a:cxn ang="T12">
                <a:pos x="T4" y="T5"/>
              </a:cxn>
              <a:cxn ang="T13">
                <a:pos x="T6" y="T7"/>
              </a:cxn>
              <a:cxn ang="T14">
                <a:pos x="T8" y="T9"/>
              </a:cxn>
            </a:cxnLst>
            <a:rect l="T15" t="T16" r="T17" b="T18"/>
            <a:pathLst>
              <a:path w="138" h="138">
                <a:moveTo>
                  <a:pt x="69" y="138"/>
                </a:moveTo>
                <a:lnTo>
                  <a:pt x="0" y="0"/>
                </a:lnTo>
                <a:cubicBezTo>
                  <a:pt x="43" y="21"/>
                  <a:pt x="95" y="21"/>
                  <a:pt x="138" y="0"/>
                </a:cubicBezTo>
                <a:lnTo>
                  <a:pt x="69" y="138"/>
                </a:lnTo>
                <a:close/>
              </a:path>
            </a:pathLst>
          </a:custGeom>
          <a:solidFill>
            <a:srgbClr val="C0C0C0"/>
          </a:solidFill>
          <a:ln w="0">
            <a:solidFill>
              <a:srgbClr val="000000"/>
            </a:solidFill>
            <a:round/>
            <a:headEnd/>
            <a:tailEnd/>
          </a:ln>
        </p:spPr>
        <p:txBody>
          <a:bodyPr/>
          <a:lstStyle/>
          <a:p>
            <a:endParaRPr lang="en-US"/>
          </a:p>
        </p:txBody>
      </p:sp>
      <p:sp>
        <p:nvSpPr>
          <p:cNvPr id="30767" name="Line 46"/>
          <p:cNvSpPr>
            <a:spLocks noChangeShapeType="1"/>
          </p:cNvSpPr>
          <p:nvPr/>
        </p:nvSpPr>
        <p:spPr bwMode="auto">
          <a:xfrm>
            <a:off x="7475538" y="5133975"/>
            <a:ext cx="1587" cy="158750"/>
          </a:xfrm>
          <a:prstGeom prst="line">
            <a:avLst/>
          </a:prstGeom>
          <a:noFill/>
          <a:ln w="7938" cap="rnd">
            <a:solidFill>
              <a:srgbClr val="C0C0C0"/>
            </a:solidFill>
            <a:round/>
            <a:headEnd/>
            <a:tailEnd/>
          </a:ln>
        </p:spPr>
        <p:txBody>
          <a:bodyPr/>
          <a:lstStyle/>
          <a:p>
            <a:endParaRPr lang="en-US"/>
          </a:p>
        </p:txBody>
      </p:sp>
      <p:sp>
        <p:nvSpPr>
          <p:cNvPr id="30768" name="Freeform 47"/>
          <p:cNvSpPr>
            <a:spLocks/>
          </p:cNvSpPr>
          <p:nvPr/>
        </p:nvSpPr>
        <p:spPr bwMode="auto">
          <a:xfrm>
            <a:off x="7435850" y="5273675"/>
            <a:ext cx="79375" cy="77788"/>
          </a:xfrm>
          <a:custGeom>
            <a:avLst/>
            <a:gdLst>
              <a:gd name="T0" fmla="*/ 39688 w 138"/>
              <a:gd name="T1" fmla="*/ 77788 h 138"/>
              <a:gd name="T2" fmla="*/ 0 w 138"/>
              <a:gd name="T3" fmla="*/ 0 h 138"/>
              <a:gd name="T4" fmla="*/ 79375 w 138"/>
              <a:gd name="T5" fmla="*/ 0 h 138"/>
              <a:gd name="T6" fmla="*/ 39688 w 138"/>
              <a:gd name="T7" fmla="*/ 77788 h 138"/>
              <a:gd name="T8" fmla="*/ 0 60000 65536"/>
              <a:gd name="T9" fmla="*/ 0 60000 65536"/>
              <a:gd name="T10" fmla="*/ 0 60000 65536"/>
              <a:gd name="T11" fmla="*/ 0 60000 65536"/>
              <a:gd name="T12" fmla="*/ 0 w 138"/>
              <a:gd name="T13" fmla="*/ 0 h 138"/>
              <a:gd name="T14" fmla="*/ 138 w 138"/>
              <a:gd name="T15" fmla="*/ 138 h 138"/>
            </a:gdLst>
            <a:ahLst/>
            <a:cxnLst>
              <a:cxn ang="T8">
                <a:pos x="T0" y="T1"/>
              </a:cxn>
              <a:cxn ang="T9">
                <a:pos x="T2" y="T3"/>
              </a:cxn>
              <a:cxn ang="T10">
                <a:pos x="T4" y="T5"/>
              </a:cxn>
              <a:cxn ang="T11">
                <a:pos x="T6" y="T7"/>
              </a:cxn>
            </a:cxnLst>
            <a:rect l="T12" t="T13" r="T14" b="T15"/>
            <a:pathLst>
              <a:path w="138" h="138">
                <a:moveTo>
                  <a:pt x="69" y="138"/>
                </a:moveTo>
                <a:lnTo>
                  <a:pt x="0" y="0"/>
                </a:lnTo>
                <a:cubicBezTo>
                  <a:pt x="44" y="21"/>
                  <a:pt x="95" y="21"/>
                  <a:pt x="138" y="0"/>
                </a:cubicBezTo>
                <a:lnTo>
                  <a:pt x="69" y="138"/>
                </a:lnTo>
                <a:close/>
              </a:path>
            </a:pathLst>
          </a:custGeom>
          <a:solidFill>
            <a:srgbClr val="C0C0C0"/>
          </a:solidFill>
          <a:ln w="0">
            <a:solidFill>
              <a:srgbClr val="000000"/>
            </a:solidFill>
            <a:round/>
            <a:headEnd/>
            <a:tailEnd/>
          </a:ln>
        </p:spPr>
        <p:txBody>
          <a:bodyPr/>
          <a:lstStyle/>
          <a:p>
            <a:endParaRPr lang="en-US"/>
          </a:p>
        </p:txBody>
      </p:sp>
      <p:sp>
        <p:nvSpPr>
          <p:cNvPr id="30769" name="Line 48"/>
          <p:cNvSpPr>
            <a:spLocks noChangeShapeType="1"/>
          </p:cNvSpPr>
          <p:nvPr/>
        </p:nvSpPr>
        <p:spPr bwMode="auto">
          <a:xfrm>
            <a:off x="8326438" y="5133975"/>
            <a:ext cx="1587" cy="377825"/>
          </a:xfrm>
          <a:prstGeom prst="line">
            <a:avLst/>
          </a:prstGeom>
          <a:noFill/>
          <a:ln w="7938" cap="rnd">
            <a:solidFill>
              <a:srgbClr val="C0C0C0"/>
            </a:solidFill>
            <a:round/>
            <a:headEnd/>
            <a:tailEnd/>
          </a:ln>
        </p:spPr>
        <p:txBody>
          <a:bodyPr/>
          <a:lstStyle/>
          <a:p>
            <a:endParaRPr lang="en-US"/>
          </a:p>
        </p:txBody>
      </p:sp>
      <p:sp>
        <p:nvSpPr>
          <p:cNvPr id="30770" name="Freeform 49"/>
          <p:cNvSpPr>
            <a:spLocks/>
          </p:cNvSpPr>
          <p:nvPr/>
        </p:nvSpPr>
        <p:spPr bwMode="auto">
          <a:xfrm>
            <a:off x="8288338" y="5492750"/>
            <a:ext cx="77787" cy="77788"/>
          </a:xfrm>
          <a:custGeom>
            <a:avLst/>
            <a:gdLst>
              <a:gd name="T0" fmla="*/ 38894 w 138"/>
              <a:gd name="T1" fmla="*/ 77788 h 138"/>
              <a:gd name="T2" fmla="*/ 0 w 138"/>
              <a:gd name="T3" fmla="*/ 0 h 138"/>
              <a:gd name="T4" fmla="*/ 77787 w 138"/>
              <a:gd name="T5" fmla="*/ 0 h 138"/>
              <a:gd name="T6" fmla="*/ 38894 w 138"/>
              <a:gd name="T7" fmla="*/ 77788 h 138"/>
              <a:gd name="T8" fmla="*/ 0 60000 65536"/>
              <a:gd name="T9" fmla="*/ 0 60000 65536"/>
              <a:gd name="T10" fmla="*/ 0 60000 65536"/>
              <a:gd name="T11" fmla="*/ 0 60000 65536"/>
              <a:gd name="T12" fmla="*/ 0 w 138"/>
              <a:gd name="T13" fmla="*/ 0 h 138"/>
              <a:gd name="T14" fmla="*/ 138 w 138"/>
              <a:gd name="T15" fmla="*/ 138 h 138"/>
            </a:gdLst>
            <a:ahLst/>
            <a:cxnLst>
              <a:cxn ang="T8">
                <a:pos x="T0" y="T1"/>
              </a:cxn>
              <a:cxn ang="T9">
                <a:pos x="T2" y="T3"/>
              </a:cxn>
              <a:cxn ang="T10">
                <a:pos x="T4" y="T5"/>
              </a:cxn>
              <a:cxn ang="T11">
                <a:pos x="T6" y="T7"/>
              </a:cxn>
            </a:cxnLst>
            <a:rect l="T12" t="T13" r="T14" b="T15"/>
            <a:pathLst>
              <a:path w="138" h="138">
                <a:moveTo>
                  <a:pt x="69" y="138"/>
                </a:moveTo>
                <a:lnTo>
                  <a:pt x="0" y="0"/>
                </a:lnTo>
                <a:cubicBezTo>
                  <a:pt x="43" y="21"/>
                  <a:pt x="94" y="21"/>
                  <a:pt x="138" y="0"/>
                </a:cubicBezTo>
                <a:lnTo>
                  <a:pt x="69" y="138"/>
                </a:lnTo>
                <a:close/>
              </a:path>
            </a:pathLst>
          </a:custGeom>
          <a:solidFill>
            <a:srgbClr val="C0C0C0"/>
          </a:solidFill>
          <a:ln w="0">
            <a:solidFill>
              <a:srgbClr val="000000"/>
            </a:solidFill>
            <a:round/>
            <a:headEnd/>
            <a:tailEnd/>
          </a:ln>
        </p:spPr>
        <p:txBody>
          <a:bodyPr/>
          <a:lstStyle/>
          <a:p>
            <a:endParaRPr lang="en-US"/>
          </a:p>
        </p:txBody>
      </p:sp>
      <p:sp>
        <p:nvSpPr>
          <p:cNvPr id="30771" name="Line 50"/>
          <p:cNvSpPr>
            <a:spLocks noChangeShapeType="1"/>
          </p:cNvSpPr>
          <p:nvPr/>
        </p:nvSpPr>
        <p:spPr bwMode="auto">
          <a:xfrm>
            <a:off x="8326438" y="4367213"/>
            <a:ext cx="1587" cy="268287"/>
          </a:xfrm>
          <a:prstGeom prst="line">
            <a:avLst/>
          </a:prstGeom>
          <a:noFill/>
          <a:ln w="7938" cap="rnd">
            <a:solidFill>
              <a:srgbClr val="C0C0C0"/>
            </a:solidFill>
            <a:round/>
            <a:headEnd/>
            <a:tailEnd/>
          </a:ln>
        </p:spPr>
        <p:txBody>
          <a:bodyPr/>
          <a:lstStyle/>
          <a:p>
            <a:endParaRPr lang="en-US"/>
          </a:p>
        </p:txBody>
      </p:sp>
      <p:sp>
        <p:nvSpPr>
          <p:cNvPr id="30772" name="Freeform 51"/>
          <p:cNvSpPr>
            <a:spLocks/>
          </p:cNvSpPr>
          <p:nvPr/>
        </p:nvSpPr>
        <p:spPr bwMode="auto">
          <a:xfrm>
            <a:off x="8288338" y="4616450"/>
            <a:ext cx="77787" cy="79375"/>
          </a:xfrm>
          <a:custGeom>
            <a:avLst/>
            <a:gdLst>
              <a:gd name="T0" fmla="*/ 38894 w 138"/>
              <a:gd name="T1" fmla="*/ 79375 h 138"/>
              <a:gd name="T2" fmla="*/ 0 w 138"/>
              <a:gd name="T3" fmla="*/ 0 h 138"/>
              <a:gd name="T4" fmla="*/ 77787 w 138"/>
              <a:gd name="T5" fmla="*/ 0 h 138"/>
              <a:gd name="T6" fmla="*/ 38894 w 138"/>
              <a:gd name="T7" fmla="*/ 79375 h 138"/>
              <a:gd name="T8" fmla="*/ 0 60000 65536"/>
              <a:gd name="T9" fmla="*/ 0 60000 65536"/>
              <a:gd name="T10" fmla="*/ 0 60000 65536"/>
              <a:gd name="T11" fmla="*/ 0 60000 65536"/>
              <a:gd name="T12" fmla="*/ 0 w 138"/>
              <a:gd name="T13" fmla="*/ 0 h 138"/>
              <a:gd name="T14" fmla="*/ 138 w 138"/>
              <a:gd name="T15" fmla="*/ 138 h 138"/>
            </a:gdLst>
            <a:ahLst/>
            <a:cxnLst>
              <a:cxn ang="T8">
                <a:pos x="T0" y="T1"/>
              </a:cxn>
              <a:cxn ang="T9">
                <a:pos x="T2" y="T3"/>
              </a:cxn>
              <a:cxn ang="T10">
                <a:pos x="T4" y="T5"/>
              </a:cxn>
              <a:cxn ang="T11">
                <a:pos x="T6" y="T7"/>
              </a:cxn>
            </a:cxnLst>
            <a:rect l="T12" t="T13" r="T14" b="T15"/>
            <a:pathLst>
              <a:path w="138" h="138">
                <a:moveTo>
                  <a:pt x="69" y="138"/>
                </a:moveTo>
                <a:lnTo>
                  <a:pt x="0" y="0"/>
                </a:lnTo>
                <a:cubicBezTo>
                  <a:pt x="43" y="21"/>
                  <a:pt x="94" y="21"/>
                  <a:pt x="138" y="0"/>
                </a:cubicBezTo>
                <a:lnTo>
                  <a:pt x="69" y="138"/>
                </a:lnTo>
                <a:close/>
              </a:path>
            </a:pathLst>
          </a:custGeom>
          <a:solidFill>
            <a:srgbClr val="C0C0C0"/>
          </a:solidFill>
          <a:ln w="0">
            <a:solidFill>
              <a:srgbClr val="000000"/>
            </a:solidFill>
            <a:round/>
            <a:headEnd/>
            <a:tailEnd/>
          </a:ln>
        </p:spPr>
        <p:txBody>
          <a:bodyPr/>
          <a:lstStyle/>
          <a:p>
            <a:endParaRPr lang="en-US"/>
          </a:p>
        </p:txBody>
      </p:sp>
      <p:sp>
        <p:nvSpPr>
          <p:cNvPr id="30773" name="Line 52"/>
          <p:cNvSpPr>
            <a:spLocks noChangeShapeType="1"/>
          </p:cNvSpPr>
          <p:nvPr/>
        </p:nvSpPr>
        <p:spPr bwMode="auto">
          <a:xfrm>
            <a:off x="8509000" y="3711575"/>
            <a:ext cx="1588" cy="158750"/>
          </a:xfrm>
          <a:prstGeom prst="line">
            <a:avLst/>
          </a:prstGeom>
          <a:noFill/>
          <a:ln w="7938" cap="rnd">
            <a:solidFill>
              <a:srgbClr val="C0C0C0"/>
            </a:solidFill>
            <a:round/>
            <a:headEnd/>
            <a:tailEnd/>
          </a:ln>
        </p:spPr>
        <p:txBody>
          <a:bodyPr/>
          <a:lstStyle/>
          <a:p>
            <a:endParaRPr lang="en-US"/>
          </a:p>
        </p:txBody>
      </p:sp>
      <p:sp>
        <p:nvSpPr>
          <p:cNvPr id="30774" name="Freeform 53"/>
          <p:cNvSpPr>
            <a:spLocks/>
          </p:cNvSpPr>
          <p:nvPr/>
        </p:nvSpPr>
        <p:spPr bwMode="auto">
          <a:xfrm>
            <a:off x="8470900" y="3851275"/>
            <a:ext cx="77788" cy="79375"/>
          </a:xfrm>
          <a:custGeom>
            <a:avLst/>
            <a:gdLst>
              <a:gd name="T0" fmla="*/ 38894 w 138"/>
              <a:gd name="T1" fmla="*/ 79375 h 138"/>
              <a:gd name="T2" fmla="*/ 0 w 138"/>
              <a:gd name="T3" fmla="*/ 0 h 138"/>
              <a:gd name="T4" fmla="*/ 77788 w 138"/>
              <a:gd name="T5" fmla="*/ 0 h 138"/>
              <a:gd name="T6" fmla="*/ 77788 w 138"/>
              <a:gd name="T7" fmla="*/ 0 h 138"/>
              <a:gd name="T8" fmla="*/ 38894 w 138"/>
              <a:gd name="T9" fmla="*/ 79375 h 138"/>
              <a:gd name="T10" fmla="*/ 0 60000 65536"/>
              <a:gd name="T11" fmla="*/ 0 60000 65536"/>
              <a:gd name="T12" fmla="*/ 0 60000 65536"/>
              <a:gd name="T13" fmla="*/ 0 60000 65536"/>
              <a:gd name="T14" fmla="*/ 0 60000 65536"/>
              <a:gd name="T15" fmla="*/ 0 w 138"/>
              <a:gd name="T16" fmla="*/ 0 h 138"/>
              <a:gd name="T17" fmla="*/ 138 w 138"/>
              <a:gd name="T18" fmla="*/ 138 h 138"/>
            </a:gdLst>
            <a:ahLst/>
            <a:cxnLst>
              <a:cxn ang="T10">
                <a:pos x="T0" y="T1"/>
              </a:cxn>
              <a:cxn ang="T11">
                <a:pos x="T2" y="T3"/>
              </a:cxn>
              <a:cxn ang="T12">
                <a:pos x="T4" y="T5"/>
              </a:cxn>
              <a:cxn ang="T13">
                <a:pos x="T6" y="T7"/>
              </a:cxn>
              <a:cxn ang="T14">
                <a:pos x="T8" y="T9"/>
              </a:cxn>
            </a:cxnLst>
            <a:rect l="T15" t="T16" r="T17" b="T18"/>
            <a:pathLst>
              <a:path w="138" h="138">
                <a:moveTo>
                  <a:pt x="69" y="138"/>
                </a:moveTo>
                <a:lnTo>
                  <a:pt x="0" y="0"/>
                </a:lnTo>
                <a:cubicBezTo>
                  <a:pt x="43" y="21"/>
                  <a:pt x="94" y="21"/>
                  <a:pt x="138" y="0"/>
                </a:cubicBezTo>
                <a:lnTo>
                  <a:pt x="69" y="138"/>
                </a:lnTo>
                <a:close/>
              </a:path>
            </a:pathLst>
          </a:custGeom>
          <a:solidFill>
            <a:srgbClr val="C0C0C0"/>
          </a:solidFill>
          <a:ln w="0">
            <a:solidFill>
              <a:srgbClr val="000000"/>
            </a:solidFill>
            <a:round/>
            <a:headEnd/>
            <a:tailEnd/>
          </a:ln>
        </p:spPr>
        <p:txBody>
          <a:bodyPr/>
          <a:lstStyle/>
          <a:p>
            <a:endParaRPr lang="en-US"/>
          </a:p>
        </p:txBody>
      </p:sp>
      <p:sp>
        <p:nvSpPr>
          <p:cNvPr id="30775" name="Rectangle 54"/>
          <p:cNvSpPr>
            <a:spLocks noChangeArrowheads="1"/>
          </p:cNvSpPr>
          <p:nvPr/>
        </p:nvSpPr>
        <p:spPr bwMode="auto">
          <a:xfrm>
            <a:off x="7535863" y="3487738"/>
            <a:ext cx="0" cy="304800"/>
          </a:xfrm>
          <a:prstGeom prst="rect">
            <a:avLst/>
          </a:prstGeom>
          <a:noFill/>
          <a:ln w="9525">
            <a:noFill/>
            <a:miter lim="800000"/>
            <a:headEnd/>
            <a:tailEnd/>
          </a:ln>
        </p:spPr>
        <p:txBody>
          <a:bodyPr wrap="none" lIns="0" tIns="0" rIns="0" bIns="0">
            <a:spAutoFit/>
          </a:bodyPr>
          <a:lstStyle/>
          <a:p>
            <a:endParaRPr lang="en-US" sz="2000">
              <a:latin typeface="Arial" pitchFamily="34" charset="0"/>
            </a:endParaRPr>
          </a:p>
        </p:txBody>
      </p:sp>
      <p:sp>
        <p:nvSpPr>
          <p:cNvPr id="30776" name="Line 55"/>
          <p:cNvSpPr>
            <a:spLocks noChangeShapeType="1"/>
          </p:cNvSpPr>
          <p:nvPr/>
        </p:nvSpPr>
        <p:spPr bwMode="auto">
          <a:xfrm>
            <a:off x="7385050" y="3711575"/>
            <a:ext cx="1588" cy="158750"/>
          </a:xfrm>
          <a:prstGeom prst="line">
            <a:avLst/>
          </a:prstGeom>
          <a:noFill/>
          <a:ln w="7938" cap="rnd">
            <a:solidFill>
              <a:srgbClr val="C0C0C0"/>
            </a:solidFill>
            <a:round/>
            <a:headEnd/>
            <a:tailEnd/>
          </a:ln>
        </p:spPr>
        <p:txBody>
          <a:bodyPr/>
          <a:lstStyle/>
          <a:p>
            <a:endParaRPr lang="en-US"/>
          </a:p>
        </p:txBody>
      </p:sp>
      <p:sp>
        <p:nvSpPr>
          <p:cNvPr id="30777" name="Freeform 56"/>
          <p:cNvSpPr>
            <a:spLocks/>
          </p:cNvSpPr>
          <p:nvPr/>
        </p:nvSpPr>
        <p:spPr bwMode="auto">
          <a:xfrm>
            <a:off x="7345363" y="3851275"/>
            <a:ext cx="79375" cy="79375"/>
          </a:xfrm>
          <a:custGeom>
            <a:avLst/>
            <a:gdLst>
              <a:gd name="T0" fmla="*/ 39688 w 138"/>
              <a:gd name="T1" fmla="*/ 79375 h 138"/>
              <a:gd name="T2" fmla="*/ 0 w 138"/>
              <a:gd name="T3" fmla="*/ 0 h 138"/>
              <a:gd name="T4" fmla="*/ 79375 w 138"/>
              <a:gd name="T5" fmla="*/ 0 h 138"/>
              <a:gd name="T6" fmla="*/ 79375 w 138"/>
              <a:gd name="T7" fmla="*/ 0 h 138"/>
              <a:gd name="T8" fmla="*/ 39688 w 138"/>
              <a:gd name="T9" fmla="*/ 79375 h 138"/>
              <a:gd name="T10" fmla="*/ 0 60000 65536"/>
              <a:gd name="T11" fmla="*/ 0 60000 65536"/>
              <a:gd name="T12" fmla="*/ 0 60000 65536"/>
              <a:gd name="T13" fmla="*/ 0 60000 65536"/>
              <a:gd name="T14" fmla="*/ 0 60000 65536"/>
              <a:gd name="T15" fmla="*/ 0 w 138"/>
              <a:gd name="T16" fmla="*/ 0 h 138"/>
              <a:gd name="T17" fmla="*/ 138 w 138"/>
              <a:gd name="T18" fmla="*/ 138 h 138"/>
            </a:gdLst>
            <a:ahLst/>
            <a:cxnLst>
              <a:cxn ang="T10">
                <a:pos x="T0" y="T1"/>
              </a:cxn>
              <a:cxn ang="T11">
                <a:pos x="T2" y="T3"/>
              </a:cxn>
              <a:cxn ang="T12">
                <a:pos x="T4" y="T5"/>
              </a:cxn>
              <a:cxn ang="T13">
                <a:pos x="T6" y="T7"/>
              </a:cxn>
              <a:cxn ang="T14">
                <a:pos x="T8" y="T9"/>
              </a:cxn>
            </a:cxnLst>
            <a:rect l="T15" t="T16" r="T17" b="T18"/>
            <a:pathLst>
              <a:path w="138" h="138">
                <a:moveTo>
                  <a:pt x="69" y="138"/>
                </a:moveTo>
                <a:lnTo>
                  <a:pt x="0" y="0"/>
                </a:lnTo>
                <a:cubicBezTo>
                  <a:pt x="44" y="21"/>
                  <a:pt x="95" y="21"/>
                  <a:pt x="138" y="0"/>
                </a:cubicBezTo>
                <a:lnTo>
                  <a:pt x="69" y="138"/>
                </a:lnTo>
                <a:close/>
              </a:path>
            </a:pathLst>
          </a:custGeom>
          <a:solidFill>
            <a:srgbClr val="C0C0C0"/>
          </a:solidFill>
          <a:ln w="0">
            <a:solidFill>
              <a:srgbClr val="000000"/>
            </a:solidFill>
            <a:round/>
            <a:headEnd/>
            <a:tailEnd/>
          </a:ln>
        </p:spPr>
        <p:txBody>
          <a:bodyPr/>
          <a:lstStyle/>
          <a:p>
            <a:endParaRPr lang="en-US"/>
          </a:p>
        </p:txBody>
      </p:sp>
      <p:sp>
        <p:nvSpPr>
          <p:cNvPr id="30778" name="Line 57"/>
          <p:cNvSpPr>
            <a:spLocks noChangeShapeType="1"/>
          </p:cNvSpPr>
          <p:nvPr/>
        </p:nvSpPr>
        <p:spPr bwMode="auto">
          <a:xfrm>
            <a:off x="8083550" y="3711575"/>
            <a:ext cx="1588" cy="158750"/>
          </a:xfrm>
          <a:prstGeom prst="line">
            <a:avLst/>
          </a:prstGeom>
          <a:noFill/>
          <a:ln w="7938" cap="rnd">
            <a:solidFill>
              <a:srgbClr val="C0C0C0"/>
            </a:solidFill>
            <a:round/>
            <a:headEnd/>
            <a:tailEnd/>
          </a:ln>
        </p:spPr>
        <p:txBody>
          <a:bodyPr/>
          <a:lstStyle/>
          <a:p>
            <a:endParaRPr lang="en-US"/>
          </a:p>
        </p:txBody>
      </p:sp>
      <p:sp>
        <p:nvSpPr>
          <p:cNvPr id="30779" name="Freeform 58"/>
          <p:cNvSpPr>
            <a:spLocks/>
          </p:cNvSpPr>
          <p:nvPr/>
        </p:nvSpPr>
        <p:spPr bwMode="auto">
          <a:xfrm>
            <a:off x="8043863" y="3851275"/>
            <a:ext cx="79375" cy="79375"/>
          </a:xfrm>
          <a:custGeom>
            <a:avLst/>
            <a:gdLst>
              <a:gd name="T0" fmla="*/ 39688 w 138"/>
              <a:gd name="T1" fmla="*/ 79375 h 138"/>
              <a:gd name="T2" fmla="*/ 0 w 138"/>
              <a:gd name="T3" fmla="*/ 0 h 138"/>
              <a:gd name="T4" fmla="*/ 79375 w 138"/>
              <a:gd name="T5" fmla="*/ 0 h 138"/>
              <a:gd name="T6" fmla="*/ 79375 w 138"/>
              <a:gd name="T7" fmla="*/ 0 h 138"/>
              <a:gd name="T8" fmla="*/ 39688 w 138"/>
              <a:gd name="T9" fmla="*/ 79375 h 138"/>
              <a:gd name="T10" fmla="*/ 0 60000 65536"/>
              <a:gd name="T11" fmla="*/ 0 60000 65536"/>
              <a:gd name="T12" fmla="*/ 0 60000 65536"/>
              <a:gd name="T13" fmla="*/ 0 60000 65536"/>
              <a:gd name="T14" fmla="*/ 0 60000 65536"/>
              <a:gd name="T15" fmla="*/ 0 w 138"/>
              <a:gd name="T16" fmla="*/ 0 h 138"/>
              <a:gd name="T17" fmla="*/ 138 w 138"/>
              <a:gd name="T18" fmla="*/ 138 h 138"/>
            </a:gdLst>
            <a:ahLst/>
            <a:cxnLst>
              <a:cxn ang="T10">
                <a:pos x="T0" y="T1"/>
              </a:cxn>
              <a:cxn ang="T11">
                <a:pos x="T2" y="T3"/>
              </a:cxn>
              <a:cxn ang="T12">
                <a:pos x="T4" y="T5"/>
              </a:cxn>
              <a:cxn ang="T13">
                <a:pos x="T6" y="T7"/>
              </a:cxn>
              <a:cxn ang="T14">
                <a:pos x="T8" y="T9"/>
              </a:cxn>
            </a:cxnLst>
            <a:rect l="T15" t="T16" r="T17" b="T18"/>
            <a:pathLst>
              <a:path w="138" h="138">
                <a:moveTo>
                  <a:pt x="69" y="138"/>
                </a:moveTo>
                <a:lnTo>
                  <a:pt x="0" y="0"/>
                </a:lnTo>
                <a:cubicBezTo>
                  <a:pt x="43" y="21"/>
                  <a:pt x="95" y="21"/>
                  <a:pt x="138" y="0"/>
                </a:cubicBezTo>
                <a:lnTo>
                  <a:pt x="69" y="138"/>
                </a:lnTo>
                <a:close/>
              </a:path>
            </a:pathLst>
          </a:custGeom>
          <a:solidFill>
            <a:srgbClr val="C0C0C0"/>
          </a:solidFill>
          <a:ln w="0">
            <a:solidFill>
              <a:srgbClr val="000000"/>
            </a:solidFill>
            <a:round/>
            <a:headEnd/>
            <a:tailEnd/>
          </a:ln>
        </p:spPr>
        <p:txBody>
          <a:bodyPr/>
          <a:lstStyle/>
          <a:p>
            <a:endParaRPr lang="en-US"/>
          </a:p>
        </p:txBody>
      </p:sp>
      <p:sp>
        <p:nvSpPr>
          <p:cNvPr id="30780" name="Freeform 59"/>
          <p:cNvSpPr>
            <a:spLocks/>
          </p:cNvSpPr>
          <p:nvPr/>
        </p:nvSpPr>
        <p:spPr bwMode="auto">
          <a:xfrm>
            <a:off x="6916738" y="3492500"/>
            <a:ext cx="558800" cy="1858963"/>
          </a:xfrm>
          <a:custGeom>
            <a:avLst/>
            <a:gdLst>
              <a:gd name="T0" fmla="*/ 558800 w 352"/>
              <a:gd name="T1" fmla="*/ 1858963 h 1171"/>
              <a:gd name="T2" fmla="*/ 0 w 352"/>
              <a:gd name="T3" fmla="*/ 1858963 h 1171"/>
              <a:gd name="T4" fmla="*/ 0 w 352"/>
              <a:gd name="T5" fmla="*/ 0 h 1171"/>
              <a:gd name="T6" fmla="*/ 134938 w 352"/>
              <a:gd name="T7" fmla="*/ 0 h 1171"/>
              <a:gd name="T8" fmla="*/ 0 60000 65536"/>
              <a:gd name="T9" fmla="*/ 0 60000 65536"/>
              <a:gd name="T10" fmla="*/ 0 60000 65536"/>
              <a:gd name="T11" fmla="*/ 0 60000 65536"/>
              <a:gd name="T12" fmla="*/ 0 w 352"/>
              <a:gd name="T13" fmla="*/ 0 h 1171"/>
              <a:gd name="T14" fmla="*/ 352 w 352"/>
              <a:gd name="T15" fmla="*/ 1171 h 1171"/>
            </a:gdLst>
            <a:ahLst/>
            <a:cxnLst>
              <a:cxn ang="T8">
                <a:pos x="T0" y="T1"/>
              </a:cxn>
              <a:cxn ang="T9">
                <a:pos x="T2" y="T3"/>
              </a:cxn>
              <a:cxn ang="T10">
                <a:pos x="T4" y="T5"/>
              </a:cxn>
              <a:cxn ang="T11">
                <a:pos x="T6" y="T7"/>
              </a:cxn>
            </a:cxnLst>
            <a:rect l="T12" t="T13" r="T14" b="T15"/>
            <a:pathLst>
              <a:path w="352" h="1171">
                <a:moveTo>
                  <a:pt x="352" y="1171"/>
                </a:moveTo>
                <a:lnTo>
                  <a:pt x="0" y="1171"/>
                </a:lnTo>
                <a:lnTo>
                  <a:pt x="0" y="0"/>
                </a:lnTo>
                <a:lnTo>
                  <a:pt x="85" y="0"/>
                </a:lnTo>
              </a:path>
            </a:pathLst>
          </a:custGeom>
          <a:noFill/>
          <a:ln w="7938" cap="rnd">
            <a:solidFill>
              <a:srgbClr val="C0C0C0"/>
            </a:solidFill>
            <a:round/>
            <a:headEnd/>
            <a:tailEnd/>
          </a:ln>
        </p:spPr>
        <p:txBody>
          <a:bodyPr/>
          <a:lstStyle/>
          <a:p>
            <a:endParaRPr lang="en-US"/>
          </a:p>
        </p:txBody>
      </p:sp>
      <p:sp>
        <p:nvSpPr>
          <p:cNvPr id="30781" name="Freeform 60"/>
          <p:cNvSpPr>
            <a:spLocks/>
          </p:cNvSpPr>
          <p:nvPr/>
        </p:nvSpPr>
        <p:spPr bwMode="auto">
          <a:xfrm>
            <a:off x="7032625" y="3452813"/>
            <a:ext cx="79375" cy="79375"/>
          </a:xfrm>
          <a:custGeom>
            <a:avLst/>
            <a:gdLst>
              <a:gd name="T0" fmla="*/ 79375 w 138"/>
              <a:gd name="T1" fmla="*/ 39688 h 138"/>
              <a:gd name="T2" fmla="*/ 0 w 138"/>
              <a:gd name="T3" fmla="*/ 79375 h 138"/>
              <a:gd name="T4" fmla="*/ 0 w 138"/>
              <a:gd name="T5" fmla="*/ 0 h 138"/>
              <a:gd name="T6" fmla="*/ 79375 w 138"/>
              <a:gd name="T7" fmla="*/ 39688 h 138"/>
              <a:gd name="T8" fmla="*/ 0 60000 65536"/>
              <a:gd name="T9" fmla="*/ 0 60000 65536"/>
              <a:gd name="T10" fmla="*/ 0 60000 65536"/>
              <a:gd name="T11" fmla="*/ 0 60000 65536"/>
              <a:gd name="T12" fmla="*/ 0 w 138"/>
              <a:gd name="T13" fmla="*/ 0 h 138"/>
              <a:gd name="T14" fmla="*/ 138 w 138"/>
              <a:gd name="T15" fmla="*/ 138 h 138"/>
            </a:gdLst>
            <a:ahLst/>
            <a:cxnLst>
              <a:cxn ang="T8">
                <a:pos x="T0" y="T1"/>
              </a:cxn>
              <a:cxn ang="T9">
                <a:pos x="T2" y="T3"/>
              </a:cxn>
              <a:cxn ang="T10">
                <a:pos x="T4" y="T5"/>
              </a:cxn>
              <a:cxn ang="T11">
                <a:pos x="T6" y="T7"/>
              </a:cxn>
            </a:cxnLst>
            <a:rect l="T12" t="T13" r="T14" b="T15"/>
            <a:pathLst>
              <a:path w="138" h="138">
                <a:moveTo>
                  <a:pt x="138" y="69"/>
                </a:moveTo>
                <a:lnTo>
                  <a:pt x="0" y="138"/>
                </a:lnTo>
                <a:cubicBezTo>
                  <a:pt x="22" y="94"/>
                  <a:pt x="22" y="43"/>
                  <a:pt x="0" y="0"/>
                </a:cubicBezTo>
                <a:lnTo>
                  <a:pt x="138" y="69"/>
                </a:lnTo>
                <a:close/>
              </a:path>
            </a:pathLst>
          </a:custGeom>
          <a:solidFill>
            <a:srgbClr val="C0C0C0"/>
          </a:solidFill>
          <a:ln w="0">
            <a:solidFill>
              <a:srgbClr val="000000"/>
            </a:solidFill>
            <a:round/>
            <a:headEnd/>
            <a:tailEnd/>
          </a:ln>
        </p:spPr>
        <p:txBody>
          <a:bodyPr/>
          <a:lstStyle/>
          <a:p>
            <a:endParaRPr lang="en-US"/>
          </a:p>
        </p:txBody>
      </p:sp>
      <p:sp>
        <p:nvSpPr>
          <p:cNvPr id="30782" name="Freeform 61"/>
          <p:cNvSpPr>
            <a:spLocks/>
          </p:cNvSpPr>
          <p:nvPr/>
        </p:nvSpPr>
        <p:spPr bwMode="auto">
          <a:xfrm>
            <a:off x="6807200" y="3382963"/>
            <a:ext cx="1519238" cy="2187575"/>
          </a:xfrm>
          <a:custGeom>
            <a:avLst/>
            <a:gdLst>
              <a:gd name="T0" fmla="*/ 1519238 w 957"/>
              <a:gd name="T1" fmla="*/ 2187575 h 1378"/>
              <a:gd name="T2" fmla="*/ 0 w 957"/>
              <a:gd name="T3" fmla="*/ 2187575 h 1378"/>
              <a:gd name="T4" fmla="*/ 0 w 957"/>
              <a:gd name="T5" fmla="*/ 0 h 1378"/>
              <a:gd name="T6" fmla="*/ 244475 w 957"/>
              <a:gd name="T7" fmla="*/ 0 h 1378"/>
              <a:gd name="T8" fmla="*/ 0 60000 65536"/>
              <a:gd name="T9" fmla="*/ 0 60000 65536"/>
              <a:gd name="T10" fmla="*/ 0 60000 65536"/>
              <a:gd name="T11" fmla="*/ 0 60000 65536"/>
              <a:gd name="T12" fmla="*/ 0 w 957"/>
              <a:gd name="T13" fmla="*/ 0 h 1378"/>
              <a:gd name="T14" fmla="*/ 957 w 957"/>
              <a:gd name="T15" fmla="*/ 1378 h 1378"/>
            </a:gdLst>
            <a:ahLst/>
            <a:cxnLst>
              <a:cxn ang="T8">
                <a:pos x="T0" y="T1"/>
              </a:cxn>
              <a:cxn ang="T9">
                <a:pos x="T2" y="T3"/>
              </a:cxn>
              <a:cxn ang="T10">
                <a:pos x="T4" y="T5"/>
              </a:cxn>
              <a:cxn ang="T11">
                <a:pos x="T6" y="T7"/>
              </a:cxn>
            </a:cxnLst>
            <a:rect l="T12" t="T13" r="T14" b="T15"/>
            <a:pathLst>
              <a:path w="957" h="1378">
                <a:moveTo>
                  <a:pt x="957" y="1378"/>
                </a:moveTo>
                <a:lnTo>
                  <a:pt x="0" y="1378"/>
                </a:lnTo>
                <a:lnTo>
                  <a:pt x="0" y="0"/>
                </a:lnTo>
                <a:lnTo>
                  <a:pt x="154" y="0"/>
                </a:lnTo>
              </a:path>
            </a:pathLst>
          </a:custGeom>
          <a:noFill/>
          <a:ln w="7938" cap="rnd">
            <a:solidFill>
              <a:srgbClr val="C0C0C0"/>
            </a:solidFill>
            <a:round/>
            <a:headEnd/>
            <a:tailEnd/>
          </a:ln>
        </p:spPr>
        <p:txBody>
          <a:bodyPr/>
          <a:lstStyle/>
          <a:p>
            <a:endParaRPr lang="en-US"/>
          </a:p>
        </p:txBody>
      </p:sp>
      <p:sp>
        <p:nvSpPr>
          <p:cNvPr id="30783" name="Freeform 62"/>
          <p:cNvSpPr>
            <a:spLocks/>
          </p:cNvSpPr>
          <p:nvPr/>
        </p:nvSpPr>
        <p:spPr bwMode="auto">
          <a:xfrm>
            <a:off x="7032625" y="3343275"/>
            <a:ext cx="79375" cy="79375"/>
          </a:xfrm>
          <a:custGeom>
            <a:avLst/>
            <a:gdLst>
              <a:gd name="T0" fmla="*/ 79375 w 138"/>
              <a:gd name="T1" fmla="*/ 39688 h 138"/>
              <a:gd name="T2" fmla="*/ 0 w 138"/>
              <a:gd name="T3" fmla="*/ 79375 h 138"/>
              <a:gd name="T4" fmla="*/ 0 w 138"/>
              <a:gd name="T5" fmla="*/ 0 h 138"/>
              <a:gd name="T6" fmla="*/ 79375 w 138"/>
              <a:gd name="T7" fmla="*/ 39688 h 138"/>
              <a:gd name="T8" fmla="*/ 0 60000 65536"/>
              <a:gd name="T9" fmla="*/ 0 60000 65536"/>
              <a:gd name="T10" fmla="*/ 0 60000 65536"/>
              <a:gd name="T11" fmla="*/ 0 60000 65536"/>
              <a:gd name="T12" fmla="*/ 0 w 138"/>
              <a:gd name="T13" fmla="*/ 0 h 138"/>
              <a:gd name="T14" fmla="*/ 138 w 138"/>
              <a:gd name="T15" fmla="*/ 138 h 138"/>
            </a:gdLst>
            <a:ahLst/>
            <a:cxnLst>
              <a:cxn ang="T8">
                <a:pos x="T0" y="T1"/>
              </a:cxn>
              <a:cxn ang="T9">
                <a:pos x="T2" y="T3"/>
              </a:cxn>
              <a:cxn ang="T10">
                <a:pos x="T4" y="T5"/>
              </a:cxn>
              <a:cxn ang="T11">
                <a:pos x="T6" y="T7"/>
              </a:cxn>
            </a:cxnLst>
            <a:rect l="T12" t="T13" r="T14" b="T15"/>
            <a:pathLst>
              <a:path w="138" h="138">
                <a:moveTo>
                  <a:pt x="138" y="69"/>
                </a:moveTo>
                <a:lnTo>
                  <a:pt x="0" y="138"/>
                </a:lnTo>
                <a:cubicBezTo>
                  <a:pt x="22" y="94"/>
                  <a:pt x="22" y="43"/>
                  <a:pt x="0" y="0"/>
                </a:cubicBezTo>
                <a:lnTo>
                  <a:pt x="138" y="69"/>
                </a:lnTo>
                <a:close/>
              </a:path>
            </a:pathLst>
          </a:custGeom>
          <a:solidFill>
            <a:srgbClr val="C0C0C0"/>
          </a:solidFill>
          <a:ln w="0">
            <a:solidFill>
              <a:srgbClr val="000000"/>
            </a:solidFill>
            <a:round/>
            <a:headEnd/>
            <a:tailEnd/>
          </a:ln>
        </p:spPr>
        <p:txBody>
          <a:bodyPr/>
          <a:lstStyle/>
          <a:p>
            <a:endParaRPr lang="en-US"/>
          </a:p>
        </p:txBody>
      </p:sp>
      <p:sp>
        <p:nvSpPr>
          <p:cNvPr id="64" name="Footer Placeholder 3"/>
          <p:cNvSpPr>
            <a:spLocks noGrp="1"/>
          </p:cNvSpPr>
          <p:nvPr>
            <p:ph type="ftr" sz="quarter" idx="10"/>
          </p:nvPr>
        </p:nvSpPr>
        <p:spPr>
          <a:xfrm>
            <a:off x="381000" y="6172200"/>
            <a:ext cx="4267200" cy="609600"/>
          </a:xfrm>
          <a:noFill/>
        </p:spPr>
        <p:txBody>
          <a:bodyPr/>
          <a:lstStyle/>
          <a:p>
            <a:r>
              <a:rPr lang="en-US" smtClean="0"/>
              <a:t>© David Kirk/NVIDIA and Wen-mei W. Hwu, 2007</a:t>
            </a:r>
          </a:p>
          <a:p>
            <a:r>
              <a:rPr lang="en-US" smtClean="0"/>
              <a:t>ECE 498AL, University of Illinois, Urbana-Champaign</a:t>
            </a:r>
            <a:endParaRPr lang="en-US" dirty="0" smtClean="0"/>
          </a:p>
        </p:txBody>
      </p:sp>
    </p:spTree>
    <p:extLst>
      <p:ext uri="{BB962C8B-B14F-4D97-AF65-F5344CB8AC3E}">
        <p14:creationId xmlns:p14="http://schemas.microsoft.com/office/powerpoint/2010/main" val="319655837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pPr eaLnBrk="1" hangingPunct="1"/>
            <a:r>
              <a:rPr lang="en-US" smtClean="0"/>
              <a:t>Shared Memory</a:t>
            </a:r>
          </a:p>
        </p:txBody>
      </p:sp>
      <p:sp>
        <p:nvSpPr>
          <p:cNvPr id="31748" name="Rectangle 3"/>
          <p:cNvSpPr>
            <a:spLocks noGrp="1" noChangeArrowheads="1"/>
          </p:cNvSpPr>
          <p:nvPr>
            <p:ph type="body" sz="half" idx="1"/>
          </p:nvPr>
        </p:nvSpPr>
        <p:spPr>
          <a:xfrm>
            <a:off x="685800" y="1524000"/>
            <a:ext cx="6691313" cy="4572000"/>
          </a:xfrm>
        </p:spPr>
        <p:txBody>
          <a:bodyPr/>
          <a:lstStyle/>
          <a:p>
            <a:pPr marL="457200" indent="-457200" eaLnBrk="1" hangingPunct="1"/>
            <a:r>
              <a:rPr lang="en-US" sz="2400" smtClean="0"/>
              <a:t>Each SM has 16 KB of Shared Memory</a:t>
            </a:r>
          </a:p>
          <a:p>
            <a:pPr marL="974725" lvl="1" indent="-403225" eaLnBrk="1" hangingPunct="1"/>
            <a:r>
              <a:rPr lang="en-US" sz="2000" smtClean="0"/>
              <a:t>16 banks of 32bit words</a:t>
            </a:r>
          </a:p>
          <a:p>
            <a:pPr marL="457200" indent="-457200" eaLnBrk="1" hangingPunct="1"/>
            <a:r>
              <a:rPr lang="en-US" sz="2400" smtClean="0"/>
              <a:t>CUDA uses Shared Memory as shared storage visible to all threads in a thread block</a:t>
            </a:r>
          </a:p>
          <a:p>
            <a:pPr marL="974725" lvl="1" indent="-403225" eaLnBrk="1" hangingPunct="1"/>
            <a:r>
              <a:rPr lang="en-US" sz="2000" smtClean="0"/>
              <a:t>read and write access</a:t>
            </a:r>
          </a:p>
          <a:p>
            <a:pPr marL="457200" indent="-457200" eaLnBrk="1" hangingPunct="1"/>
            <a:r>
              <a:rPr lang="en-US" sz="2400" smtClean="0"/>
              <a:t>Not used explicitly for pixel shader programs</a:t>
            </a:r>
          </a:p>
          <a:p>
            <a:pPr marL="974725" lvl="1" indent="-403225" eaLnBrk="1" hangingPunct="1"/>
            <a:r>
              <a:rPr lang="en-US" sz="2000" smtClean="0"/>
              <a:t>we dislike pixels talking to each other </a:t>
            </a:r>
            <a:r>
              <a:rPr lang="en-US" sz="2000" smtClean="0">
                <a:sym typeface="Wingdings" pitchFamily="2" charset="2"/>
              </a:rPr>
              <a:t></a:t>
            </a:r>
            <a:endParaRPr lang="en-US" sz="2000" smtClean="0"/>
          </a:p>
        </p:txBody>
      </p:sp>
      <p:sp>
        <p:nvSpPr>
          <p:cNvPr id="31749" name="AutoShape 4"/>
          <p:cNvSpPr>
            <a:spLocks noChangeAspect="1" noChangeArrowheads="1" noTextEdit="1"/>
          </p:cNvSpPr>
          <p:nvPr/>
        </p:nvSpPr>
        <p:spPr bwMode="auto">
          <a:xfrm>
            <a:off x="6705600" y="1719263"/>
            <a:ext cx="2038350" cy="3952875"/>
          </a:xfrm>
          <a:prstGeom prst="rect">
            <a:avLst/>
          </a:prstGeom>
          <a:noFill/>
          <a:ln w="9525">
            <a:noFill/>
            <a:miter lim="800000"/>
            <a:headEnd/>
            <a:tailEnd/>
          </a:ln>
        </p:spPr>
        <p:txBody>
          <a:bodyPr/>
          <a:lstStyle/>
          <a:p>
            <a:endParaRPr lang="en-US"/>
          </a:p>
        </p:txBody>
      </p:sp>
      <p:sp>
        <p:nvSpPr>
          <p:cNvPr id="31750" name="Rectangle 5"/>
          <p:cNvSpPr>
            <a:spLocks noChangeArrowheads="1"/>
          </p:cNvSpPr>
          <p:nvPr/>
        </p:nvSpPr>
        <p:spPr bwMode="auto">
          <a:xfrm>
            <a:off x="7081838" y="3219450"/>
            <a:ext cx="1639887" cy="546100"/>
          </a:xfrm>
          <a:prstGeom prst="rect">
            <a:avLst/>
          </a:prstGeom>
          <a:solidFill>
            <a:srgbClr val="FFFFFF"/>
          </a:solidFill>
          <a:ln w="9525">
            <a:noFill/>
            <a:miter lim="800000"/>
            <a:headEnd/>
            <a:tailEnd/>
          </a:ln>
        </p:spPr>
        <p:txBody>
          <a:bodyPr/>
          <a:lstStyle/>
          <a:p>
            <a:endParaRPr lang="en-US"/>
          </a:p>
        </p:txBody>
      </p:sp>
      <p:sp>
        <p:nvSpPr>
          <p:cNvPr id="31751" name="Rectangle 6"/>
          <p:cNvSpPr>
            <a:spLocks noChangeArrowheads="1"/>
          </p:cNvSpPr>
          <p:nvPr/>
        </p:nvSpPr>
        <p:spPr bwMode="auto">
          <a:xfrm>
            <a:off x="7081838" y="3219450"/>
            <a:ext cx="1639887" cy="546100"/>
          </a:xfrm>
          <a:prstGeom prst="rect">
            <a:avLst/>
          </a:prstGeom>
          <a:noFill/>
          <a:ln w="7938" cap="rnd">
            <a:solidFill>
              <a:srgbClr val="C0C0C0"/>
            </a:solidFill>
            <a:round/>
            <a:headEnd/>
            <a:tailEnd/>
          </a:ln>
        </p:spPr>
        <p:txBody>
          <a:bodyPr/>
          <a:lstStyle/>
          <a:p>
            <a:endParaRPr lang="en-US"/>
          </a:p>
        </p:txBody>
      </p:sp>
      <p:sp>
        <p:nvSpPr>
          <p:cNvPr id="31752" name="Rectangle 7"/>
          <p:cNvSpPr>
            <a:spLocks noChangeArrowheads="1"/>
          </p:cNvSpPr>
          <p:nvPr/>
        </p:nvSpPr>
        <p:spPr bwMode="auto">
          <a:xfrm>
            <a:off x="7112000" y="1741488"/>
            <a:ext cx="1579563" cy="438150"/>
          </a:xfrm>
          <a:prstGeom prst="rect">
            <a:avLst/>
          </a:prstGeom>
          <a:solidFill>
            <a:srgbClr val="FFFFFF"/>
          </a:solidFill>
          <a:ln w="9525">
            <a:noFill/>
            <a:miter lim="800000"/>
            <a:headEnd/>
            <a:tailEnd/>
          </a:ln>
        </p:spPr>
        <p:txBody>
          <a:bodyPr/>
          <a:lstStyle/>
          <a:p>
            <a:endParaRPr lang="en-US"/>
          </a:p>
        </p:txBody>
      </p:sp>
      <p:sp>
        <p:nvSpPr>
          <p:cNvPr id="31753" name="Rectangle 8"/>
          <p:cNvSpPr>
            <a:spLocks noChangeArrowheads="1"/>
          </p:cNvSpPr>
          <p:nvPr/>
        </p:nvSpPr>
        <p:spPr bwMode="auto">
          <a:xfrm>
            <a:off x="7112000" y="1741488"/>
            <a:ext cx="1579563" cy="438150"/>
          </a:xfrm>
          <a:prstGeom prst="rect">
            <a:avLst/>
          </a:prstGeom>
          <a:noFill/>
          <a:ln w="7938" cap="rnd">
            <a:solidFill>
              <a:srgbClr val="C0C0C0"/>
            </a:solidFill>
            <a:round/>
            <a:headEnd/>
            <a:tailEnd/>
          </a:ln>
        </p:spPr>
        <p:txBody>
          <a:bodyPr/>
          <a:lstStyle/>
          <a:p>
            <a:endParaRPr lang="en-US"/>
          </a:p>
        </p:txBody>
      </p:sp>
      <p:sp>
        <p:nvSpPr>
          <p:cNvPr id="31754" name="Rectangle 9"/>
          <p:cNvSpPr>
            <a:spLocks noChangeArrowheads="1"/>
          </p:cNvSpPr>
          <p:nvPr/>
        </p:nvSpPr>
        <p:spPr bwMode="auto">
          <a:xfrm>
            <a:off x="7835900" y="1792288"/>
            <a:ext cx="42863" cy="182562"/>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I</a:t>
            </a:r>
            <a:endParaRPr lang="en-US" sz="2000">
              <a:latin typeface="Arial" pitchFamily="34" charset="0"/>
            </a:endParaRPr>
          </a:p>
        </p:txBody>
      </p:sp>
      <p:sp>
        <p:nvSpPr>
          <p:cNvPr id="31755" name="Rectangle 10"/>
          <p:cNvSpPr>
            <a:spLocks noChangeArrowheads="1"/>
          </p:cNvSpPr>
          <p:nvPr/>
        </p:nvSpPr>
        <p:spPr bwMode="auto">
          <a:xfrm>
            <a:off x="7881938" y="1792288"/>
            <a:ext cx="84137" cy="182562"/>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a:t>
            </a:r>
            <a:endParaRPr lang="en-US" sz="2000">
              <a:latin typeface="Arial" pitchFamily="34" charset="0"/>
            </a:endParaRPr>
          </a:p>
        </p:txBody>
      </p:sp>
      <p:sp>
        <p:nvSpPr>
          <p:cNvPr id="31756" name="Rectangle 11"/>
          <p:cNvSpPr>
            <a:spLocks noChangeArrowheads="1"/>
          </p:cNvSpPr>
          <p:nvPr/>
        </p:nvSpPr>
        <p:spPr bwMode="auto">
          <a:xfrm>
            <a:off x="7818438" y="1965325"/>
            <a:ext cx="84137" cy="182563"/>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L</a:t>
            </a:r>
            <a:endParaRPr lang="en-US" sz="2000">
              <a:latin typeface="Arial" pitchFamily="34" charset="0"/>
            </a:endParaRPr>
          </a:p>
        </p:txBody>
      </p:sp>
      <p:sp>
        <p:nvSpPr>
          <p:cNvPr id="31757" name="Rectangle 12"/>
          <p:cNvSpPr>
            <a:spLocks noChangeArrowheads="1"/>
          </p:cNvSpPr>
          <p:nvPr/>
        </p:nvSpPr>
        <p:spPr bwMode="auto">
          <a:xfrm>
            <a:off x="7899400" y="1965325"/>
            <a:ext cx="84138" cy="182563"/>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a:t>
            </a:r>
            <a:endParaRPr lang="en-US" sz="2000">
              <a:latin typeface="Arial" pitchFamily="34" charset="0"/>
            </a:endParaRPr>
          </a:p>
        </p:txBody>
      </p:sp>
      <p:sp>
        <p:nvSpPr>
          <p:cNvPr id="31758" name="Rectangle 13"/>
          <p:cNvSpPr>
            <a:spLocks noChangeArrowheads="1"/>
          </p:cNvSpPr>
          <p:nvPr/>
        </p:nvSpPr>
        <p:spPr bwMode="auto">
          <a:xfrm>
            <a:off x="7112000" y="2508250"/>
            <a:ext cx="1579563" cy="436563"/>
          </a:xfrm>
          <a:prstGeom prst="rect">
            <a:avLst/>
          </a:prstGeom>
          <a:solidFill>
            <a:srgbClr val="FFCC00"/>
          </a:solidFill>
          <a:ln w="9525">
            <a:noFill/>
            <a:miter lim="800000"/>
            <a:headEnd/>
            <a:tailEnd/>
          </a:ln>
        </p:spPr>
        <p:txBody>
          <a:bodyPr/>
          <a:lstStyle/>
          <a:p>
            <a:endParaRPr lang="en-US"/>
          </a:p>
        </p:txBody>
      </p:sp>
      <p:sp>
        <p:nvSpPr>
          <p:cNvPr id="31759" name="Rectangle 14"/>
          <p:cNvSpPr>
            <a:spLocks noChangeArrowheads="1"/>
          </p:cNvSpPr>
          <p:nvPr/>
        </p:nvSpPr>
        <p:spPr bwMode="auto">
          <a:xfrm>
            <a:off x="7112000" y="2508250"/>
            <a:ext cx="1579563" cy="436563"/>
          </a:xfrm>
          <a:prstGeom prst="rect">
            <a:avLst/>
          </a:prstGeom>
          <a:solidFill>
            <a:schemeClr val="tx1"/>
          </a:solidFill>
          <a:ln w="7938" cap="rnd">
            <a:solidFill>
              <a:srgbClr val="C0C0C0"/>
            </a:solidFill>
            <a:round/>
            <a:headEnd/>
            <a:tailEnd/>
          </a:ln>
        </p:spPr>
        <p:txBody>
          <a:bodyPr/>
          <a:lstStyle/>
          <a:p>
            <a:endParaRPr lang="en-US"/>
          </a:p>
        </p:txBody>
      </p:sp>
      <p:sp>
        <p:nvSpPr>
          <p:cNvPr id="31760" name="Rectangle 15"/>
          <p:cNvSpPr>
            <a:spLocks noChangeArrowheads="1"/>
          </p:cNvSpPr>
          <p:nvPr/>
        </p:nvSpPr>
        <p:spPr bwMode="auto">
          <a:xfrm>
            <a:off x="7462838" y="2559050"/>
            <a:ext cx="919162" cy="182563"/>
          </a:xfrm>
          <a:prstGeom prst="rect">
            <a:avLst/>
          </a:prstGeom>
          <a:noFill/>
          <a:ln w="9525">
            <a:noFill/>
            <a:miter lim="800000"/>
            <a:headEnd/>
            <a:tailEnd/>
          </a:ln>
        </p:spPr>
        <p:txBody>
          <a:bodyPr wrap="none" lIns="0" tIns="0" rIns="0" bIns="0">
            <a:spAutoFit/>
          </a:bodyPr>
          <a:lstStyle/>
          <a:p>
            <a:r>
              <a:rPr lang="en-US" sz="1200">
                <a:solidFill>
                  <a:schemeClr val="bg1"/>
                </a:solidFill>
                <a:latin typeface="Arial" pitchFamily="34" charset="0"/>
              </a:rPr>
              <a:t>Multithreaded</a:t>
            </a:r>
            <a:endParaRPr lang="en-US" sz="2000">
              <a:solidFill>
                <a:schemeClr val="bg1"/>
              </a:solidFill>
              <a:latin typeface="Arial" pitchFamily="34" charset="0"/>
            </a:endParaRPr>
          </a:p>
        </p:txBody>
      </p:sp>
      <p:sp>
        <p:nvSpPr>
          <p:cNvPr id="31761" name="Rectangle 16"/>
          <p:cNvSpPr>
            <a:spLocks noChangeArrowheads="1"/>
          </p:cNvSpPr>
          <p:nvPr/>
        </p:nvSpPr>
        <p:spPr bwMode="auto">
          <a:xfrm>
            <a:off x="7353300" y="2732088"/>
            <a:ext cx="1150938" cy="182562"/>
          </a:xfrm>
          <a:prstGeom prst="rect">
            <a:avLst/>
          </a:prstGeom>
          <a:noFill/>
          <a:ln w="9525">
            <a:noFill/>
            <a:miter lim="800000"/>
            <a:headEnd/>
            <a:tailEnd/>
          </a:ln>
        </p:spPr>
        <p:txBody>
          <a:bodyPr wrap="none" lIns="0" tIns="0" rIns="0" bIns="0">
            <a:spAutoFit/>
          </a:bodyPr>
          <a:lstStyle/>
          <a:p>
            <a:r>
              <a:rPr lang="en-US" sz="1200">
                <a:solidFill>
                  <a:schemeClr val="bg1"/>
                </a:solidFill>
                <a:latin typeface="Arial" pitchFamily="34" charset="0"/>
              </a:rPr>
              <a:t>Instruction Buffer</a:t>
            </a:r>
            <a:endParaRPr lang="en-US" sz="2000">
              <a:solidFill>
                <a:schemeClr val="bg1"/>
              </a:solidFill>
              <a:latin typeface="Arial" pitchFamily="34" charset="0"/>
            </a:endParaRPr>
          </a:p>
        </p:txBody>
      </p:sp>
      <p:sp>
        <p:nvSpPr>
          <p:cNvPr id="31762" name="Rectangle 17"/>
          <p:cNvSpPr>
            <a:spLocks noChangeArrowheads="1"/>
          </p:cNvSpPr>
          <p:nvPr/>
        </p:nvSpPr>
        <p:spPr bwMode="auto">
          <a:xfrm>
            <a:off x="7292975" y="3273425"/>
            <a:ext cx="182563" cy="438150"/>
          </a:xfrm>
          <a:prstGeom prst="rect">
            <a:avLst/>
          </a:prstGeom>
          <a:solidFill>
            <a:srgbClr val="FFFFFF"/>
          </a:solidFill>
          <a:ln w="9525">
            <a:noFill/>
            <a:miter lim="800000"/>
            <a:headEnd/>
            <a:tailEnd/>
          </a:ln>
        </p:spPr>
        <p:txBody>
          <a:bodyPr/>
          <a:lstStyle/>
          <a:p>
            <a:endParaRPr lang="en-US"/>
          </a:p>
        </p:txBody>
      </p:sp>
      <p:sp>
        <p:nvSpPr>
          <p:cNvPr id="31763" name="Rectangle 18"/>
          <p:cNvSpPr>
            <a:spLocks noChangeArrowheads="1"/>
          </p:cNvSpPr>
          <p:nvPr/>
        </p:nvSpPr>
        <p:spPr bwMode="auto">
          <a:xfrm>
            <a:off x="7162800" y="3273425"/>
            <a:ext cx="685800" cy="438150"/>
          </a:xfrm>
          <a:prstGeom prst="rect">
            <a:avLst/>
          </a:prstGeom>
          <a:noFill/>
          <a:ln w="7938" cap="rnd">
            <a:solidFill>
              <a:srgbClr val="C0C0C0"/>
            </a:solidFill>
            <a:round/>
            <a:headEnd/>
            <a:tailEnd/>
          </a:ln>
        </p:spPr>
        <p:txBody>
          <a:bodyPr/>
          <a:lstStyle/>
          <a:p>
            <a:endParaRPr lang="en-US"/>
          </a:p>
        </p:txBody>
      </p:sp>
      <p:sp>
        <p:nvSpPr>
          <p:cNvPr id="31764" name="Rectangle 19"/>
          <p:cNvSpPr>
            <a:spLocks noChangeArrowheads="1"/>
          </p:cNvSpPr>
          <p:nvPr/>
        </p:nvSpPr>
        <p:spPr bwMode="auto">
          <a:xfrm>
            <a:off x="7461250" y="3360738"/>
            <a:ext cx="82550" cy="136525"/>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pitchFamily="34" charset="0"/>
              </a:rPr>
              <a:t>R</a:t>
            </a:r>
            <a:endParaRPr lang="en-US" sz="2000">
              <a:latin typeface="Arial" pitchFamily="34" charset="0"/>
            </a:endParaRPr>
          </a:p>
        </p:txBody>
      </p:sp>
      <p:sp>
        <p:nvSpPr>
          <p:cNvPr id="31765" name="Rectangle 20"/>
          <p:cNvSpPr>
            <a:spLocks noChangeArrowheads="1"/>
          </p:cNvSpPr>
          <p:nvPr/>
        </p:nvSpPr>
        <p:spPr bwMode="auto">
          <a:xfrm>
            <a:off x="7470775" y="3487738"/>
            <a:ext cx="69850" cy="136525"/>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pitchFamily="34" charset="0"/>
              </a:rPr>
              <a:t>F</a:t>
            </a:r>
            <a:endParaRPr lang="en-US" sz="2000">
              <a:latin typeface="Arial" pitchFamily="34" charset="0"/>
            </a:endParaRPr>
          </a:p>
        </p:txBody>
      </p:sp>
      <p:sp>
        <p:nvSpPr>
          <p:cNvPr id="31766" name="Rectangle 21"/>
          <p:cNvSpPr>
            <a:spLocks noChangeArrowheads="1"/>
          </p:cNvSpPr>
          <p:nvPr/>
        </p:nvSpPr>
        <p:spPr bwMode="auto">
          <a:xfrm>
            <a:off x="7900988" y="3273425"/>
            <a:ext cx="365125" cy="438150"/>
          </a:xfrm>
          <a:prstGeom prst="rect">
            <a:avLst/>
          </a:prstGeom>
          <a:solidFill>
            <a:srgbClr val="FFFFFF"/>
          </a:solidFill>
          <a:ln w="9525">
            <a:noFill/>
            <a:miter lim="800000"/>
            <a:headEnd/>
            <a:tailEnd/>
          </a:ln>
        </p:spPr>
        <p:txBody>
          <a:bodyPr/>
          <a:lstStyle/>
          <a:p>
            <a:endParaRPr lang="en-US"/>
          </a:p>
        </p:txBody>
      </p:sp>
      <p:sp>
        <p:nvSpPr>
          <p:cNvPr id="31767" name="Rectangle 22"/>
          <p:cNvSpPr>
            <a:spLocks noChangeArrowheads="1"/>
          </p:cNvSpPr>
          <p:nvPr/>
        </p:nvSpPr>
        <p:spPr bwMode="auto">
          <a:xfrm>
            <a:off x="7900988" y="3273425"/>
            <a:ext cx="365125" cy="438150"/>
          </a:xfrm>
          <a:prstGeom prst="rect">
            <a:avLst/>
          </a:prstGeom>
          <a:noFill/>
          <a:ln w="7938" cap="rnd">
            <a:solidFill>
              <a:srgbClr val="C0C0C0"/>
            </a:solidFill>
            <a:round/>
            <a:headEnd/>
            <a:tailEnd/>
          </a:ln>
        </p:spPr>
        <p:txBody>
          <a:bodyPr/>
          <a:lstStyle/>
          <a:p>
            <a:endParaRPr lang="en-US"/>
          </a:p>
        </p:txBody>
      </p:sp>
      <p:sp>
        <p:nvSpPr>
          <p:cNvPr id="31768" name="Rectangle 23"/>
          <p:cNvSpPr>
            <a:spLocks noChangeArrowheads="1"/>
          </p:cNvSpPr>
          <p:nvPr/>
        </p:nvSpPr>
        <p:spPr bwMode="auto">
          <a:xfrm>
            <a:off x="8008938" y="3360738"/>
            <a:ext cx="82550" cy="136525"/>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pitchFamily="34" charset="0"/>
              </a:rPr>
              <a:t>C</a:t>
            </a:r>
            <a:endParaRPr lang="en-US" sz="2000">
              <a:latin typeface="Arial" pitchFamily="34" charset="0"/>
            </a:endParaRPr>
          </a:p>
        </p:txBody>
      </p:sp>
      <p:sp>
        <p:nvSpPr>
          <p:cNvPr id="31769" name="Rectangle 24"/>
          <p:cNvSpPr>
            <a:spLocks noChangeArrowheads="1"/>
          </p:cNvSpPr>
          <p:nvPr/>
        </p:nvSpPr>
        <p:spPr bwMode="auto">
          <a:xfrm>
            <a:off x="8091488" y="3360738"/>
            <a:ext cx="63500" cy="136525"/>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pitchFamily="34" charset="0"/>
              </a:rPr>
              <a:t>$</a:t>
            </a:r>
            <a:endParaRPr lang="en-US" sz="2000">
              <a:latin typeface="Arial" pitchFamily="34" charset="0"/>
            </a:endParaRPr>
          </a:p>
        </p:txBody>
      </p:sp>
      <p:sp>
        <p:nvSpPr>
          <p:cNvPr id="31770" name="Rectangle 25"/>
          <p:cNvSpPr>
            <a:spLocks noChangeArrowheads="1"/>
          </p:cNvSpPr>
          <p:nvPr/>
        </p:nvSpPr>
        <p:spPr bwMode="auto">
          <a:xfrm>
            <a:off x="8018463" y="3487738"/>
            <a:ext cx="63500" cy="136525"/>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pitchFamily="34" charset="0"/>
              </a:rPr>
              <a:t>L</a:t>
            </a:r>
            <a:endParaRPr lang="en-US" sz="2000">
              <a:latin typeface="Arial" pitchFamily="34" charset="0"/>
            </a:endParaRPr>
          </a:p>
        </p:txBody>
      </p:sp>
      <p:sp>
        <p:nvSpPr>
          <p:cNvPr id="31771" name="Rectangle 26"/>
          <p:cNvSpPr>
            <a:spLocks noChangeArrowheads="1"/>
          </p:cNvSpPr>
          <p:nvPr/>
        </p:nvSpPr>
        <p:spPr bwMode="auto">
          <a:xfrm>
            <a:off x="8081963" y="3487738"/>
            <a:ext cx="63500" cy="136525"/>
          </a:xfrm>
          <a:prstGeom prst="rect">
            <a:avLst/>
          </a:prstGeom>
          <a:noFill/>
          <a:ln w="9525">
            <a:noFill/>
            <a:miter lim="800000"/>
            <a:headEnd/>
            <a:tailEnd/>
          </a:ln>
        </p:spPr>
        <p:txBody>
          <a:bodyPr wrap="none" lIns="0" tIns="0" rIns="0" bIns="0">
            <a:spAutoFit/>
          </a:bodyPr>
          <a:lstStyle/>
          <a:p>
            <a:r>
              <a:rPr lang="en-US" sz="900">
                <a:solidFill>
                  <a:srgbClr val="000000"/>
                </a:solidFill>
                <a:latin typeface="Arial" pitchFamily="34" charset="0"/>
              </a:rPr>
              <a:t>1</a:t>
            </a:r>
            <a:endParaRPr lang="en-US" sz="2000">
              <a:latin typeface="Arial" pitchFamily="34" charset="0"/>
            </a:endParaRPr>
          </a:p>
        </p:txBody>
      </p:sp>
      <p:sp>
        <p:nvSpPr>
          <p:cNvPr id="31772" name="Rectangle 27"/>
          <p:cNvSpPr>
            <a:spLocks noChangeArrowheads="1"/>
          </p:cNvSpPr>
          <p:nvPr/>
        </p:nvSpPr>
        <p:spPr bwMode="auto">
          <a:xfrm>
            <a:off x="8326438" y="3273425"/>
            <a:ext cx="365125" cy="438150"/>
          </a:xfrm>
          <a:prstGeom prst="rect">
            <a:avLst/>
          </a:prstGeom>
          <a:solidFill>
            <a:srgbClr val="FFFFFF"/>
          </a:solidFill>
          <a:ln w="9525">
            <a:noFill/>
            <a:miter lim="800000"/>
            <a:headEnd/>
            <a:tailEnd/>
          </a:ln>
        </p:spPr>
        <p:txBody>
          <a:bodyPr/>
          <a:lstStyle/>
          <a:p>
            <a:endParaRPr lang="en-US"/>
          </a:p>
        </p:txBody>
      </p:sp>
      <p:sp>
        <p:nvSpPr>
          <p:cNvPr id="31773" name="Rectangle 28"/>
          <p:cNvSpPr>
            <a:spLocks noChangeArrowheads="1"/>
          </p:cNvSpPr>
          <p:nvPr/>
        </p:nvSpPr>
        <p:spPr bwMode="auto">
          <a:xfrm>
            <a:off x="8326438" y="3273425"/>
            <a:ext cx="365125" cy="438150"/>
          </a:xfrm>
          <a:prstGeom prst="rect">
            <a:avLst/>
          </a:prstGeom>
          <a:solidFill>
            <a:schemeClr val="accent2"/>
          </a:solidFill>
          <a:ln w="7938" cap="rnd">
            <a:solidFill>
              <a:srgbClr val="C0C0C0"/>
            </a:solidFill>
            <a:round/>
            <a:headEnd/>
            <a:tailEnd/>
          </a:ln>
        </p:spPr>
        <p:txBody>
          <a:bodyPr/>
          <a:lstStyle/>
          <a:p>
            <a:endParaRPr lang="en-US"/>
          </a:p>
        </p:txBody>
      </p:sp>
      <p:sp>
        <p:nvSpPr>
          <p:cNvPr id="31774" name="Rectangle 29"/>
          <p:cNvSpPr>
            <a:spLocks noChangeArrowheads="1"/>
          </p:cNvSpPr>
          <p:nvPr/>
        </p:nvSpPr>
        <p:spPr bwMode="auto">
          <a:xfrm>
            <a:off x="8335963" y="3360738"/>
            <a:ext cx="368300" cy="136525"/>
          </a:xfrm>
          <a:prstGeom prst="rect">
            <a:avLst/>
          </a:prstGeom>
          <a:noFill/>
          <a:ln w="9525">
            <a:noFill/>
            <a:miter lim="800000"/>
            <a:headEnd/>
            <a:tailEnd/>
          </a:ln>
        </p:spPr>
        <p:txBody>
          <a:bodyPr wrap="none" lIns="0" tIns="0" rIns="0" bIns="0">
            <a:spAutoFit/>
          </a:bodyPr>
          <a:lstStyle/>
          <a:p>
            <a:r>
              <a:rPr lang="en-US" sz="900">
                <a:solidFill>
                  <a:schemeClr val="bg1"/>
                </a:solidFill>
                <a:latin typeface="Arial" pitchFamily="34" charset="0"/>
              </a:rPr>
              <a:t>Shared</a:t>
            </a:r>
            <a:endParaRPr lang="en-US" sz="2000">
              <a:solidFill>
                <a:schemeClr val="bg1"/>
              </a:solidFill>
              <a:latin typeface="Arial" pitchFamily="34" charset="0"/>
            </a:endParaRPr>
          </a:p>
        </p:txBody>
      </p:sp>
      <p:sp>
        <p:nvSpPr>
          <p:cNvPr id="31775" name="Rectangle 30"/>
          <p:cNvSpPr>
            <a:spLocks noChangeArrowheads="1"/>
          </p:cNvSpPr>
          <p:nvPr/>
        </p:nvSpPr>
        <p:spPr bwMode="auto">
          <a:xfrm>
            <a:off x="8383588" y="3487738"/>
            <a:ext cx="254000" cy="136525"/>
          </a:xfrm>
          <a:prstGeom prst="rect">
            <a:avLst/>
          </a:prstGeom>
          <a:noFill/>
          <a:ln w="9525">
            <a:noFill/>
            <a:miter lim="800000"/>
            <a:headEnd/>
            <a:tailEnd/>
          </a:ln>
        </p:spPr>
        <p:txBody>
          <a:bodyPr wrap="none" lIns="0" tIns="0" rIns="0" bIns="0">
            <a:spAutoFit/>
          </a:bodyPr>
          <a:lstStyle/>
          <a:p>
            <a:r>
              <a:rPr lang="en-US" sz="900">
                <a:solidFill>
                  <a:schemeClr val="bg1"/>
                </a:solidFill>
                <a:latin typeface="Arial" pitchFamily="34" charset="0"/>
              </a:rPr>
              <a:t>Mem</a:t>
            </a:r>
            <a:endParaRPr lang="en-US" sz="2000">
              <a:solidFill>
                <a:schemeClr val="bg1"/>
              </a:solidFill>
              <a:latin typeface="Arial" pitchFamily="34" charset="0"/>
            </a:endParaRPr>
          </a:p>
        </p:txBody>
      </p:sp>
      <p:sp>
        <p:nvSpPr>
          <p:cNvPr id="31776" name="Rectangle 31"/>
          <p:cNvSpPr>
            <a:spLocks noChangeArrowheads="1"/>
          </p:cNvSpPr>
          <p:nvPr/>
        </p:nvSpPr>
        <p:spPr bwMode="auto">
          <a:xfrm>
            <a:off x="7112000" y="3930650"/>
            <a:ext cx="1579563" cy="436563"/>
          </a:xfrm>
          <a:prstGeom prst="rect">
            <a:avLst/>
          </a:prstGeom>
          <a:solidFill>
            <a:srgbClr val="FFFFFF"/>
          </a:solidFill>
          <a:ln w="9525">
            <a:noFill/>
            <a:miter lim="800000"/>
            <a:headEnd/>
            <a:tailEnd/>
          </a:ln>
        </p:spPr>
        <p:txBody>
          <a:bodyPr/>
          <a:lstStyle/>
          <a:p>
            <a:endParaRPr lang="en-US"/>
          </a:p>
        </p:txBody>
      </p:sp>
      <p:sp>
        <p:nvSpPr>
          <p:cNvPr id="31777" name="Rectangle 32"/>
          <p:cNvSpPr>
            <a:spLocks noChangeArrowheads="1"/>
          </p:cNvSpPr>
          <p:nvPr/>
        </p:nvSpPr>
        <p:spPr bwMode="auto">
          <a:xfrm>
            <a:off x="7112000" y="3930650"/>
            <a:ext cx="1579563" cy="436563"/>
          </a:xfrm>
          <a:prstGeom prst="rect">
            <a:avLst/>
          </a:prstGeom>
          <a:noFill/>
          <a:ln w="7938" cap="rnd">
            <a:solidFill>
              <a:srgbClr val="C0C0C0"/>
            </a:solidFill>
            <a:round/>
            <a:headEnd/>
            <a:tailEnd/>
          </a:ln>
        </p:spPr>
        <p:txBody>
          <a:bodyPr/>
          <a:lstStyle/>
          <a:p>
            <a:endParaRPr lang="en-US"/>
          </a:p>
        </p:txBody>
      </p:sp>
      <p:sp>
        <p:nvSpPr>
          <p:cNvPr id="31778" name="Rectangle 33"/>
          <p:cNvSpPr>
            <a:spLocks noChangeArrowheads="1"/>
          </p:cNvSpPr>
          <p:nvPr/>
        </p:nvSpPr>
        <p:spPr bwMode="auto">
          <a:xfrm>
            <a:off x="7391400" y="4062413"/>
            <a:ext cx="1055688" cy="182562"/>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Operand Select</a:t>
            </a:r>
            <a:endParaRPr lang="en-US" sz="2000">
              <a:latin typeface="Arial" pitchFamily="34" charset="0"/>
            </a:endParaRPr>
          </a:p>
        </p:txBody>
      </p:sp>
      <p:sp>
        <p:nvSpPr>
          <p:cNvPr id="31779" name="Rectangle 34"/>
          <p:cNvSpPr>
            <a:spLocks noChangeArrowheads="1"/>
          </p:cNvSpPr>
          <p:nvPr/>
        </p:nvSpPr>
        <p:spPr bwMode="auto">
          <a:xfrm>
            <a:off x="7112000" y="4695825"/>
            <a:ext cx="728663" cy="438150"/>
          </a:xfrm>
          <a:prstGeom prst="rect">
            <a:avLst/>
          </a:prstGeom>
          <a:solidFill>
            <a:srgbClr val="FFFFFF"/>
          </a:solidFill>
          <a:ln w="9525">
            <a:noFill/>
            <a:miter lim="800000"/>
            <a:headEnd/>
            <a:tailEnd/>
          </a:ln>
        </p:spPr>
        <p:txBody>
          <a:bodyPr/>
          <a:lstStyle/>
          <a:p>
            <a:endParaRPr lang="en-US"/>
          </a:p>
        </p:txBody>
      </p:sp>
      <p:sp>
        <p:nvSpPr>
          <p:cNvPr id="31780" name="Rectangle 35"/>
          <p:cNvSpPr>
            <a:spLocks noChangeArrowheads="1"/>
          </p:cNvSpPr>
          <p:nvPr/>
        </p:nvSpPr>
        <p:spPr bwMode="auto">
          <a:xfrm>
            <a:off x="7112000" y="4695825"/>
            <a:ext cx="728663" cy="438150"/>
          </a:xfrm>
          <a:prstGeom prst="rect">
            <a:avLst/>
          </a:prstGeom>
          <a:noFill/>
          <a:ln w="7938" cap="rnd">
            <a:solidFill>
              <a:srgbClr val="C0C0C0"/>
            </a:solidFill>
            <a:round/>
            <a:headEnd/>
            <a:tailEnd/>
          </a:ln>
        </p:spPr>
        <p:txBody>
          <a:bodyPr/>
          <a:lstStyle/>
          <a:p>
            <a:endParaRPr lang="en-US"/>
          </a:p>
        </p:txBody>
      </p:sp>
      <p:sp>
        <p:nvSpPr>
          <p:cNvPr id="31781" name="Rectangle 36"/>
          <p:cNvSpPr>
            <a:spLocks noChangeArrowheads="1"/>
          </p:cNvSpPr>
          <p:nvPr/>
        </p:nvSpPr>
        <p:spPr bwMode="auto">
          <a:xfrm>
            <a:off x="7316788" y="4829175"/>
            <a:ext cx="338137" cy="182563"/>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MAD</a:t>
            </a:r>
            <a:endParaRPr lang="en-US" sz="2000">
              <a:latin typeface="Arial" pitchFamily="34" charset="0"/>
            </a:endParaRPr>
          </a:p>
        </p:txBody>
      </p:sp>
      <p:sp>
        <p:nvSpPr>
          <p:cNvPr id="31782" name="Rectangle 37"/>
          <p:cNvSpPr>
            <a:spLocks noChangeArrowheads="1"/>
          </p:cNvSpPr>
          <p:nvPr/>
        </p:nvSpPr>
        <p:spPr bwMode="auto">
          <a:xfrm>
            <a:off x="7962900" y="4695825"/>
            <a:ext cx="728663" cy="438150"/>
          </a:xfrm>
          <a:prstGeom prst="rect">
            <a:avLst/>
          </a:prstGeom>
          <a:solidFill>
            <a:srgbClr val="FFFFFF"/>
          </a:solidFill>
          <a:ln w="9525">
            <a:noFill/>
            <a:miter lim="800000"/>
            <a:headEnd/>
            <a:tailEnd/>
          </a:ln>
        </p:spPr>
        <p:txBody>
          <a:bodyPr/>
          <a:lstStyle/>
          <a:p>
            <a:endParaRPr lang="en-US"/>
          </a:p>
        </p:txBody>
      </p:sp>
      <p:sp>
        <p:nvSpPr>
          <p:cNvPr id="31783" name="Rectangle 38"/>
          <p:cNvSpPr>
            <a:spLocks noChangeArrowheads="1"/>
          </p:cNvSpPr>
          <p:nvPr/>
        </p:nvSpPr>
        <p:spPr bwMode="auto">
          <a:xfrm>
            <a:off x="7962900" y="4695825"/>
            <a:ext cx="728663" cy="438150"/>
          </a:xfrm>
          <a:prstGeom prst="rect">
            <a:avLst/>
          </a:prstGeom>
          <a:noFill/>
          <a:ln w="7938" cap="rnd">
            <a:solidFill>
              <a:srgbClr val="C0C0C0"/>
            </a:solidFill>
            <a:round/>
            <a:headEnd/>
            <a:tailEnd/>
          </a:ln>
        </p:spPr>
        <p:txBody>
          <a:bodyPr/>
          <a:lstStyle/>
          <a:p>
            <a:endParaRPr lang="en-US"/>
          </a:p>
        </p:txBody>
      </p:sp>
      <p:sp>
        <p:nvSpPr>
          <p:cNvPr id="31784" name="Rectangle 39"/>
          <p:cNvSpPr>
            <a:spLocks noChangeArrowheads="1"/>
          </p:cNvSpPr>
          <p:nvPr/>
        </p:nvSpPr>
        <p:spPr bwMode="auto">
          <a:xfrm>
            <a:off x="8181975" y="4829175"/>
            <a:ext cx="304800" cy="182563"/>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SFU</a:t>
            </a:r>
            <a:endParaRPr lang="en-US" sz="2000">
              <a:latin typeface="Arial" pitchFamily="34" charset="0"/>
            </a:endParaRPr>
          </a:p>
        </p:txBody>
      </p:sp>
      <p:sp>
        <p:nvSpPr>
          <p:cNvPr id="31785" name="Line 40"/>
          <p:cNvSpPr>
            <a:spLocks noChangeShapeType="1"/>
          </p:cNvSpPr>
          <p:nvPr/>
        </p:nvSpPr>
        <p:spPr bwMode="auto">
          <a:xfrm>
            <a:off x="7900988" y="2944813"/>
            <a:ext cx="1587" cy="214312"/>
          </a:xfrm>
          <a:prstGeom prst="line">
            <a:avLst/>
          </a:prstGeom>
          <a:noFill/>
          <a:ln w="7938" cap="rnd">
            <a:solidFill>
              <a:srgbClr val="C0C0C0"/>
            </a:solidFill>
            <a:round/>
            <a:headEnd/>
            <a:tailEnd/>
          </a:ln>
        </p:spPr>
        <p:txBody>
          <a:bodyPr/>
          <a:lstStyle/>
          <a:p>
            <a:endParaRPr lang="en-US"/>
          </a:p>
        </p:txBody>
      </p:sp>
      <p:sp>
        <p:nvSpPr>
          <p:cNvPr id="31786" name="Freeform 41"/>
          <p:cNvSpPr>
            <a:spLocks/>
          </p:cNvSpPr>
          <p:nvPr/>
        </p:nvSpPr>
        <p:spPr bwMode="auto">
          <a:xfrm>
            <a:off x="7862888" y="3140075"/>
            <a:ext cx="77787" cy="79375"/>
          </a:xfrm>
          <a:custGeom>
            <a:avLst/>
            <a:gdLst>
              <a:gd name="T0" fmla="*/ 38894 w 138"/>
              <a:gd name="T1" fmla="*/ 79375 h 138"/>
              <a:gd name="T2" fmla="*/ 0 w 138"/>
              <a:gd name="T3" fmla="*/ 0 h 138"/>
              <a:gd name="T4" fmla="*/ 77787 w 138"/>
              <a:gd name="T5" fmla="*/ 0 h 138"/>
              <a:gd name="T6" fmla="*/ 77787 w 138"/>
              <a:gd name="T7" fmla="*/ 0 h 138"/>
              <a:gd name="T8" fmla="*/ 38894 w 138"/>
              <a:gd name="T9" fmla="*/ 79375 h 138"/>
              <a:gd name="T10" fmla="*/ 0 60000 65536"/>
              <a:gd name="T11" fmla="*/ 0 60000 65536"/>
              <a:gd name="T12" fmla="*/ 0 60000 65536"/>
              <a:gd name="T13" fmla="*/ 0 60000 65536"/>
              <a:gd name="T14" fmla="*/ 0 60000 65536"/>
              <a:gd name="T15" fmla="*/ 0 w 138"/>
              <a:gd name="T16" fmla="*/ 0 h 138"/>
              <a:gd name="T17" fmla="*/ 138 w 138"/>
              <a:gd name="T18" fmla="*/ 138 h 138"/>
            </a:gdLst>
            <a:ahLst/>
            <a:cxnLst>
              <a:cxn ang="T10">
                <a:pos x="T0" y="T1"/>
              </a:cxn>
              <a:cxn ang="T11">
                <a:pos x="T2" y="T3"/>
              </a:cxn>
              <a:cxn ang="T12">
                <a:pos x="T4" y="T5"/>
              </a:cxn>
              <a:cxn ang="T13">
                <a:pos x="T6" y="T7"/>
              </a:cxn>
              <a:cxn ang="T14">
                <a:pos x="T8" y="T9"/>
              </a:cxn>
            </a:cxnLst>
            <a:rect l="T15" t="T16" r="T17" b="T18"/>
            <a:pathLst>
              <a:path w="138" h="138">
                <a:moveTo>
                  <a:pt x="69" y="138"/>
                </a:moveTo>
                <a:lnTo>
                  <a:pt x="0" y="0"/>
                </a:lnTo>
                <a:cubicBezTo>
                  <a:pt x="43" y="21"/>
                  <a:pt x="95" y="21"/>
                  <a:pt x="138" y="0"/>
                </a:cubicBezTo>
                <a:lnTo>
                  <a:pt x="69" y="138"/>
                </a:lnTo>
                <a:close/>
              </a:path>
            </a:pathLst>
          </a:custGeom>
          <a:solidFill>
            <a:srgbClr val="C0C0C0"/>
          </a:solidFill>
          <a:ln w="0">
            <a:solidFill>
              <a:srgbClr val="000000"/>
            </a:solidFill>
            <a:round/>
            <a:headEnd/>
            <a:tailEnd/>
          </a:ln>
        </p:spPr>
        <p:txBody>
          <a:bodyPr/>
          <a:lstStyle/>
          <a:p>
            <a:endParaRPr lang="en-US"/>
          </a:p>
        </p:txBody>
      </p:sp>
      <p:sp>
        <p:nvSpPr>
          <p:cNvPr id="31787" name="Line 42"/>
          <p:cNvSpPr>
            <a:spLocks noChangeShapeType="1"/>
          </p:cNvSpPr>
          <p:nvPr/>
        </p:nvSpPr>
        <p:spPr bwMode="auto">
          <a:xfrm>
            <a:off x="7475538" y="4367213"/>
            <a:ext cx="1587" cy="268287"/>
          </a:xfrm>
          <a:prstGeom prst="line">
            <a:avLst/>
          </a:prstGeom>
          <a:noFill/>
          <a:ln w="7938" cap="rnd">
            <a:solidFill>
              <a:srgbClr val="C0C0C0"/>
            </a:solidFill>
            <a:round/>
            <a:headEnd/>
            <a:tailEnd/>
          </a:ln>
        </p:spPr>
        <p:txBody>
          <a:bodyPr/>
          <a:lstStyle/>
          <a:p>
            <a:endParaRPr lang="en-US"/>
          </a:p>
        </p:txBody>
      </p:sp>
      <p:sp>
        <p:nvSpPr>
          <p:cNvPr id="31788" name="Freeform 43"/>
          <p:cNvSpPr>
            <a:spLocks/>
          </p:cNvSpPr>
          <p:nvPr/>
        </p:nvSpPr>
        <p:spPr bwMode="auto">
          <a:xfrm>
            <a:off x="7435850" y="4616450"/>
            <a:ext cx="79375" cy="79375"/>
          </a:xfrm>
          <a:custGeom>
            <a:avLst/>
            <a:gdLst>
              <a:gd name="T0" fmla="*/ 39688 w 138"/>
              <a:gd name="T1" fmla="*/ 79375 h 138"/>
              <a:gd name="T2" fmla="*/ 0 w 138"/>
              <a:gd name="T3" fmla="*/ 0 h 138"/>
              <a:gd name="T4" fmla="*/ 79375 w 138"/>
              <a:gd name="T5" fmla="*/ 0 h 138"/>
              <a:gd name="T6" fmla="*/ 39688 w 138"/>
              <a:gd name="T7" fmla="*/ 79375 h 138"/>
              <a:gd name="T8" fmla="*/ 0 60000 65536"/>
              <a:gd name="T9" fmla="*/ 0 60000 65536"/>
              <a:gd name="T10" fmla="*/ 0 60000 65536"/>
              <a:gd name="T11" fmla="*/ 0 60000 65536"/>
              <a:gd name="T12" fmla="*/ 0 w 138"/>
              <a:gd name="T13" fmla="*/ 0 h 138"/>
              <a:gd name="T14" fmla="*/ 138 w 138"/>
              <a:gd name="T15" fmla="*/ 138 h 138"/>
            </a:gdLst>
            <a:ahLst/>
            <a:cxnLst>
              <a:cxn ang="T8">
                <a:pos x="T0" y="T1"/>
              </a:cxn>
              <a:cxn ang="T9">
                <a:pos x="T2" y="T3"/>
              </a:cxn>
              <a:cxn ang="T10">
                <a:pos x="T4" y="T5"/>
              </a:cxn>
              <a:cxn ang="T11">
                <a:pos x="T6" y="T7"/>
              </a:cxn>
            </a:cxnLst>
            <a:rect l="T12" t="T13" r="T14" b="T15"/>
            <a:pathLst>
              <a:path w="138" h="138">
                <a:moveTo>
                  <a:pt x="69" y="138"/>
                </a:moveTo>
                <a:lnTo>
                  <a:pt x="0" y="0"/>
                </a:lnTo>
                <a:cubicBezTo>
                  <a:pt x="44" y="21"/>
                  <a:pt x="95" y="21"/>
                  <a:pt x="138" y="0"/>
                </a:cubicBezTo>
                <a:lnTo>
                  <a:pt x="69" y="138"/>
                </a:lnTo>
                <a:close/>
              </a:path>
            </a:pathLst>
          </a:custGeom>
          <a:solidFill>
            <a:srgbClr val="C0C0C0"/>
          </a:solidFill>
          <a:ln w="0">
            <a:solidFill>
              <a:srgbClr val="000000"/>
            </a:solidFill>
            <a:round/>
            <a:headEnd/>
            <a:tailEnd/>
          </a:ln>
        </p:spPr>
        <p:txBody>
          <a:bodyPr/>
          <a:lstStyle/>
          <a:p>
            <a:endParaRPr lang="en-US"/>
          </a:p>
        </p:txBody>
      </p:sp>
      <p:sp>
        <p:nvSpPr>
          <p:cNvPr id="31789" name="Line 44"/>
          <p:cNvSpPr>
            <a:spLocks noChangeShapeType="1"/>
          </p:cNvSpPr>
          <p:nvPr/>
        </p:nvSpPr>
        <p:spPr bwMode="auto">
          <a:xfrm>
            <a:off x="7900988" y="2179638"/>
            <a:ext cx="1587" cy="268287"/>
          </a:xfrm>
          <a:prstGeom prst="line">
            <a:avLst/>
          </a:prstGeom>
          <a:noFill/>
          <a:ln w="7938" cap="rnd">
            <a:solidFill>
              <a:srgbClr val="C0C0C0"/>
            </a:solidFill>
            <a:round/>
            <a:headEnd/>
            <a:tailEnd/>
          </a:ln>
        </p:spPr>
        <p:txBody>
          <a:bodyPr/>
          <a:lstStyle/>
          <a:p>
            <a:endParaRPr lang="en-US"/>
          </a:p>
        </p:txBody>
      </p:sp>
      <p:sp>
        <p:nvSpPr>
          <p:cNvPr id="31790" name="Freeform 45"/>
          <p:cNvSpPr>
            <a:spLocks/>
          </p:cNvSpPr>
          <p:nvPr/>
        </p:nvSpPr>
        <p:spPr bwMode="auto">
          <a:xfrm>
            <a:off x="7862888" y="2428875"/>
            <a:ext cx="77787" cy="79375"/>
          </a:xfrm>
          <a:custGeom>
            <a:avLst/>
            <a:gdLst>
              <a:gd name="T0" fmla="*/ 38894 w 138"/>
              <a:gd name="T1" fmla="*/ 79375 h 138"/>
              <a:gd name="T2" fmla="*/ 0 w 138"/>
              <a:gd name="T3" fmla="*/ 0 h 138"/>
              <a:gd name="T4" fmla="*/ 77787 w 138"/>
              <a:gd name="T5" fmla="*/ 0 h 138"/>
              <a:gd name="T6" fmla="*/ 77787 w 138"/>
              <a:gd name="T7" fmla="*/ 0 h 138"/>
              <a:gd name="T8" fmla="*/ 38894 w 138"/>
              <a:gd name="T9" fmla="*/ 79375 h 138"/>
              <a:gd name="T10" fmla="*/ 0 60000 65536"/>
              <a:gd name="T11" fmla="*/ 0 60000 65536"/>
              <a:gd name="T12" fmla="*/ 0 60000 65536"/>
              <a:gd name="T13" fmla="*/ 0 60000 65536"/>
              <a:gd name="T14" fmla="*/ 0 60000 65536"/>
              <a:gd name="T15" fmla="*/ 0 w 138"/>
              <a:gd name="T16" fmla="*/ 0 h 138"/>
              <a:gd name="T17" fmla="*/ 138 w 138"/>
              <a:gd name="T18" fmla="*/ 138 h 138"/>
            </a:gdLst>
            <a:ahLst/>
            <a:cxnLst>
              <a:cxn ang="T10">
                <a:pos x="T0" y="T1"/>
              </a:cxn>
              <a:cxn ang="T11">
                <a:pos x="T2" y="T3"/>
              </a:cxn>
              <a:cxn ang="T12">
                <a:pos x="T4" y="T5"/>
              </a:cxn>
              <a:cxn ang="T13">
                <a:pos x="T6" y="T7"/>
              </a:cxn>
              <a:cxn ang="T14">
                <a:pos x="T8" y="T9"/>
              </a:cxn>
            </a:cxnLst>
            <a:rect l="T15" t="T16" r="T17" b="T18"/>
            <a:pathLst>
              <a:path w="138" h="138">
                <a:moveTo>
                  <a:pt x="69" y="138"/>
                </a:moveTo>
                <a:lnTo>
                  <a:pt x="0" y="0"/>
                </a:lnTo>
                <a:cubicBezTo>
                  <a:pt x="43" y="21"/>
                  <a:pt x="95" y="21"/>
                  <a:pt x="138" y="0"/>
                </a:cubicBezTo>
                <a:lnTo>
                  <a:pt x="69" y="138"/>
                </a:lnTo>
                <a:close/>
              </a:path>
            </a:pathLst>
          </a:custGeom>
          <a:solidFill>
            <a:srgbClr val="C0C0C0"/>
          </a:solidFill>
          <a:ln w="0">
            <a:solidFill>
              <a:srgbClr val="000000"/>
            </a:solidFill>
            <a:round/>
            <a:headEnd/>
            <a:tailEnd/>
          </a:ln>
        </p:spPr>
        <p:txBody>
          <a:bodyPr/>
          <a:lstStyle/>
          <a:p>
            <a:endParaRPr lang="en-US"/>
          </a:p>
        </p:txBody>
      </p:sp>
      <p:sp>
        <p:nvSpPr>
          <p:cNvPr id="31791" name="Line 46"/>
          <p:cNvSpPr>
            <a:spLocks noChangeShapeType="1"/>
          </p:cNvSpPr>
          <p:nvPr/>
        </p:nvSpPr>
        <p:spPr bwMode="auto">
          <a:xfrm>
            <a:off x="7475538" y="5133975"/>
            <a:ext cx="1587" cy="158750"/>
          </a:xfrm>
          <a:prstGeom prst="line">
            <a:avLst/>
          </a:prstGeom>
          <a:noFill/>
          <a:ln w="7938" cap="rnd">
            <a:solidFill>
              <a:srgbClr val="C0C0C0"/>
            </a:solidFill>
            <a:round/>
            <a:headEnd/>
            <a:tailEnd/>
          </a:ln>
        </p:spPr>
        <p:txBody>
          <a:bodyPr/>
          <a:lstStyle/>
          <a:p>
            <a:endParaRPr lang="en-US"/>
          </a:p>
        </p:txBody>
      </p:sp>
      <p:sp>
        <p:nvSpPr>
          <p:cNvPr id="31792" name="Freeform 47"/>
          <p:cNvSpPr>
            <a:spLocks/>
          </p:cNvSpPr>
          <p:nvPr/>
        </p:nvSpPr>
        <p:spPr bwMode="auto">
          <a:xfrm>
            <a:off x="7435850" y="5273675"/>
            <a:ext cx="79375" cy="77788"/>
          </a:xfrm>
          <a:custGeom>
            <a:avLst/>
            <a:gdLst>
              <a:gd name="T0" fmla="*/ 39688 w 138"/>
              <a:gd name="T1" fmla="*/ 77788 h 138"/>
              <a:gd name="T2" fmla="*/ 0 w 138"/>
              <a:gd name="T3" fmla="*/ 0 h 138"/>
              <a:gd name="T4" fmla="*/ 79375 w 138"/>
              <a:gd name="T5" fmla="*/ 0 h 138"/>
              <a:gd name="T6" fmla="*/ 39688 w 138"/>
              <a:gd name="T7" fmla="*/ 77788 h 138"/>
              <a:gd name="T8" fmla="*/ 0 60000 65536"/>
              <a:gd name="T9" fmla="*/ 0 60000 65536"/>
              <a:gd name="T10" fmla="*/ 0 60000 65536"/>
              <a:gd name="T11" fmla="*/ 0 60000 65536"/>
              <a:gd name="T12" fmla="*/ 0 w 138"/>
              <a:gd name="T13" fmla="*/ 0 h 138"/>
              <a:gd name="T14" fmla="*/ 138 w 138"/>
              <a:gd name="T15" fmla="*/ 138 h 138"/>
            </a:gdLst>
            <a:ahLst/>
            <a:cxnLst>
              <a:cxn ang="T8">
                <a:pos x="T0" y="T1"/>
              </a:cxn>
              <a:cxn ang="T9">
                <a:pos x="T2" y="T3"/>
              </a:cxn>
              <a:cxn ang="T10">
                <a:pos x="T4" y="T5"/>
              </a:cxn>
              <a:cxn ang="T11">
                <a:pos x="T6" y="T7"/>
              </a:cxn>
            </a:cxnLst>
            <a:rect l="T12" t="T13" r="T14" b="T15"/>
            <a:pathLst>
              <a:path w="138" h="138">
                <a:moveTo>
                  <a:pt x="69" y="138"/>
                </a:moveTo>
                <a:lnTo>
                  <a:pt x="0" y="0"/>
                </a:lnTo>
                <a:cubicBezTo>
                  <a:pt x="44" y="21"/>
                  <a:pt x="95" y="21"/>
                  <a:pt x="138" y="0"/>
                </a:cubicBezTo>
                <a:lnTo>
                  <a:pt x="69" y="138"/>
                </a:lnTo>
                <a:close/>
              </a:path>
            </a:pathLst>
          </a:custGeom>
          <a:solidFill>
            <a:srgbClr val="C0C0C0"/>
          </a:solidFill>
          <a:ln w="0">
            <a:solidFill>
              <a:srgbClr val="000000"/>
            </a:solidFill>
            <a:round/>
            <a:headEnd/>
            <a:tailEnd/>
          </a:ln>
        </p:spPr>
        <p:txBody>
          <a:bodyPr/>
          <a:lstStyle/>
          <a:p>
            <a:endParaRPr lang="en-US"/>
          </a:p>
        </p:txBody>
      </p:sp>
      <p:sp>
        <p:nvSpPr>
          <p:cNvPr id="31793" name="Line 48"/>
          <p:cNvSpPr>
            <a:spLocks noChangeShapeType="1"/>
          </p:cNvSpPr>
          <p:nvPr/>
        </p:nvSpPr>
        <p:spPr bwMode="auto">
          <a:xfrm>
            <a:off x="8326438" y="5133975"/>
            <a:ext cx="1587" cy="377825"/>
          </a:xfrm>
          <a:prstGeom prst="line">
            <a:avLst/>
          </a:prstGeom>
          <a:noFill/>
          <a:ln w="7938" cap="rnd">
            <a:solidFill>
              <a:srgbClr val="C0C0C0"/>
            </a:solidFill>
            <a:round/>
            <a:headEnd/>
            <a:tailEnd/>
          </a:ln>
        </p:spPr>
        <p:txBody>
          <a:bodyPr/>
          <a:lstStyle/>
          <a:p>
            <a:endParaRPr lang="en-US"/>
          </a:p>
        </p:txBody>
      </p:sp>
      <p:sp>
        <p:nvSpPr>
          <p:cNvPr id="31794" name="Freeform 49"/>
          <p:cNvSpPr>
            <a:spLocks/>
          </p:cNvSpPr>
          <p:nvPr/>
        </p:nvSpPr>
        <p:spPr bwMode="auto">
          <a:xfrm>
            <a:off x="8288338" y="5492750"/>
            <a:ext cx="77787" cy="77788"/>
          </a:xfrm>
          <a:custGeom>
            <a:avLst/>
            <a:gdLst>
              <a:gd name="T0" fmla="*/ 38894 w 138"/>
              <a:gd name="T1" fmla="*/ 77788 h 138"/>
              <a:gd name="T2" fmla="*/ 0 w 138"/>
              <a:gd name="T3" fmla="*/ 0 h 138"/>
              <a:gd name="T4" fmla="*/ 77787 w 138"/>
              <a:gd name="T5" fmla="*/ 0 h 138"/>
              <a:gd name="T6" fmla="*/ 38894 w 138"/>
              <a:gd name="T7" fmla="*/ 77788 h 138"/>
              <a:gd name="T8" fmla="*/ 0 60000 65536"/>
              <a:gd name="T9" fmla="*/ 0 60000 65536"/>
              <a:gd name="T10" fmla="*/ 0 60000 65536"/>
              <a:gd name="T11" fmla="*/ 0 60000 65536"/>
              <a:gd name="T12" fmla="*/ 0 w 138"/>
              <a:gd name="T13" fmla="*/ 0 h 138"/>
              <a:gd name="T14" fmla="*/ 138 w 138"/>
              <a:gd name="T15" fmla="*/ 138 h 138"/>
            </a:gdLst>
            <a:ahLst/>
            <a:cxnLst>
              <a:cxn ang="T8">
                <a:pos x="T0" y="T1"/>
              </a:cxn>
              <a:cxn ang="T9">
                <a:pos x="T2" y="T3"/>
              </a:cxn>
              <a:cxn ang="T10">
                <a:pos x="T4" y="T5"/>
              </a:cxn>
              <a:cxn ang="T11">
                <a:pos x="T6" y="T7"/>
              </a:cxn>
            </a:cxnLst>
            <a:rect l="T12" t="T13" r="T14" b="T15"/>
            <a:pathLst>
              <a:path w="138" h="138">
                <a:moveTo>
                  <a:pt x="69" y="138"/>
                </a:moveTo>
                <a:lnTo>
                  <a:pt x="0" y="0"/>
                </a:lnTo>
                <a:cubicBezTo>
                  <a:pt x="43" y="21"/>
                  <a:pt x="94" y="21"/>
                  <a:pt x="138" y="0"/>
                </a:cubicBezTo>
                <a:lnTo>
                  <a:pt x="69" y="138"/>
                </a:lnTo>
                <a:close/>
              </a:path>
            </a:pathLst>
          </a:custGeom>
          <a:solidFill>
            <a:srgbClr val="C0C0C0"/>
          </a:solidFill>
          <a:ln w="0">
            <a:solidFill>
              <a:srgbClr val="000000"/>
            </a:solidFill>
            <a:round/>
            <a:headEnd/>
            <a:tailEnd/>
          </a:ln>
        </p:spPr>
        <p:txBody>
          <a:bodyPr/>
          <a:lstStyle/>
          <a:p>
            <a:endParaRPr lang="en-US"/>
          </a:p>
        </p:txBody>
      </p:sp>
      <p:sp>
        <p:nvSpPr>
          <p:cNvPr id="31795" name="Line 50"/>
          <p:cNvSpPr>
            <a:spLocks noChangeShapeType="1"/>
          </p:cNvSpPr>
          <p:nvPr/>
        </p:nvSpPr>
        <p:spPr bwMode="auto">
          <a:xfrm>
            <a:off x="8326438" y="4367213"/>
            <a:ext cx="1587" cy="268287"/>
          </a:xfrm>
          <a:prstGeom prst="line">
            <a:avLst/>
          </a:prstGeom>
          <a:noFill/>
          <a:ln w="7938" cap="rnd">
            <a:solidFill>
              <a:srgbClr val="C0C0C0"/>
            </a:solidFill>
            <a:round/>
            <a:headEnd/>
            <a:tailEnd/>
          </a:ln>
        </p:spPr>
        <p:txBody>
          <a:bodyPr/>
          <a:lstStyle/>
          <a:p>
            <a:endParaRPr lang="en-US"/>
          </a:p>
        </p:txBody>
      </p:sp>
      <p:sp>
        <p:nvSpPr>
          <p:cNvPr id="31796" name="Freeform 51"/>
          <p:cNvSpPr>
            <a:spLocks/>
          </p:cNvSpPr>
          <p:nvPr/>
        </p:nvSpPr>
        <p:spPr bwMode="auto">
          <a:xfrm>
            <a:off x="8288338" y="4616450"/>
            <a:ext cx="77787" cy="79375"/>
          </a:xfrm>
          <a:custGeom>
            <a:avLst/>
            <a:gdLst>
              <a:gd name="T0" fmla="*/ 38894 w 138"/>
              <a:gd name="T1" fmla="*/ 79375 h 138"/>
              <a:gd name="T2" fmla="*/ 0 w 138"/>
              <a:gd name="T3" fmla="*/ 0 h 138"/>
              <a:gd name="T4" fmla="*/ 77787 w 138"/>
              <a:gd name="T5" fmla="*/ 0 h 138"/>
              <a:gd name="T6" fmla="*/ 38894 w 138"/>
              <a:gd name="T7" fmla="*/ 79375 h 138"/>
              <a:gd name="T8" fmla="*/ 0 60000 65536"/>
              <a:gd name="T9" fmla="*/ 0 60000 65536"/>
              <a:gd name="T10" fmla="*/ 0 60000 65536"/>
              <a:gd name="T11" fmla="*/ 0 60000 65536"/>
              <a:gd name="T12" fmla="*/ 0 w 138"/>
              <a:gd name="T13" fmla="*/ 0 h 138"/>
              <a:gd name="T14" fmla="*/ 138 w 138"/>
              <a:gd name="T15" fmla="*/ 138 h 138"/>
            </a:gdLst>
            <a:ahLst/>
            <a:cxnLst>
              <a:cxn ang="T8">
                <a:pos x="T0" y="T1"/>
              </a:cxn>
              <a:cxn ang="T9">
                <a:pos x="T2" y="T3"/>
              </a:cxn>
              <a:cxn ang="T10">
                <a:pos x="T4" y="T5"/>
              </a:cxn>
              <a:cxn ang="T11">
                <a:pos x="T6" y="T7"/>
              </a:cxn>
            </a:cxnLst>
            <a:rect l="T12" t="T13" r="T14" b="T15"/>
            <a:pathLst>
              <a:path w="138" h="138">
                <a:moveTo>
                  <a:pt x="69" y="138"/>
                </a:moveTo>
                <a:lnTo>
                  <a:pt x="0" y="0"/>
                </a:lnTo>
                <a:cubicBezTo>
                  <a:pt x="43" y="21"/>
                  <a:pt x="94" y="21"/>
                  <a:pt x="138" y="0"/>
                </a:cubicBezTo>
                <a:lnTo>
                  <a:pt x="69" y="138"/>
                </a:lnTo>
                <a:close/>
              </a:path>
            </a:pathLst>
          </a:custGeom>
          <a:solidFill>
            <a:srgbClr val="C0C0C0"/>
          </a:solidFill>
          <a:ln w="0">
            <a:solidFill>
              <a:srgbClr val="000000"/>
            </a:solidFill>
            <a:round/>
            <a:headEnd/>
            <a:tailEnd/>
          </a:ln>
        </p:spPr>
        <p:txBody>
          <a:bodyPr/>
          <a:lstStyle/>
          <a:p>
            <a:endParaRPr lang="en-US"/>
          </a:p>
        </p:txBody>
      </p:sp>
      <p:sp>
        <p:nvSpPr>
          <p:cNvPr id="31797" name="Line 52"/>
          <p:cNvSpPr>
            <a:spLocks noChangeShapeType="1"/>
          </p:cNvSpPr>
          <p:nvPr/>
        </p:nvSpPr>
        <p:spPr bwMode="auto">
          <a:xfrm>
            <a:off x="8509000" y="3711575"/>
            <a:ext cx="1588" cy="158750"/>
          </a:xfrm>
          <a:prstGeom prst="line">
            <a:avLst/>
          </a:prstGeom>
          <a:noFill/>
          <a:ln w="7938" cap="rnd">
            <a:solidFill>
              <a:srgbClr val="C0C0C0"/>
            </a:solidFill>
            <a:round/>
            <a:headEnd/>
            <a:tailEnd/>
          </a:ln>
        </p:spPr>
        <p:txBody>
          <a:bodyPr/>
          <a:lstStyle/>
          <a:p>
            <a:endParaRPr lang="en-US"/>
          </a:p>
        </p:txBody>
      </p:sp>
      <p:sp>
        <p:nvSpPr>
          <p:cNvPr id="31798" name="Freeform 53"/>
          <p:cNvSpPr>
            <a:spLocks/>
          </p:cNvSpPr>
          <p:nvPr/>
        </p:nvSpPr>
        <p:spPr bwMode="auto">
          <a:xfrm>
            <a:off x="8470900" y="3851275"/>
            <a:ext cx="77788" cy="79375"/>
          </a:xfrm>
          <a:custGeom>
            <a:avLst/>
            <a:gdLst>
              <a:gd name="T0" fmla="*/ 38894 w 138"/>
              <a:gd name="T1" fmla="*/ 79375 h 138"/>
              <a:gd name="T2" fmla="*/ 0 w 138"/>
              <a:gd name="T3" fmla="*/ 0 h 138"/>
              <a:gd name="T4" fmla="*/ 77788 w 138"/>
              <a:gd name="T5" fmla="*/ 0 h 138"/>
              <a:gd name="T6" fmla="*/ 77788 w 138"/>
              <a:gd name="T7" fmla="*/ 0 h 138"/>
              <a:gd name="T8" fmla="*/ 38894 w 138"/>
              <a:gd name="T9" fmla="*/ 79375 h 138"/>
              <a:gd name="T10" fmla="*/ 0 60000 65536"/>
              <a:gd name="T11" fmla="*/ 0 60000 65536"/>
              <a:gd name="T12" fmla="*/ 0 60000 65536"/>
              <a:gd name="T13" fmla="*/ 0 60000 65536"/>
              <a:gd name="T14" fmla="*/ 0 60000 65536"/>
              <a:gd name="T15" fmla="*/ 0 w 138"/>
              <a:gd name="T16" fmla="*/ 0 h 138"/>
              <a:gd name="T17" fmla="*/ 138 w 138"/>
              <a:gd name="T18" fmla="*/ 138 h 138"/>
            </a:gdLst>
            <a:ahLst/>
            <a:cxnLst>
              <a:cxn ang="T10">
                <a:pos x="T0" y="T1"/>
              </a:cxn>
              <a:cxn ang="T11">
                <a:pos x="T2" y="T3"/>
              </a:cxn>
              <a:cxn ang="T12">
                <a:pos x="T4" y="T5"/>
              </a:cxn>
              <a:cxn ang="T13">
                <a:pos x="T6" y="T7"/>
              </a:cxn>
              <a:cxn ang="T14">
                <a:pos x="T8" y="T9"/>
              </a:cxn>
            </a:cxnLst>
            <a:rect l="T15" t="T16" r="T17" b="T18"/>
            <a:pathLst>
              <a:path w="138" h="138">
                <a:moveTo>
                  <a:pt x="69" y="138"/>
                </a:moveTo>
                <a:lnTo>
                  <a:pt x="0" y="0"/>
                </a:lnTo>
                <a:cubicBezTo>
                  <a:pt x="43" y="21"/>
                  <a:pt x="94" y="21"/>
                  <a:pt x="138" y="0"/>
                </a:cubicBezTo>
                <a:lnTo>
                  <a:pt x="69" y="138"/>
                </a:lnTo>
                <a:close/>
              </a:path>
            </a:pathLst>
          </a:custGeom>
          <a:solidFill>
            <a:srgbClr val="C0C0C0"/>
          </a:solidFill>
          <a:ln w="0">
            <a:solidFill>
              <a:srgbClr val="000000"/>
            </a:solidFill>
            <a:round/>
            <a:headEnd/>
            <a:tailEnd/>
          </a:ln>
        </p:spPr>
        <p:txBody>
          <a:bodyPr/>
          <a:lstStyle/>
          <a:p>
            <a:endParaRPr lang="en-US"/>
          </a:p>
        </p:txBody>
      </p:sp>
      <p:sp>
        <p:nvSpPr>
          <p:cNvPr id="31799" name="Rectangle 54"/>
          <p:cNvSpPr>
            <a:spLocks noChangeArrowheads="1"/>
          </p:cNvSpPr>
          <p:nvPr/>
        </p:nvSpPr>
        <p:spPr bwMode="auto">
          <a:xfrm>
            <a:off x="7535863" y="3487738"/>
            <a:ext cx="0" cy="304800"/>
          </a:xfrm>
          <a:prstGeom prst="rect">
            <a:avLst/>
          </a:prstGeom>
          <a:noFill/>
          <a:ln w="9525">
            <a:noFill/>
            <a:miter lim="800000"/>
            <a:headEnd/>
            <a:tailEnd/>
          </a:ln>
        </p:spPr>
        <p:txBody>
          <a:bodyPr wrap="none" lIns="0" tIns="0" rIns="0" bIns="0">
            <a:spAutoFit/>
          </a:bodyPr>
          <a:lstStyle/>
          <a:p>
            <a:endParaRPr lang="en-US" sz="2000">
              <a:latin typeface="Arial" pitchFamily="34" charset="0"/>
            </a:endParaRPr>
          </a:p>
        </p:txBody>
      </p:sp>
      <p:sp>
        <p:nvSpPr>
          <p:cNvPr id="31800" name="Line 55"/>
          <p:cNvSpPr>
            <a:spLocks noChangeShapeType="1"/>
          </p:cNvSpPr>
          <p:nvPr/>
        </p:nvSpPr>
        <p:spPr bwMode="auto">
          <a:xfrm>
            <a:off x="7385050" y="3711575"/>
            <a:ext cx="1588" cy="158750"/>
          </a:xfrm>
          <a:prstGeom prst="line">
            <a:avLst/>
          </a:prstGeom>
          <a:noFill/>
          <a:ln w="7938" cap="rnd">
            <a:solidFill>
              <a:srgbClr val="C0C0C0"/>
            </a:solidFill>
            <a:round/>
            <a:headEnd/>
            <a:tailEnd/>
          </a:ln>
        </p:spPr>
        <p:txBody>
          <a:bodyPr/>
          <a:lstStyle/>
          <a:p>
            <a:endParaRPr lang="en-US"/>
          </a:p>
        </p:txBody>
      </p:sp>
      <p:sp>
        <p:nvSpPr>
          <p:cNvPr id="31801" name="Freeform 56"/>
          <p:cNvSpPr>
            <a:spLocks/>
          </p:cNvSpPr>
          <p:nvPr/>
        </p:nvSpPr>
        <p:spPr bwMode="auto">
          <a:xfrm>
            <a:off x="7345363" y="3851275"/>
            <a:ext cx="79375" cy="79375"/>
          </a:xfrm>
          <a:custGeom>
            <a:avLst/>
            <a:gdLst>
              <a:gd name="T0" fmla="*/ 39688 w 138"/>
              <a:gd name="T1" fmla="*/ 79375 h 138"/>
              <a:gd name="T2" fmla="*/ 0 w 138"/>
              <a:gd name="T3" fmla="*/ 0 h 138"/>
              <a:gd name="T4" fmla="*/ 79375 w 138"/>
              <a:gd name="T5" fmla="*/ 0 h 138"/>
              <a:gd name="T6" fmla="*/ 79375 w 138"/>
              <a:gd name="T7" fmla="*/ 0 h 138"/>
              <a:gd name="T8" fmla="*/ 39688 w 138"/>
              <a:gd name="T9" fmla="*/ 79375 h 138"/>
              <a:gd name="T10" fmla="*/ 0 60000 65536"/>
              <a:gd name="T11" fmla="*/ 0 60000 65536"/>
              <a:gd name="T12" fmla="*/ 0 60000 65536"/>
              <a:gd name="T13" fmla="*/ 0 60000 65536"/>
              <a:gd name="T14" fmla="*/ 0 60000 65536"/>
              <a:gd name="T15" fmla="*/ 0 w 138"/>
              <a:gd name="T16" fmla="*/ 0 h 138"/>
              <a:gd name="T17" fmla="*/ 138 w 138"/>
              <a:gd name="T18" fmla="*/ 138 h 138"/>
            </a:gdLst>
            <a:ahLst/>
            <a:cxnLst>
              <a:cxn ang="T10">
                <a:pos x="T0" y="T1"/>
              </a:cxn>
              <a:cxn ang="T11">
                <a:pos x="T2" y="T3"/>
              </a:cxn>
              <a:cxn ang="T12">
                <a:pos x="T4" y="T5"/>
              </a:cxn>
              <a:cxn ang="T13">
                <a:pos x="T6" y="T7"/>
              </a:cxn>
              <a:cxn ang="T14">
                <a:pos x="T8" y="T9"/>
              </a:cxn>
            </a:cxnLst>
            <a:rect l="T15" t="T16" r="T17" b="T18"/>
            <a:pathLst>
              <a:path w="138" h="138">
                <a:moveTo>
                  <a:pt x="69" y="138"/>
                </a:moveTo>
                <a:lnTo>
                  <a:pt x="0" y="0"/>
                </a:lnTo>
                <a:cubicBezTo>
                  <a:pt x="44" y="21"/>
                  <a:pt x="95" y="21"/>
                  <a:pt x="138" y="0"/>
                </a:cubicBezTo>
                <a:lnTo>
                  <a:pt x="69" y="138"/>
                </a:lnTo>
                <a:close/>
              </a:path>
            </a:pathLst>
          </a:custGeom>
          <a:solidFill>
            <a:srgbClr val="C0C0C0"/>
          </a:solidFill>
          <a:ln w="0">
            <a:solidFill>
              <a:srgbClr val="000000"/>
            </a:solidFill>
            <a:round/>
            <a:headEnd/>
            <a:tailEnd/>
          </a:ln>
        </p:spPr>
        <p:txBody>
          <a:bodyPr/>
          <a:lstStyle/>
          <a:p>
            <a:endParaRPr lang="en-US"/>
          </a:p>
        </p:txBody>
      </p:sp>
      <p:sp>
        <p:nvSpPr>
          <p:cNvPr id="31802" name="Line 57"/>
          <p:cNvSpPr>
            <a:spLocks noChangeShapeType="1"/>
          </p:cNvSpPr>
          <p:nvPr/>
        </p:nvSpPr>
        <p:spPr bwMode="auto">
          <a:xfrm>
            <a:off x="8083550" y="3711575"/>
            <a:ext cx="1588" cy="158750"/>
          </a:xfrm>
          <a:prstGeom prst="line">
            <a:avLst/>
          </a:prstGeom>
          <a:noFill/>
          <a:ln w="7938" cap="rnd">
            <a:solidFill>
              <a:srgbClr val="C0C0C0"/>
            </a:solidFill>
            <a:round/>
            <a:headEnd/>
            <a:tailEnd/>
          </a:ln>
        </p:spPr>
        <p:txBody>
          <a:bodyPr/>
          <a:lstStyle/>
          <a:p>
            <a:endParaRPr lang="en-US"/>
          </a:p>
        </p:txBody>
      </p:sp>
      <p:sp>
        <p:nvSpPr>
          <p:cNvPr id="31803" name="Freeform 58"/>
          <p:cNvSpPr>
            <a:spLocks/>
          </p:cNvSpPr>
          <p:nvPr/>
        </p:nvSpPr>
        <p:spPr bwMode="auto">
          <a:xfrm>
            <a:off x="8043863" y="3851275"/>
            <a:ext cx="79375" cy="79375"/>
          </a:xfrm>
          <a:custGeom>
            <a:avLst/>
            <a:gdLst>
              <a:gd name="T0" fmla="*/ 39688 w 138"/>
              <a:gd name="T1" fmla="*/ 79375 h 138"/>
              <a:gd name="T2" fmla="*/ 0 w 138"/>
              <a:gd name="T3" fmla="*/ 0 h 138"/>
              <a:gd name="T4" fmla="*/ 79375 w 138"/>
              <a:gd name="T5" fmla="*/ 0 h 138"/>
              <a:gd name="T6" fmla="*/ 79375 w 138"/>
              <a:gd name="T7" fmla="*/ 0 h 138"/>
              <a:gd name="T8" fmla="*/ 39688 w 138"/>
              <a:gd name="T9" fmla="*/ 79375 h 138"/>
              <a:gd name="T10" fmla="*/ 0 60000 65536"/>
              <a:gd name="T11" fmla="*/ 0 60000 65536"/>
              <a:gd name="T12" fmla="*/ 0 60000 65536"/>
              <a:gd name="T13" fmla="*/ 0 60000 65536"/>
              <a:gd name="T14" fmla="*/ 0 60000 65536"/>
              <a:gd name="T15" fmla="*/ 0 w 138"/>
              <a:gd name="T16" fmla="*/ 0 h 138"/>
              <a:gd name="T17" fmla="*/ 138 w 138"/>
              <a:gd name="T18" fmla="*/ 138 h 138"/>
            </a:gdLst>
            <a:ahLst/>
            <a:cxnLst>
              <a:cxn ang="T10">
                <a:pos x="T0" y="T1"/>
              </a:cxn>
              <a:cxn ang="T11">
                <a:pos x="T2" y="T3"/>
              </a:cxn>
              <a:cxn ang="T12">
                <a:pos x="T4" y="T5"/>
              </a:cxn>
              <a:cxn ang="T13">
                <a:pos x="T6" y="T7"/>
              </a:cxn>
              <a:cxn ang="T14">
                <a:pos x="T8" y="T9"/>
              </a:cxn>
            </a:cxnLst>
            <a:rect l="T15" t="T16" r="T17" b="T18"/>
            <a:pathLst>
              <a:path w="138" h="138">
                <a:moveTo>
                  <a:pt x="69" y="138"/>
                </a:moveTo>
                <a:lnTo>
                  <a:pt x="0" y="0"/>
                </a:lnTo>
                <a:cubicBezTo>
                  <a:pt x="43" y="21"/>
                  <a:pt x="95" y="21"/>
                  <a:pt x="138" y="0"/>
                </a:cubicBezTo>
                <a:lnTo>
                  <a:pt x="69" y="138"/>
                </a:lnTo>
                <a:close/>
              </a:path>
            </a:pathLst>
          </a:custGeom>
          <a:solidFill>
            <a:srgbClr val="C0C0C0"/>
          </a:solidFill>
          <a:ln w="0">
            <a:solidFill>
              <a:srgbClr val="000000"/>
            </a:solidFill>
            <a:round/>
            <a:headEnd/>
            <a:tailEnd/>
          </a:ln>
        </p:spPr>
        <p:txBody>
          <a:bodyPr/>
          <a:lstStyle/>
          <a:p>
            <a:endParaRPr lang="en-US"/>
          </a:p>
        </p:txBody>
      </p:sp>
      <p:sp>
        <p:nvSpPr>
          <p:cNvPr id="31804" name="Freeform 59"/>
          <p:cNvSpPr>
            <a:spLocks/>
          </p:cNvSpPr>
          <p:nvPr/>
        </p:nvSpPr>
        <p:spPr bwMode="auto">
          <a:xfrm>
            <a:off x="6916738" y="3492500"/>
            <a:ext cx="558800" cy="1858963"/>
          </a:xfrm>
          <a:custGeom>
            <a:avLst/>
            <a:gdLst>
              <a:gd name="T0" fmla="*/ 558800 w 352"/>
              <a:gd name="T1" fmla="*/ 1858963 h 1171"/>
              <a:gd name="T2" fmla="*/ 0 w 352"/>
              <a:gd name="T3" fmla="*/ 1858963 h 1171"/>
              <a:gd name="T4" fmla="*/ 0 w 352"/>
              <a:gd name="T5" fmla="*/ 0 h 1171"/>
              <a:gd name="T6" fmla="*/ 134938 w 352"/>
              <a:gd name="T7" fmla="*/ 0 h 1171"/>
              <a:gd name="T8" fmla="*/ 0 60000 65536"/>
              <a:gd name="T9" fmla="*/ 0 60000 65536"/>
              <a:gd name="T10" fmla="*/ 0 60000 65536"/>
              <a:gd name="T11" fmla="*/ 0 60000 65536"/>
              <a:gd name="T12" fmla="*/ 0 w 352"/>
              <a:gd name="T13" fmla="*/ 0 h 1171"/>
              <a:gd name="T14" fmla="*/ 352 w 352"/>
              <a:gd name="T15" fmla="*/ 1171 h 1171"/>
            </a:gdLst>
            <a:ahLst/>
            <a:cxnLst>
              <a:cxn ang="T8">
                <a:pos x="T0" y="T1"/>
              </a:cxn>
              <a:cxn ang="T9">
                <a:pos x="T2" y="T3"/>
              </a:cxn>
              <a:cxn ang="T10">
                <a:pos x="T4" y="T5"/>
              </a:cxn>
              <a:cxn ang="T11">
                <a:pos x="T6" y="T7"/>
              </a:cxn>
            </a:cxnLst>
            <a:rect l="T12" t="T13" r="T14" b="T15"/>
            <a:pathLst>
              <a:path w="352" h="1171">
                <a:moveTo>
                  <a:pt x="352" y="1171"/>
                </a:moveTo>
                <a:lnTo>
                  <a:pt x="0" y="1171"/>
                </a:lnTo>
                <a:lnTo>
                  <a:pt x="0" y="0"/>
                </a:lnTo>
                <a:lnTo>
                  <a:pt x="85" y="0"/>
                </a:lnTo>
              </a:path>
            </a:pathLst>
          </a:custGeom>
          <a:noFill/>
          <a:ln w="7938" cap="rnd">
            <a:solidFill>
              <a:srgbClr val="C0C0C0"/>
            </a:solidFill>
            <a:round/>
            <a:headEnd/>
            <a:tailEnd/>
          </a:ln>
        </p:spPr>
        <p:txBody>
          <a:bodyPr/>
          <a:lstStyle/>
          <a:p>
            <a:endParaRPr lang="en-US"/>
          </a:p>
        </p:txBody>
      </p:sp>
      <p:sp>
        <p:nvSpPr>
          <p:cNvPr id="31805" name="Freeform 60"/>
          <p:cNvSpPr>
            <a:spLocks/>
          </p:cNvSpPr>
          <p:nvPr/>
        </p:nvSpPr>
        <p:spPr bwMode="auto">
          <a:xfrm>
            <a:off x="7032625" y="3452813"/>
            <a:ext cx="79375" cy="79375"/>
          </a:xfrm>
          <a:custGeom>
            <a:avLst/>
            <a:gdLst>
              <a:gd name="T0" fmla="*/ 79375 w 138"/>
              <a:gd name="T1" fmla="*/ 39688 h 138"/>
              <a:gd name="T2" fmla="*/ 0 w 138"/>
              <a:gd name="T3" fmla="*/ 79375 h 138"/>
              <a:gd name="T4" fmla="*/ 0 w 138"/>
              <a:gd name="T5" fmla="*/ 0 h 138"/>
              <a:gd name="T6" fmla="*/ 79375 w 138"/>
              <a:gd name="T7" fmla="*/ 39688 h 138"/>
              <a:gd name="T8" fmla="*/ 0 60000 65536"/>
              <a:gd name="T9" fmla="*/ 0 60000 65536"/>
              <a:gd name="T10" fmla="*/ 0 60000 65536"/>
              <a:gd name="T11" fmla="*/ 0 60000 65536"/>
              <a:gd name="T12" fmla="*/ 0 w 138"/>
              <a:gd name="T13" fmla="*/ 0 h 138"/>
              <a:gd name="T14" fmla="*/ 138 w 138"/>
              <a:gd name="T15" fmla="*/ 138 h 138"/>
            </a:gdLst>
            <a:ahLst/>
            <a:cxnLst>
              <a:cxn ang="T8">
                <a:pos x="T0" y="T1"/>
              </a:cxn>
              <a:cxn ang="T9">
                <a:pos x="T2" y="T3"/>
              </a:cxn>
              <a:cxn ang="T10">
                <a:pos x="T4" y="T5"/>
              </a:cxn>
              <a:cxn ang="T11">
                <a:pos x="T6" y="T7"/>
              </a:cxn>
            </a:cxnLst>
            <a:rect l="T12" t="T13" r="T14" b="T15"/>
            <a:pathLst>
              <a:path w="138" h="138">
                <a:moveTo>
                  <a:pt x="138" y="69"/>
                </a:moveTo>
                <a:lnTo>
                  <a:pt x="0" y="138"/>
                </a:lnTo>
                <a:cubicBezTo>
                  <a:pt x="22" y="94"/>
                  <a:pt x="22" y="43"/>
                  <a:pt x="0" y="0"/>
                </a:cubicBezTo>
                <a:lnTo>
                  <a:pt x="138" y="69"/>
                </a:lnTo>
                <a:close/>
              </a:path>
            </a:pathLst>
          </a:custGeom>
          <a:solidFill>
            <a:srgbClr val="C0C0C0"/>
          </a:solidFill>
          <a:ln w="0">
            <a:solidFill>
              <a:srgbClr val="000000"/>
            </a:solidFill>
            <a:round/>
            <a:headEnd/>
            <a:tailEnd/>
          </a:ln>
        </p:spPr>
        <p:txBody>
          <a:bodyPr/>
          <a:lstStyle/>
          <a:p>
            <a:endParaRPr lang="en-US"/>
          </a:p>
        </p:txBody>
      </p:sp>
      <p:sp>
        <p:nvSpPr>
          <p:cNvPr id="31806" name="Freeform 61"/>
          <p:cNvSpPr>
            <a:spLocks/>
          </p:cNvSpPr>
          <p:nvPr/>
        </p:nvSpPr>
        <p:spPr bwMode="auto">
          <a:xfrm>
            <a:off x="6807200" y="3382963"/>
            <a:ext cx="1519238" cy="2187575"/>
          </a:xfrm>
          <a:custGeom>
            <a:avLst/>
            <a:gdLst>
              <a:gd name="T0" fmla="*/ 1519238 w 957"/>
              <a:gd name="T1" fmla="*/ 2187575 h 1378"/>
              <a:gd name="T2" fmla="*/ 0 w 957"/>
              <a:gd name="T3" fmla="*/ 2187575 h 1378"/>
              <a:gd name="T4" fmla="*/ 0 w 957"/>
              <a:gd name="T5" fmla="*/ 0 h 1378"/>
              <a:gd name="T6" fmla="*/ 244475 w 957"/>
              <a:gd name="T7" fmla="*/ 0 h 1378"/>
              <a:gd name="T8" fmla="*/ 0 60000 65536"/>
              <a:gd name="T9" fmla="*/ 0 60000 65536"/>
              <a:gd name="T10" fmla="*/ 0 60000 65536"/>
              <a:gd name="T11" fmla="*/ 0 60000 65536"/>
              <a:gd name="T12" fmla="*/ 0 w 957"/>
              <a:gd name="T13" fmla="*/ 0 h 1378"/>
              <a:gd name="T14" fmla="*/ 957 w 957"/>
              <a:gd name="T15" fmla="*/ 1378 h 1378"/>
            </a:gdLst>
            <a:ahLst/>
            <a:cxnLst>
              <a:cxn ang="T8">
                <a:pos x="T0" y="T1"/>
              </a:cxn>
              <a:cxn ang="T9">
                <a:pos x="T2" y="T3"/>
              </a:cxn>
              <a:cxn ang="T10">
                <a:pos x="T4" y="T5"/>
              </a:cxn>
              <a:cxn ang="T11">
                <a:pos x="T6" y="T7"/>
              </a:cxn>
            </a:cxnLst>
            <a:rect l="T12" t="T13" r="T14" b="T15"/>
            <a:pathLst>
              <a:path w="957" h="1378">
                <a:moveTo>
                  <a:pt x="957" y="1378"/>
                </a:moveTo>
                <a:lnTo>
                  <a:pt x="0" y="1378"/>
                </a:lnTo>
                <a:lnTo>
                  <a:pt x="0" y="0"/>
                </a:lnTo>
                <a:lnTo>
                  <a:pt x="154" y="0"/>
                </a:lnTo>
              </a:path>
            </a:pathLst>
          </a:custGeom>
          <a:noFill/>
          <a:ln w="7938" cap="rnd">
            <a:solidFill>
              <a:srgbClr val="C0C0C0"/>
            </a:solidFill>
            <a:round/>
            <a:headEnd/>
            <a:tailEnd/>
          </a:ln>
        </p:spPr>
        <p:txBody>
          <a:bodyPr/>
          <a:lstStyle/>
          <a:p>
            <a:endParaRPr lang="en-US"/>
          </a:p>
        </p:txBody>
      </p:sp>
      <p:sp>
        <p:nvSpPr>
          <p:cNvPr id="31807" name="Freeform 62"/>
          <p:cNvSpPr>
            <a:spLocks/>
          </p:cNvSpPr>
          <p:nvPr/>
        </p:nvSpPr>
        <p:spPr bwMode="auto">
          <a:xfrm>
            <a:off x="7032625" y="3343275"/>
            <a:ext cx="79375" cy="79375"/>
          </a:xfrm>
          <a:custGeom>
            <a:avLst/>
            <a:gdLst>
              <a:gd name="T0" fmla="*/ 79375 w 138"/>
              <a:gd name="T1" fmla="*/ 39688 h 138"/>
              <a:gd name="T2" fmla="*/ 0 w 138"/>
              <a:gd name="T3" fmla="*/ 79375 h 138"/>
              <a:gd name="T4" fmla="*/ 0 w 138"/>
              <a:gd name="T5" fmla="*/ 0 h 138"/>
              <a:gd name="T6" fmla="*/ 79375 w 138"/>
              <a:gd name="T7" fmla="*/ 39688 h 138"/>
              <a:gd name="T8" fmla="*/ 0 60000 65536"/>
              <a:gd name="T9" fmla="*/ 0 60000 65536"/>
              <a:gd name="T10" fmla="*/ 0 60000 65536"/>
              <a:gd name="T11" fmla="*/ 0 60000 65536"/>
              <a:gd name="T12" fmla="*/ 0 w 138"/>
              <a:gd name="T13" fmla="*/ 0 h 138"/>
              <a:gd name="T14" fmla="*/ 138 w 138"/>
              <a:gd name="T15" fmla="*/ 138 h 138"/>
            </a:gdLst>
            <a:ahLst/>
            <a:cxnLst>
              <a:cxn ang="T8">
                <a:pos x="T0" y="T1"/>
              </a:cxn>
              <a:cxn ang="T9">
                <a:pos x="T2" y="T3"/>
              </a:cxn>
              <a:cxn ang="T10">
                <a:pos x="T4" y="T5"/>
              </a:cxn>
              <a:cxn ang="T11">
                <a:pos x="T6" y="T7"/>
              </a:cxn>
            </a:cxnLst>
            <a:rect l="T12" t="T13" r="T14" b="T15"/>
            <a:pathLst>
              <a:path w="138" h="138">
                <a:moveTo>
                  <a:pt x="138" y="69"/>
                </a:moveTo>
                <a:lnTo>
                  <a:pt x="0" y="138"/>
                </a:lnTo>
                <a:cubicBezTo>
                  <a:pt x="22" y="94"/>
                  <a:pt x="22" y="43"/>
                  <a:pt x="0" y="0"/>
                </a:cubicBezTo>
                <a:lnTo>
                  <a:pt x="138" y="69"/>
                </a:lnTo>
                <a:close/>
              </a:path>
            </a:pathLst>
          </a:custGeom>
          <a:solidFill>
            <a:srgbClr val="C0C0C0"/>
          </a:solidFill>
          <a:ln w="0">
            <a:solidFill>
              <a:srgbClr val="000000"/>
            </a:solidFill>
            <a:round/>
            <a:headEnd/>
            <a:tailEnd/>
          </a:ln>
        </p:spPr>
        <p:txBody>
          <a:bodyPr/>
          <a:lstStyle/>
          <a:p>
            <a:endParaRPr lang="en-US"/>
          </a:p>
        </p:txBody>
      </p:sp>
      <p:sp>
        <p:nvSpPr>
          <p:cNvPr id="64" name="Footer Placeholder 3"/>
          <p:cNvSpPr>
            <a:spLocks noGrp="1"/>
          </p:cNvSpPr>
          <p:nvPr>
            <p:ph type="ftr" sz="quarter" idx="10"/>
          </p:nvPr>
        </p:nvSpPr>
        <p:spPr>
          <a:xfrm>
            <a:off x="381000" y="6172200"/>
            <a:ext cx="4267200" cy="609600"/>
          </a:xfrm>
          <a:noFill/>
        </p:spPr>
        <p:txBody>
          <a:bodyPr/>
          <a:lstStyle/>
          <a:p>
            <a:r>
              <a:rPr lang="en-US" smtClean="0"/>
              <a:t>© David Kirk/NVIDIA and Wen-mei W. Hwu, 2007</a:t>
            </a:r>
          </a:p>
          <a:p>
            <a:r>
              <a:rPr lang="en-US" smtClean="0"/>
              <a:t>ECE 498AL, University of Illinois, Urbana-Champaign</a:t>
            </a:r>
            <a:endParaRPr lang="en-US" dirty="0" smtClean="0"/>
          </a:p>
        </p:txBody>
      </p:sp>
    </p:spTree>
    <p:extLst>
      <p:ext uri="{BB962C8B-B14F-4D97-AF65-F5344CB8AC3E}">
        <p14:creationId xmlns:p14="http://schemas.microsoft.com/office/powerpoint/2010/main" val="2265317349"/>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a:xfrm>
            <a:off x="685800" y="0"/>
            <a:ext cx="8305800" cy="1143000"/>
          </a:xfrm>
        </p:spPr>
        <p:txBody>
          <a:bodyPr/>
          <a:lstStyle/>
          <a:p>
            <a:pPr eaLnBrk="1" hangingPunct="1"/>
            <a:r>
              <a:rPr lang="en-US" smtClean="0"/>
              <a:t>Parallel Memory Architecture</a:t>
            </a:r>
          </a:p>
        </p:txBody>
      </p:sp>
      <p:sp>
        <p:nvSpPr>
          <p:cNvPr id="32772" name="Rectangle 3"/>
          <p:cNvSpPr>
            <a:spLocks noGrp="1" noChangeArrowheads="1"/>
          </p:cNvSpPr>
          <p:nvPr>
            <p:ph type="body" idx="1"/>
          </p:nvPr>
        </p:nvSpPr>
        <p:spPr>
          <a:xfrm>
            <a:off x="685800" y="1295400"/>
            <a:ext cx="8305800" cy="4572000"/>
          </a:xfrm>
        </p:spPr>
        <p:txBody>
          <a:bodyPr/>
          <a:lstStyle/>
          <a:p>
            <a:pPr marL="457200" indent="-457200" eaLnBrk="1" hangingPunct="1"/>
            <a:r>
              <a:rPr lang="en-US" sz="2400" dirty="0" smtClean="0"/>
              <a:t>In a parallel machine, many threads access memory</a:t>
            </a:r>
          </a:p>
          <a:p>
            <a:pPr marL="974725" lvl="1" indent="-403225" eaLnBrk="1" hangingPunct="1"/>
            <a:r>
              <a:rPr lang="en-US" sz="2000" dirty="0" smtClean="0"/>
              <a:t>Therefore, memory is divided into </a:t>
            </a:r>
            <a:r>
              <a:rPr lang="en-US" sz="2000" dirty="0" smtClean="0">
                <a:solidFill>
                  <a:schemeClr val="accent2"/>
                </a:solidFill>
              </a:rPr>
              <a:t>banks</a:t>
            </a:r>
          </a:p>
          <a:p>
            <a:pPr marL="974725" lvl="1" indent="-403225" eaLnBrk="1" hangingPunct="1"/>
            <a:r>
              <a:rPr lang="en-US" sz="2000" dirty="0" smtClean="0"/>
              <a:t>Essential to achieve high bandwidth</a:t>
            </a:r>
          </a:p>
          <a:p>
            <a:pPr marL="974725" lvl="1" indent="-403225" eaLnBrk="1" hangingPunct="1"/>
            <a:endParaRPr lang="en-US" sz="2000" i="1" dirty="0" smtClean="0"/>
          </a:p>
          <a:p>
            <a:pPr marL="457200" indent="-457200" eaLnBrk="1" hangingPunct="1"/>
            <a:r>
              <a:rPr lang="en-US" sz="2400" dirty="0" smtClean="0"/>
              <a:t>Each bank can service one address per cycle</a:t>
            </a:r>
          </a:p>
          <a:p>
            <a:pPr marL="974725" lvl="1" indent="-403225" eaLnBrk="1" hangingPunct="1"/>
            <a:r>
              <a:rPr lang="en-US" sz="2000" dirty="0" smtClean="0"/>
              <a:t>A memory can service as many simultaneous </a:t>
            </a:r>
            <a:br>
              <a:rPr lang="en-US" sz="2000" dirty="0" smtClean="0"/>
            </a:br>
            <a:r>
              <a:rPr lang="en-US" sz="2000" dirty="0" smtClean="0"/>
              <a:t>accesses as it has banks</a:t>
            </a:r>
          </a:p>
          <a:p>
            <a:pPr marL="457200" indent="-457200" eaLnBrk="1" hangingPunct="1"/>
            <a:endParaRPr lang="en-US" sz="2400" dirty="0" smtClean="0"/>
          </a:p>
          <a:p>
            <a:pPr marL="457200" indent="-457200" eaLnBrk="1" hangingPunct="1"/>
            <a:r>
              <a:rPr lang="en-US" sz="2400" dirty="0" smtClean="0"/>
              <a:t>Multiple simultaneous accesses to a bank</a:t>
            </a:r>
            <a:br>
              <a:rPr lang="en-US" sz="2400" dirty="0" smtClean="0"/>
            </a:br>
            <a:r>
              <a:rPr lang="en-US" sz="2400" dirty="0" smtClean="0"/>
              <a:t>result in a </a:t>
            </a:r>
            <a:r>
              <a:rPr lang="en-US" sz="2400" dirty="0" smtClean="0">
                <a:solidFill>
                  <a:schemeClr val="accent2"/>
                </a:solidFill>
              </a:rPr>
              <a:t>bank conflict </a:t>
            </a:r>
          </a:p>
          <a:p>
            <a:pPr marL="974725" lvl="1" indent="-403225" eaLnBrk="1" hangingPunct="1"/>
            <a:r>
              <a:rPr lang="en-US" sz="2000" dirty="0" smtClean="0"/>
              <a:t>Conflicting accesses are serialized</a:t>
            </a:r>
          </a:p>
        </p:txBody>
      </p:sp>
      <p:grpSp>
        <p:nvGrpSpPr>
          <p:cNvPr id="2" name="Group 4"/>
          <p:cNvGrpSpPr>
            <a:grpSpLocks/>
          </p:cNvGrpSpPr>
          <p:nvPr/>
        </p:nvGrpSpPr>
        <p:grpSpPr bwMode="auto">
          <a:xfrm>
            <a:off x="7696200" y="2514600"/>
            <a:ext cx="1219200" cy="3276600"/>
            <a:chOff x="4656" y="1488"/>
            <a:chExt cx="768" cy="2064"/>
          </a:xfrm>
        </p:grpSpPr>
        <p:sp>
          <p:nvSpPr>
            <p:cNvPr id="32774" name="AutoShape 5"/>
            <p:cNvSpPr>
              <a:spLocks noChangeArrowheads="1"/>
            </p:cNvSpPr>
            <p:nvPr/>
          </p:nvSpPr>
          <p:spPr bwMode="auto">
            <a:xfrm>
              <a:off x="4656" y="3312"/>
              <a:ext cx="768" cy="240"/>
            </a:xfrm>
            <a:prstGeom prst="cube">
              <a:avLst>
                <a:gd name="adj" fmla="val 26565"/>
              </a:avLst>
            </a:prstGeom>
            <a:solidFill>
              <a:schemeClr val="accent1"/>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Bank 15</a:t>
              </a:r>
            </a:p>
          </p:txBody>
        </p:sp>
        <p:sp>
          <p:nvSpPr>
            <p:cNvPr id="32775" name="AutoShape 6"/>
            <p:cNvSpPr>
              <a:spLocks noChangeArrowheads="1"/>
            </p:cNvSpPr>
            <p:nvPr/>
          </p:nvSpPr>
          <p:spPr bwMode="auto">
            <a:xfrm>
              <a:off x="4656" y="2688"/>
              <a:ext cx="768" cy="240"/>
            </a:xfrm>
            <a:prstGeom prst="cube">
              <a:avLst>
                <a:gd name="adj" fmla="val 26565"/>
              </a:avLst>
            </a:prstGeom>
            <a:solidFill>
              <a:schemeClr val="accent1"/>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Bank 7</a:t>
              </a:r>
            </a:p>
          </p:txBody>
        </p:sp>
        <p:sp>
          <p:nvSpPr>
            <p:cNvPr id="32776" name="AutoShape 7"/>
            <p:cNvSpPr>
              <a:spLocks noChangeArrowheads="1"/>
            </p:cNvSpPr>
            <p:nvPr/>
          </p:nvSpPr>
          <p:spPr bwMode="auto">
            <a:xfrm>
              <a:off x="4656" y="2514"/>
              <a:ext cx="768" cy="240"/>
            </a:xfrm>
            <a:prstGeom prst="cube">
              <a:avLst>
                <a:gd name="adj" fmla="val 26565"/>
              </a:avLst>
            </a:prstGeom>
            <a:solidFill>
              <a:schemeClr val="accent1"/>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Bank 6</a:t>
              </a:r>
            </a:p>
          </p:txBody>
        </p:sp>
        <p:sp>
          <p:nvSpPr>
            <p:cNvPr id="32777" name="AutoShape 8"/>
            <p:cNvSpPr>
              <a:spLocks noChangeArrowheads="1"/>
            </p:cNvSpPr>
            <p:nvPr/>
          </p:nvSpPr>
          <p:spPr bwMode="auto">
            <a:xfrm>
              <a:off x="4656" y="2346"/>
              <a:ext cx="768" cy="240"/>
            </a:xfrm>
            <a:prstGeom prst="cube">
              <a:avLst>
                <a:gd name="adj" fmla="val 26565"/>
              </a:avLst>
            </a:prstGeom>
            <a:solidFill>
              <a:schemeClr val="accent1"/>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Bank 5</a:t>
              </a:r>
            </a:p>
          </p:txBody>
        </p:sp>
        <p:sp>
          <p:nvSpPr>
            <p:cNvPr id="32778" name="AutoShape 9"/>
            <p:cNvSpPr>
              <a:spLocks noChangeArrowheads="1"/>
            </p:cNvSpPr>
            <p:nvPr/>
          </p:nvSpPr>
          <p:spPr bwMode="auto">
            <a:xfrm>
              <a:off x="4656" y="2172"/>
              <a:ext cx="768" cy="240"/>
            </a:xfrm>
            <a:prstGeom prst="cube">
              <a:avLst>
                <a:gd name="adj" fmla="val 26565"/>
              </a:avLst>
            </a:prstGeom>
            <a:solidFill>
              <a:schemeClr val="accent1"/>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Bank 4</a:t>
              </a:r>
            </a:p>
          </p:txBody>
        </p:sp>
        <p:sp>
          <p:nvSpPr>
            <p:cNvPr id="32779" name="AutoShape 10"/>
            <p:cNvSpPr>
              <a:spLocks noChangeArrowheads="1"/>
            </p:cNvSpPr>
            <p:nvPr/>
          </p:nvSpPr>
          <p:spPr bwMode="auto">
            <a:xfrm>
              <a:off x="4656" y="1998"/>
              <a:ext cx="768" cy="240"/>
            </a:xfrm>
            <a:prstGeom prst="cube">
              <a:avLst>
                <a:gd name="adj" fmla="val 26565"/>
              </a:avLst>
            </a:prstGeom>
            <a:solidFill>
              <a:schemeClr val="accent1"/>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Bank 3</a:t>
              </a:r>
            </a:p>
          </p:txBody>
        </p:sp>
        <p:sp>
          <p:nvSpPr>
            <p:cNvPr id="32780" name="AutoShape 11"/>
            <p:cNvSpPr>
              <a:spLocks noChangeArrowheads="1"/>
            </p:cNvSpPr>
            <p:nvPr/>
          </p:nvSpPr>
          <p:spPr bwMode="auto">
            <a:xfrm>
              <a:off x="4656" y="1830"/>
              <a:ext cx="768" cy="240"/>
            </a:xfrm>
            <a:prstGeom prst="cube">
              <a:avLst>
                <a:gd name="adj" fmla="val 26565"/>
              </a:avLst>
            </a:prstGeom>
            <a:solidFill>
              <a:schemeClr val="accent1"/>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Bank 2</a:t>
              </a:r>
            </a:p>
          </p:txBody>
        </p:sp>
        <p:sp>
          <p:nvSpPr>
            <p:cNvPr id="32781" name="AutoShape 12"/>
            <p:cNvSpPr>
              <a:spLocks noChangeArrowheads="1"/>
            </p:cNvSpPr>
            <p:nvPr/>
          </p:nvSpPr>
          <p:spPr bwMode="auto">
            <a:xfrm>
              <a:off x="4656" y="1656"/>
              <a:ext cx="768" cy="240"/>
            </a:xfrm>
            <a:prstGeom prst="cube">
              <a:avLst>
                <a:gd name="adj" fmla="val 26565"/>
              </a:avLst>
            </a:prstGeom>
            <a:solidFill>
              <a:schemeClr val="accent1"/>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Bank 1</a:t>
              </a:r>
            </a:p>
          </p:txBody>
        </p:sp>
        <p:sp>
          <p:nvSpPr>
            <p:cNvPr id="32782" name="AutoShape 13"/>
            <p:cNvSpPr>
              <a:spLocks noChangeArrowheads="1"/>
            </p:cNvSpPr>
            <p:nvPr/>
          </p:nvSpPr>
          <p:spPr bwMode="auto">
            <a:xfrm>
              <a:off x="4656" y="1488"/>
              <a:ext cx="768" cy="240"/>
            </a:xfrm>
            <a:prstGeom prst="cube">
              <a:avLst>
                <a:gd name="adj" fmla="val 26565"/>
              </a:avLst>
            </a:prstGeom>
            <a:solidFill>
              <a:schemeClr val="accent1"/>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Bank 0</a:t>
              </a:r>
            </a:p>
          </p:txBody>
        </p:sp>
        <p:grpSp>
          <p:nvGrpSpPr>
            <p:cNvPr id="3" name="Group 14"/>
            <p:cNvGrpSpPr>
              <a:grpSpLocks/>
            </p:cNvGrpSpPr>
            <p:nvPr/>
          </p:nvGrpSpPr>
          <p:grpSpPr bwMode="auto">
            <a:xfrm>
              <a:off x="5010" y="3000"/>
              <a:ext cx="48" cy="240"/>
              <a:chOff x="2400" y="2832"/>
              <a:chExt cx="48" cy="240"/>
            </a:xfrm>
          </p:grpSpPr>
          <p:sp>
            <p:nvSpPr>
              <p:cNvPr id="32784" name="Oval 15"/>
              <p:cNvSpPr>
                <a:spLocks noChangeArrowheads="1"/>
              </p:cNvSpPr>
              <p:nvPr/>
            </p:nvSpPr>
            <p:spPr bwMode="auto">
              <a:xfrm>
                <a:off x="2400" y="2832"/>
                <a:ext cx="48" cy="48"/>
              </a:xfrm>
              <a:prstGeom prst="ellipse">
                <a:avLst/>
              </a:prstGeom>
              <a:solidFill>
                <a:schemeClr val="tx1"/>
              </a:solidFill>
              <a:ln w="9525">
                <a:solidFill>
                  <a:schemeClr val="tx1"/>
                </a:solidFill>
                <a:round/>
                <a:headEnd/>
                <a:tailEnd/>
              </a:ln>
            </p:spPr>
            <p:txBody>
              <a:bodyPr wrap="none" anchor="ctr"/>
              <a:lstStyle/>
              <a:p>
                <a:endParaRPr lang="en-US"/>
              </a:p>
            </p:txBody>
          </p:sp>
          <p:sp>
            <p:nvSpPr>
              <p:cNvPr id="32785" name="Oval 16"/>
              <p:cNvSpPr>
                <a:spLocks noChangeArrowheads="1"/>
              </p:cNvSpPr>
              <p:nvPr/>
            </p:nvSpPr>
            <p:spPr bwMode="auto">
              <a:xfrm>
                <a:off x="2400" y="2928"/>
                <a:ext cx="48" cy="48"/>
              </a:xfrm>
              <a:prstGeom prst="ellipse">
                <a:avLst/>
              </a:prstGeom>
              <a:solidFill>
                <a:schemeClr val="tx1"/>
              </a:solidFill>
              <a:ln w="9525">
                <a:solidFill>
                  <a:schemeClr val="tx1"/>
                </a:solidFill>
                <a:round/>
                <a:headEnd/>
                <a:tailEnd/>
              </a:ln>
            </p:spPr>
            <p:txBody>
              <a:bodyPr wrap="none" anchor="ctr"/>
              <a:lstStyle/>
              <a:p>
                <a:endParaRPr lang="en-US"/>
              </a:p>
            </p:txBody>
          </p:sp>
          <p:sp>
            <p:nvSpPr>
              <p:cNvPr id="32786" name="Oval 17"/>
              <p:cNvSpPr>
                <a:spLocks noChangeArrowheads="1"/>
              </p:cNvSpPr>
              <p:nvPr/>
            </p:nvSpPr>
            <p:spPr bwMode="auto">
              <a:xfrm>
                <a:off x="2400" y="3024"/>
                <a:ext cx="48" cy="48"/>
              </a:xfrm>
              <a:prstGeom prst="ellipse">
                <a:avLst/>
              </a:prstGeom>
              <a:solidFill>
                <a:schemeClr val="tx1"/>
              </a:solidFill>
              <a:ln w="9525">
                <a:solidFill>
                  <a:schemeClr val="tx1"/>
                </a:solidFill>
                <a:round/>
                <a:headEnd/>
                <a:tailEnd/>
              </a:ln>
            </p:spPr>
            <p:txBody>
              <a:bodyPr wrap="none" anchor="ctr"/>
              <a:lstStyle/>
              <a:p>
                <a:endParaRPr lang="en-US"/>
              </a:p>
            </p:txBody>
          </p:sp>
        </p:grpSp>
      </p:grpSp>
      <p:sp>
        <p:nvSpPr>
          <p:cNvPr id="19" name="Footer Placeholder 3"/>
          <p:cNvSpPr>
            <a:spLocks noGrp="1"/>
          </p:cNvSpPr>
          <p:nvPr>
            <p:ph type="ftr" sz="quarter" idx="10"/>
          </p:nvPr>
        </p:nvSpPr>
        <p:spPr>
          <a:xfrm>
            <a:off x="381000" y="6172200"/>
            <a:ext cx="4267200" cy="609600"/>
          </a:xfrm>
          <a:noFill/>
        </p:spPr>
        <p:txBody>
          <a:bodyPr/>
          <a:lstStyle/>
          <a:p>
            <a:r>
              <a:rPr lang="en-US" smtClean="0"/>
              <a:t>© David Kirk/NVIDIA and Wen-mei W. Hwu, 2007</a:t>
            </a:r>
          </a:p>
          <a:p>
            <a:r>
              <a:rPr lang="en-US" smtClean="0"/>
              <a:t>ECE 498AL, University of Illinois, Urbana-Champaign</a:t>
            </a:r>
            <a:endParaRPr lang="en-US" dirty="0" smtClean="0"/>
          </a:p>
        </p:txBody>
      </p:sp>
    </p:spTree>
    <p:extLst>
      <p:ext uri="{BB962C8B-B14F-4D97-AF65-F5344CB8AC3E}">
        <p14:creationId xmlns:p14="http://schemas.microsoft.com/office/powerpoint/2010/main" val="3576758785"/>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p:txBody>
          <a:bodyPr/>
          <a:lstStyle/>
          <a:p>
            <a:pPr eaLnBrk="1" hangingPunct="1"/>
            <a:r>
              <a:rPr lang="en-US" smtClean="0"/>
              <a:t>Bank Addressing Examples</a:t>
            </a:r>
          </a:p>
        </p:txBody>
      </p:sp>
      <p:sp>
        <p:nvSpPr>
          <p:cNvPr id="33796" name="Rectangle 3"/>
          <p:cNvSpPr>
            <a:spLocks noGrp="1" noChangeArrowheads="1"/>
          </p:cNvSpPr>
          <p:nvPr>
            <p:ph type="body" sz="half" idx="1"/>
          </p:nvPr>
        </p:nvSpPr>
        <p:spPr>
          <a:xfrm>
            <a:off x="685800" y="1524000"/>
            <a:ext cx="4152900" cy="4572000"/>
          </a:xfrm>
          <a:noFill/>
          <a:ln>
            <a:solidFill>
              <a:schemeClr val="tx1"/>
            </a:solidFill>
          </a:ln>
        </p:spPr>
        <p:txBody>
          <a:bodyPr/>
          <a:lstStyle/>
          <a:p>
            <a:pPr marL="457200" indent="-457200" eaLnBrk="1" hangingPunct="1"/>
            <a:r>
              <a:rPr lang="en-US" sz="2400" smtClean="0"/>
              <a:t>No Bank Conflicts</a:t>
            </a:r>
          </a:p>
          <a:p>
            <a:pPr marL="974725" lvl="1" indent="-403225" eaLnBrk="1" hangingPunct="1"/>
            <a:r>
              <a:rPr lang="en-US" sz="2000" smtClean="0"/>
              <a:t>Linear addressing </a:t>
            </a:r>
            <a:br>
              <a:rPr lang="en-US" sz="2000" smtClean="0"/>
            </a:br>
            <a:r>
              <a:rPr lang="en-US" sz="2000" smtClean="0"/>
              <a:t>stride == 1</a:t>
            </a:r>
          </a:p>
        </p:txBody>
      </p:sp>
      <p:sp>
        <p:nvSpPr>
          <p:cNvPr id="33797" name="Rectangle 4"/>
          <p:cNvSpPr>
            <a:spLocks noGrp="1" noChangeArrowheads="1"/>
          </p:cNvSpPr>
          <p:nvPr>
            <p:ph type="body" sz="half" idx="2"/>
          </p:nvPr>
        </p:nvSpPr>
        <p:spPr>
          <a:xfrm>
            <a:off x="4838700" y="1524000"/>
            <a:ext cx="4152900" cy="4572000"/>
          </a:xfrm>
          <a:noFill/>
          <a:ln>
            <a:solidFill>
              <a:schemeClr val="tx1"/>
            </a:solidFill>
          </a:ln>
        </p:spPr>
        <p:txBody>
          <a:bodyPr/>
          <a:lstStyle/>
          <a:p>
            <a:pPr marL="457200" indent="-457200" eaLnBrk="1" hangingPunct="1"/>
            <a:r>
              <a:rPr lang="en-US" sz="2400" smtClean="0"/>
              <a:t>No Bank Conflicts</a:t>
            </a:r>
          </a:p>
          <a:p>
            <a:pPr marL="974725" lvl="1" indent="-403225" eaLnBrk="1" hangingPunct="1"/>
            <a:r>
              <a:rPr lang="en-US" sz="2000" smtClean="0"/>
              <a:t>Random 1:1 Permutation</a:t>
            </a:r>
          </a:p>
        </p:txBody>
      </p:sp>
      <p:grpSp>
        <p:nvGrpSpPr>
          <p:cNvPr id="2" name="Group 5"/>
          <p:cNvGrpSpPr>
            <a:grpSpLocks/>
          </p:cNvGrpSpPr>
          <p:nvPr/>
        </p:nvGrpSpPr>
        <p:grpSpPr bwMode="auto">
          <a:xfrm>
            <a:off x="685800" y="2667000"/>
            <a:ext cx="3657600" cy="3276600"/>
            <a:chOff x="432" y="1680"/>
            <a:chExt cx="2304" cy="2064"/>
          </a:xfrm>
        </p:grpSpPr>
        <p:grpSp>
          <p:nvGrpSpPr>
            <p:cNvPr id="3" name="Group 6"/>
            <p:cNvGrpSpPr>
              <a:grpSpLocks/>
            </p:cNvGrpSpPr>
            <p:nvPr/>
          </p:nvGrpSpPr>
          <p:grpSpPr bwMode="auto">
            <a:xfrm>
              <a:off x="1968" y="1680"/>
              <a:ext cx="768" cy="2064"/>
              <a:chOff x="4656" y="1488"/>
              <a:chExt cx="768" cy="2064"/>
            </a:xfrm>
          </p:grpSpPr>
          <p:sp>
            <p:nvSpPr>
              <p:cNvPr id="33861" name="AutoShape 7"/>
              <p:cNvSpPr>
                <a:spLocks noChangeArrowheads="1"/>
              </p:cNvSpPr>
              <p:nvPr/>
            </p:nvSpPr>
            <p:spPr bwMode="auto">
              <a:xfrm>
                <a:off x="4656" y="3312"/>
                <a:ext cx="768" cy="240"/>
              </a:xfrm>
              <a:prstGeom prst="cube">
                <a:avLst>
                  <a:gd name="adj" fmla="val 26565"/>
                </a:avLst>
              </a:prstGeom>
              <a:solidFill>
                <a:schemeClr val="accent1"/>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Bank 15</a:t>
                </a:r>
              </a:p>
            </p:txBody>
          </p:sp>
          <p:sp>
            <p:nvSpPr>
              <p:cNvPr id="33862" name="AutoShape 8"/>
              <p:cNvSpPr>
                <a:spLocks noChangeArrowheads="1"/>
              </p:cNvSpPr>
              <p:nvPr/>
            </p:nvSpPr>
            <p:spPr bwMode="auto">
              <a:xfrm>
                <a:off x="4656" y="2688"/>
                <a:ext cx="768" cy="240"/>
              </a:xfrm>
              <a:prstGeom prst="cube">
                <a:avLst>
                  <a:gd name="adj" fmla="val 26565"/>
                </a:avLst>
              </a:prstGeom>
              <a:solidFill>
                <a:schemeClr val="accent1"/>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Bank 7</a:t>
                </a:r>
              </a:p>
            </p:txBody>
          </p:sp>
          <p:sp>
            <p:nvSpPr>
              <p:cNvPr id="33863" name="AutoShape 9"/>
              <p:cNvSpPr>
                <a:spLocks noChangeArrowheads="1"/>
              </p:cNvSpPr>
              <p:nvPr/>
            </p:nvSpPr>
            <p:spPr bwMode="auto">
              <a:xfrm>
                <a:off x="4656" y="2514"/>
                <a:ext cx="768" cy="240"/>
              </a:xfrm>
              <a:prstGeom prst="cube">
                <a:avLst>
                  <a:gd name="adj" fmla="val 26565"/>
                </a:avLst>
              </a:prstGeom>
              <a:solidFill>
                <a:schemeClr val="accent1"/>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Bank 6</a:t>
                </a:r>
              </a:p>
            </p:txBody>
          </p:sp>
          <p:sp>
            <p:nvSpPr>
              <p:cNvPr id="33864" name="AutoShape 10"/>
              <p:cNvSpPr>
                <a:spLocks noChangeArrowheads="1"/>
              </p:cNvSpPr>
              <p:nvPr/>
            </p:nvSpPr>
            <p:spPr bwMode="auto">
              <a:xfrm>
                <a:off x="4656" y="2346"/>
                <a:ext cx="768" cy="240"/>
              </a:xfrm>
              <a:prstGeom prst="cube">
                <a:avLst>
                  <a:gd name="adj" fmla="val 26565"/>
                </a:avLst>
              </a:prstGeom>
              <a:solidFill>
                <a:schemeClr val="accent1"/>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Bank 5</a:t>
                </a:r>
              </a:p>
            </p:txBody>
          </p:sp>
          <p:sp>
            <p:nvSpPr>
              <p:cNvPr id="33865" name="AutoShape 11"/>
              <p:cNvSpPr>
                <a:spLocks noChangeArrowheads="1"/>
              </p:cNvSpPr>
              <p:nvPr/>
            </p:nvSpPr>
            <p:spPr bwMode="auto">
              <a:xfrm>
                <a:off x="4656" y="2172"/>
                <a:ext cx="768" cy="240"/>
              </a:xfrm>
              <a:prstGeom prst="cube">
                <a:avLst>
                  <a:gd name="adj" fmla="val 26565"/>
                </a:avLst>
              </a:prstGeom>
              <a:solidFill>
                <a:schemeClr val="accent1"/>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Bank 4</a:t>
                </a:r>
              </a:p>
            </p:txBody>
          </p:sp>
          <p:sp>
            <p:nvSpPr>
              <p:cNvPr id="33866" name="AutoShape 12"/>
              <p:cNvSpPr>
                <a:spLocks noChangeArrowheads="1"/>
              </p:cNvSpPr>
              <p:nvPr/>
            </p:nvSpPr>
            <p:spPr bwMode="auto">
              <a:xfrm>
                <a:off x="4656" y="1998"/>
                <a:ext cx="768" cy="240"/>
              </a:xfrm>
              <a:prstGeom prst="cube">
                <a:avLst>
                  <a:gd name="adj" fmla="val 26565"/>
                </a:avLst>
              </a:prstGeom>
              <a:solidFill>
                <a:schemeClr val="accent1"/>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Bank 3</a:t>
                </a:r>
              </a:p>
            </p:txBody>
          </p:sp>
          <p:sp>
            <p:nvSpPr>
              <p:cNvPr id="33867" name="AutoShape 13"/>
              <p:cNvSpPr>
                <a:spLocks noChangeArrowheads="1"/>
              </p:cNvSpPr>
              <p:nvPr/>
            </p:nvSpPr>
            <p:spPr bwMode="auto">
              <a:xfrm>
                <a:off x="4656" y="1830"/>
                <a:ext cx="768" cy="240"/>
              </a:xfrm>
              <a:prstGeom prst="cube">
                <a:avLst>
                  <a:gd name="adj" fmla="val 26565"/>
                </a:avLst>
              </a:prstGeom>
              <a:solidFill>
                <a:schemeClr val="accent1"/>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Bank 2</a:t>
                </a:r>
              </a:p>
            </p:txBody>
          </p:sp>
          <p:sp>
            <p:nvSpPr>
              <p:cNvPr id="33868" name="AutoShape 14"/>
              <p:cNvSpPr>
                <a:spLocks noChangeArrowheads="1"/>
              </p:cNvSpPr>
              <p:nvPr/>
            </p:nvSpPr>
            <p:spPr bwMode="auto">
              <a:xfrm>
                <a:off x="4656" y="1656"/>
                <a:ext cx="768" cy="240"/>
              </a:xfrm>
              <a:prstGeom prst="cube">
                <a:avLst>
                  <a:gd name="adj" fmla="val 26565"/>
                </a:avLst>
              </a:prstGeom>
              <a:solidFill>
                <a:schemeClr val="accent1"/>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Bank 1</a:t>
                </a:r>
              </a:p>
            </p:txBody>
          </p:sp>
          <p:sp>
            <p:nvSpPr>
              <p:cNvPr id="33869" name="AutoShape 15"/>
              <p:cNvSpPr>
                <a:spLocks noChangeArrowheads="1"/>
              </p:cNvSpPr>
              <p:nvPr/>
            </p:nvSpPr>
            <p:spPr bwMode="auto">
              <a:xfrm>
                <a:off x="4656" y="1488"/>
                <a:ext cx="768" cy="240"/>
              </a:xfrm>
              <a:prstGeom prst="cube">
                <a:avLst>
                  <a:gd name="adj" fmla="val 26565"/>
                </a:avLst>
              </a:prstGeom>
              <a:solidFill>
                <a:schemeClr val="accent1"/>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Bank 0</a:t>
                </a:r>
              </a:p>
            </p:txBody>
          </p:sp>
          <p:grpSp>
            <p:nvGrpSpPr>
              <p:cNvPr id="4" name="Group 16"/>
              <p:cNvGrpSpPr>
                <a:grpSpLocks/>
              </p:cNvGrpSpPr>
              <p:nvPr/>
            </p:nvGrpSpPr>
            <p:grpSpPr bwMode="auto">
              <a:xfrm>
                <a:off x="5010" y="3000"/>
                <a:ext cx="48" cy="240"/>
                <a:chOff x="2400" y="2832"/>
                <a:chExt cx="48" cy="240"/>
              </a:xfrm>
            </p:grpSpPr>
            <p:sp>
              <p:nvSpPr>
                <p:cNvPr id="33871" name="Oval 17"/>
                <p:cNvSpPr>
                  <a:spLocks noChangeArrowheads="1"/>
                </p:cNvSpPr>
                <p:nvPr/>
              </p:nvSpPr>
              <p:spPr bwMode="auto">
                <a:xfrm>
                  <a:off x="2400" y="2832"/>
                  <a:ext cx="48" cy="48"/>
                </a:xfrm>
                <a:prstGeom prst="ellipse">
                  <a:avLst/>
                </a:prstGeom>
                <a:solidFill>
                  <a:schemeClr val="tx1"/>
                </a:solidFill>
                <a:ln w="9525">
                  <a:solidFill>
                    <a:schemeClr val="tx1"/>
                  </a:solidFill>
                  <a:round/>
                  <a:headEnd/>
                  <a:tailEnd/>
                </a:ln>
              </p:spPr>
              <p:txBody>
                <a:bodyPr wrap="none" anchor="ctr"/>
                <a:lstStyle/>
                <a:p>
                  <a:endParaRPr lang="en-US"/>
                </a:p>
              </p:txBody>
            </p:sp>
            <p:sp>
              <p:nvSpPr>
                <p:cNvPr id="33872" name="Oval 18"/>
                <p:cNvSpPr>
                  <a:spLocks noChangeArrowheads="1"/>
                </p:cNvSpPr>
                <p:nvPr/>
              </p:nvSpPr>
              <p:spPr bwMode="auto">
                <a:xfrm>
                  <a:off x="2400" y="2928"/>
                  <a:ext cx="48" cy="48"/>
                </a:xfrm>
                <a:prstGeom prst="ellipse">
                  <a:avLst/>
                </a:prstGeom>
                <a:solidFill>
                  <a:schemeClr val="tx1"/>
                </a:solidFill>
                <a:ln w="9525">
                  <a:solidFill>
                    <a:schemeClr val="tx1"/>
                  </a:solidFill>
                  <a:round/>
                  <a:headEnd/>
                  <a:tailEnd/>
                </a:ln>
              </p:spPr>
              <p:txBody>
                <a:bodyPr wrap="none" anchor="ctr"/>
                <a:lstStyle/>
                <a:p>
                  <a:endParaRPr lang="en-US"/>
                </a:p>
              </p:txBody>
            </p:sp>
            <p:sp>
              <p:nvSpPr>
                <p:cNvPr id="33873" name="Oval 19"/>
                <p:cNvSpPr>
                  <a:spLocks noChangeArrowheads="1"/>
                </p:cNvSpPr>
                <p:nvPr/>
              </p:nvSpPr>
              <p:spPr bwMode="auto">
                <a:xfrm>
                  <a:off x="2400" y="3024"/>
                  <a:ext cx="48" cy="48"/>
                </a:xfrm>
                <a:prstGeom prst="ellipse">
                  <a:avLst/>
                </a:prstGeom>
                <a:solidFill>
                  <a:schemeClr val="tx1"/>
                </a:solidFill>
                <a:ln w="9525">
                  <a:solidFill>
                    <a:schemeClr val="tx1"/>
                  </a:solidFill>
                  <a:round/>
                  <a:headEnd/>
                  <a:tailEnd/>
                </a:ln>
              </p:spPr>
              <p:txBody>
                <a:bodyPr wrap="none" anchor="ctr"/>
                <a:lstStyle/>
                <a:p>
                  <a:endParaRPr lang="en-US"/>
                </a:p>
              </p:txBody>
            </p:sp>
          </p:grpSp>
        </p:grpSp>
        <p:grpSp>
          <p:nvGrpSpPr>
            <p:cNvPr id="5" name="Group 20"/>
            <p:cNvGrpSpPr>
              <a:grpSpLocks/>
            </p:cNvGrpSpPr>
            <p:nvPr/>
          </p:nvGrpSpPr>
          <p:grpSpPr bwMode="auto">
            <a:xfrm>
              <a:off x="432" y="1680"/>
              <a:ext cx="768" cy="2064"/>
              <a:chOff x="4656" y="1488"/>
              <a:chExt cx="768" cy="2064"/>
            </a:xfrm>
          </p:grpSpPr>
          <p:sp>
            <p:nvSpPr>
              <p:cNvPr id="33848" name="AutoShape 21"/>
              <p:cNvSpPr>
                <a:spLocks noChangeArrowheads="1"/>
              </p:cNvSpPr>
              <p:nvPr/>
            </p:nvSpPr>
            <p:spPr bwMode="auto">
              <a:xfrm>
                <a:off x="4656" y="3312"/>
                <a:ext cx="768" cy="240"/>
              </a:xfrm>
              <a:prstGeom prst="cube">
                <a:avLst>
                  <a:gd name="adj" fmla="val 26565"/>
                </a:avLst>
              </a:prstGeom>
              <a:solidFill>
                <a:schemeClr val="accent2"/>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Thread 15</a:t>
                </a:r>
              </a:p>
            </p:txBody>
          </p:sp>
          <p:sp>
            <p:nvSpPr>
              <p:cNvPr id="33849" name="AutoShape 22"/>
              <p:cNvSpPr>
                <a:spLocks noChangeArrowheads="1"/>
              </p:cNvSpPr>
              <p:nvPr/>
            </p:nvSpPr>
            <p:spPr bwMode="auto">
              <a:xfrm>
                <a:off x="4656" y="2688"/>
                <a:ext cx="768" cy="240"/>
              </a:xfrm>
              <a:prstGeom prst="cube">
                <a:avLst>
                  <a:gd name="adj" fmla="val 26565"/>
                </a:avLst>
              </a:prstGeom>
              <a:solidFill>
                <a:schemeClr val="accent2"/>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Thread 7</a:t>
                </a:r>
              </a:p>
            </p:txBody>
          </p:sp>
          <p:sp>
            <p:nvSpPr>
              <p:cNvPr id="33850" name="AutoShape 23"/>
              <p:cNvSpPr>
                <a:spLocks noChangeArrowheads="1"/>
              </p:cNvSpPr>
              <p:nvPr/>
            </p:nvSpPr>
            <p:spPr bwMode="auto">
              <a:xfrm>
                <a:off x="4656" y="2514"/>
                <a:ext cx="768" cy="240"/>
              </a:xfrm>
              <a:prstGeom prst="cube">
                <a:avLst>
                  <a:gd name="adj" fmla="val 26565"/>
                </a:avLst>
              </a:prstGeom>
              <a:solidFill>
                <a:schemeClr val="accent2"/>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Thread 6</a:t>
                </a:r>
              </a:p>
            </p:txBody>
          </p:sp>
          <p:sp>
            <p:nvSpPr>
              <p:cNvPr id="33851" name="AutoShape 24"/>
              <p:cNvSpPr>
                <a:spLocks noChangeArrowheads="1"/>
              </p:cNvSpPr>
              <p:nvPr/>
            </p:nvSpPr>
            <p:spPr bwMode="auto">
              <a:xfrm>
                <a:off x="4656" y="2346"/>
                <a:ext cx="768" cy="240"/>
              </a:xfrm>
              <a:prstGeom prst="cube">
                <a:avLst>
                  <a:gd name="adj" fmla="val 26565"/>
                </a:avLst>
              </a:prstGeom>
              <a:solidFill>
                <a:schemeClr val="accent2"/>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Thread 5</a:t>
                </a:r>
              </a:p>
            </p:txBody>
          </p:sp>
          <p:sp>
            <p:nvSpPr>
              <p:cNvPr id="33852" name="AutoShape 25"/>
              <p:cNvSpPr>
                <a:spLocks noChangeArrowheads="1"/>
              </p:cNvSpPr>
              <p:nvPr/>
            </p:nvSpPr>
            <p:spPr bwMode="auto">
              <a:xfrm>
                <a:off x="4656" y="2172"/>
                <a:ext cx="768" cy="240"/>
              </a:xfrm>
              <a:prstGeom prst="cube">
                <a:avLst>
                  <a:gd name="adj" fmla="val 26565"/>
                </a:avLst>
              </a:prstGeom>
              <a:solidFill>
                <a:schemeClr val="accent2"/>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Thread 4</a:t>
                </a:r>
              </a:p>
            </p:txBody>
          </p:sp>
          <p:sp>
            <p:nvSpPr>
              <p:cNvPr id="33853" name="AutoShape 26"/>
              <p:cNvSpPr>
                <a:spLocks noChangeArrowheads="1"/>
              </p:cNvSpPr>
              <p:nvPr/>
            </p:nvSpPr>
            <p:spPr bwMode="auto">
              <a:xfrm>
                <a:off x="4656" y="1998"/>
                <a:ext cx="768" cy="240"/>
              </a:xfrm>
              <a:prstGeom prst="cube">
                <a:avLst>
                  <a:gd name="adj" fmla="val 26565"/>
                </a:avLst>
              </a:prstGeom>
              <a:solidFill>
                <a:schemeClr val="accent2"/>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Thread 3</a:t>
                </a:r>
              </a:p>
            </p:txBody>
          </p:sp>
          <p:sp>
            <p:nvSpPr>
              <p:cNvPr id="33854" name="AutoShape 27"/>
              <p:cNvSpPr>
                <a:spLocks noChangeArrowheads="1"/>
              </p:cNvSpPr>
              <p:nvPr/>
            </p:nvSpPr>
            <p:spPr bwMode="auto">
              <a:xfrm>
                <a:off x="4656" y="1830"/>
                <a:ext cx="768" cy="240"/>
              </a:xfrm>
              <a:prstGeom prst="cube">
                <a:avLst>
                  <a:gd name="adj" fmla="val 26565"/>
                </a:avLst>
              </a:prstGeom>
              <a:solidFill>
                <a:schemeClr val="accent2"/>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Thread 2</a:t>
                </a:r>
              </a:p>
            </p:txBody>
          </p:sp>
          <p:sp>
            <p:nvSpPr>
              <p:cNvPr id="33855" name="AutoShape 28"/>
              <p:cNvSpPr>
                <a:spLocks noChangeArrowheads="1"/>
              </p:cNvSpPr>
              <p:nvPr/>
            </p:nvSpPr>
            <p:spPr bwMode="auto">
              <a:xfrm>
                <a:off x="4656" y="1656"/>
                <a:ext cx="768" cy="240"/>
              </a:xfrm>
              <a:prstGeom prst="cube">
                <a:avLst>
                  <a:gd name="adj" fmla="val 26565"/>
                </a:avLst>
              </a:prstGeom>
              <a:solidFill>
                <a:schemeClr val="accent2"/>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Thread 1</a:t>
                </a:r>
              </a:p>
            </p:txBody>
          </p:sp>
          <p:sp>
            <p:nvSpPr>
              <p:cNvPr id="33856" name="AutoShape 29"/>
              <p:cNvSpPr>
                <a:spLocks noChangeArrowheads="1"/>
              </p:cNvSpPr>
              <p:nvPr/>
            </p:nvSpPr>
            <p:spPr bwMode="auto">
              <a:xfrm>
                <a:off x="4656" y="1488"/>
                <a:ext cx="768" cy="240"/>
              </a:xfrm>
              <a:prstGeom prst="cube">
                <a:avLst>
                  <a:gd name="adj" fmla="val 26565"/>
                </a:avLst>
              </a:prstGeom>
              <a:solidFill>
                <a:schemeClr val="accent2"/>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Thread 0</a:t>
                </a:r>
              </a:p>
            </p:txBody>
          </p:sp>
          <p:grpSp>
            <p:nvGrpSpPr>
              <p:cNvPr id="6" name="Group 30"/>
              <p:cNvGrpSpPr>
                <a:grpSpLocks/>
              </p:cNvGrpSpPr>
              <p:nvPr/>
            </p:nvGrpSpPr>
            <p:grpSpPr bwMode="auto">
              <a:xfrm>
                <a:off x="5010" y="3000"/>
                <a:ext cx="48" cy="240"/>
                <a:chOff x="2400" y="2832"/>
                <a:chExt cx="48" cy="240"/>
              </a:xfrm>
            </p:grpSpPr>
            <p:sp>
              <p:nvSpPr>
                <p:cNvPr id="33858" name="Oval 31"/>
                <p:cNvSpPr>
                  <a:spLocks noChangeArrowheads="1"/>
                </p:cNvSpPr>
                <p:nvPr/>
              </p:nvSpPr>
              <p:spPr bwMode="auto">
                <a:xfrm>
                  <a:off x="2400" y="2832"/>
                  <a:ext cx="48" cy="48"/>
                </a:xfrm>
                <a:prstGeom prst="ellipse">
                  <a:avLst/>
                </a:prstGeom>
                <a:solidFill>
                  <a:schemeClr val="tx1"/>
                </a:solidFill>
                <a:ln w="9525">
                  <a:solidFill>
                    <a:schemeClr val="tx1"/>
                  </a:solidFill>
                  <a:round/>
                  <a:headEnd/>
                  <a:tailEnd/>
                </a:ln>
              </p:spPr>
              <p:txBody>
                <a:bodyPr wrap="none" anchor="ctr"/>
                <a:lstStyle/>
                <a:p>
                  <a:endParaRPr lang="en-US"/>
                </a:p>
              </p:txBody>
            </p:sp>
            <p:sp>
              <p:nvSpPr>
                <p:cNvPr id="33859" name="Oval 32"/>
                <p:cNvSpPr>
                  <a:spLocks noChangeArrowheads="1"/>
                </p:cNvSpPr>
                <p:nvPr/>
              </p:nvSpPr>
              <p:spPr bwMode="auto">
                <a:xfrm>
                  <a:off x="2400" y="2928"/>
                  <a:ext cx="48" cy="48"/>
                </a:xfrm>
                <a:prstGeom prst="ellipse">
                  <a:avLst/>
                </a:prstGeom>
                <a:solidFill>
                  <a:schemeClr val="tx1"/>
                </a:solidFill>
                <a:ln w="9525">
                  <a:solidFill>
                    <a:schemeClr val="tx1"/>
                  </a:solidFill>
                  <a:round/>
                  <a:headEnd/>
                  <a:tailEnd/>
                </a:ln>
              </p:spPr>
              <p:txBody>
                <a:bodyPr wrap="none" anchor="ctr"/>
                <a:lstStyle/>
                <a:p>
                  <a:endParaRPr lang="en-US"/>
                </a:p>
              </p:txBody>
            </p:sp>
            <p:sp>
              <p:nvSpPr>
                <p:cNvPr id="33860" name="Oval 33"/>
                <p:cNvSpPr>
                  <a:spLocks noChangeArrowheads="1"/>
                </p:cNvSpPr>
                <p:nvPr/>
              </p:nvSpPr>
              <p:spPr bwMode="auto">
                <a:xfrm>
                  <a:off x="2400" y="3024"/>
                  <a:ext cx="48" cy="48"/>
                </a:xfrm>
                <a:prstGeom prst="ellipse">
                  <a:avLst/>
                </a:prstGeom>
                <a:solidFill>
                  <a:schemeClr val="tx1"/>
                </a:solidFill>
                <a:ln w="9525">
                  <a:solidFill>
                    <a:schemeClr val="tx1"/>
                  </a:solidFill>
                  <a:round/>
                  <a:headEnd/>
                  <a:tailEnd/>
                </a:ln>
              </p:spPr>
              <p:txBody>
                <a:bodyPr wrap="none" anchor="ctr"/>
                <a:lstStyle/>
                <a:p>
                  <a:endParaRPr lang="en-US"/>
                </a:p>
              </p:txBody>
            </p:sp>
          </p:grpSp>
        </p:grpSp>
        <p:cxnSp>
          <p:nvCxnSpPr>
            <p:cNvPr id="33839" name="AutoShape 34"/>
            <p:cNvCxnSpPr>
              <a:cxnSpLocks noChangeShapeType="1"/>
              <a:stCxn id="33856" idx="4"/>
              <a:endCxn id="33869" idx="2"/>
            </p:cNvCxnSpPr>
            <p:nvPr/>
          </p:nvCxnSpPr>
          <p:spPr bwMode="auto">
            <a:xfrm>
              <a:off x="1136" y="1832"/>
              <a:ext cx="832" cy="0"/>
            </a:xfrm>
            <a:prstGeom prst="straightConnector1">
              <a:avLst/>
            </a:prstGeom>
            <a:noFill/>
            <a:ln w="25400">
              <a:solidFill>
                <a:schemeClr val="tx1"/>
              </a:solidFill>
              <a:round/>
              <a:headEnd/>
              <a:tailEnd type="triangle" w="lg" len="lg"/>
            </a:ln>
          </p:spPr>
        </p:cxnSp>
        <p:cxnSp>
          <p:nvCxnSpPr>
            <p:cNvPr id="33840" name="AutoShape 35"/>
            <p:cNvCxnSpPr>
              <a:cxnSpLocks noChangeShapeType="1"/>
              <a:stCxn id="33855" idx="4"/>
              <a:endCxn id="33868" idx="2"/>
            </p:cNvCxnSpPr>
            <p:nvPr/>
          </p:nvCxnSpPr>
          <p:spPr bwMode="auto">
            <a:xfrm>
              <a:off x="1136" y="2000"/>
              <a:ext cx="832" cy="0"/>
            </a:xfrm>
            <a:prstGeom prst="straightConnector1">
              <a:avLst/>
            </a:prstGeom>
            <a:noFill/>
            <a:ln w="25400">
              <a:solidFill>
                <a:schemeClr val="tx1"/>
              </a:solidFill>
              <a:round/>
              <a:headEnd/>
              <a:tailEnd type="triangle" w="lg" len="lg"/>
            </a:ln>
          </p:spPr>
        </p:cxnSp>
        <p:cxnSp>
          <p:nvCxnSpPr>
            <p:cNvPr id="33841" name="AutoShape 36"/>
            <p:cNvCxnSpPr>
              <a:cxnSpLocks noChangeShapeType="1"/>
              <a:stCxn id="33854" idx="4"/>
              <a:endCxn id="33867" idx="2"/>
            </p:cNvCxnSpPr>
            <p:nvPr/>
          </p:nvCxnSpPr>
          <p:spPr bwMode="auto">
            <a:xfrm>
              <a:off x="1136" y="2174"/>
              <a:ext cx="832" cy="0"/>
            </a:xfrm>
            <a:prstGeom prst="straightConnector1">
              <a:avLst/>
            </a:prstGeom>
            <a:noFill/>
            <a:ln w="25400">
              <a:solidFill>
                <a:schemeClr val="tx1"/>
              </a:solidFill>
              <a:round/>
              <a:headEnd/>
              <a:tailEnd type="triangle" w="lg" len="lg"/>
            </a:ln>
          </p:spPr>
        </p:cxnSp>
        <p:cxnSp>
          <p:nvCxnSpPr>
            <p:cNvPr id="33842" name="AutoShape 37"/>
            <p:cNvCxnSpPr>
              <a:cxnSpLocks noChangeShapeType="1"/>
              <a:stCxn id="33853" idx="4"/>
              <a:endCxn id="33866" idx="2"/>
            </p:cNvCxnSpPr>
            <p:nvPr/>
          </p:nvCxnSpPr>
          <p:spPr bwMode="auto">
            <a:xfrm>
              <a:off x="1136" y="2342"/>
              <a:ext cx="832" cy="0"/>
            </a:xfrm>
            <a:prstGeom prst="straightConnector1">
              <a:avLst/>
            </a:prstGeom>
            <a:noFill/>
            <a:ln w="25400">
              <a:solidFill>
                <a:schemeClr val="tx1"/>
              </a:solidFill>
              <a:round/>
              <a:headEnd/>
              <a:tailEnd type="triangle" w="lg" len="lg"/>
            </a:ln>
          </p:spPr>
        </p:cxnSp>
        <p:cxnSp>
          <p:nvCxnSpPr>
            <p:cNvPr id="33843" name="AutoShape 38"/>
            <p:cNvCxnSpPr>
              <a:cxnSpLocks noChangeShapeType="1"/>
              <a:stCxn id="33852" idx="4"/>
              <a:endCxn id="33865" idx="2"/>
            </p:cNvCxnSpPr>
            <p:nvPr/>
          </p:nvCxnSpPr>
          <p:spPr bwMode="auto">
            <a:xfrm>
              <a:off x="1136" y="2516"/>
              <a:ext cx="832" cy="0"/>
            </a:xfrm>
            <a:prstGeom prst="straightConnector1">
              <a:avLst/>
            </a:prstGeom>
            <a:noFill/>
            <a:ln w="25400">
              <a:solidFill>
                <a:schemeClr val="tx1"/>
              </a:solidFill>
              <a:round/>
              <a:headEnd/>
              <a:tailEnd type="triangle" w="lg" len="lg"/>
            </a:ln>
          </p:spPr>
        </p:cxnSp>
        <p:cxnSp>
          <p:nvCxnSpPr>
            <p:cNvPr id="33844" name="AutoShape 39"/>
            <p:cNvCxnSpPr>
              <a:cxnSpLocks noChangeShapeType="1"/>
              <a:stCxn id="33851" idx="4"/>
              <a:endCxn id="33864" idx="2"/>
            </p:cNvCxnSpPr>
            <p:nvPr/>
          </p:nvCxnSpPr>
          <p:spPr bwMode="auto">
            <a:xfrm>
              <a:off x="1136" y="2690"/>
              <a:ext cx="832" cy="0"/>
            </a:xfrm>
            <a:prstGeom prst="straightConnector1">
              <a:avLst/>
            </a:prstGeom>
            <a:noFill/>
            <a:ln w="25400">
              <a:solidFill>
                <a:schemeClr val="tx1"/>
              </a:solidFill>
              <a:round/>
              <a:headEnd/>
              <a:tailEnd type="triangle" w="lg" len="lg"/>
            </a:ln>
          </p:spPr>
        </p:cxnSp>
        <p:cxnSp>
          <p:nvCxnSpPr>
            <p:cNvPr id="33845" name="AutoShape 40"/>
            <p:cNvCxnSpPr>
              <a:cxnSpLocks noChangeShapeType="1"/>
              <a:stCxn id="33850" idx="4"/>
              <a:endCxn id="33863" idx="2"/>
            </p:cNvCxnSpPr>
            <p:nvPr/>
          </p:nvCxnSpPr>
          <p:spPr bwMode="auto">
            <a:xfrm>
              <a:off x="1136" y="2858"/>
              <a:ext cx="832" cy="0"/>
            </a:xfrm>
            <a:prstGeom prst="straightConnector1">
              <a:avLst/>
            </a:prstGeom>
            <a:noFill/>
            <a:ln w="25400">
              <a:solidFill>
                <a:schemeClr val="tx1"/>
              </a:solidFill>
              <a:round/>
              <a:headEnd/>
              <a:tailEnd type="triangle" w="lg" len="lg"/>
            </a:ln>
          </p:spPr>
        </p:cxnSp>
        <p:cxnSp>
          <p:nvCxnSpPr>
            <p:cNvPr id="33846" name="AutoShape 41"/>
            <p:cNvCxnSpPr>
              <a:cxnSpLocks noChangeShapeType="1"/>
              <a:stCxn id="33849" idx="4"/>
              <a:endCxn id="33862" idx="2"/>
            </p:cNvCxnSpPr>
            <p:nvPr/>
          </p:nvCxnSpPr>
          <p:spPr bwMode="auto">
            <a:xfrm>
              <a:off x="1136" y="3032"/>
              <a:ext cx="832" cy="0"/>
            </a:xfrm>
            <a:prstGeom prst="straightConnector1">
              <a:avLst/>
            </a:prstGeom>
            <a:noFill/>
            <a:ln w="25400">
              <a:solidFill>
                <a:schemeClr val="tx1"/>
              </a:solidFill>
              <a:round/>
              <a:headEnd/>
              <a:tailEnd type="triangle" w="lg" len="lg"/>
            </a:ln>
          </p:spPr>
        </p:cxnSp>
        <p:cxnSp>
          <p:nvCxnSpPr>
            <p:cNvPr id="33847" name="AutoShape 42"/>
            <p:cNvCxnSpPr>
              <a:cxnSpLocks noChangeShapeType="1"/>
              <a:stCxn id="33848" idx="4"/>
              <a:endCxn id="33861" idx="2"/>
            </p:cNvCxnSpPr>
            <p:nvPr/>
          </p:nvCxnSpPr>
          <p:spPr bwMode="auto">
            <a:xfrm>
              <a:off x="1136" y="3656"/>
              <a:ext cx="832" cy="0"/>
            </a:xfrm>
            <a:prstGeom prst="straightConnector1">
              <a:avLst/>
            </a:prstGeom>
            <a:noFill/>
            <a:ln w="25400">
              <a:solidFill>
                <a:schemeClr val="tx1"/>
              </a:solidFill>
              <a:round/>
              <a:headEnd/>
              <a:tailEnd type="triangle" w="lg" len="lg"/>
            </a:ln>
          </p:spPr>
        </p:cxnSp>
      </p:grpSp>
      <p:grpSp>
        <p:nvGrpSpPr>
          <p:cNvPr id="7" name="Group 43"/>
          <p:cNvGrpSpPr>
            <a:grpSpLocks/>
          </p:cNvGrpSpPr>
          <p:nvPr/>
        </p:nvGrpSpPr>
        <p:grpSpPr bwMode="auto">
          <a:xfrm>
            <a:off x="4800600" y="2667000"/>
            <a:ext cx="3657600" cy="3276600"/>
            <a:chOff x="3024" y="1680"/>
            <a:chExt cx="2304" cy="2064"/>
          </a:xfrm>
        </p:grpSpPr>
        <p:grpSp>
          <p:nvGrpSpPr>
            <p:cNvPr id="8" name="Group 44"/>
            <p:cNvGrpSpPr>
              <a:grpSpLocks/>
            </p:cNvGrpSpPr>
            <p:nvPr/>
          </p:nvGrpSpPr>
          <p:grpSpPr bwMode="auto">
            <a:xfrm>
              <a:off x="4560" y="1680"/>
              <a:ext cx="768" cy="2064"/>
              <a:chOff x="4656" y="1488"/>
              <a:chExt cx="768" cy="2064"/>
            </a:xfrm>
          </p:grpSpPr>
          <p:sp>
            <p:nvSpPr>
              <p:cNvPr id="33824" name="AutoShape 45"/>
              <p:cNvSpPr>
                <a:spLocks noChangeArrowheads="1"/>
              </p:cNvSpPr>
              <p:nvPr/>
            </p:nvSpPr>
            <p:spPr bwMode="auto">
              <a:xfrm>
                <a:off x="4656" y="3312"/>
                <a:ext cx="768" cy="240"/>
              </a:xfrm>
              <a:prstGeom prst="cube">
                <a:avLst>
                  <a:gd name="adj" fmla="val 26565"/>
                </a:avLst>
              </a:prstGeom>
              <a:solidFill>
                <a:schemeClr val="accent1"/>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Bank 15</a:t>
                </a:r>
              </a:p>
            </p:txBody>
          </p:sp>
          <p:sp>
            <p:nvSpPr>
              <p:cNvPr id="33825" name="AutoShape 46"/>
              <p:cNvSpPr>
                <a:spLocks noChangeArrowheads="1"/>
              </p:cNvSpPr>
              <p:nvPr/>
            </p:nvSpPr>
            <p:spPr bwMode="auto">
              <a:xfrm>
                <a:off x="4656" y="2688"/>
                <a:ext cx="768" cy="240"/>
              </a:xfrm>
              <a:prstGeom prst="cube">
                <a:avLst>
                  <a:gd name="adj" fmla="val 26565"/>
                </a:avLst>
              </a:prstGeom>
              <a:solidFill>
                <a:schemeClr val="accent1"/>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Bank 7</a:t>
                </a:r>
              </a:p>
            </p:txBody>
          </p:sp>
          <p:sp>
            <p:nvSpPr>
              <p:cNvPr id="33826" name="AutoShape 47"/>
              <p:cNvSpPr>
                <a:spLocks noChangeArrowheads="1"/>
              </p:cNvSpPr>
              <p:nvPr/>
            </p:nvSpPr>
            <p:spPr bwMode="auto">
              <a:xfrm>
                <a:off x="4656" y="2514"/>
                <a:ext cx="768" cy="240"/>
              </a:xfrm>
              <a:prstGeom prst="cube">
                <a:avLst>
                  <a:gd name="adj" fmla="val 26565"/>
                </a:avLst>
              </a:prstGeom>
              <a:solidFill>
                <a:schemeClr val="accent1"/>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Bank 6</a:t>
                </a:r>
              </a:p>
            </p:txBody>
          </p:sp>
          <p:sp>
            <p:nvSpPr>
              <p:cNvPr id="33827" name="AutoShape 48"/>
              <p:cNvSpPr>
                <a:spLocks noChangeArrowheads="1"/>
              </p:cNvSpPr>
              <p:nvPr/>
            </p:nvSpPr>
            <p:spPr bwMode="auto">
              <a:xfrm>
                <a:off x="4656" y="2346"/>
                <a:ext cx="768" cy="240"/>
              </a:xfrm>
              <a:prstGeom prst="cube">
                <a:avLst>
                  <a:gd name="adj" fmla="val 26565"/>
                </a:avLst>
              </a:prstGeom>
              <a:solidFill>
                <a:schemeClr val="accent1"/>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Bank 5</a:t>
                </a:r>
              </a:p>
            </p:txBody>
          </p:sp>
          <p:sp>
            <p:nvSpPr>
              <p:cNvPr id="33828" name="AutoShape 49"/>
              <p:cNvSpPr>
                <a:spLocks noChangeArrowheads="1"/>
              </p:cNvSpPr>
              <p:nvPr/>
            </p:nvSpPr>
            <p:spPr bwMode="auto">
              <a:xfrm>
                <a:off x="4656" y="2172"/>
                <a:ext cx="768" cy="240"/>
              </a:xfrm>
              <a:prstGeom prst="cube">
                <a:avLst>
                  <a:gd name="adj" fmla="val 26565"/>
                </a:avLst>
              </a:prstGeom>
              <a:solidFill>
                <a:schemeClr val="accent1"/>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Bank 4</a:t>
                </a:r>
              </a:p>
            </p:txBody>
          </p:sp>
          <p:sp>
            <p:nvSpPr>
              <p:cNvPr id="33829" name="AutoShape 50"/>
              <p:cNvSpPr>
                <a:spLocks noChangeArrowheads="1"/>
              </p:cNvSpPr>
              <p:nvPr/>
            </p:nvSpPr>
            <p:spPr bwMode="auto">
              <a:xfrm>
                <a:off x="4656" y="1998"/>
                <a:ext cx="768" cy="240"/>
              </a:xfrm>
              <a:prstGeom prst="cube">
                <a:avLst>
                  <a:gd name="adj" fmla="val 26565"/>
                </a:avLst>
              </a:prstGeom>
              <a:solidFill>
                <a:schemeClr val="accent1"/>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Bank 3</a:t>
                </a:r>
              </a:p>
            </p:txBody>
          </p:sp>
          <p:sp>
            <p:nvSpPr>
              <p:cNvPr id="33830" name="AutoShape 51"/>
              <p:cNvSpPr>
                <a:spLocks noChangeArrowheads="1"/>
              </p:cNvSpPr>
              <p:nvPr/>
            </p:nvSpPr>
            <p:spPr bwMode="auto">
              <a:xfrm>
                <a:off x="4656" y="1830"/>
                <a:ext cx="768" cy="240"/>
              </a:xfrm>
              <a:prstGeom prst="cube">
                <a:avLst>
                  <a:gd name="adj" fmla="val 26565"/>
                </a:avLst>
              </a:prstGeom>
              <a:solidFill>
                <a:schemeClr val="accent1"/>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Bank 2</a:t>
                </a:r>
              </a:p>
            </p:txBody>
          </p:sp>
          <p:sp>
            <p:nvSpPr>
              <p:cNvPr id="33831" name="AutoShape 52"/>
              <p:cNvSpPr>
                <a:spLocks noChangeArrowheads="1"/>
              </p:cNvSpPr>
              <p:nvPr/>
            </p:nvSpPr>
            <p:spPr bwMode="auto">
              <a:xfrm>
                <a:off x="4656" y="1656"/>
                <a:ext cx="768" cy="240"/>
              </a:xfrm>
              <a:prstGeom prst="cube">
                <a:avLst>
                  <a:gd name="adj" fmla="val 26565"/>
                </a:avLst>
              </a:prstGeom>
              <a:solidFill>
                <a:schemeClr val="accent1"/>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Bank 1</a:t>
                </a:r>
              </a:p>
            </p:txBody>
          </p:sp>
          <p:sp>
            <p:nvSpPr>
              <p:cNvPr id="33832" name="AutoShape 53"/>
              <p:cNvSpPr>
                <a:spLocks noChangeArrowheads="1"/>
              </p:cNvSpPr>
              <p:nvPr/>
            </p:nvSpPr>
            <p:spPr bwMode="auto">
              <a:xfrm>
                <a:off x="4656" y="1488"/>
                <a:ext cx="768" cy="240"/>
              </a:xfrm>
              <a:prstGeom prst="cube">
                <a:avLst>
                  <a:gd name="adj" fmla="val 26565"/>
                </a:avLst>
              </a:prstGeom>
              <a:solidFill>
                <a:schemeClr val="accent1"/>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Bank 0</a:t>
                </a:r>
              </a:p>
            </p:txBody>
          </p:sp>
          <p:grpSp>
            <p:nvGrpSpPr>
              <p:cNvPr id="9" name="Group 54"/>
              <p:cNvGrpSpPr>
                <a:grpSpLocks/>
              </p:cNvGrpSpPr>
              <p:nvPr/>
            </p:nvGrpSpPr>
            <p:grpSpPr bwMode="auto">
              <a:xfrm>
                <a:off x="5010" y="3000"/>
                <a:ext cx="48" cy="240"/>
                <a:chOff x="2400" y="2832"/>
                <a:chExt cx="48" cy="240"/>
              </a:xfrm>
            </p:grpSpPr>
            <p:sp>
              <p:nvSpPr>
                <p:cNvPr id="33834" name="Oval 55"/>
                <p:cNvSpPr>
                  <a:spLocks noChangeArrowheads="1"/>
                </p:cNvSpPr>
                <p:nvPr/>
              </p:nvSpPr>
              <p:spPr bwMode="auto">
                <a:xfrm>
                  <a:off x="2400" y="2832"/>
                  <a:ext cx="48" cy="48"/>
                </a:xfrm>
                <a:prstGeom prst="ellipse">
                  <a:avLst/>
                </a:prstGeom>
                <a:solidFill>
                  <a:schemeClr val="tx1"/>
                </a:solidFill>
                <a:ln w="9525">
                  <a:solidFill>
                    <a:schemeClr val="tx1"/>
                  </a:solidFill>
                  <a:round/>
                  <a:headEnd/>
                  <a:tailEnd/>
                </a:ln>
              </p:spPr>
              <p:txBody>
                <a:bodyPr wrap="none" anchor="ctr"/>
                <a:lstStyle/>
                <a:p>
                  <a:endParaRPr lang="en-US"/>
                </a:p>
              </p:txBody>
            </p:sp>
            <p:sp>
              <p:nvSpPr>
                <p:cNvPr id="33835" name="Oval 56"/>
                <p:cNvSpPr>
                  <a:spLocks noChangeArrowheads="1"/>
                </p:cNvSpPr>
                <p:nvPr/>
              </p:nvSpPr>
              <p:spPr bwMode="auto">
                <a:xfrm>
                  <a:off x="2400" y="2928"/>
                  <a:ext cx="48" cy="48"/>
                </a:xfrm>
                <a:prstGeom prst="ellipse">
                  <a:avLst/>
                </a:prstGeom>
                <a:solidFill>
                  <a:schemeClr val="tx1"/>
                </a:solidFill>
                <a:ln w="9525">
                  <a:solidFill>
                    <a:schemeClr val="tx1"/>
                  </a:solidFill>
                  <a:round/>
                  <a:headEnd/>
                  <a:tailEnd/>
                </a:ln>
              </p:spPr>
              <p:txBody>
                <a:bodyPr wrap="none" anchor="ctr"/>
                <a:lstStyle/>
                <a:p>
                  <a:endParaRPr lang="en-US"/>
                </a:p>
              </p:txBody>
            </p:sp>
            <p:sp>
              <p:nvSpPr>
                <p:cNvPr id="33836" name="Oval 57"/>
                <p:cNvSpPr>
                  <a:spLocks noChangeArrowheads="1"/>
                </p:cNvSpPr>
                <p:nvPr/>
              </p:nvSpPr>
              <p:spPr bwMode="auto">
                <a:xfrm>
                  <a:off x="2400" y="3024"/>
                  <a:ext cx="48" cy="48"/>
                </a:xfrm>
                <a:prstGeom prst="ellipse">
                  <a:avLst/>
                </a:prstGeom>
                <a:solidFill>
                  <a:schemeClr val="tx1"/>
                </a:solidFill>
                <a:ln w="9525">
                  <a:solidFill>
                    <a:schemeClr val="tx1"/>
                  </a:solidFill>
                  <a:round/>
                  <a:headEnd/>
                  <a:tailEnd/>
                </a:ln>
              </p:spPr>
              <p:txBody>
                <a:bodyPr wrap="none" anchor="ctr"/>
                <a:lstStyle/>
                <a:p>
                  <a:endParaRPr lang="en-US"/>
                </a:p>
              </p:txBody>
            </p:sp>
          </p:grpSp>
        </p:grpSp>
        <p:grpSp>
          <p:nvGrpSpPr>
            <p:cNvPr id="10" name="Group 58"/>
            <p:cNvGrpSpPr>
              <a:grpSpLocks/>
            </p:cNvGrpSpPr>
            <p:nvPr/>
          </p:nvGrpSpPr>
          <p:grpSpPr bwMode="auto">
            <a:xfrm>
              <a:off x="3024" y="1680"/>
              <a:ext cx="768" cy="2064"/>
              <a:chOff x="4656" y="1488"/>
              <a:chExt cx="768" cy="2064"/>
            </a:xfrm>
          </p:grpSpPr>
          <p:sp>
            <p:nvSpPr>
              <p:cNvPr id="33811" name="AutoShape 59"/>
              <p:cNvSpPr>
                <a:spLocks noChangeArrowheads="1"/>
              </p:cNvSpPr>
              <p:nvPr/>
            </p:nvSpPr>
            <p:spPr bwMode="auto">
              <a:xfrm>
                <a:off x="4656" y="3312"/>
                <a:ext cx="768" cy="240"/>
              </a:xfrm>
              <a:prstGeom prst="cube">
                <a:avLst>
                  <a:gd name="adj" fmla="val 26565"/>
                </a:avLst>
              </a:prstGeom>
              <a:solidFill>
                <a:schemeClr val="accent2"/>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Thread 15</a:t>
                </a:r>
              </a:p>
            </p:txBody>
          </p:sp>
          <p:sp>
            <p:nvSpPr>
              <p:cNvPr id="33812" name="AutoShape 60"/>
              <p:cNvSpPr>
                <a:spLocks noChangeArrowheads="1"/>
              </p:cNvSpPr>
              <p:nvPr/>
            </p:nvSpPr>
            <p:spPr bwMode="auto">
              <a:xfrm>
                <a:off x="4656" y="2688"/>
                <a:ext cx="768" cy="240"/>
              </a:xfrm>
              <a:prstGeom prst="cube">
                <a:avLst>
                  <a:gd name="adj" fmla="val 26565"/>
                </a:avLst>
              </a:prstGeom>
              <a:solidFill>
                <a:schemeClr val="accent2"/>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Thread 7</a:t>
                </a:r>
              </a:p>
            </p:txBody>
          </p:sp>
          <p:sp>
            <p:nvSpPr>
              <p:cNvPr id="33813" name="AutoShape 61"/>
              <p:cNvSpPr>
                <a:spLocks noChangeArrowheads="1"/>
              </p:cNvSpPr>
              <p:nvPr/>
            </p:nvSpPr>
            <p:spPr bwMode="auto">
              <a:xfrm>
                <a:off x="4656" y="2514"/>
                <a:ext cx="768" cy="240"/>
              </a:xfrm>
              <a:prstGeom prst="cube">
                <a:avLst>
                  <a:gd name="adj" fmla="val 26565"/>
                </a:avLst>
              </a:prstGeom>
              <a:solidFill>
                <a:schemeClr val="accent2"/>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Thread 6</a:t>
                </a:r>
              </a:p>
            </p:txBody>
          </p:sp>
          <p:sp>
            <p:nvSpPr>
              <p:cNvPr id="33814" name="AutoShape 62"/>
              <p:cNvSpPr>
                <a:spLocks noChangeArrowheads="1"/>
              </p:cNvSpPr>
              <p:nvPr/>
            </p:nvSpPr>
            <p:spPr bwMode="auto">
              <a:xfrm>
                <a:off x="4656" y="2346"/>
                <a:ext cx="768" cy="240"/>
              </a:xfrm>
              <a:prstGeom prst="cube">
                <a:avLst>
                  <a:gd name="adj" fmla="val 26565"/>
                </a:avLst>
              </a:prstGeom>
              <a:solidFill>
                <a:schemeClr val="accent2"/>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Thread 5</a:t>
                </a:r>
              </a:p>
            </p:txBody>
          </p:sp>
          <p:sp>
            <p:nvSpPr>
              <p:cNvPr id="33815" name="AutoShape 63"/>
              <p:cNvSpPr>
                <a:spLocks noChangeArrowheads="1"/>
              </p:cNvSpPr>
              <p:nvPr/>
            </p:nvSpPr>
            <p:spPr bwMode="auto">
              <a:xfrm>
                <a:off x="4656" y="2172"/>
                <a:ext cx="768" cy="240"/>
              </a:xfrm>
              <a:prstGeom prst="cube">
                <a:avLst>
                  <a:gd name="adj" fmla="val 26565"/>
                </a:avLst>
              </a:prstGeom>
              <a:solidFill>
                <a:schemeClr val="accent2"/>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Thread 4</a:t>
                </a:r>
              </a:p>
            </p:txBody>
          </p:sp>
          <p:sp>
            <p:nvSpPr>
              <p:cNvPr id="33816" name="AutoShape 64"/>
              <p:cNvSpPr>
                <a:spLocks noChangeArrowheads="1"/>
              </p:cNvSpPr>
              <p:nvPr/>
            </p:nvSpPr>
            <p:spPr bwMode="auto">
              <a:xfrm>
                <a:off x="4656" y="1998"/>
                <a:ext cx="768" cy="240"/>
              </a:xfrm>
              <a:prstGeom prst="cube">
                <a:avLst>
                  <a:gd name="adj" fmla="val 26565"/>
                </a:avLst>
              </a:prstGeom>
              <a:solidFill>
                <a:schemeClr val="accent2"/>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Thread 3</a:t>
                </a:r>
              </a:p>
            </p:txBody>
          </p:sp>
          <p:sp>
            <p:nvSpPr>
              <p:cNvPr id="33817" name="AutoShape 65"/>
              <p:cNvSpPr>
                <a:spLocks noChangeArrowheads="1"/>
              </p:cNvSpPr>
              <p:nvPr/>
            </p:nvSpPr>
            <p:spPr bwMode="auto">
              <a:xfrm>
                <a:off x="4656" y="1830"/>
                <a:ext cx="768" cy="240"/>
              </a:xfrm>
              <a:prstGeom prst="cube">
                <a:avLst>
                  <a:gd name="adj" fmla="val 26565"/>
                </a:avLst>
              </a:prstGeom>
              <a:solidFill>
                <a:schemeClr val="accent2"/>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Thread 2</a:t>
                </a:r>
              </a:p>
            </p:txBody>
          </p:sp>
          <p:sp>
            <p:nvSpPr>
              <p:cNvPr id="33818" name="AutoShape 66"/>
              <p:cNvSpPr>
                <a:spLocks noChangeArrowheads="1"/>
              </p:cNvSpPr>
              <p:nvPr/>
            </p:nvSpPr>
            <p:spPr bwMode="auto">
              <a:xfrm>
                <a:off x="4656" y="1656"/>
                <a:ext cx="768" cy="240"/>
              </a:xfrm>
              <a:prstGeom prst="cube">
                <a:avLst>
                  <a:gd name="adj" fmla="val 26565"/>
                </a:avLst>
              </a:prstGeom>
              <a:solidFill>
                <a:schemeClr val="accent2"/>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Thread 1</a:t>
                </a:r>
              </a:p>
            </p:txBody>
          </p:sp>
          <p:sp>
            <p:nvSpPr>
              <p:cNvPr id="33819" name="AutoShape 67"/>
              <p:cNvSpPr>
                <a:spLocks noChangeArrowheads="1"/>
              </p:cNvSpPr>
              <p:nvPr/>
            </p:nvSpPr>
            <p:spPr bwMode="auto">
              <a:xfrm>
                <a:off x="4656" y="1488"/>
                <a:ext cx="768" cy="240"/>
              </a:xfrm>
              <a:prstGeom prst="cube">
                <a:avLst>
                  <a:gd name="adj" fmla="val 26565"/>
                </a:avLst>
              </a:prstGeom>
              <a:solidFill>
                <a:schemeClr val="accent2"/>
              </a:solidFill>
              <a:ln w="9525">
                <a:solidFill>
                  <a:schemeClr val="tx1"/>
                </a:solidFill>
                <a:miter lim="800000"/>
                <a:headEnd/>
                <a:tailEnd/>
              </a:ln>
            </p:spPr>
            <p:txBody>
              <a:bodyPr wrap="none" anchor="ctr"/>
              <a:lstStyle/>
              <a:p>
                <a:pPr algn="ctr"/>
                <a:r>
                  <a:rPr lang="en-US" sz="1800">
                    <a:solidFill>
                      <a:schemeClr val="bg1"/>
                    </a:solidFill>
                    <a:latin typeface="Arial" pitchFamily="34" charset="0"/>
                  </a:rPr>
                  <a:t>Thread 0</a:t>
                </a:r>
              </a:p>
            </p:txBody>
          </p:sp>
          <p:grpSp>
            <p:nvGrpSpPr>
              <p:cNvPr id="11" name="Group 68"/>
              <p:cNvGrpSpPr>
                <a:grpSpLocks/>
              </p:cNvGrpSpPr>
              <p:nvPr/>
            </p:nvGrpSpPr>
            <p:grpSpPr bwMode="auto">
              <a:xfrm>
                <a:off x="5010" y="3000"/>
                <a:ext cx="48" cy="240"/>
                <a:chOff x="2400" y="2832"/>
                <a:chExt cx="48" cy="240"/>
              </a:xfrm>
            </p:grpSpPr>
            <p:sp>
              <p:nvSpPr>
                <p:cNvPr id="33821" name="Oval 69"/>
                <p:cNvSpPr>
                  <a:spLocks noChangeArrowheads="1"/>
                </p:cNvSpPr>
                <p:nvPr/>
              </p:nvSpPr>
              <p:spPr bwMode="auto">
                <a:xfrm>
                  <a:off x="2400" y="2832"/>
                  <a:ext cx="48" cy="48"/>
                </a:xfrm>
                <a:prstGeom prst="ellipse">
                  <a:avLst/>
                </a:prstGeom>
                <a:solidFill>
                  <a:schemeClr val="tx1"/>
                </a:solidFill>
                <a:ln w="9525">
                  <a:solidFill>
                    <a:schemeClr val="tx1"/>
                  </a:solidFill>
                  <a:round/>
                  <a:headEnd/>
                  <a:tailEnd/>
                </a:ln>
              </p:spPr>
              <p:txBody>
                <a:bodyPr wrap="none" anchor="ctr"/>
                <a:lstStyle/>
                <a:p>
                  <a:endParaRPr lang="en-US"/>
                </a:p>
              </p:txBody>
            </p:sp>
            <p:sp>
              <p:nvSpPr>
                <p:cNvPr id="33822" name="Oval 70"/>
                <p:cNvSpPr>
                  <a:spLocks noChangeArrowheads="1"/>
                </p:cNvSpPr>
                <p:nvPr/>
              </p:nvSpPr>
              <p:spPr bwMode="auto">
                <a:xfrm>
                  <a:off x="2400" y="2928"/>
                  <a:ext cx="48" cy="48"/>
                </a:xfrm>
                <a:prstGeom prst="ellipse">
                  <a:avLst/>
                </a:prstGeom>
                <a:solidFill>
                  <a:schemeClr val="tx1"/>
                </a:solidFill>
                <a:ln w="9525">
                  <a:solidFill>
                    <a:schemeClr val="tx1"/>
                  </a:solidFill>
                  <a:round/>
                  <a:headEnd/>
                  <a:tailEnd/>
                </a:ln>
              </p:spPr>
              <p:txBody>
                <a:bodyPr wrap="none" anchor="ctr"/>
                <a:lstStyle/>
                <a:p>
                  <a:endParaRPr lang="en-US"/>
                </a:p>
              </p:txBody>
            </p:sp>
            <p:sp>
              <p:nvSpPr>
                <p:cNvPr id="33823" name="Oval 71"/>
                <p:cNvSpPr>
                  <a:spLocks noChangeArrowheads="1"/>
                </p:cNvSpPr>
                <p:nvPr/>
              </p:nvSpPr>
              <p:spPr bwMode="auto">
                <a:xfrm>
                  <a:off x="2400" y="3024"/>
                  <a:ext cx="48" cy="48"/>
                </a:xfrm>
                <a:prstGeom prst="ellipse">
                  <a:avLst/>
                </a:prstGeom>
                <a:solidFill>
                  <a:schemeClr val="tx1"/>
                </a:solidFill>
                <a:ln w="9525">
                  <a:solidFill>
                    <a:schemeClr val="tx1"/>
                  </a:solidFill>
                  <a:round/>
                  <a:headEnd/>
                  <a:tailEnd/>
                </a:ln>
              </p:spPr>
              <p:txBody>
                <a:bodyPr wrap="none" anchor="ctr"/>
                <a:lstStyle/>
                <a:p>
                  <a:endParaRPr lang="en-US"/>
                </a:p>
              </p:txBody>
            </p:sp>
          </p:grpSp>
        </p:grpSp>
        <p:cxnSp>
          <p:nvCxnSpPr>
            <p:cNvPr id="33802" name="AutoShape 72"/>
            <p:cNvCxnSpPr>
              <a:cxnSpLocks noChangeShapeType="1"/>
              <a:stCxn id="33819" idx="4"/>
              <a:endCxn id="33831" idx="2"/>
            </p:cNvCxnSpPr>
            <p:nvPr/>
          </p:nvCxnSpPr>
          <p:spPr bwMode="auto">
            <a:xfrm>
              <a:off x="3728" y="1832"/>
              <a:ext cx="832" cy="168"/>
            </a:xfrm>
            <a:prstGeom prst="straightConnector1">
              <a:avLst/>
            </a:prstGeom>
            <a:noFill/>
            <a:ln w="25400">
              <a:solidFill>
                <a:schemeClr val="tx1"/>
              </a:solidFill>
              <a:round/>
              <a:headEnd/>
              <a:tailEnd type="triangle" w="lg" len="lg"/>
            </a:ln>
          </p:spPr>
        </p:cxnSp>
        <p:cxnSp>
          <p:nvCxnSpPr>
            <p:cNvPr id="33803" name="AutoShape 73"/>
            <p:cNvCxnSpPr>
              <a:cxnSpLocks noChangeShapeType="1"/>
              <a:stCxn id="33818" idx="4"/>
              <a:endCxn id="33827" idx="2"/>
            </p:cNvCxnSpPr>
            <p:nvPr/>
          </p:nvCxnSpPr>
          <p:spPr bwMode="auto">
            <a:xfrm>
              <a:off x="3728" y="2000"/>
              <a:ext cx="832" cy="690"/>
            </a:xfrm>
            <a:prstGeom prst="straightConnector1">
              <a:avLst/>
            </a:prstGeom>
            <a:noFill/>
            <a:ln w="25400">
              <a:solidFill>
                <a:schemeClr val="tx1"/>
              </a:solidFill>
              <a:round/>
              <a:headEnd/>
              <a:tailEnd type="triangle" w="lg" len="lg"/>
            </a:ln>
          </p:spPr>
        </p:cxnSp>
        <p:cxnSp>
          <p:nvCxnSpPr>
            <p:cNvPr id="33804" name="AutoShape 74"/>
            <p:cNvCxnSpPr>
              <a:cxnSpLocks noChangeShapeType="1"/>
              <a:stCxn id="33817" idx="4"/>
              <a:endCxn id="33830" idx="2"/>
            </p:cNvCxnSpPr>
            <p:nvPr/>
          </p:nvCxnSpPr>
          <p:spPr bwMode="auto">
            <a:xfrm>
              <a:off x="3728" y="2174"/>
              <a:ext cx="832" cy="0"/>
            </a:xfrm>
            <a:prstGeom prst="straightConnector1">
              <a:avLst/>
            </a:prstGeom>
            <a:noFill/>
            <a:ln w="25400">
              <a:solidFill>
                <a:schemeClr val="tx1"/>
              </a:solidFill>
              <a:round/>
              <a:headEnd/>
              <a:tailEnd type="triangle" w="lg" len="lg"/>
            </a:ln>
          </p:spPr>
        </p:cxnSp>
        <p:cxnSp>
          <p:nvCxnSpPr>
            <p:cNvPr id="33805" name="AutoShape 75"/>
            <p:cNvCxnSpPr>
              <a:cxnSpLocks noChangeShapeType="1"/>
              <a:stCxn id="33816" idx="4"/>
              <a:endCxn id="33832" idx="2"/>
            </p:cNvCxnSpPr>
            <p:nvPr/>
          </p:nvCxnSpPr>
          <p:spPr bwMode="auto">
            <a:xfrm flipV="1">
              <a:off x="3728" y="1832"/>
              <a:ext cx="832" cy="510"/>
            </a:xfrm>
            <a:prstGeom prst="straightConnector1">
              <a:avLst/>
            </a:prstGeom>
            <a:noFill/>
            <a:ln w="25400">
              <a:solidFill>
                <a:schemeClr val="tx1"/>
              </a:solidFill>
              <a:round/>
              <a:headEnd/>
              <a:tailEnd type="triangle" w="lg" len="lg"/>
            </a:ln>
          </p:spPr>
        </p:cxnSp>
        <p:cxnSp>
          <p:nvCxnSpPr>
            <p:cNvPr id="33806" name="AutoShape 76"/>
            <p:cNvCxnSpPr>
              <a:cxnSpLocks noChangeShapeType="1"/>
              <a:stCxn id="33815" idx="4"/>
              <a:endCxn id="33829" idx="2"/>
            </p:cNvCxnSpPr>
            <p:nvPr/>
          </p:nvCxnSpPr>
          <p:spPr bwMode="auto">
            <a:xfrm flipV="1">
              <a:off x="3728" y="2342"/>
              <a:ext cx="832" cy="174"/>
            </a:xfrm>
            <a:prstGeom prst="straightConnector1">
              <a:avLst/>
            </a:prstGeom>
            <a:noFill/>
            <a:ln w="25400">
              <a:solidFill>
                <a:schemeClr val="tx1"/>
              </a:solidFill>
              <a:round/>
              <a:headEnd/>
              <a:tailEnd type="triangle" w="lg" len="lg"/>
            </a:ln>
          </p:spPr>
        </p:cxnSp>
        <p:cxnSp>
          <p:nvCxnSpPr>
            <p:cNvPr id="33807" name="AutoShape 77"/>
            <p:cNvCxnSpPr>
              <a:cxnSpLocks noChangeShapeType="1"/>
              <a:stCxn id="33814" idx="4"/>
              <a:endCxn id="33825" idx="2"/>
            </p:cNvCxnSpPr>
            <p:nvPr/>
          </p:nvCxnSpPr>
          <p:spPr bwMode="auto">
            <a:xfrm>
              <a:off x="3728" y="2690"/>
              <a:ext cx="832" cy="342"/>
            </a:xfrm>
            <a:prstGeom prst="straightConnector1">
              <a:avLst/>
            </a:prstGeom>
            <a:noFill/>
            <a:ln w="25400">
              <a:solidFill>
                <a:schemeClr val="tx1"/>
              </a:solidFill>
              <a:round/>
              <a:headEnd/>
              <a:tailEnd type="triangle" w="lg" len="lg"/>
            </a:ln>
          </p:spPr>
        </p:cxnSp>
        <p:cxnSp>
          <p:nvCxnSpPr>
            <p:cNvPr id="33808" name="AutoShape 78"/>
            <p:cNvCxnSpPr>
              <a:cxnSpLocks noChangeShapeType="1"/>
              <a:stCxn id="33813" idx="4"/>
              <a:endCxn id="33826" idx="2"/>
            </p:cNvCxnSpPr>
            <p:nvPr/>
          </p:nvCxnSpPr>
          <p:spPr bwMode="auto">
            <a:xfrm>
              <a:off x="3728" y="2858"/>
              <a:ext cx="832" cy="0"/>
            </a:xfrm>
            <a:prstGeom prst="straightConnector1">
              <a:avLst/>
            </a:prstGeom>
            <a:noFill/>
            <a:ln w="25400">
              <a:solidFill>
                <a:schemeClr val="tx1"/>
              </a:solidFill>
              <a:round/>
              <a:headEnd/>
              <a:tailEnd type="triangle" w="lg" len="lg"/>
            </a:ln>
          </p:spPr>
        </p:cxnSp>
        <p:cxnSp>
          <p:nvCxnSpPr>
            <p:cNvPr id="33809" name="AutoShape 79"/>
            <p:cNvCxnSpPr>
              <a:cxnSpLocks noChangeShapeType="1"/>
              <a:stCxn id="33812" idx="4"/>
              <a:endCxn id="33824" idx="2"/>
            </p:cNvCxnSpPr>
            <p:nvPr/>
          </p:nvCxnSpPr>
          <p:spPr bwMode="auto">
            <a:xfrm>
              <a:off x="3728" y="3032"/>
              <a:ext cx="832" cy="624"/>
            </a:xfrm>
            <a:prstGeom prst="straightConnector1">
              <a:avLst/>
            </a:prstGeom>
            <a:noFill/>
            <a:ln w="25400">
              <a:solidFill>
                <a:schemeClr val="tx1"/>
              </a:solidFill>
              <a:round/>
              <a:headEnd/>
              <a:tailEnd type="triangle" w="lg" len="lg"/>
            </a:ln>
          </p:spPr>
        </p:cxnSp>
        <p:cxnSp>
          <p:nvCxnSpPr>
            <p:cNvPr id="33810" name="AutoShape 80"/>
            <p:cNvCxnSpPr>
              <a:cxnSpLocks noChangeShapeType="1"/>
              <a:stCxn id="33811" idx="4"/>
              <a:endCxn id="33828" idx="2"/>
            </p:cNvCxnSpPr>
            <p:nvPr/>
          </p:nvCxnSpPr>
          <p:spPr bwMode="auto">
            <a:xfrm flipV="1">
              <a:off x="3728" y="2516"/>
              <a:ext cx="832" cy="1140"/>
            </a:xfrm>
            <a:prstGeom prst="straightConnector1">
              <a:avLst/>
            </a:prstGeom>
            <a:noFill/>
            <a:ln w="25400">
              <a:solidFill>
                <a:schemeClr val="tx1"/>
              </a:solidFill>
              <a:round/>
              <a:headEnd/>
              <a:tailEnd type="triangle" w="lg" len="lg"/>
            </a:ln>
          </p:spPr>
        </p:cxnSp>
      </p:grpSp>
      <p:sp>
        <p:nvSpPr>
          <p:cNvPr id="82" name="Footer Placeholder 3"/>
          <p:cNvSpPr>
            <a:spLocks noGrp="1"/>
          </p:cNvSpPr>
          <p:nvPr>
            <p:ph type="ftr" sz="quarter" idx="10"/>
          </p:nvPr>
        </p:nvSpPr>
        <p:spPr>
          <a:xfrm>
            <a:off x="381000" y="6172200"/>
            <a:ext cx="4267200" cy="609600"/>
          </a:xfrm>
          <a:noFill/>
        </p:spPr>
        <p:txBody>
          <a:bodyPr/>
          <a:lstStyle/>
          <a:p>
            <a:r>
              <a:rPr lang="en-US" smtClean="0"/>
              <a:t>© David Kirk/NVIDIA and Wen-mei W. Hwu, 2007</a:t>
            </a:r>
          </a:p>
          <a:p>
            <a:r>
              <a:rPr lang="en-US" smtClean="0"/>
              <a:t>ECE 498AL, University of Illinois, Urbana-Champaign</a:t>
            </a:r>
            <a:endParaRPr lang="en-US" dirty="0" smtClean="0"/>
          </a:p>
        </p:txBody>
      </p:sp>
    </p:spTree>
    <p:extLst>
      <p:ext uri="{BB962C8B-B14F-4D97-AF65-F5344CB8AC3E}">
        <p14:creationId xmlns:p14="http://schemas.microsoft.com/office/powerpoint/2010/main" val="124713436"/>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Coalescing</a:t>
            </a:r>
            <a:endParaRPr lang="en-US" dirty="0"/>
          </a:p>
        </p:txBody>
      </p:sp>
      <p:sp>
        <p:nvSpPr>
          <p:cNvPr id="3" name="Footer Placeholder 2"/>
          <p:cNvSpPr>
            <a:spLocks noGrp="1"/>
          </p:cNvSpPr>
          <p:nvPr>
            <p:ph type="ftr" sz="quarter" idx="11"/>
          </p:nvPr>
        </p:nvSpPr>
        <p:spPr/>
        <p:txBody>
          <a:bodyPr/>
          <a:lstStyle/>
          <a:p>
            <a:pPr>
              <a:defRPr/>
            </a:pPr>
            <a:r>
              <a:rPr lang="en-US" smtClean="0"/>
              <a:t>Mikko Lipasti-University of Wisconsin</a:t>
            </a:r>
            <a:endParaRPr lang="en-US" dirty="0"/>
          </a:p>
        </p:txBody>
      </p:sp>
      <p:sp>
        <p:nvSpPr>
          <p:cNvPr id="4" name="Slide Number Placeholder 3"/>
          <p:cNvSpPr>
            <a:spLocks noGrp="1"/>
          </p:cNvSpPr>
          <p:nvPr>
            <p:ph type="sldNum" sz="quarter" idx="12"/>
          </p:nvPr>
        </p:nvSpPr>
        <p:spPr/>
        <p:txBody>
          <a:bodyPr/>
          <a:lstStyle/>
          <a:p>
            <a:pPr lvl="1">
              <a:defRPr/>
            </a:pPr>
            <a:fld id="{B0895F60-44AD-4293-80E5-63F07AC6B0F8}" type="slidenum">
              <a:rPr lang="en-US" smtClean="0"/>
              <a:pPr lvl="1">
                <a:defRPr/>
              </a:pPr>
              <a:t>26</a:t>
            </a:fld>
            <a:endParaRPr lang="en-U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7863" y="1600200"/>
            <a:ext cx="5248275" cy="962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3"/>
          <p:cNvSpPr txBox="1">
            <a:spLocks noChangeArrowheads="1"/>
          </p:cNvSpPr>
          <p:nvPr/>
        </p:nvSpPr>
        <p:spPr>
          <a:xfrm>
            <a:off x="685800" y="2743200"/>
            <a:ext cx="8305800" cy="31242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b="0" i="0" u="none"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eaLnBrk="1" hangingPunct="1"/>
            <a:r>
              <a:rPr lang="en-US" sz="2400" dirty="0" smtClean="0"/>
              <a:t>If thread accesses are to adjacent locations</a:t>
            </a:r>
          </a:p>
          <a:p>
            <a:pPr marL="857250" lvl="1" indent="-457200" eaLnBrk="1" hangingPunct="1"/>
            <a:r>
              <a:rPr lang="en-US" sz="1600" dirty="0" smtClean="0"/>
              <a:t>Coalescing logic merges them</a:t>
            </a:r>
          </a:p>
          <a:p>
            <a:pPr marL="857250" lvl="1" indent="-457200" eaLnBrk="1" hangingPunct="1"/>
            <a:r>
              <a:rPr lang="en-US" sz="1600" dirty="0" smtClean="0"/>
              <a:t>Results in many fewer (i.e. more efficient) memory accesses</a:t>
            </a:r>
          </a:p>
          <a:p>
            <a:pPr marL="457200" indent="-457200" eaLnBrk="1" hangingPunct="1"/>
            <a:r>
              <a:rPr lang="en-US" sz="2000" dirty="0" smtClean="0"/>
              <a:t>If accesses are not </a:t>
            </a:r>
            <a:r>
              <a:rPr lang="en-US" sz="2000" dirty="0" err="1" smtClean="0"/>
              <a:t>coalescible</a:t>
            </a:r>
            <a:endParaRPr lang="en-US" sz="2000" dirty="0" smtClean="0"/>
          </a:p>
          <a:p>
            <a:pPr marL="857250" lvl="1" indent="-457200" eaLnBrk="1" hangingPunct="1"/>
            <a:r>
              <a:rPr lang="en-US" sz="1600" dirty="0" smtClean="0"/>
              <a:t>Requests are serialized</a:t>
            </a:r>
          </a:p>
          <a:p>
            <a:pPr marL="857250" lvl="1" indent="-457200" eaLnBrk="1" hangingPunct="1"/>
            <a:r>
              <a:rPr lang="en-US" sz="1600" dirty="0" smtClean="0"/>
              <a:t>Warp takes longer to execute</a:t>
            </a:r>
          </a:p>
          <a:p>
            <a:pPr marL="857250" lvl="1" indent="-457200" eaLnBrk="1" hangingPunct="1"/>
            <a:r>
              <a:rPr lang="en-US" sz="1600" dirty="0" smtClean="0"/>
              <a:t>Less throughput, more energy </a:t>
            </a:r>
            <a:r>
              <a:rPr lang="en-US" sz="1600" dirty="0" err="1" smtClean="0"/>
              <a:t>consumpgion</a:t>
            </a:r>
            <a:endParaRPr lang="en-US" sz="1600" dirty="0" smtClean="0"/>
          </a:p>
        </p:txBody>
      </p:sp>
      <p:sp>
        <p:nvSpPr>
          <p:cNvPr id="7" name="TextBox 6"/>
          <p:cNvSpPr txBox="1"/>
          <p:nvPr/>
        </p:nvSpPr>
        <p:spPr>
          <a:xfrm>
            <a:off x="4957255" y="1264788"/>
            <a:ext cx="2238883" cy="338554"/>
          </a:xfrm>
          <a:prstGeom prst="rect">
            <a:avLst/>
          </a:prstGeom>
          <a:noFill/>
        </p:spPr>
        <p:txBody>
          <a:bodyPr wrap="none" rtlCol="0">
            <a:spAutoFit/>
          </a:bodyPr>
          <a:lstStyle/>
          <a:p>
            <a:r>
              <a:rPr lang="en-US" sz="1600" dirty="0" smtClean="0">
                <a:latin typeface="+mn-lt"/>
              </a:rPr>
              <a:t>[From Synthesis Lecture]</a:t>
            </a:r>
            <a:endParaRPr lang="en-US" sz="1600" dirty="0">
              <a:latin typeface="+mn-lt"/>
            </a:endParaRPr>
          </a:p>
        </p:txBody>
      </p:sp>
    </p:spTree>
    <p:extLst>
      <p:ext uri="{BB962C8B-B14F-4D97-AF65-F5344CB8AC3E}">
        <p14:creationId xmlns:p14="http://schemas.microsoft.com/office/powerpoint/2010/main" val="1740364649"/>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p:txBody>
          <a:bodyPr/>
          <a:lstStyle/>
          <a:p>
            <a:pPr eaLnBrk="1" hangingPunct="1"/>
            <a:r>
              <a:rPr lang="en-US" smtClean="0"/>
              <a:t>Extended C</a:t>
            </a:r>
          </a:p>
        </p:txBody>
      </p:sp>
      <p:sp>
        <p:nvSpPr>
          <p:cNvPr id="37892" name="Rectangle 3"/>
          <p:cNvSpPr>
            <a:spLocks noGrp="1" noChangeArrowheads="1"/>
          </p:cNvSpPr>
          <p:nvPr>
            <p:ph type="body" idx="1"/>
          </p:nvPr>
        </p:nvSpPr>
        <p:spPr>
          <a:xfrm>
            <a:off x="685800" y="1143000"/>
            <a:ext cx="3311525" cy="4572000"/>
          </a:xfrm>
        </p:spPr>
        <p:txBody>
          <a:bodyPr/>
          <a:lstStyle/>
          <a:p>
            <a:pPr eaLnBrk="1" hangingPunct="1"/>
            <a:r>
              <a:rPr lang="en-US" sz="2000" b="1" smtClean="0"/>
              <a:t>Declspecs</a:t>
            </a:r>
          </a:p>
          <a:p>
            <a:pPr lvl="1" eaLnBrk="1" hangingPunct="1"/>
            <a:r>
              <a:rPr lang="en-US" sz="1800" b="1" smtClean="0"/>
              <a:t>global, device, shared, local, constant</a:t>
            </a:r>
          </a:p>
          <a:p>
            <a:pPr eaLnBrk="1" hangingPunct="1"/>
            <a:endParaRPr lang="en-US" sz="2000" b="1" smtClean="0"/>
          </a:p>
          <a:p>
            <a:pPr eaLnBrk="1" hangingPunct="1"/>
            <a:r>
              <a:rPr lang="en-US" sz="2000" b="1" smtClean="0"/>
              <a:t>Keywords</a:t>
            </a:r>
          </a:p>
          <a:p>
            <a:pPr lvl="1" eaLnBrk="1" hangingPunct="1"/>
            <a:r>
              <a:rPr lang="en-US" sz="1800" b="1" smtClean="0"/>
              <a:t>threadIdx, blockIdx</a:t>
            </a:r>
          </a:p>
          <a:p>
            <a:pPr eaLnBrk="1" hangingPunct="1"/>
            <a:r>
              <a:rPr lang="en-US" sz="2000" b="1" smtClean="0"/>
              <a:t>Intrinsics</a:t>
            </a:r>
          </a:p>
          <a:p>
            <a:pPr lvl="1" eaLnBrk="1" hangingPunct="1"/>
            <a:r>
              <a:rPr lang="en-US" sz="1800" b="1" smtClean="0"/>
              <a:t>__syncthreads</a:t>
            </a:r>
          </a:p>
          <a:p>
            <a:pPr eaLnBrk="1" hangingPunct="1"/>
            <a:endParaRPr lang="en-US" sz="2000" b="1" smtClean="0"/>
          </a:p>
          <a:p>
            <a:pPr eaLnBrk="1" hangingPunct="1"/>
            <a:r>
              <a:rPr lang="en-US" sz="2000" b="1" smtClean="0"/>
              <a:t>Runtime API</a:t>
            </a:r>
          </a:p>
          <a:p>
            <a:pPr lvl="1" eaLnBrk="1" hangingPunct="1"/>
            <a:r>
              <a:rPr lang="en-US" sz="1800" b="1" smtClean="0"/>
              <a:t>Memory, symbol, execution management</a:t>
            </a:r>
          </a:p>
          <a:p>
            <a:pPr eaLnBrk="1" hangingPunct="1"/>
            <a:endParaRPr lang="en-US" sz="2000" b="1" smtClean="0"/>
          </a:p>
          <a:p>
            <a:pPr eaLnBrk="1" hangingPunct="1"/>
            <a:r>
              <a:rPr lang="en-US" sz="2000" b="1" smtClean="0"/>
              <a:t>Function launch</a:t>
            </a:r>
          </a:p>
        </p:txBody>
      </p:sp>
      <p:sp>
        <p:nvSpPr>
          <p:cNvPr id="37893" name="Text Box 4"/>
          <p:cNvSpPr txBox="1">
            <a:spLocks noChangeArrowheads="1"/>
          </p:cNvSpPr>
          <p:nvPr/>
        </p:nvSpPr>
        <p:spPr bwMode="auto">
          <a:xfrm>
            <a:off x="4095750" y="1390650"/>
            <a:ext cx="4953000" cy="4559300"/>
          </a:xfrm>
          <a:prstGeom prst="rect">
            <a:avLst/>
          </a:prstGeom>
          <a:noFill/>
          <a:ln w="9525">
            <a:noFill/>
            <a:miter lim="800000"/>
            <a:headEnd/>
            <a:tailEnd/>
          </a:ln>
        </p:spPr>
        <p:txBody>
          <a:bodyPr>
            <a:spAutoFit/>
          </a:bodyPr>
          <a:lstStyle/>
          <a:p>
            <a:r>
              <a:rPr lang="en-US" sz="1400">
                <a:latin typeface="Courier New" pitchFamily="49" charset="0"/>
              </a:rPr>
              <a:t>__device__ float filter[N]; </a:t>
            </a:r>
          </a:p>
          <a:p>
            <a:endParaRPr lang="en-US" sz="1400">
              <a:latin typeface="Courier New" pitchFamily="49" charset="0"/>
            </a:endParaRPr>
          </a:p>
          <a:p>
            <a:r>
              <a:rPr lang="en-US" sz="1400">
                <a:latin typeface="Courier New" pitchFamily="49" charset="0"/>
              </a:rPr>
              <a:t>__global__ void convolve (float *image)  {</a:t>
            </a:r>
          </a:p>
          <a:p>
            <a:endParaRPr lang="en-US" sz="1400">
              <a:latin typeface="Courier New" pitchFamily="49" charset="0"/>
            </a:endParaRPr>
          </a:p>
          <a:p>
            <a:r>
              <a:rPr lang="en-US" sz="1400">
                <a:latin typeface="Courier New" pitchFamily="49" charset="0"/>
              </a:rPr>
              <a:t>  __shared__ float region[M];</a:t>
            </a:r>
          </a:p>
          <a:p>
            <a:r>
              <a:rPr lang="en-US" sz="1400">
                <a:latin typeface="Courier New" pitchFamily="49" charset="0"/>
              </a:rPr>
              <a:t>  ... </a:t>
            </a:r>
          </a:p>
          <a:p>
            <a:endParaRPr lang="en-US" sz="1400">
              <a:latin typeface="Courier New" pitchFamily="49" charset="0"/>
            </a:endParaRPr>
          </a:p>
          <a:p>
            <a:r>
              <a:rPr lang="en-US" sz="1400">
                <a:latin typeface="Courier New" pitchFamily="49" charset="0"/>
              </a:rPr>
              <a:t>  region[threadIdx] = image[i]; </a:t>
            </a:r>
          </a:p>
          <a:p>
            <a:endParaRPr lang="en-US" sz="1400">
              <a:latin typeface="Courier New" pitchFamily="49" charset="0"/>
            </a:endParaRPr>
          </a:p>
          <a:p>
            <a:r>
              <a:rPr lang="en-US" sz="1400">
                <a:latin typeface="Courier New" pitchFamily="49" charset="0"/>
              </a:rPr>
              <a:t>  __syncthreads()  </a:t>
            </a:r>
          </a:p>
          <a:p>
            <a:r>
              <a:rPr lang="en-US" sz="1400">
                <a:latin typeface="Courier New" pitchFamily="49" charset="0"/>
              </a:rPr>
              <a:t>  ... </a:t>
            </a:r>
          </a:p>
          <a:p>
            <a:endParaRPr lang="en-US" sz="1400">
              <a:latin typeface="Courier New" pitchFamily="49" charset="0"/>
            </a:endParaRPr>
          </a:p>
          <a:p>
            <a:r>
              <a:rPr lang="en-US" sz="1400">
                <a:latin typeface="Courier New" pitchFamily="49" charset="0"/>
              </a:rPr>
              <a:t>  image[j] = result;</a:t>
            </a:r>
          </a:p>
          <a:p>
            <a:r>
              <a:rPr lang="en-US" sz="1400">
                <a:latin typeface="Courier New" pitchFamily="49" charset="0"/>
              </a:rPr>
              <a:t>}</a:t>
            </a:r>
          </a:p>
          <a:p>
            <a:endParaRPr lang="en-US" sz="1400">
              <a:latin typeface="Courier New" pitchFamily="49" charset="0"/>
            </a:endParaRPr>
          </a:p>
          <a:p>
            <a:r>
              <a:rPr lang="en-US" sz="1400">
                <a:latin typeface="Courier New" pitchFamily="49" charset="0"/>
              </a:rPr>
              <a:t>// Allocate GPU memory</a:t>
            </a:r>
          </a:p>
          <a:p>
            <a:r>
              <a:rPr lang="en-US" sz="1400">
                <a:latin typeface="Courier New" pitchFamily="49" charset="0"/>
              </a:rPr>
              <a:t>void *myimage = cudaMalloc(bytes)</a:t>
            </a:r>
          </a:p>
          <a:p>
            <a:endParaRPr lang="en-US" sz="1400">
              <a:latin typeface="Courier New" pitchFamily="49" charset="0"/>
            </a:endParaRPr>
          </a:p>
          <a:p>
            <a:endParaRPr lang="en-US" sz="1400">
              <a:latin typeface="Courier New" pitchFamily="49" charset="0"/>
            </a:endParaRPr>
          </a:p>
          <a:p>
            <a:r>
              <a:rPr lang="en-US" sz="1400">
                <a:latin typeface="Courier New" pitchFamily="49" charset="0"/>
              </a:rPr>
              <a:t>// 100 blocks, 10 threads per block</a:t>
            </a:r>
          </a:p>
          <a:p>
            <a:r>
              <a:rPr lang="en-US" sz="1400">
                <a:latin typeface="Courier New" pitchFamily="49" charset="0"/>
              </a:rPr>
              <a:t>convolve&lt;&lt;&lt;100, 10&gt;&gt;&gt; (myimage);</a:t>
            </a:r>
          </a:p>
        </p:txBody>
      </p:sp>
      <p:sp>
        <p:nvSpPr>
          <p:cNvPr id="6" name="Footer Placeholder 3"/>
          <p:cNvSpPr>
            <a:spLocks noGrp="1"/>
          </p:cNvSpPr>
          <p:nvPr>
            <p:ph type="ftr" sz="quarter" idx="10"/>
          </p:nvPr>
        </p:nvSpPr>
        <p:spPr>
          <a:xfrm>
            <a:off x="381000" y="6172200"/>
            <a:ext cx="4267200" cy="609600"/>
          </a:xfrm>
          <a:noFill/>
        </p:spPr>
        <p:txBody>
          <a:bodyPr/>
          <a:lstStyle/>
          <a:p>
            <a:r>
              <a:rPr lang="en-US" smtClean="0"/>
              <a:t>© David Kirk/NVIDIA and Wen-mei W. Hwu, 2007</a:t>
            </a:r>
          </a:p>
          <a:p>
            <a:r>
              <a:rPr lang="en-US" smtClean="0"/>
              <a:t>ECE 498AL, University of Illinois, Urbana-Champaign</a:t>
            </a:r>
            <a:endParaRPr lang="en-US" dirty="0" smtClean="0"/>
          </a:p>
        </p:txBody>
      </p:sp>
    </p:spTree>
    <p:extLst>
      <p:ext uri="{BB962C8B-B14F-4D97-AF65-F5344CB8AC3E}">
        <p14:creationId xmlns:p14="http://schemas.microsoft.com/office/powerpoint/2010/main" val="602339902"/>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ChangeArrowheads="1"/>
          </p:cNvSpPr>
          <p:nvPr/>
        </p:nvSpPr>
        <p:spPr bwMode="auto">
          <a:xfrm>
            <a:off x="4714875" y="4794250"/>
            <a:ext cx="2819400" cy="549275"/>
          </a:xfrm>
          <a:prstGeom prst="rect">
            <a:avLst/>
          </a:prstGeom>
          <a:solidFill>
            <a:schemeClr val="bg2"/>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bg2"/>
            </a:extrusionClr>
          </a:sp3d>
        </p:spPr>
        <p:txBody>
          <a:bodyPr wrap="none" anchor="ctr">
            <a:flatTx/>
          </a:bodyPr>
          <a:lstStyle/>
          <a:p>
            <a:pPr algn="ctr"/>
            <a:r>
              <a:rPr lang="en-US" sz="1800">
                <a:solidFill>
                  <a:schemeClr val="bg1"/>
                </a:solidFill>
                <a:latin typeface="Arial" pitchFamily="34" charset="0"/>
              </a:rPr>
              <a:t>gcc / cl</a:t>
            </a:r>
            <a:endParaRPr lang="en-US" sz="1400">
              <a:solidFill>
                <a:schemeClr val="bg1"/>
              </a:solidFill>
              <a:latin typeface="Arial" pitchFamily="34" charset="0"/>
            </a:endParaRPr>
          </a:p>
        </p:txBody>
      </p:sp>
      <p:sp>
        <p:nvSpPr>
          <p:cNvPr id="38916" name="Rectangle 3"/>
          <p:cNvSpPr>
            <a:spLocks noChangeArrowheads="1"/>
          </p:cNvSpPr>
          <p:nvPr/>
        </p:nvSpPr>
        <p:spPr bwMode="auto">
          <a:xfrm>
            <a:off x="1635125" y="5495925"/>
            <a:ext cx="2819400" cy="609600"/>
          </a:xfrm>
          <a:prstGeom prst="rect">
            <a:avLst/>
          </a:prstGeom>
          <a:solidFill>
            <a:srgbClr val="0000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00FF"/>
            </a:extrusionClr>
          </a:sp3d>
        </p:spPr>
        <p:txBody>
          <a:bodyPr wrap="none" anchor="ctr">
            <a:flatTx/>
          </a:bodyPr>
          <a:lstStyle/>
          <a:p>
            <a:pPr algn="ctr"/>
            <a:r>
              <a:rPr lang="en-US" sz="1800">
                <a:solidFill>
                  <a:schemeClr val="bg1"/>
                </a:solidFill>
                <a:latin typeface="Arial" pitchFamily="34" charset="0"/>
              </a:rPr>
              <a:t>G80 SASS</a:t>
            </a:r>
          </a:p>
          <a:p>
            <a:pPr algn="ctr"/>
            <a:r>
              <a:rPr lang="en-US" sz="1200" i="1">
                <a:solidFill>
                  <a:schemeClr val="bg1"/>
                </a:solidFill>
                <a:latin typeface="Arial" pitchFamily="34" charset="0"/>
              </a:rPr>
              <a:t>foo.sass</a:t>
            </a:r>
          </a:p>
        </p:txBody>
      </p:sp>
      <p:sp>
        <p:nvSpPr>
          <p:cNvPr id="38917" name="Rectangle 4"/>
          <p:cNvSpPr>
            <a:spLocks noChangeArrowheads="1"/>
          </p:cNvSpPr>
          <p:nvPr/>
        </p:nvSpPr>
        <p:spPr bwMode="auto">
          <a:xfrm>
            <a:off x="1635125" y="4794250"/>
            <a:ext cx="2819400" cy="549275"/>
          </a:xfrm>
          <a:prstGeom prst="rect">
            <a:avLst/>
          </a:prstGeom>
          <a:solidFill>
            <a:srgbClr val="0080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8000"/>
            </a:extrusionClr>
          </a:sp3d>
        </p:spPr>
        <p:txBody>
          <a:bodyPr wrap="none" anchor="ctr">
            <a:flatTx/>
          </a:bodyPr>
          <a:lstStyle/>
          <a:p>
            <a:pPr algn="ctr"/>
            <a:r>
              <a:rPr lang="en-US" sz="1800">
                <a:solidFill>
                  <a:schemeClr val="bg1"/>
                </a:solidFill>
                <a:latin typeface="Arial" pitchFamily="34" charset="0"/>
              </a:rPr>
              <a:t>OCG</a:t>
            </a:r>
            <a:endParaRPr lang="en-US" sz="1400">
              <a:solidFill>
                <a:schemeClr val="bg1"/>
              </a:solidFill>
              <a:latin typeface="Arial" pitchFamily="34" charset="0"/>
            </a:endParaRPr>
          </a:p>
        </p:txBody>
      </p:sp>
      <p:sp>
        <p:nvSpPr>
          <p:cNvPr id="38918" name="Rectangle 5"/>
          <p:cNvSpPr>
            <a:spLocks noGrp="1" noChangeArrowheads="1"/>
          </p:cNvSpPr>
          <p:nvPr>
            <p:ph type="title"/>
          </p:nvPr>
        </p:nvSpPr>
        <p:spPr/>
        <p:txBody>
          <a:bodyPr/>
          <a:lstStyle/>
          <a:p>
            <a:pPr eaLnBrk="1" hangingPunct="1"/>
            <a:r>
              <a:rPr lang="en-US" smtClean="0"/>
              <a:t>Extended C</a:t>
            </a:r>
          </a:p>
        </p:txBody>
      </p:sp>
      <p:sp>
        <p:nvSpPr>
          <p:cNvPr id="38919" name="Rectangle 6"/>
          <p:cNvSpPr>
            <a:spLocks noChangeArrowheads="1"/>
          </p:cNvSpPr>
          <p:nvPr/>
        </p:nvSpPr>
        <p:spPr bwMode="auto">
          <a:xfrm>
            <a:off x="1863725" y="2405063"/>
            <a:ext cx="5486400" cy="1330325"/>
          </a:xfrm>
          <a:prstGeom prst="rect">
            <a:avLst/>
          </a:prstGeom>
          <a:solidFill>
            <a:srgbClr val="0080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8000"/>
            </a:extrusionClr>
          </a:sp3d>
        </p:spPr>
        <p:txBody>
          <a:bodyPr wrap="none" anchor="ctr">
            <a:flatTx/>
          </a:bodyPr>
          <a:lstStyle/>
          <a:p>
            <a:pPr algn="ctr"/>
            <a:r>
              <a:rPr lang="en-US" sz="2800">
                <a:solidFill>
                  <a:schemeClr val="bg1"/>
                </a:solidFill>
                <a:latin typeface="Arial" pitchFamily="34" charset="0"/>
              </a:rPr>
              <a:t>cudacc</a:t>
            </a:r>
          </a:p>
          <a:p>
            <a:pPr algn="ctr"/>
            <a:r>
              <a:rPr lang="en-US" sz="2000">
                <a:solidFill>
                  <a:schemeClr val="bg1"/>
                </a:solidFill>
                <a:latin typeface="Arial" pitchFamily="34" charset="0"/>
              </a:rPr>
              <a:t>EDG C/C++ frontend</a:t>
            </a:r>
          </a:p>
          <a:p>
            <a:pPr algn="ctr"/>
            <a:r>
              <a:rPr lang="en-US" sz="2000">
                <a:solidFill>
                  <a:schemeClr val="bg1"/>
                </a:solidFill>
                <a:latin typeface="Arial" pitchFamily="34" charset="0"/>
              </a:rPr>
              <a:t>Open64 Global Optimizer</a:t>
            </a:r>
          </a:p>
        </p:txBody>
      </p:sp>
      <p:sp>
        <p:nvSpPr>
          <p:cNvPr id="38920" name="Rectangle 7"/>
          <p:cNvSpPr>
            <a:spLocks noChangeArrowheads="1"/>
          </p:cNvSpPr>
          <p:nvPr/>
        </p:nvSpPr>
        <p:spPr bwMode="auto">
          <a:xfrm>
            <a:off x="1635125" y="4032250"/>
            <a:ext cx="2819400" cy="609600"/>
          </a:xfrm>
          <a:prstGeom prst="rect">
            <a:avLst/>
          </a:prstGeom>
          <a:solidFill>
            <a:srgbClr val="0000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00FF"/>
            </a:extrusionClr>
          </a:sp3d>
        </p:spPr>
        <p:txBody>
          <a:bodyPr wrap="none" anchor="ctr">
            <a:flatTx/>
          </a:bodyPr>
          <a:lstStyle/>
          <a:p>
            <a:pPr algn="ctr"/>
            <a:r>
              <a:rPr lang="en-US" sz="1800">
                <a:solidFill>
                  <a:schemeClr val="bg1"/>
                </a:solidFill>
                <a:latin typeface="Arial" pitchFamily="34" charset="0"/>
              </a:rPr>
              <a:t>GPU  Assembly</a:t>
            </a:r>
          </a:p>
          <a:p>
            <a:pPr algn="ctr"/>
            <a:r>
              <a:rPr lang="en-US" sz="1200" i="1">
                <a:solidFill>
                  <a:schemeClr val="bg1"/>
                </a:solidFill>
                <a:latin typeface="Arial" pitchFamily="34" charset="0"/>
              </a:rPr>
              <a:t>foo.s</a:t>
            </a:r>
          </a:p>
        </p:txBody>
      </p:sp>
      <p:sp>
        <p:nvSpPr>
          <p:cNvPr id="38921" name="Rectangle 8"/>
          <p:cNvSpPr>
            <a:spLocks noChangeArrowheads="1"/>
          </p:cNvSpPr>
          <p:nvPr/>
        </p:nvSpPr>
        <p:spPr bwMode="auto">
          <a:xfrm>
            <a:off x="4705350" y="4032250"/>
            <a:ext cx="2873375" cy="609600"/>
          </a:xfrm>
          <a:prstGeom prst="rect">
            <a:avLst/>
          </a:prstGeom>
          <a:solidFill>
            <a:srgbClr val="0000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00FF"/>
            </a:extrusionClr>
          </a:sp3d>
        </p:spPr>
        <p:txBody>
          <a:bodyPr wrap="none" anchor="ctr">
            <a:flatTx/>
          </a:bodyPr>
          <a:lstStyle/>
          <a:p>
            <a:pPr algn="ctr"/>
            <a:r>
              <a:rPr lang="en-US" sz="1800">
                <a:solidFill>
                  <a:schemeClr val="bg1"/>
                </a:solidFill>
                <a:latin typeface="Arial" pitchFamily="34" charset="0"/>
              </a:rPr>
              <a:t>CPU Host Code </a:t>
            </a:r>
          </a:p>
          <a:p>
            <a:pPr algn="ctr"/>
            <a:r>
              <a:rPr lang="en-US" sz="1200" i="1">
                <a:solidFill>
                  <a:schemeClr val="bg1"/>
                </a:solidFill>
                <a:latin typeface="Arial" pitchFamily="34" charset="0"/>
              </a:rPr>
              <a:t>foo.cpp</a:t>
            </a:r>
          </a:p>
        </p:txBody>
      </p:sp>
      <p:sp>
        <p:nvSpPr>
          <p:cNvPr id="38922" name="Rectangle 9"/>
          <p:cNvSpPr>
            <a:spLocks noChangeArrowheads="1"/>
          </p:cNvSpPr>
          <p:nvPr/>
        </p:nvSpPr>
        <p:spPr bwMode="auto">
          <a:xfrm>
            <a:off x="3382963" y="1517650"/>
            <a:ext cx="2819400" cy="609600"/>
          </a:xfrm>
          <a:prstGeom prst="rect">
            <a:avLst/>
          </a:prstGeom>
          <a:solidFill>
            <a:srgbClr val="0000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00FF"/>
            </a:extrusionClr>
          </a:sp3d>
        </p:spPr>
        <p:txBody>
          <a:bodyPr wrap="none" anchor="ctr">
            <a:flatTx/>
          </a:bodyPr>
          <a:lstStyle/>
          <a:p>
            <a:pPr algn="ctr"/>
            <a:r>
              <a:rPr lang="en-US" sz="1800">
                <a:solidFill>
                  <a:schemeClr val="bg1"/>
                </a:solidFill>
                <a:latin typeface="Arial" pitchFamily="34" charset="0"/>
              </a:rPr>
              <a:t>Integrated source</a:t>
            </a:r>
          </a:p>
          <a:p>
            <a:pPr algn="ctr"/>
            <a:r>
              <a:rPr lang="en-US" sz="1200" i="1">
                <a:solidFill>
                  <a:schemeClr val="bg1"/>
                </a:solidFill>
                <a:latin typeface="Arial" pitchFamily="34" charset="0"/>
              </a:rPr>
              <a:t>(foo.cu)</a:t>
            </a:r>
          </a:p>
        </p:txBody>
      </p:sp>
      <p:sp>
        <p:nvSpPr>
          <p:cNvPr id="11" name="Footer Placeholder 3"/>
          <p:cNvSpPr>
            <a:spLocks noGrp="1"/>
          </p:cNvSpPr>
          <p:nvPr>
            <p:ph type="ftr" sz="quarter" idx="10"/>
          </p:nvPr>
        </p:nvSpPr>
        <p:spPr>
          <a:xfrm>
            <a:off x="381000" y="6172200"/>
            <a:ext cx="4267200" cy="609600"/>
          </a:xfrm>
          <a:noFill/>
        </p:spPr>
        <p:txBody>
          <a:bodyPr/>
          <a:lstStyle/>
          <a:p>
            <a:r>
              <a:rPr lang="en-US" smtClean="0"/>
              <a:t>© David Kirk/NVIDIA and Wen-mei W. Hwu, 2007</a:t>
            </a:r>
          </a:p>
          <a:p>
            <a:r>
              <a:rPr lang="en-US" smtClean="0"/>
              <a:t>ECE 498AL, University of Illinois, Urbana-Champaign</a:t>
            </a:r>
            <a:endParaRPr lang="en-US" dirty="0" smtClean="0"/>
          </a:p>
        </p:txBody>
      </p:sp>
    </p:spTree>
    <p:extLst>
      <p:ext uri="{BB962C8B-B14F-4D97-AF65-F5344CB8AC3E}">
        <p14:creationId xmlns:p14="http://schemas.microsoft.com/office/powerpoint/2010/main" val="2319000924"/>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a:xfrm>
            <a:off x="457200" y="274638"/>
            <a:ext cx="8382000" cy="1066800"/>
          </a:xfrm>
        </p:spPr>
        <p:txBody>
          <a:bodyPr/>
          <a:lstStyle/>
          <a:p>
            <a:pPr eaLnBrk="1" hangingPunct="1"/>
            <a:r>
              <a:rPr lang="en-US" sz="3600" dirty="0" smtClean="0"/>
              <a:t>CUDA Programming Model:</a:t>
            </a:r>
            <a:br>
              <a:rPr lang="en-US" sz="3600" dirty="0" smtClean="0"/>
            </a:br>
            <a:r>
              <a:rPr lang="en-US" sz="3600" dirty="0" smtClean="0"/>
              <a:t>A Highly Multithreaded Coprocessor</a:t>
            </a:r>
          </a:p>
        </p:txBody>
      </p:sp>
      <p:sp>
        <p:nvSpPr>
          <p:cNvPr id="39940" name="Rectangle 3"/>
          <p:cNvSpPr>
            <a:spLocks noGrp="1" noChangeArrowheads="1"/>
          </p:cNvSpPr>
          <p:nvPr>
            <p:ph type="body" idx="1"/>
          </p:nvPr>
        </p:nvSpPr>
        <p:spPr>
          <a:xfrm>
            <a:off x="457200" y="1481138"/>
            <a:ext cx="8229600" cy="5005387"/>
          </a:xfrm>
        </p:spPr>
        <p:txBody>
          <a:bodyPr/>
          <a:lstStyle/>
          <a:p>
            <a:pPr marL="457200" indent="-457200" eaLnBrk="1" hangingPunct="1">
              <a:lnSpc>
                <a:spcPct val="90000"/>
              </a:lnSpc>
            </a:pPr>
            <a:r>
              <a:rPr lang="en-US" sz="2800" dirty="0" smtClean="0"/>
              <a:t>The GPU is viewed as a compute</a:t>
            </a:r>
            <a:r>
              <a:rPr lang="en-US" sz="2800" dirty="0" smtClean="0">
                <a:solidFill>
                  <a:schemeClr val="accent2"/>
                </a:solidFill>
              </a:rPr>
              <a:t> device </a:t>
            </a:r>
            <a:r>
              <a:rPr lang="en-US" sz="2800" dirty="0" smtClean="0"/>
              <a:t>that:</a:t>
            </a:r>
          </a:p>
          <a:p>
            <a:pPr marL="974725" lvl="1" indent="-403225" eaLnBrk="1" hangingPunct="1">
              <a:lnSpc>
                <a:spcPct val="90000"/>
              </a:lnSpc>
            </a:pPr>
            <a:r>
              <a:rPr lang="en-US" sz="2400" dirty="0" smtClean="0"/>
              <a:t>Is a coprocessor to the CPU or </a:t>
            </a:r>
            <a:r>
              <a:rPr lang="en-US" sz="2400" dirty="0" smtClean="0">
                <a:solidFill>
                  <a:schemeClr val="accent2"/>
                </a:solidFill>
              </a:rPr>
              <a:t>host</a:t>
            </a:r>
          </a:p>
          <a:p>
            <a:pPr marL="974725" lvl="1" indent="-403225" eaLnBrk="1" hangingPunct="1">
              <a:lnSpc>
                <a:spcPct val="90000"/>
              </a:lnSpc>
            </a:pPr>
            <a:r>
              <a:rPr lang="en-US" sz="2400" dirty="0" smtClean="0"/>
              <a:t>Has its own DRAM (</a:t>
            </a:r>
            <a:r>
              <a:rPr lang="en-US" sz="2400" dirty="0" smtClean="0">
                <a:solidFill>
                  <a:schemeClr val="accent2"/>
                </a:solidFill>
              </a:rPr>
              <a:t>device memory</a:t>
            </a:r>
            <a:r>
              <a:rPr lang="en-US" sz="2400" dirty="0" smtClean="0"/>
              <a:t>)</a:t>
            </a:r>
          </a:p>
          <a:p>
            <a:pPr marL="974725" lvl="1" indent="-403225" eaLnBrk="1" hangingPunct="1">
              <a:lnSpc>
                <a:spcPct val="90000"/>
              </a:lnSpc>
            </a:pPr>
            <a:r>
              <a:rPr lang="en-US" sz="2400" dirty="0" smtClean="0"/>
              <a:t>Runs many </a:t>
            </a:r>
            <a:r>
              <a:rPr lang="en-US" sz="2400" dirty="0" smtClean="0">
                <a:solidFill>
                  <a:schemeClr val="accent2"/>
                </a:solidFill>
              </a:rPr>
              <a:t>threads</a:t>
            </a:r>
            <a:r>
              <a:rPr lang="en-US" sz="2400" dirty="0" smtClean="0"/>
              <a:t> </a:t>
            </a:r>
            <a:r>
              <a:rPr lang="en-US" sz="2400" dirty="0" smtClean="0">
                <a:solidFill>
                  <a:schemeClr val="accent2"/>
                </a:solidFill>
              </a:rPr>
              <a:t>in parallel</a:t>
            </a:r>
            <a:endParaRPr lang="en-US" sz="2400" dirty="0" smtClean="0"/>
          </a:p>
          <a:p>
            <a:pPr marL="457200" indent="-457200" eaLnBrk="1" hangingPunct="1">
              <a:lnSpc>
                <a:spcPct val="90000"/>
              </a:lnSpc>
            </a:pPr>
            <a:r>
              <a:rPr lang="en-US" sz="2800" dirty="0" smtClean="0"/>
              <a:t>Data-parallel portions of an application are executed on the device as </a:t>
            </a:r>
            <a:r>
              <a:rPr lang="en-US" sz="2800" dirty="0" smtClean="0">
                <a:solidFill>
                  <a:schemeClr val="accent2"/>
                </a:solidFill>
              </a:rPr>
              <a:t>kernels</a:t>
            </a:r>
            <a:r>
              <a:rPr lang="en-US" sz="2800" dirty="0" smtClean="0"/>
              <a:t> which run in parallel on many threads</a:t>
            </a:r>
          </a:p>
          <a:p>
            <a:pPr marL="457200" indent="-457200" eaLnBrk="1" hangingPunct="1">
              <a:lnSpc>
                <a:spcPct val="90000"/>
              </a:lnSpc>
            </a:pPr>
            <a:r>
              <a:rPr lang="en-US" sz="2800" dirty="0" smtClean="0"/>
              <a:t>Differences between GPU and CPU threads </a:t>
            </a:r>
          </a:p>
          <a:p>
            <a:pPr marL="974725" lvl="1" indent="-403225" eaLnBrk="1" hangingPunct="1">
              <a:lnSpc>
                <a:spcPct val="90000"/>
              </a:lnSpc>
            </a:pPr>
            <a:r>
              <a:rPr lang="en-US" sz="2400" dirty="0" smtClean="0"/>
              <a:t>GPU threads are extremely lightweight</a:t>
            </a:r>
          </a:p>
          <a:p>
            <a:pPr marL="1431925" lvl="2" indent="-342900" eaLnBrk="1" hangingPunct="1">
              <a:lnSpc>
                <a:spcPct val="90000"/>
              </a:lnSpc>
            </a:pPr>
            <a:r>
              <a:rPr lang="en-US" sz="2000" dirty="0" smtClean="0"/>
              <a:t>Very little creation overhead</a:t>
            </a:r>
          </a:p>
          <a:p>
            <a:pPr marL="974725" lvl="1" indent="-403225" eaLnBrk="1" hangingPunct="1">
              <a:lnSpc>
                <a:spcPct val="90000"/>
              </a:lnSpc>
            </a:pPr>
            <a:r>
              <a:rPr lang="en-US" sz="2400" dirty="0" smtClean="0"/>
              <a:t>GPU needs 1000s of threads for full efficiency</a:t>
            </a:r>
          </a:p>
          <a:p>
            <a:pPr marL="1431925" lvl="2" indent="-342900" eaLnBrk="1" hangingPunct="1">
              <a:lnSpc>
                <a:spcPct val="90000"/>
              </a:lnSpc>
            </a:pPr>
            <a:r>
              <a:rPr lang="en-US" sz="2000" dirty="0" smtClean="0"/>
              <a:t>Multi-core CPU needs only a few</a:t>
            </a:r>
          </a:p>
        </p:txBody>
      </p:sp>
      <p:sp>
        <p:nvSpPr>
          <p:cNvPr id="5" name="Footer Placeholder 3"/>
          <p:cNvSpPr>
            <a:spLocks noGrp="1"/>
          </p:cNvSpPr>
          <p:nvPr>
            <p:ph type="ftr" sz="quarter" idx="10"/>
          </p:nvPr>
        </p:nvSpPr>
        <p:spPr>
          <a:xfrm>
            <a:off x="381000" y="6172200"/>
            <a:ext cx="4267200" cy="609600"/>
          </a:xfrm>
          <a:noFill/>
        </p:spPr>
        <p:txBody>
          <a:bodyPr/>
          <a:lstStyle/>
          <a:p>
            <a:r>
              <a:rPr lang="en-US" smtClean="0"/>
              <a:t>© David Kirk/NVIDIA and Wen-mei W. Hwu, 2007</a:t>
            </a:r>
          </a:p>
          <a:p>
            <a:r>
              <a:rPr lang="en-US" smtClean="0"/>
              <a:t>ECE 498AL, University of Illinois, Urbana-Champaign</a:t>
            </a:r>
            <a:endParaRPr lang="en-US" dirty="0" smtClean="0"/>
          </a:p>
        </p:txBody>
      </p:sp>
    </p:spTree>
    <p:extLst>
      <p:ext uri="{BB962C8B-B14F-4D97-AF65-F5344CB8AC3E}">
        <p14:creationId xmlns:p14="http://schemas.microsoft.com/office/powerpoint/2010/main" val="119514951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5"/>
          <p:cNvSpPr>
            <a:spLocks noGrp="1"/>
          </p:cNvSpPr>
          <p:nvPr>
            <p:ph type="ftr" sz="quarter" idx="11"/>
          </p:nvPr>
        </p:nvSpPr>
        <p:spPr>
          <a:noFill/>
        </p:spPr>
        <p:txBody>
          <a:bodyPr/>
          <a:lstStyle/>
          <a:p>
            <a:pPr defTabSz="958850"/>
            <a:r>
              <a:rPr lang="en-US" smtClean="0"/>
              <a:t>Mikko Lipasti-University of Wisconsin</a:t>
            </a:r>
            <a:endParaRPr lang="en-US"/>
          </a:p>
        </p:txBody>
      </p:sp>
      <p:sp>
        <p:nvSpPr>
          <p:cNvPr id="4100" name="Slide Number Placeholder 6"/>
          <p:cNvSpPr>
            <a:spLocks noGrp="1"/>
          </p:cNvSpPr>
          <p:nvPr>
            <p:ph type="sldNum" sz="quarter" idx="12"/>
          </p:nvPr>
        </p:nvSpPr>
        <p:spPr>
          <a:noFill/>
        </p:spPr>
        <p:txBody>
          <a:bodyPr/>
          <a:lstStyle/>
          <a:p>
            <a:pPr defTabSz="958850"/>
            <a:fld id="{81DF338A-4E64-4D88-BC31-F8BD0BA20415}" type="slidenum">
              <a:rPr lang="en-US"/>
              <a:pPr defTabSz="958850"/>
              <a:t>3</a:t>
            </a:fld>
            <a:endParaRPr lang="en-US"/>
          </a:p>
        </p:txBody>
      </p:sp>
      <p:sp>
        <p:nvSpPr>
          <p:cNvPr id="718850" name="Rectangle 2"/>
          <p:cNvSpPr>
            <a:spLocks noGrp="1" noChangeArrowheads="1"/>
          </p:cNvSpPr>
          <p:nvPr>
            <p:ph type="title"/>
          </p:nvPr>
        </p:nvSpPr>
        <p:spPr/>
        <p:txBody>
          <a:bodyPr/>
          <a:lstStyle/>
          <a:p>
            <a:pPr defTabSz="914400" eaLnBrk="1" hangingPunct="1">
              <a:defRPr/>
            </a:pPr>
            <a:r>
              <a:rPr lang="en-US" dirty="0" smtClean="0"/>
              <a:t>GPGPU</a:t>
            </a:r>
          </a:p>
        </p:txBody>
      </p:sp>
      <p:sp>
        <p:nvSpPr>
          <p:cNvPr id="718851" name="Rectangle 3"/>
          <p:cNvSpPr>
            <a:spLocks noGrp="1" noChangeArrowheads="1"/>
          </p:cNvSpPr>
          <p:nvPr>
            <p:ph type="body" sz="half" idx="1"/>
          </p:nvPr>
        </p:nvSpPr>
        <p:spPr>
          <a:xfrm>
            <a:off x="304800" y="1295400"/>
            <a:ext cx="8637588" cy="4953000"/>
          </a:xfrm>
        </p:spPr>
        <p:txBody>
          <a:bodyPr/>
          <a:lstStyle/>
          <a:p>
            <a:pPr marL="342900" indent="-342900" defTabSz="914400" eaLnBrk="1" hangingPunct="1">
              <a:defRPr/>
            </a:pPr>
            <a:r>
              <a:rPr lang="en-US" sz="2500" dirty="0" smtClean="0"/>
              <a:t>“General purpose graphics processing unit”</a:t>
            </a:r>
          </a:p>
          <a:p>
            <a:pPr lvl="1" indent="-342900" eaLnBrk="1" hangingPunct="1">
              <a:defRPr/>
            </a:pPr>
            <a:r>
              <a:rPr lang="en-US" sz="2100" dirty="0" smtClean="0"/>
              <a:t>Harness GPU </a:t>
            </a:r>
            <a:r>
              <a:rPr lang="en-US" sz="2100" dirty="0" err="1" smtClean="0"/>
              <a:t>shader</a:t>
            </a:r>
            <a:r>
              <a:rPr lang="en-US" sz="2100" dirty="0" smtClean="0"/>
              <a:t> cores for general computation</a:t>
            </a:r>
          </a:p>
          <a:p>
            <a:pPr lvl="1" indent="-342900" eaLnBrk="1" hangingPunct="1">
              <a:defRPr/>
            </a:pPr>
            <a:r>
              <a:rPr lang="en-US" sz="2100" dirty="0" smtClean="0"/>
              <a:t>Poor name: oxymoron</a:t>
            </a:r>
          </a:p>
          <a:p>
            <a:pPr marL="342900" indent="-342900" defTabSz="914400" eaLnBrk="1" hangingPunct="1">
              <a:defRPr/>
            </a:pPr>
            <a:r>
              <a:rPr lang="en-US" sz="2500" dirty="0" smtClean="0"/>
              <a:t>History</a:t>
            </a:r>
          </a:p>
          <a:p>
            <a:pPr lvl="1" indent="-342900" eaLnBrk="1" hangingPunct="1">
              <a:defRPr/>
            </a:pPr>
            <a:r>
              <a:rPr lang="en-US" sz="2100" dirty="0" smtClean="0"/>
              <a:t>GPU </a:t>
            </a:r>
            <a:r>
              <a:rPr lang="en-US" sz="2100" dirty="0" err="1" smtClean="0"/>
              <a:t>shader</a:t>
            </a:r>
            <a:r>
              <a:rPr lang="en-US" sz="2100" dirty="0" smtClean="0"/>
              <a:t> cores provide increasing FP computation throughput</a:t>
            </a:r>
          </a:p>
          <a:p>
            <a:pPr lvl="1" indent="-342900" eaLnBrk="1" hangingPunct="1">
              <a:defRPr/>
            </a:pPr>
            <a:r>
              <a:rPr lang="en-US" sz="2100" dirty="0" smtClean="0"/>
              <a:t>Only accessible through graphic device driver (e.g. DirectX/OpenGL)</a:t>
            </a:r>
          </a:p>
          <a:p>
            <a:pPr lvl="1" indent="-342900" eaLnBrk="1" hangingPunct="1">
              <a:defRPr/>
            </a:pPr>
            <a:r>
              <a:rPr lang="en-US" sz="2100" dirty="0" smtClean="0"/>
              <a:t>Early 2000’s  “hackers” learn to write programs</a:t>
            </a:r>
          </a:p>
          <a:p>
            <a:pPr lvl="1" indent="-342900" eaLnBrk="1" hangingPunct="1">
              <a:defRPr/>
            </a:pPr>
            <a:r>
              <a:rPr lang="en-US" sz="2100" dirty="0" smtClean="0"/>
              <a:t>Mid 2000’s </a:t>
            </a:r>
            <a:r>
              <a:rPr lang="en-US" sz="2100" dirty="0" err="1" smtClean="0"/>
              <a:t>Nvidia</a:t>
            </a:r>
            <a:r>
              <a:rPr lang="en-US" sz="2100" dirty="0" smtClean="0"/>
              <a:t> decides to create CUDA framework</a:t>
            </a:r>
          </a:p>
          <a:p>
            <a:pPr marL="742950" lvl="1" indent="-285750" defTabSz="914400" eaLnBrk="1" hangingPunct="1">
              <a:defRPr/>
            </a:pPr>
            <a:r>
              <a:rPr lang="en-US" sz="2100" dirty="0" smtClean="0"/>
              <a:t>ATI follows with </a:t>
            </a:r>
            <a:r>
              <a:rPr lang="en-US" sz="2100" dirty="0" err="1" smtClean="0"/>
              <a:t>OpenCL</a:t>
            </a:r>
            <a:endParaRPr lang="en-US" sz="2100" dirty="0" smtClean="0"/>
          </a:p>
          <a:p>
            <a:pPr indent="-285750" eaLnBrk="1" hangingPunct="1">
              <a:defRPr/>
            </a:pPr>
            <a:r>
              <a:rPr lang="en-US" sz="2500" dirty="0" smtClean="0"/>
              <a:t>Compute Unified Device Architecture == CUDA</a:t>
            </a:r>
          </a:p>
          <a:p>
            <a:pPr lvl="1" eaLnBrk="1" hangingPunct="1">
              <a:defRPr/>
            </a:pPr>
            <a:r>
              <a:rPr lang="en-US" sz="2100" dirty="0" smtClean="0"/>
              <a:t>Heavily-multithreaded multiprocessor, NCC-UMA (sort of)</a:t>
            </a:r>
          </a:p>
          <a:p>
            <a:pPr lvl="1" eaLnBrk="1" hangingPunct="1">
              <a:defRPr/>
            </a:pPr>
            <a:r>
              <a:rPr lang="en-US" sz="2100" dirty="0" smtClean="0"/>
              <a:t>Software toolkit: C-like source/APIs =&gt; PTX binary</a:t>
            </a:r>
          </a:p>
        </p:txBody>
      </p:sp>
      <p:pic>
        <p:nvPicPr>
          <p:cNvPr id="7"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324600" y="304800"/>
            <a:ext cx="2209800" cy="1476375"/>
          </a:xfrm>
          <a:prstGeom prst="rect">
            <a:avLst/>
          </a:prstGeom>
          <a:noFill/>
          <a:ln w="9525">
            <a:noFill/>
            <a:miter lim="800000"/>
            <a:headEnd/>
            <a:tailEnd/>
          </a:ln>
        </p:spPr>
      </p:pic>
      <p:pic>
        <p:nvPicPr>
          <p:cNvPr id="8" name="Picture 5" descr="gpuperf-g80_black"/>
          <p:cNvPicPr>
            <a:picLocks noChangeAspect="1" noChangeArrowheads="1"/>
          </p:cNvPicPr>
          <p:nvPr/>
        </p:nvPicPr>
        <p:blipFill>
          <a:blip r:embed="rId3" cstate="print">
            <a:clrChange>
              <a:clrFrom>
                <a:srgbClr val="000000"/>
              </a:clrFrom>
              <a:clrTo>
                <a:srgbClr val="000000">
                  <a:alpha val="0"/>
                </a:srgbClr>
              </a:clrTo>
            </a:clrChange>
            <a:duotone>
              <a:schemeClr val="accent1">
                <a:shade val="45000"/>
                <a:satMod val="135000"/>
              </a:schemeClr>
              <a:prstClr val="white"/>
            </a:duotone>
          </a:blip>
          <a:srcRect/>
          <a:stretch>
            <a:fillRect/>
          </a:stretch>
        </p:blipFill>
        <p:spPr bwMode="auto">
          <a:xfrm>
            <a:off x="1828800" y="1447800"/>
            <a:ext cx="6900203" cy="3802063"/>
          </a:xfrm>
          <a:prstGeom prst="rect">
            <a:avLst/>
          </a:prstGeom>
          <a:solidFill>
            <a:schemeClr val="tx2"/>
          </a:solidFill>
          <a:ln w="9525">
            <a:noFill/>
            <a:miter lim="800000"/>
            <a:headEnd/>
            <a:tailEnd/>
          </a:ln>
        </p:spPr>
      </p:pic>
    </p:spTree>
    <p:extLst>
      <p:ext uri="{BB962C8B-B14F-4D97-AF65-F5344CB8AC3E}">
        <p14:creationId xmlns:p14="http://schemas.microsoft.com/office/powerpoint/2010/main" val="1549131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a:xfrm>
            <a:off x="457200" y="274638"/>
            <a:ext cx="8458200" cy="1066800"/>
          </a:xfrm>
        </p:spPr>
        <p:txBody>
          <a:bodyPr/>
          <a:lstStyle/>
          <a:p>
            <a:pPr eaLnBrk="1" hangingPunct="1"/>
            <a:r>
              <a:rPr lang="en-US" smtClean="0"/>
              <a:t>Thread Batching: Grids and Blocks</a:t>
            </a:r>
          </a:p>
        </p:txBody>
      </p:sp>
      <p:sp>
        <p:nvSpPr>
          <p:cNvPr id="40964" name="Rectangle 3"/>
          <p:cNvSpPr>
            <a:spLocks noGrp="1" noChangeArrowheads="1"/>
          </p:cNvSpPr>
          <p:nvPr>
            <p:ph type="body" idx="1"/>
          </p:nvPr>
        </p:nvSpPr>
        <p:spPr>
          <a:xfrm>
            <a:off x="457200" y="1219200"/>
            <a:ext cx="4495800" cy="5008563"/>
          </a:xfrm>
        </p:spPr>
        <p:txBody>
          <a:bodyPr/>
          <a:lstStyle/>
          <a:p>
            <a:pPr marL="457200" indent="-457200" eaLnBrk="1" hangingPunct="1">
              <a:lnSpc>
                <a:spcPct val="90000"/>
              </a:lnSpc>
            </a:pPr>
            <a:r>
              <a:rPr lang="en-US" sz="2400" smtClean="0"/>
              <a:t>A kernel is executed as a </a:t>
            </a:r>
            <a:r>
              <a:rPr lang="en-US" sz="2400" smtClean="0">
                <a:solidFill>
                  <a:schemeClr val="accent2"/>
                </a:solidFill>
              </a:rPr>
              <a:t>grid of thread blocks</a:t>
            </a:r>
          </a:p>
          <a:p>
            <a:pPr marL="974725" lvl="1" indent="-403225" eaLnBrk="1" hangingPunct="1">
              <a:lnSpc>
                <a:spcPct val="90000"/>
              </a:lnSpc>
            </a:pPr>
            <a:r>
              <a:rPr lang="en-US" sz="2000" smtClean="0"/>
              <a:t>All threads share data memory space</a:t>
            </a:r>
          </a:p>
          <a:p>
            <a:pPr marL="457200" indent="-457200" eaLnBrk="1" hangingPunct="1">
              <a:lnSpc>
                <a:spcPct val="90000"/>
              </a:lnSpc>
            </a:pPr>
            <a:r>
              <a:rPr lang="en-US" sz="2400" smtClean="0"/>
              <a:t>A </a:t>
            </a:r>
            <a:r>
              <a:rPr lang="en-US" sz="2400" smtClean="0">
                <a:solidFill>
                  <a:schemeClr val="accent2"/>
                </a:solidFill>
              </a:rPr>
              <a:t>thread block</a:t>
            </a:r>
            <a:r>
              <a:rPr lang="en-US" sz="2400" smtClean="0"/>
              <a:t> is a batch of threads that can </a:t>
            </a:r>
            <a:r>
              <a:rPr lang="en-US" sz="2400" smtClean="0">
                <a:solidFill>
                  <a:schemeClr val="accent2"/>
                </a:solidFill>
              </a:rPr>
              <a:t>cooperate</a:t>
            </a:r>
            <a:r>
              <a:rPr lang="en-US" sz="2400" smtClean="0"/>
              <a:t> with each other by:</a:t>
            </a:r>
          </a:p>
          <a:p>
            <a:pPr marL="974725" lvl="1" indent="-403225" eaLnBrk="1" hangingPunct="1">
              <a:lnSpc>
                <a:spcPct val="90000"/>
              </a:lnSpc>
            </a:pPr>
            <a:r>
              <a:rPr lang="en-US" sz="2000" smtClean="0"/>
              <a:t>Synchronizing their execution</a:t>
            </a:r>
          </a:p>
          <a:p>
            <a:pPr marL="1431925" lvl="2" indent="-342900" eaLnBrk="1" hangingPunct="1">
              <a:lnSpc>
                <a:spcPct val="90000"/>
              </a:lnSpc>
            </a:pPr>
            <a:r>
              <a:rPr lang="en-US" sz="1800" smtClean="0"/>
              <a:t>For hazard-free shared memory accesses</a:t>
            </a:r>
          </a:p>
          <a:p>
            <a:pPr marL="974725" lvl="1" indent="-403225" eaLnBrk="1" hangingPunct="1">
              <a:lnSpc>
                <a:spcPct val="90000"/>
              </a:lnSpc>
            </a:pPr>
            <a:r>
              <a:rPr lang="en-US" sz="2000" smtClean="0"/>
              <a:t>Efficiently sharing data through a low latency </a:t>
            </a:r>
            <a:r>
              <a:rPr lang="en-US" sz="2000" smtClean="0">
                <a:solidFill>
                  <a:schemeClr val="accent2"/>
                </a:solidFill>
              </a:rPr>
              <a:t>shared memory</a:t>
            </a:r>
            <a:endParaRPr lang="en-US" sz="2000" smtClean="0"/>
          </a:p>
          <a:p>
            <a:pPr marL="457200" indent="-457200" eaLnBrk="1" hangingPunct="1">
              <a:lnSpc>
                <a:spcPct val="90000"/>
              </a:lnSpc>
            </a:pPr>
            <a:r>
              <a:rPr lang="en-US" sz="2400" smtClean="0"/>
              <a:t>Two threads from two different blocks cannot cooperate</a:t>
            </a:r>
          </a:p>
        </p:txBody>
      </p:sp>
      <p:grpSp>
        <p:nvGrpSpPr>
          <p:cNvPr id="2" name="Group 4"/>
          <p:cNvGrpSpPr>
            <a:grpSpLocks/>
          </p:cNvGrpSpPr>
          <p:nvPr/>
        </p:nvGrpSpPr>
        <p:grpSpPr bwMode="auto">
          <a:xfrm>
            <a:off x="4876800" y="1219200"/>
            <a:ext cx="4056063" cy="5381625"/>
            <a:chOff x="3034" y="690"/>
            <a:chExt cx="2555" cy="3390"/>
          </a:xfrm>
        </p:grpSpPr>
        <p:sp>
          <p:nvSpPr>
            <p:cNvPr id="40967" name="AutoShape 5"/>
            <p:cNvSpPr>
              <a:spLocks noChangeAspect="1" noChangeArrowheads="1"/>
            </p:cNvSpPr>
            <p:nvPr/>
          </p:nvSpPr>
          <p:spPr bwMode="auto">
            <a:xfrm>
              <a:off x="3034" y="690"/>
              <a:ext cx="2555" cy="3390"/>
            </a:xfrm>
            <a:prstGeom prst="rect">
              <a:avLst/>
            </a:prstGeom>
            <a:noFill/>
            <a:ln w="9525">
              <a:noFill/>
              <a:miter lim="800000"/>
              <a:headEnd/>
              <a:tailEnd/>
            </a:ln>
          </p:spPr>
          <p:txBody>
            <a:bodyPr/>
            <a:lstStyle/>
            <a:p>
              <a:endParaRPr lang="en-US"/>
            </a:p>
          </p:txBody>
        </p:sp>
        <p:sp>
          <p:nvSpPr>
            <p:cNvPr id="40968" name="Text Box 6"/>
            <p:cNvSpPr txBox="1">
              <a:spLocks noChangeArrowheads="1"/>
            </p:cNvSpPr>
            <p:nvPr/>
          </p:nvSpPr>
          <p:spPr bwMode="auto">
            <a:xfrm>
              <a:off x="3037" y="693"/>
              <a:ext cx="671" cy="2864"/>
            </a:xfrm>
            <a:prstGeom prst="rect">
              <a:avLst/>
            </a:prstGeom>
            <a:solidFill>
              <a:srgbClr val="99CCFF"/>
            </a:solidFill>
            <a:ln w="9525">
              <a:solidFill>
                <a:srgbClr val="969696"/>
              </a:solidFill>
              <a:miter lim="800000"/>
              <a:headEnd/>
              <a:tailEnd/>
            </a:ln>
          </p:spPr>
          <p:txBody>
            <a:bodyPr/>
            <a:lstStyle/>
            <a:p>
              <a:r>
                <a:rPr lang="en-US" sz="1200" b="1">
                  <a:solidFill>
                    <a:srgbClr val="003300"/>
                  </a:solidFill>
                  <a:latin typeface="Arial" pitchFamily="34" charset="0"/>
                </a:rPr>
                <a:t>Host</a:t>
              </a:r>
              <a:endParaRPr lang="en-US" sz="1800">
                <a:solidFill>
                  <a:srgbClr val="003300"/>
                </a:solidFill>
                <a:latin typeface="Arial" pitchFamily="34" charset="0"/>
              </a:endParaRPr>
            </a:p>
          </p:txBody>
        </p:sp>
        <p:sp>
          <p:nvSpPr>
            <p:cNvPr id="40969" name="Text Box 7"/>
            <p:cNvSpPr txBox="1">
              <a:spLocks noChangeArrowheads="1"/>
            </p:cNvSpPr>
            <p:nvPr/>
          </p:nvSpPr>
          <p:spPr bwMode="auto">
            <a:xfrm>
              <a:off x="3199" y="1171"/>
              <a:ext cx="432" cy="336"/>
            </a:xfrm>
            <a:prstGeom prst="rect">
              <a:avLst/>
            </a:prstGeom>
            <a:solidFill>
              <a:srgbClr val="99FF66"/>
            </a:solidFill>
            <a:ln w="9525">
              <a:solidFill>
                <a:srgbClr val="969696"/>
              </a:solidFill>
              <a:miter lim="800000"/>
              <a:headEnd/>
              <a:tailEnd/>
            </a:ln>
          </p:spPr>
          <p:txBody>
            <a:bodyPr/>
            <a:lstStyle/>
            <a:p>
              <a:pPr algn="ctr"/>
              <a:r>
                <a:rPr lang="en-US" sz="1200" b="1">
                  <a:solidFill>
                    <a:srgbClr val="003300"/>
                  </a:solidFill>
                  <a:latin typeface="Arial" pitchFamily="34" charset="0"/>
                </a:rPr>
                <a:t>Kernel 1</a:t>
              </a:r>
              <a:endParaRPr lang="en-US" sz="1800">
                <a:solidFill>
                  <a:srgbClr val="003300"/>
                </a:solidFill>
                <a:latin typeface="Arial" pitchFamily="34" charset="0"/>
              </a:endParaRPr>
            </a:p>
          </p:txBody>
        </p:sp>
        <p:sp>
          <p:nvSpPr>
            <p:cNvPr id="40970" name="Text Box 8"/>
            <p:cNvSpPr txBox="1">
              <a:spLocks noChangeArrowheads="1"/>
            </p:cNvSpPr>
            <p:nvPr/>
          </p:nvSpPr>
          <p:spPr bwMode="auto">
            <a:xfrm>
              <a:off x="3185" y="2275"/>
              <a:ext cx="430" cy="334"/>
            </a:xfrm>
            <a:prstGeom prst="rect">
              <a:avLst/>
            </a:prstGeom>
            <a:solidFill>
              <a:srgbClr val="99FF66"/>
            </a:solidFill>
            <a:ln w="9525">
              <a:solidFill>
                <a:srgbClr val="969696"/>
              </a:solidFill>
              <a:miter lim="800000"/>
              <a:headEnd/>
              <a:tailEnd/>
            </a:ln>
          </p:spPr>
          <p:txBody>
            <a:bodyPr/>
            <a:lstStyle/>
            <a:p>
              <a:pPr algn="ctr"/>
              <a:r>
                <a:rPr lang="en-US" sz="1200" b="1">
                  <a:solidFill>
                    <a:srgbClr val="003300"/>
                  </a:solidFill>
                  <a:latin typeface="Arial" pitchFamily="34" charset="0"/>
                </a:rPr>
                <a:t>Kernel 2</a:t>
              </a:r>
              <a:endParaRPr lang="en-US" sz="1800">
                <a:solidFill>
                  <a:srgbClr val="003300"/>
                </a:solidFill>
                <a:latin typeface="Arial" pitchFamily="34" charset="0"/>
              </a:endParaRPr>
            </a:p>
          </p:txBody>
        </p:sp>
        <p:sp>
          <p:nvSpPr>
            <p:cNvPr id="40971" name="Line 9"/>
            <p:cNvSpPr>
              <a:spLocks noChangeShapeType="1"/>
            </p:cNvSpPr>
            <p:nvPr/>
          </p:nvSpPr>
          <p:spPr bwMode="auto">
            <a:xfrm>
              <a:off x="3118" y="1110"/>
              <a:ext cx="1" cy="1699"/>
            </a:xfrm>
            <a:prstGeom prst="line">
              <a:avLst/>
            </a:prstGeom>
            <a:noFill/>
            <a:ln w="12700">
              <a:solidFill>
                <a:schemeClr val="bg1"/>
              </a:solidFill>
              <a:round/>
              <a:headEnd/>
              <a:tailEnd type="triangle" w="med" len="lg"/>
            </a:ln>
          </p:spPr>
          <p:txBody>
            <a:bodyPr/>
            <a:lstStyle/>
            <a:p>
              <a:endParaRPr lang="en-US"/>
            </a:p>
          </p:txBody>
        </p:sp>
        <p:sp>
          <p:nvSpPr>
            <p:cNvPr id="40972" name="Text Box 10"/>
            <p:cNvSpPr txBox="1">
              <a:spLocks noChangeArrowheads="1"/>
            </p:cNvSpPr>
            <p:nvPr/>
          </p:nvSpPr>
          <p:spPr bwMode="auto">
            <a:xfrm>
              <a:off x="3827" y="698"/>
              <a:ext cx="1759" cy="2864"/>
            </a:xfrm>
            <a:prstGeom prst="rect">
              <a:avLst/>
            </a:prstGeom>
            <a:solidFill>
              <a:srgbClr val="99CCFF"/>
            </a:solidFill>
            <a:ln w="9525">
              <a:solidFill>
                <a:srgbClr val="969696"/>
              </a:solidFill>
              <a:miter lim="800000"/>
              <a:headEnd/>
              <a:tailEnd/>
            </a:ln>
          </p:spPr>
          <p:txBody>
            <a:bodyPr/>
            <a:lstStyle/>
            <a:p>
              <a:r>
                <a:rPr lang="en-US" sz="1200" b="1">
                  <a:solidFill>
                    <a:srgbClr val="003300"/>
                  </a:solidFill>
                  <a:latin typeface="Arial" pitchFamily="34" charset="0"/>
                </a:rPr>
                <a:t>Device</a:t>
              </a:r>
              <a:endParaRPr lang="en-US" sz="1800">
                <a:solidFill>
                  <a:srgbClr val="003300"/>
                </a:solidFill>
                <a:latin typeface="Arial" pitchFamily="34" charset="0"/>
              </a:endParaRPr>
            </a:p>
          </p:txBody>
        </p:sp>
        <p:grpSp>
          <p:nvGrpSpPr>
            <p:cNvPr id="3" name="Group 11"/>
            <p:cNvGrpSpPr>
              <a:grpSpLocks/>
            </p:cNvGrpSpPr>
            <p:nvPr/>
          </p:nvGrpSpPr>
          <p:grpSpPr bwMode="auto">
            <a:xfrm>
              <a:off x="3927" y="957"/>
              <a:ext cx="1554" cy="1004"/>
              <a:chOff x="3820" y="4577"/>
              <a:chExt cx="4116" cy="2660"/>
            </a:xfrm>
          </p:grpSpPr>
          <p:sp>
            <p:nvSpPr>
              <p:cNvPr id="41028" name="Text Box 12"/>
              <p:cNvSpPr txBox="1">
                <a:spLocks noChangeArrowheads="1"/>
              </p:cNvSpPr>
              <p:nvPr/>
            </p:nvSpPr>
            <p:spPr bwMode="auto">
              <a:xfrm>
                <a:off x="3820" y="4577"/>
                <a:ext cx="4116" cy="2660"/>
              </a:xfrm>
              <a:prstGeom prst="rect">
                <a:avLst/>
              </a:prstGeom>
              <a:solidFill>
                <a:srgbClr val="99FF66"/>
              </a:solidFill>
              <a:ln w="9525">
                <a:solidFill>
                  <a:srgbClr val="969696"/>
                </a:solidFill>
                <a:miter lim="800000"/>
                <a:headEnd/>
                <a:tailEnd/>
              </a:ln>
            </p:spPr>
            <p:txBody>
              <a:bodyPr/>
              <a:lstStyle/>
              <a:p>
                <a:r>
                  <a:rPr lang="en-US" sz="1200" b="1">
                    <a:solidFill>
                      <a:srgbClr val="003300"/>
                    </a:solidFill>
                    <a:latin typeface="Arial" pitchFamily="34" charset="0"/>
                  </a:rPr>
                  <a:t>Grid 1</a:t>
                </a:r>
                <a:endParaRPr lang="en-US" sz="1800">
                  <a:solidFill>
                    <a:srgbClr val="003300"/>
                  </a:solidFill>
                  <a:latin typeface="Arial" pitchFamily="34" charset="0"/>
                </a:endParaRPr>
              </a:p>
            </p:txBody>
          </p:sp>
          <p:grpSp>
            <p:nvGrpSpPr>
              <p:cNvPr id="4" name="Group 13"/>
              <p:cNvGrpSpPr>
                <a:grpSpLocks/>
              </p:cNvGrpSpPr>
              <p:nvPr/>
            </p:nvGrpSpPr>
            <p:grpSpPr bwMode="auto">
              <a:xfrm>
                <a:off x="3985" y="5169"/>
                <a:ext cx="3785" cy="864"/>
                <a:chOff x="3997" y="5169"/>
                <a:chExt cx="3785" cy="864"/>
              </a:xfrm>
            </p:grpSpPr>
            <p:sp>
              <p:nvSpPr>
                <p:cNvPr id="41034" name="Text Box 14"/>
                <p:cNvSpPr txBox="1">
                  <a:spLocks noChangeArrowheads="1"/>
                </p:cNvSpPr>
                <p:nvPr/>
              </p:nvSpPr>
              <p:spPr bwMode="auto">
                <a:xfrm>
                  <a:off x="3997" y="5169"/>
                  <a:ext cx="1181" cy="864"/>
                </a:xfrm>
                <a:prstGeom prst="rect">
                  <a:avLst/>
                </a:prstGeom>
                <a:solidFill>
                  <a:srgbClr val="FFCC00"/>
                </a:solidFill>
                <a:ln w="9525">
                  <a:solidFill>
                    <a:srgbClr val="969696"/>
                  </a:solidFill>
                  <a:miter lim="800000"/>
                  <a:headEnd/>
                  <a:tailEnd/>
                </a:ln>
              </p:spPr>
              <p:txBody>
                <a:bodyPr lIns="0" tIns="91440" rIns="0" bIns="0"/>
                <a:lstStyle/>
                <a:p>
                  <a:pPr algn="ctr"/>
                  <a:r>
                    <a:rPr lang="en-US" sz="1200" b="1">
                      <a:solidFill>
                        <a:srgbClr val="003300"/>
                      </a:solidFill>
                      <a:latin typeface="Arial" pitchFamily="34" charset="0"/>
                    </a:rPr>
                    <a:t>Block</a:t>
                  </a:r>
                </a:p>
                <a:p>
                  <a:pPr algn="ctr"/>
                  <a:r>
                    <a:rPr lang="en-US" sz="1200" b="1">
                      <a:solidFill>
                        <a:srgbClr val="003300"/>
                      </a:solidFill>
                      <a:latin typeface="Arial" pitchFamily="34" charset="0"/>
                    </a:rPr>
                    <a:t>(0, 0)</a:t>
                  </a:r>
                  <a:endParaRPr lang="en-US" sz="1800">
                    <a:solidFill>
                      <a:srgbClr val="003300"/>
                    </a:solidFill>
                    <a:latin typeface="Arial" pitchFamily="34" charset="0"/>
                  </a:endParaRPr>
                </a:p>
              </p:txBody>
            </p:sp>
            <p:sp>
              <p:nvSpPr>
                <p:cNvPr id="41035" name="Text Box 15"/>
                <p:cNvSpPr txBox="1">
                  <a:spLocks noChangeArrowheads="1"/>
                </p:cNvSpPr>
                <p:nvPr/>
              </p:nvSpPr>
              <p:spPr bwMode="auto">
                <a:xfrm>
                  <a:off x="5299" y="5169"/>
                  <a:ext cx="1181" cy="864"/>
                </a:xfrm>
                <a:prstGeom prst="rect">
                  <a:avLst/>
                </a:prstGeom>
                <a:solidFill>
                  <a:srgbClr val="FFCC00"/>
                </a:solidFill>
                <a:ln w="9525">
                  <a:solidFill>
                    <a:srgbClr val="969696"/>
                  </a:solidFill>
                  <a:miter lim="800000"/>
                  <a:headEnd/>
                  <a:tailEnd/>
                </a:ln>
              </p:spPr>
              <p:txBody>
                <a:bodyPr lIns="0" tIns="91440" rIns="0" bIns="0"/>
                <a:lstStyle/>
                <a:p>
                  <a:pPr algn="ctr"/>
                  <a:r>
                    <a:rPr lang="en-US" sz="1200" b="1">
                      <a:solidFill>
                        <a:srgbClr val="003300"/>
                      </a:solidFill>
                      <a:latin typeface="Arial" pitchFamily="34" charset="0"/>
                    </a:rPr>
                    <a:t>Block</a:t>
                  </a:r>
                </a:p>
                <a:p>
                  <a:pPr algn="ctr"/>
                  <a:r>
                    <a:rPr lang="en-US" sz="1200" b="1">
                      <a:solidFill>
                        <a:srgbClr val="003300"/>
                      </a:solidFill>
                      <a:latin typeface="Arial" pitchFamily="34" charset="0"/>
                    </a:rPr>
                    <a:t>(1, 0)</a:t>
                  </a:r>
                  <a:endParaRPr lang="en-US" sz="1800">
                    <a:solidFill>
                      <a:srgbClr val="003300"/>
                    </a:solidFill>
                    <a:latin typeface="Arial" pitchFamily="34" charset="0"/>
                  </a:endParaRPr>
                </a:p>
              </p:txBody>
            </p:sp>
            <p:sp>
              <p:nvSpPr>
                <p:cNvPr id="41036" name="Text Box 16"/>
                <p:cNvSpPr txBox="1">
                  <a:spLocks noChangeArrowheads="1"/>
                </p:cNvSpPr>
                <p:nvPr/>
              </p:nvSpPr>
              <p:spPr bwMode="auto">
                <a:xfrm>
                  <a:off x="6601" y="5169"/>
                  <a:ext cx="1181" cy="864"/>
                </a:xfrm>
                <a:prstGeom prst="rect">
                  <a:avLst/>
                </a:prstGeom>
                <a:solidFill>
                  <a:srgbClr val="FFCC00"/>
                </a:solidFill>
                <a:ln w="9525">
                  <a:solidFill>
                    <a:srgbClr val="969696"/>
                  </a:solidFill>
                  <a:miter lim="800000"/>
                  <a:headEnd/>
                  <a:tailEnd/>
                </a:ln>
              </p:spPr>
              <p:txBody>
                <a:bodyPr lIns="0" tIns="91440" rIns="0" bIns="0"/>
                <a:lstStyle/>
                <a:p>
                  <a:pPr algn="ctr"/>
                  <a:r>
                    <a:rPr lang="en-US" sz="1200" b="1">
                      <a:solidFill>
                        <a:srgbClr val="003300"/>
                      </a:solidFill>
                      <a:latin typeface="Arial" pitchFamily="34" charset="0"/>
                    </a:rPr>
                    <a:t>Block</a:t>
                  </a:r>
                </a:p>
                <a:p>
                  <a:pPr algn="ctr"/>
                  <a:r>
                    <a:rPr lang="en-US" sz="1200" b="1">
                      <a:solidFill>
                        <a:srgbClr val="003300"/>
                      </a:solidFill>
                      <a:latin typeface="Arial" pitchFamily="34" charset="0"/>
                    </a:rPr>
                    <a:t>(2, 0)</a:t>
                  </a:r>
                  <a:endParaRPr lang="en-US" sz="1800">
                    <a:solidFill>
                      <a:srgbClr val="003300"/>
                    </a:solidFill>
                    <a:latin typeface="Arial" pitchFamily="34" charset="0"/>
                  </a:endParaRPr>
                </a:p>
              </p:txBody>
            </p:sp>
          </p:grpSp>
          <p:grpSp>
            <p:nvGrpSpPr>
              <p:cNvPr id="5" name="Group 17"/>
              <p:cNvGrpSpPr>
                <a:grpSpLocks/>
              </p:cNvGrpSpPr>
              <p:nvPr/>
            </p:nvGrpSpPr>
            <p:grpSpPr bwMode="auto">
              <a:xfrm>
                <a:off x="3985" y="6187"/>
                <a:ext cx="3785" cy="864"/>
                <a:chOff x="3997" y="5169"/>
                <a:chExt cx="3785" cy="864"/>
              </a:xfrm>
            </p:grpSpPr>
            <p:sp>
              <p:nvSpPr>
                <p:cNvPr id="41031" name="Text Box 18"/>
                <p:cNvSpPr txBox="1">
                  <a:spLocks noChangeArrowheads="1"/>
                </p:cNvSpPr>
                <p:nvPr/>
              </p:nvSpPr>
              <p:spPr bwMode="auto">
                <a:xfrm>
                  <a:off x="3997" y="5169"/>
                  <a:ext cx="1181" cy="864"/>
                </a:xfrm>
                <a:prstGeom prst="rect">
                  <a:avLst/>
                </a:prstGeom>
                <a:solidFill>
                  <a:srgbClr val="FFCC00"/>
                </a:solidFill>
                <a:ln w="9525">
                  <a:solidFill>
                    <a:srgbClr val="969696"/>
                  </a:solidFill>
                  <a:miter lim="800000"/>
                  <a:headEnd/>
                  <a:tailEnd/>
                </a:ln>
              </p:spPr>
              <p:txBody>
                <a:bodyPr lIns="0" tIns="91440" rIns="0" bIns="0"/>
                <a:lstStyle/>
                <a:p>
                  <a:pPr algn="ctr"/>
                  <a:r>
                    <a:rPr lang="en-US" sz="1200" b="1">
                      <a:solidFill>
                        <a:srgbClr val="003300"/>
                      </a:solidFill>
                      <a:latin typeface="Arial" pitchFamily="34" charset="0"/>
                    </a:rPr>
                    <a:t>Block</a:t>
                  </a:r>
                </a:p>
                <a:p>
                  <a:pPr algn="ctr"/>
                  <a:r>
                    <a:rPr lang="en-US" sz="1200" b="1">
                      <a:solidFill>
                        <a:srgbClr val="003300"/>
                      </a:solidFill>
                      <a:latin typeface="Arial" pitchFamily="34" charset="0"/>
                    </a:rPr>
                    <a:t>(0, 1)</a:t>
                  </a:r>
                  <a:endParaRPr lang="en-US" sz="1800">
                    <a:solidFill>
                      <a:srgbClr val="003300"/>
                    </a:solidFill>
                    <a:latin typeface="Arial" pitchFamily="34" charset="0"/>
                  </a:endParaRPr>
                </a:p>
              </p:txBody>
            </p:sp>
            <p:sp>
              <p:nvSpPr>
                <p:cNvPr id="41032" name="Text Box 19"/>
                <p:cNvSpPr txBox="1">
                  <a:spLocks noChangeArrowheads="1"/>
                </p:cNvSpPr>
                <p:nvPr/>
              </p:nvSpPr>
              <p:spPr bwMode="auto">
                <a:xfrm>
                  <a:off x="5299" y="5169"/>
                  <a:ext cx="1181" cy="864"/>
                </a:xfrm>
                <a:prstGeom prst="rect">
                  <a:avLst/>
                </a:prstGeom>
                <a:solidFill>
                  <a:srgbClr val="FFCC00"/>
                </a:solidFill>
                <a:ln w="9525">
                  <a:solidFill>
                    <a:srgbClr val="969696"/>
                  </a:solidFill>
                  <a:miter lim="800000"/>
                  <a:headEnd/>
                  <a:tailEnd/>
                </a:ln>
              </p:spPr>
              <p:txBody>
                <a:bodyPr lIns="0" tIns="91440" rIns="0" bIns="0"/>
                <a:lstStyle/>
                <a:p>
                  <a:pPr algn="ctr"/>
                  <a:r>
                    <a:rPr lang="en-US" sz="1200" b="1">
                      <a:solidFill>
                        <a:srgbClr val="003300"/>
                      </a:solidFill>
                      <a:latin typeface="Arial" pitchFamily="34" charset="0"/>
                    </a:rPr>
                    <a:t>Block</a:t>
                  </a:r>
                </a:p>
                <a:p>
                  <a:pPr algn="ctr"/>
                  <a:r>
                    <a:rPr lang="en-US" sz="1200" b="1">
                      <a:solidFill>
                        <a:srgbClr val="003300"/>
                      </a:solidFill>
                      <a:latin typeface="Arial" pitchFamily="34" charset="0"/>
                    </a:rPr>
                    <a:t>(1, 1)</a:t>
                  </a:r>
                  <a:endParaRPr lang="en-US" sz="1800">
                    <a:solidFill>
                      <a:srgbClr val="003300"/>
                    </a:solidFill>
                    <a:latin typeface="Arial" pitchFamily="34" charset="0"/>
                  </a:endParaRPr>
                </a:p>
              </p:txBody>
            </p:sp>
            <p:sp>
              <p:nvSpPr>
                <p:cNvPr id="41033" name="Text Box 20"/>
                <p:cNvSpPr txBox="1">
                  <a:spLocks noChangeArrowheads="1"/>
                </p:cNvSpPr>
                <p:nvPr/>
              </p:nvSpPr>
              <p:spPr bwMode="auto">
                <a:xfrm>
                  <a:off x="6601" y="5169"/>
                  <a:ext cx="1181" cy="864"/>
                </a:xfrm>
                <a:prstGeom prst="rect">
                  <a:avLst/>
                </a:prstGeom>
                <a:solidFill>
                  <a:srgbClr val="FFCC00"/>
                </a:solidFill>
                <a:ln w="9525">
                  <a:solidFill>
                    <a:srgbClr val="969696"/>
                  </a:solidFill>
                  <a:miter lim="800000"/>
                  <a:headEnd/>
                  <a:tailEnd/>
                </a:ln>
              </p:spPr>
              <p:txBody>
                <a:bodyPr lIns="0" tIns="91440" rIns="0" bIns="0"/>
                <a:lstStyle/>
                <a:p>
                  <a:pPr algn="ctr"/>
                  <a:r>
                    <a:rPr lang="en-US" sz="1200" b="1">
                      <a:solidFill>
                        <a:srgbClr val="003300"/>
                      </a:solidFill>
                      <a:latin typeface="Arial" pitchFamily="34" charset="0"/>
                    </a:rPr>
                    <a:t>Block</a:t>
                  </a:r>
                </a:p>
                <a:p>
                  <a:pPr algn="ctr"/>
                  <a:r>
                    <a:rPr lang="en-US" sz="1200" b="1">
                      <a:solidFill>
                        <a:srgbClr val="003300"/>
                      </a:solidFill>
                      <a:latin typeface="Arial" pitchFamily="34" charset="0"/>
                    </a:rPr>
                    <a:t>(2, 1)</a:t>
                  </a:r>
                  <a:endParaRPr lang="en-US" sz="1800">
                    <a:solidFill>
                      <a:srgbClr val="003300"/>
                    </a:solidFill>
                    <a:latin typeface="Arial" pitchFamily="34" charset="0"/>
                  </a:endParaRPr>
                </a:p>
              </p:txBody>
            </p:sp>
          </p:grpSp>
        </p:grpSp>
        <p:grpSp>
          <p:nvGrpSpPr>
            <p:cNvPr id="6" name="Group 21"/>
            <p:cNvGrpSpPr>
              <a:grpSpLocks/>
            </p:cNvGrpSpPr>
            <p:nvPr/>
          </p:nvGrpSpPr>
          <p:grpSpPr bwMode="auto">
            <a:xfrm>
              <a:off x="4051" y="2056"/>
              <a:ext cx="1306" cy="1416"/>
              <a:chOff x="4730" y="7615"/>
              <a:chExt cx="3458" cy="3752"/>
            </a:xfrm>
          </p:grpSpPr>
          <p:sp>
            <p:nvSpPr>
              <p:cNvPr id="41012" name="Text Box 22"/>
              <p:cNvSpPr txBox="1">
                <a:spLocks noChangeArrowheads="1"/>
              </p:cNvSpPr>
              <p:nvPr/>
            </p:nvSpPr>
            <p:spPr bwMode="auto">
              <a:xfrm>
                <a:off x="4730" y="7615"/>
                <a:ext cx="3458" cy="3752"/>
              </a:xfrm>
              <a:prstGeom prst="rect">
                <a:avLst/>
              </a:prstGeom>
              <a:solidFill>
                <a:srgbClr val="99FF66"/>
              </a:solidFill>
              <a:ln w="9525">
                <a:solidFill>
                  <a:srgbClr val="969696"/>
                </a:solidFill>
                <a:miter lim="800000"/>
                <a:headEnd/>
                <a:tailEnd/>
              </a:ln>
            </p:spPr>
            <p:txBody>
              <a:bodyPr/>
              <a:lstStyle/>
              <a:p>
                <a:r>
                  <a:rPr lang="en-US" sz="1200" b="1">
                    <a:solidFill>
                      <a:srgbClr val="003300"/>
                    </a:solidFill>
                    <a:latin typeface="Arial" pitchFamily="34" charset="0"/>
                  </a:rPr>
                  <a:t>Grid 2</a:t>
                </a:r>
                <a:endParaRPr lang="en-US" sz="1800">
                  <a:solidFill>
                    <a:srgbClr val="003300"/>
                  </a:solidFill>
                  <a:latin typeface="Arial" pitchFamily="34" charset="0"/>
                </a:endParaRPr>
              </a:p>
            </p:txBody>
          </p:sp>
          <p:grpSp>
            <p:nvGrpSpPr>
              <p:cNvPr id="7" name="Group 23"/>
              <p:cNvGrpSpPr>
                <a:grpSpLocks/>
              </p:cNvGrpSpPr>
              <p:nvPr/>
            </p:nvGrpSpPr>
            <p:grpSpPr bwMode="auto">
              <a:xfrm>
                <a:off x="4902" y="8203"/>
                <a:ext cx="3114" cy="892"/>
                <a:chOff x="4391" y="8441"/>
                <a:chExt cx="3114" cy="892"/>
              </a:xfrm>
            </p:grpSpPr>
            <p:sp>
              <p:nvSpPr>
                <p:cNvPr id="41024" name="Text Box 24"/>
                <p:cNvSpPr txBox="1">
                  <a:spLocks noChangeArrowheads="1"/>
                </p:cNvSpPr>
                <p:nvPr/>
              </p:nvSpPr>
              <p:spPr bwMode="auto">
                <a:xfrm>
                  <a:off x="4391" y="8441"/>
                  <a:ext cx="689" cy="892"/>
                </a:xfrm>
                <a:prstGeom prst="rect">
                  <a:avLst/>
                </a:prstGeom>
                <a:solidFill>
                  <a:srgbClr val="FFCC00"/>
                </a:solidFill>
                <a:ln w="9525">
                  <a:solidFill>
                    <a:srgbClr val="969696"/>
                  </a:solidFill>
                  <a:miter lim="800000"/>
                  <a:headEnd/>
                  <a:tailEnd/>
                </a:ln>
              </p:spPr>
              <p:txBody>
                <a:bodyPr lIns="0" tIns="91440" rIns="0" bIns="0"/>
                <a:lstStyle/>
                <a:p>
                  <a:endParaRPr lang="en-US" sz="1800">
                    <a:solidFill>
                      <a:srgbClr val="003300"/>
                    </a:solidFill>
                    <a:latin typeface="Arial" pitchFamily="34" charset="0"/>
                  </a:endParaRPr>
                </a:p>
              </p:txBody>
            </p:sp>
            <p:sp>
              <p:nvSpPr>
                <p:cNvPr id="41025" name="Text Box 25"/>
                <p:cNvSpPr txBox="1">
                  <a:spLocks noChangeArrowheads="1"/>
                </p:cNvSpPr>
                <p:nvPr/>
              </p:nvSpPr>
              <p:spPr bwMode="auto">
                <a:xfrm>
                  <a:off x="5199" y="8441"/>
                  <a:ext cx="689" cy="892"/>
                </a:xfrm>
                <a:prstGeom prst="rect">
                  <a:avLst/>
                </a:prstGeom>
                <a:solidFill>
                  <a:srgbClr val="FFCC00"/>
                </a:solidFill>
                <a:ln w="9525">
                  <a:solidFill>
                    <a:srgbClr val="969696"/>
                  </a:solidFill>
                  <a:miter lim="800000"/>
                  <a:headEnd/>
                  <a:tailEnd/>
                </a:ln>
              </p:spPr>
              <p:txBody>
                <a:bodyPr lIns="0" tIns="91440" rIns="0" bIns="0"/>
                <a:lstStyle/>
                <a:p>
                  <a:endParaRPr lang="en-US" sz="1800">
                    <a:solidFill>
                      <a:srgbClr val="003300"/>
                    </a:solidFill>
                    <a:latin typeface="Arial" pitchFamily="34" charset="0"/>
                  </a:endParaRPr>
                </a:p>
              </p:txBody>
            </p:sp>
            <p:sp>
              <p:nvSpPr>
                <p:cNvPr id="41026" name="Text Box 26"/>
                <p:cNvSpPr txBox="1">
                  <a:spLocks noChangeArrowheads="1"/>
                </p:cNvSpPr>
                <p:nvPr/>
              </p:nvSpPr>
              <p:spPr bwMode="auto">
                <a:xfrm>
                  <a:off x="6007" y="8441"/>
                  <a:ext cx="689" cy="892"/>
                </a:xfrm>
                <a:prstGeom prst="rect">
                  <a:avLst/>
                </a:prstGeom>
                <a:solidFill>
                  <a:srgbClr val="FFCC00"/>
                </a:solidFill>
                <a:ln w="9525">
                  <a:solidFill>
                    <a:srgbClr val="969696"/>
                  </a:solidFill>
                  <a:miter lim="800000"/>
                  <a:headEnd/>
                  <a:tailEnd/>
                </a:ln>
              </p:spPr>
              <p:txBody>
                <a:bodyPr lIns="0" tIns="91440" rIns="0" bIns="0"/>
                <a:lstStyle/>
                <a:p>
                  <a:endParaRPr lang="en-US" sz="1800">
                    <a:solidFill>
                      <a:srgbClr val="003300"/>
                    </a:solidFill>
                    <a:latin typeface="Arial" pitchFamily="34" charset="0"/>
                  </a:endParaRPr>
                </a:p>
              </p:txBody>
            </p:sp>
            <p:sp>
              <p:nvSpPr>
                <p:cNvPr id="41027" name="Text Box 27"/>
                <p:cNvSpPr txBox="1">
                  <a:spLocks noChangeArrowheads="1"/>
                </p:cNvSpPr>
                <p:nvPr/>
              </p:nvSpPr>
              <p:spPr bwMode="auto">
                <a:xfrm>
                  <a:off x="6816" y="8441"/>
                  <a:ext cx="689" cy="892"/>
                </a:xfrm>
                <a:prstGeom prst="rect">
                  <a:avLst/>
                </a:prstGeom>
                <a:solidFill>
                  <a:srgbClr val="FFCC00"/>
                </a:solidFill>
                <a:ln w="9525">
                  <a:solidFill>
                    <a:srgbClr val="969696"/>
                  </a:solidFill>
                  <a:miter lim="800000"/>
                  <a:headEnd/>
                  <a:tailEnd/>
                </a:ln>
              </p:spPr>
              <p:txBody>
                <a:bodyPr lIns="0" tIns="91440" rIns="0" bIns="0"/>
                <a:lstStyle/>
                <a:p>
                  <a:endParaRPr lang="en-US" sz="1800">
                    <a:solidFill>
                      <a:srgbClr val="003300"/>
                    </a:solidFill>
                    <a:latin typeface="Arial" pitchFamily="34" charset="0"/>
                  </a:endParaRPr>
                </a:p>
              </p:txBody>
            </p:sp>
          </p:grpSp>
          <p:grpSp>
            <p:nvGrpSpPr>
              <p:cNvPr id="8" name="Group 28"/>
              <p:cNvGrpSpPr>
                <a:grpSpLocks/>
              </p:cNvGrpSpPr>
              <p:nvPr/>
            </p:nvGrpSpPr>
            <p:grpSpPr bwMode="auto">
              <a:xfrm>
                <a:off x="4902" y="9253"/>
                <a:ext cx="3114" cy="892"/>
                <a:chOff x="4391" y="8441"/>
                <a:chExt cx="3114" cy="892"/>
              </a:xfrm>
            </p:grpSpPr>
            <p:sp>
              <p:nvSpPr>
                <p:cNvPr id="41020" name="Text Box 29"/>
                <p:cNvSpPr txBox="1">
                  <a:spLocks noChangeArrowheads="1"/>
                </p:cNvSpPr>
                <p:nvPr/>
              </p:nvSpPr>
              <p:spPr bwMode="auto">
                <a:xfrm>
                  <a:off x="4391" y="8441"/>
                  <a:ext cx="689" cy="892"/>
                </a:xfrm>
                <a:prstGeom prst="rect">
                  <a:avLst/>
                </a:prstGeom>
                <a:solidFill>
                  <a:srgbClr val="FFCC00"/>
                </a:solidFill>
                <a:ln w="9525">
                  <a:solidFill>
                    <a:srgbClr val="969696"/>
                  </a:solidFill>
                  <a:miter lim="800000"/>
                  <a:headEnd/>
                  <a:tailEnd/>
                </a:ln>
              </p:spPr>
              <p:txBody>
                <a:bodyPr lIns="0" tIns="91440" rIns="0" bIns="0"/>
                <a:lstStyle/>
                <a:p>
                  <a:endParaRPr lang="en-US" sz="1800">
                    <a:solidFill>
                      <a:srgbClr val="003300"/>
                    </a:solidFill>
                    <a:latin typeface="Arial" pitchFamily="34" charset="0"/>
                  </a:endParaRPr>
                </a:p>
              </p:txBody>
            </p:sp>
            <p:sp>
              <p:nvSpPr>
                <p:cNvPr id="41021" name="Text Box 30"/>
                <p:cNvSpPr txBox="1">
                  <a:spLocks noChangeArrowheads="1"/>
                </p:cNvSpPr>
                <p:nvPr/>
              </p:nvSpPr>
              <p:spPr bwMode="auto">
                <a:xfrm>
                  <a:off x="5199" y="8441"/>
                  <a:ext cx="689" cy="892"/>
                </a:xfrm>
                <a:prstGeom prst="rect">
                  <a:avLst/>
                </a:prstGeom>
                <a:solidFill>
                  <a:srgbClr val="FFCC00"/>
                </a:solidFill>
                <a:ln w="9525">
                  <a:solidFill>
                    <a:srgbClr val="969696"/>
                  </a:solidFill>
                  <a:miter lim="800000"/>
                  <a:headEnd/>
                  <a:tailEnd/>
                </a:ln>
              </p:spPr>
              <p:txBody>
                <a:bodyPr lIns="0" tIns="91440" rIns="0" bIns="0"/>
                <a:lstStyle/>
                <a:p>
                  <a:endParaRPr lang="en-US" sz="1800">
                    <a:solidFill>
                      <a:srgbClr val="003300"/>
                    </a:solidFill>
                    <a:latin typeface="Arial" pitchFamily="34" charset="0"/>
                  </a:endParaRPr>
                </a:p>
              </p:txBody>
            </p:sp>
            <p:sp>
              <p:nvSpPr>
                <p:cNvPr id="41022" name="Text Box 31"/>
                <p:cNvSpPr txBox="1">
                  <a:spLocks noChangeArrowheads="1"/>
                </p:cNvSpPr>
                <p:nvPr/>
              </p:nvSpPr>
              <p:spPr bwMode="auto">
                <a:xfrm>
                  <a:off x="6007" y="8441"/>
                  <a:ext cx="689" cy="892"/>
                </a:xfrm>
                <a:prstGeom prst="rect">
                  <a:avLst/>
                </a:prstGeom>
                <a:solidFill>
                  <a:srgbClr val="FFCC00"/>
                </a:solidFill>
                <a:ln w="9525">
                  <a:solidFill>
                    <a:srgbClr val="969696"/>
                  </a:solidFill>
                  <a:miter lim="800000"/>
                  <a:headEnd/>
                  <a:tailEnd/>
                </a:ln>
              </p:spPr>
              <p:txBody>
                <a:bodyPr lIns="0" tIns="91440" rIns="0" bIns="0"/>
                <a:lstStyle/>
                <a:p>
                  <a:endParaRPr lang="en-US" sz="1800">
                    <a:solidFill>
                      <a:srgbClr val="003300"/>
                    </a:solidFill>
                    <a:latin typeface="Arial" pitchFamily="34" charset="0"/>
                  </a:endParaRPr>
                </a:p>
              </p:txBody>
            </p:sp>
            <p:sp>
              <p:nvSpPr>
                <p:cNvPr id="41023" name="Text Box 32"/>
                <p:cNvSpPr txBox="1">
                  <a:spLocks noChangeArrowheads="1"/>
                </p:cNvSpPr>
                <p:nvPr/>
              </p:nvSpPr>
              <p:spPr bwMode="auto">
                <a:xfrm>
                  <a:off x="6816" y="8441"/>
                  <a:ext cx="689" cy="892"/>
                </a:xfrm>
                <a:prstGeom prst="rect">
                  <a:avLst/>
                </a:prstGeom>
                <a:solidFill>
                  <a:srgbClr val="FFCC00"/>
                </a:solidFill>
                <a:ln w="9525">
                  <a:solidFill>
                    <a:srgbClr val="969696"/>
                  </a:solidFill>
                  <a:miter lim="800000"/>
                  <a:headEnd/>
                  <a:tailEnd/>
                </a:ln>
              </p:spPr>
              <p:txBody>
                <a:bodyPr lIns="0" tIns="91440" rIns="0" bIns="0"/>
                <a:lstStyle/>
                <a:p>
                  <a:endParaRPr lang="en-US" sz="1800">
                    <a:solidFill>
                      <a:srgbClr val="003300"/>
                    </a:solidFill>
                    <a:latin typeface="Arial" pitchFamily="34" charset="0"/>
                  </a:endParaRPr>
                </a:p>
              </p:txBody>
            </p:sp>
          </p:grpSp>
          <p:grpSp>
            <p:nvGrpSpPr>
              <p:cNvPr id="9" name="Group 33"/>
              <p:cNvGrpSpPr>
                <a:grpSpLocks/>
              </p:cNvGrpSpPr>
              <p:nvPr/>
            </p:nvGrpSpPr>
            <p:grpSpPr bwMode="auto">
              <a:xfrm>
                <a:off x="4902" y="10303"/>
                <a:ext cx="3114" cy="892"/>
                <a:chOff x="4391" y="8441"/>
                <a:chExt cx="3114" cy="892"/>
              </a:xfrm>
            </p:grpSpPr>
            <p:sp>
              <p:nvSpPr>
                <p:cNvPr id="41016" name="Text Box 34"/>
                <p:cNvSpPr txBox="1">
                  <a:spLocks noChangeArrowheads="1"/>
                </p:cNvSpPr>
                <p:nvPr/>
              </p:nvSpPr>
              <p:spPr bwMode="auto">
                <a:xfrm>
                  <a:off x="4391" y="8441"/>
                  <a:ext cx="689" cy="892"/>
                </a:xfrm>
                <a:prstGeom prst="rect">
                  <a:avLst/>
                </a:prstGeom>
                <a:solidFill>
                  <a:srgbClr val="FFCC00"/>
                </a:solidFill>
                <a:ln w="9525">
                  <a:solidFill>
                    <a:srgbClr val="969696"/>
                  </a:solidFill>
                  <a:miter lim="800000"/>
                  <a:headEnd/>
                  <a:tailEnd/>
                </a:ln>
              </p:spPr>
              <p:txBody>
                <a:bodyPr lIns="0" tIns="91440" rIns="0" bIns="0"/>
                <a:lstStyle/>
                <a:p>
                  <a:endParaRPr lang="en-US" sz="1800">
                    <a:solidFill>
                      <a:srgbClr val="003300"/>
                    </a:solidFill>
                    <a:latin typeface="Arial" pitchFamily="34" charset="0"/>
                  </a:endParaRPr>
                </a:p>
              </p:txBody>
            </p:sp>
            <p:sp>
              <p:nvSpPr>
                <p:cNvPr id="41017" name="Text Box 35"/>
                <p:cNvSpPr txBox="1">
                  <a:spLocks noChangeArrowheads="1"/>
                </p:cNvSpPr>
                <p:nvPr/>
              </p:nvSpPr>
              <p:spPr bwMode="auto">
                <a:xfrm>
                  <a:off x="5199" y="8441"/>
                  <a:ext cx="689" cy="892"/>
                </a:xfrm>
                <a:prstGeom prst="rect">
                  <a:avLst/>
                </a:prstGeom>
                <a:solidFill>
                  <a:srgbClr val="FFCC00"/>
                </a:solidFill>
                <a:ln w="9525">
                  <a:solidFill>
                    <a:srgbClr val="969696"/>
                  </a:solidFill>
                  <a:miter lim="800000"/>
                  <a:headEnd/>
                  <a:tailEnd/>
                </a:ln>
              </p:spPr>
              <p:txBody>
                <a:bodyPr lIns="0" tIns="91440" rIns="0" bIns="0"/>
                <a:lstStyle/>
                <a:p>
                  <a:endParaRPr lang="en-US" sz="1800">
                    <a:solidFill>
                      <a:srgbClr val="003300"/>
                    </a:solidFill>
                    <a:latin typeface="Arial" pitchFamily="34" charset="0"/>
                  </a:endParaRPr>
                </a:p>
              </p:txBody>
            </p:sp>
            <p:sp>
              <p:nvSpPr>
                <p:cNvPr id="41018" name="Text Box 36"/>
                <p:cNvSpPr txBox="1">
                  <a:spLocks noChangeArrowheads="1"/>
                </p:cNvSpPr>
                <p:nvPr/>
              </p:nvSpPr>
              <p:spPr bwMode="auto">
                <a:xfrm>
                  <a:off x="6007" y="8441"/>
                  <a:ext cx="689" cy="892"/>
                </a:xfrm>
                <a:prstGeom prst="rect">
                  <a:avLst/>
                </a:prstGeom>
                <a:solidFill>
                  <a:srgbClr val="FFCC00"/>
                </a:solidFill>
                <a:ln w="9525">
                  <a:solidFill>
                    <a:srgbClr val="969696"/>
                  </a:solidFill>
                  <a:miter lim="800000"/>
                  <a:headEnd/>
                  <a:tailEnd/>
                </a:ln>
              </p:spPr>
              <p:txBody>
                <a:bodyPr lIns="0" tIns="91440" rIns="0" bIns="0"/>
                <a:lstStyle/>
                <a:p>
                  <a:endParaRPr lang="en-US" sz="1800">
                    <a:solidFill>
                      <a:srgbClr val="003300"/>
                    </a:solidFill>
                    <a:latin typeface="Arial" pitchFamily="34" charset="0"/>
                  </a:endParaRPr>
                </a:p>
              </p:txBody>
            </p:sp>
            <p:sp>
              <p:nvSpPr>
                <p:cNvPr id="41019" name="Text Box 37"/>
                <p:cNvSpPr txBox="1">
                  <a:spLocks noChangeArrowheads="1"/>
                </p:cNvSpPr>
                <p:nvPr/>
              </p:nvSpPr>
              <p:spPr bwMode="auto">
                <a:xfrm>
                  <a:off x="6816" y="8441"/>
                  <a:ext cx="689" cy="892"/>
                </a:xfrm>
                <a:prstGeom prst="rect">
                  <a:avLst/>
                </a:prstGeom>
                <a:solidFill>
                  <a:srgbClr val="FFCC00"/>
                </a:solidFill>
                <a:ln w="9525">
                  <a:solidFill>
                    <a:srgbClr val="969696"/>
                  </a:solidFill>
                  <a:miter lim="800000"/>
                  <a:headEnd/>
                  <a:tailEnd/>
                </a:ln>
              </p:spPr>
              <p:txBody>
                <a:bodyPr lIns="0" tIns="91440" rIns="0" bIns="0"/>
                <a:lstStyle/>
                <a:p>
                  <a:endParaRPr lang="en-US" sz="1800">
                    <a:solidFill>
                      <a:srgbClr val="003300"/>
                    </a:solidFill>
                    <a:latin typeface="Arial" pitchFamily="34" charset="0"/>
                  </a:endParaRPr>
                </a:p>
              </p:txBody>
            </p:sp>
          </p:grpSp>
        </p:grpSp>
        <p:grpSp>
          <p:nvGrpSpPr>
            <p:cNvPr id="10" name="Group 38"/>
            <p:cNvGrpSpPr>
              <a:grpSpLocks/>
            </p:cNvGrpSpPr>
            <p:nvPr/>
          </p:nvGrpSpPr>
          <p:grpSpPr bwMode="auto">
            <a:xfrm>
              <a:off x="3414" y="2782"/>
              <a:ext cx="1765" cy="1295"/>
              <a:chOff x="1972" y="8931"/>
              <a:chExt cx="4676" cy="3430"/>
            </a:xfrm>
          </p:grpSpPr>
          <p:sp>
            <p:nvSpPr>
              <p:cNvPr id="40984" name="Text Box 39"/>
              <p:cNvSpPr txBox="1">
                <a:spLocks noChangeArrowheads="1"/>
              </p:cNvSpPr>
              <p:nvPr/>
            </p:nvSpPr>
            <p:spPr bwMode="auto">
              <a:xfrm>
                <a:off x="1972" y="8931"/>
                <a:ext cx="4676" cy="3430"/>
              </a:xfrm>
              <a:prstGeom prst="rect">
                <a:avLst/>
              </a:prstGeom>
              <a:solidFill>
                <a:srgbClr val="FFCC00"/>
              </a:solidFill>
              <a:ln w="9525">
                <a:solidFill>
                  <a:srgbClr val="969696"/>
                </a:solidFill>
                <a:miter lim="800000"/>
                <a:headEnd/>
                <a:tailEnd/>
              </a:ln>
            </p:spPr>
            <p:txBody>
              <a:bodyPr/>
              <a:lstStyle/>
              <a:p>
                <a:r>
                  <a:rPr lang="en-US" sz="1200" b="1">
                    <a:solidFill>
                      <a:srgbClr val="003300"/>
                    </a:solidFill>
                    <a:latin typeface="Arial" pitchFamily="34" charset="0"/>
                  </a:rPr>
                  <a:t>Block (1, 1)</a:t>
                </a:r>
                <a:endParaRPr lang="en-US" sz="1800">
                  <a:solidFill>
                    <a:srgbClr val="003300"/>
                  </a:solidFill>
                  <a:latin typeface="Arial" pitchFamily="34" charset="0"/>
                </a:endParaRPr>
              </a:p>
            </p:txBody>
          </p:sp>
          <p:grpSp>
            <p:nvGrpSpPr>
              <p:cNvPr id="11" name="Group 40"/>
              <p:cNvGrpSpPr>
                <a:grpSpLocks/>
              </p:cNvGrpSpPr>
              <p:nvPr/>
            </p:nvGrpSpPr>
            <p:grpSpPr bwMode="auto">
              <a:xfrm>
                <a:off x="2147" y="9559"/>
                <a:ext cx="4325" cy="2592"/>
                <a:chOff x="2630" y="11267"/>
                <a:chExt cx="4325" cy="2592"/>
              </a:xfrm>
            </p:grpSpPr>
            <p:grpSp>
              <p:nvGrpSpPr>
                <p:cNvPr id="12" name="Group 41"/>
                <p:cNvGrpSpPr>
                  <a:grpSpLocks/>
                </p:cNvGrpSpPr>
                <p:nvPr/>
              </p:nvGrpSpPr>
              <p:grpSpPr bwMode="auto">
                <a:xfrm>
                  <a:off x="2630" y="11267"/>
                  <a:ext cx="4325" cy="2592"/>
                  <a:chOff x="2160" y="10769"/>
                  <a:chExt cx="4325" cy="2592"/>
                </a:xfrm>
              </p:grpSpPr>
              <p:sp>
                <p:nvSpPr>
                  <p:cNvPr id="41005" name="Rectangle 42"/>
                  <p:cNvSpPr>
                    <a:spLocks noChangeArrowheads="1"/>
                  </p:cNvSpPr>
                  <p:nvPr/>
                </p:nvSpPr>
                <p:spPr bwMode="auto">
                  <a:xfrm>
                    <a:off x="2160" y="10769"/>
                    <a:ext cx="4320" cy="2592"/>
                  </a:xfrm>
                  <a:prstGeom prst="rect">
                    <a:avLst/>
                  </a:prstGeom>
                  <a:solidFill>
                    <a:srgbClr val="FF6600"/>
                  </a:solidFill>
                  <a:ln w="12700">
                    <a:solidFill>
                      <a:srgbClr val="000000"/>
                    </a:solidFill>
                    <a:miter lim="800000"/>
                    <a:headEnd/>
                    <a:tailEnd/>
                  </a:ln>
                </p:spPr>
                <p:txBody>
                  <a:bodyPr/>
                  <a:lstStyle/>
                  <a:p>
                    <a:endParaRPr lang="en-US"/>
                  </a:p>
                </p:txBody>
              </p:sp>
              <p:sp>
                <p:nvSpPr>
                  <p:cNvPr id="41006" name="Line 43"/>
                  <p:cNvSpPr>
                    <a:spLocks noChangeShapeType="1"/>
                  </p:cNvSpPr>
                  <p:nvPr/>
                </p:nvSpPr>
                <p:spPr bwMode="auto">
                  <a:xfrm flipV="1">
                    <a:off x="2160" y="11631"/>
                    <a:ext cx="4325" cy="2"/>
                  </a:xfrm>
                  <a:prstGeom prst="line">
                    <a:avLst/>
                  </a:prstGeom>
                  <a:noFill/>
                  <a:ln w="12700">
                    <a:solidFill>
                      <a:srgbClr val="000000"/>
                    </a:solidFill>
                    <a:round/>
                    <a:headEnd/>
                    <a:tailEnd/>
                  </a:ln>
                </p:spPr>
                <p:txBody>
                  <a:bodyPr/>
                  <a:lstStyle/>
                  <a:p>
                    <a:endParaRPr lang="en-US"/>
                  </a:p>
                </p:txBody>
              </p:sp>
              <p:sp>
                <p:nvSpPr>
                  <p:cNvPr id="41007" name="Line 44"/>
                  <p:cNvSpPr>
                    <a:spLocks noChangeShapeType="1"/>
                  </p:cNvSpPr>
                  <p:nvPr/>
                </p:nvSpPr>
                <p:spPr bwMode="auto">
                  <a:xfrm>
                    <a:off x="2161" y="12497"/>
                    <a:ext cx="4324" cy="4"/>
                  </a:xfrm>
                  <a:prstGeom prst="line">
                    <a:avLst/>
                  </a:prstGeom>
                  <a:noFill/>
                  <a:ln w="12700">
                    <a:solidFill>
                      <a:srgbClr val="000000"/>
                    </a:solidFill>
                    <a:round/>
                    <a:headEnd/>
                    <a:tailEnd/>
                  </a:ln>
                </p:spPr>
                <p:txBody>
                  <a:bodyPr/>
                  <a:lstStyle/>
                  <a:p>
                    <a:endParaRPr lang="en-US"/>
                  </a:p>
                </p:txBody>
              </p:sp>
              <p:sp>
                <p:nvSpPr>
                  <p:cNvPr id="41008" name="Line 45"/>
                  <p:cNvSpPr>
                    <a:spLocks noChangeShapeType="1"/>
                  </p:cNvSpPr>
                  <p:nvPr/>
                </p:nvSpPr>
                <p:spPr bwMode="auto">
                  <a:xfrm>
                    <a:off x="3024" y="10769"/>
                    <a:ext cx="1" cy="2592"/>
                  </a:xfrm>
                  <a:prstGeom prst="line">
                    <a:avLst/>
                  </a:prstGeom>
                  <a:noFill/>
                  <a:ln w="12700">
                    <a:solidFill>
                      <a:srgbClr val="000000"/>
                    </a:solidFill>
                    <a:round/>
                    <a:headEnd/>
                    <a:tailEnd/>
                  </a:ln>
                </p:spPr>
                <p:txBody>
                  <a:bodyPr/>
                  <a:lstStyle/>
                  <a:p>
                    <a:endParaRPr lang="en-US"/>
                  </a:p>
                </p:txBody>
              </p:sp>
              <p:sp>
                <p:nvSpPr>
                  <p:cNvPr id="41009" name="Line 46"/>
                  <p:cNvSpPr>
                    <a:spLocks noChangeShapeType="1"/>
                  </p:cNvSpPr>
                  <p:nvPr/>
                </p:nvSpPr>
                <p:spPr bwMode="auto">
                  <a:xfrm>
                    <a:off x="3888" y="10769"/>
                    <a:ext cx="1" cy="2592"/>
                  </a:xfrm>
                  <a:prstGeom prst="line">
                    <a:avLst/>
                  </a:prstGeom>
                  <a:noFill/>
                  <a:ln w="12700">
                    <a:solidFill>
                      <a:srgbClr val="000000"/>
                    </a:solidFill>
                    <a:round/>
                    <a:headEnd/>
                    <a:tailEnd/>
                  </a:ln>
                </p:spPr>
                <p:txBody>
                  <a:bodyPr/>
                  <a:lstStyle/>
                  <a:p>
                    <a:endParaRPr lang="en-US"/>
                  </a:p>
                </p:txBody>
              </p:sp>
              <p:sp>
                <p:nvSpPr>
                  <p:cNvPr id="41010" name="Line 47"/>
                  <p:cNvSpPr>
                    <a:spLocks noChangeShapeType="1"/>
                  </p:cNvSpPr>
                  <p:nvPr/>
                </p:nvSpPr>
                <p:spPr bwMode="auto">
                  <a:xfrm>
                    <a:off x="4752" y="10769"/>
                    <a:ext cx="1" cy="2592"/>
                  </a:xfrm>
                  <a:prstGeom prst="line">
                    <a:avLst/>
                  </a:prstGeom>
                  <a:noFill/>
                  <a:ln w="12700">
                    <a:solidFill>
                      <a:srgbClr val="000000"/>
                    </a:solidFill>
                    <a:round/>
                    <a:headEnd/>
                    <a:tailEnd/>
                  </a:ln>
                </p:spPr>
                <p:txBody>
                  <a:bodyPr/>
                  <a:lstStyle/>
                  <a:p>
                    <a:endParaRPr lang="en-US"/>
                  </a:p>
                </p:txBody>
              </p:sp>
              <p:sp>
                <p:nvSpPr>
                  <p:cNvPr id="41011" name="Line 48"/>
                  <p:cNvSpPr>
                    <a:spLocks noChangeShapeType="1"/>
                  </p:cNvSpPr>
                  <p:nvPr/>
                </p:nvSpPr>
                <p:spPr bwMode="auto">
                  <a:xfrm>
                    <a:off x="5616" y="10769"/>
                    <a:ext cx="1" cy="2592"/>
                  </a:xfrm>
                  <a:prstGeom prst="line">
                    <a:avLst/>
                  </a:prstGeom>
                  <a:noFill/>
                  <a:ln w="12700">
                    <a:solidFill>
                      <a:srgbClr val="000000"/>
                    </a:solidFill>
                    <a:round/>
                    <a:headEnd/>
                    <a:tailEnd/>
                  </a:ln>
                </p:spPr>
                <p:txBody>
                  <a:bodyPr/>
                  <a:lstStyle/>
                  <a:p>
                    <a:endParaRPr lang="en-US"/>
                  </a:p>
                </p:txBody>
              </p:sp>
            </p:grpSp>
            <p:grpSp>
              <p:nvGrpSpPr>
                <p:cNvPr id="13" name="Group 49"/>
                <p:cNvGrpSpPr>
                  <a:grpSpLocks/>
                </p:cNvGrpSpPr>
                <p:nvPr/>
              </p:nvGrpSpPr>
              <p:grpSpPr bwMode="auto">
                <a:xfrm>
                  <a:off x="2756" y="12340"/>
                  <a:ext cx="4075" cy="448"/>
                  <a:chOff x="2364" y="10793"/>
                  <a:chExt cx="4075" cy="448"/>
                </a:xfrm>
              </p:grpSpPr>
              <p:sp>
                <p:nvSpPr>
                  <p:cNvPr id="41000" name="Text Box 50"/>
                  <p:cNvSpPr txBox="1">
                    <a:spLocks noChangeArrowheads="1"/>
                  </p:cNvSpPr>
                  <p:nvPr/>
                </p:nvSpPr>
                <p:spPr bwMode="auto">
                  <a:xfrm>
                    <a:off x="2364"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(0, 1)</a:t>
                    </a:r>
                    <a:endParaRPr lang="en-US" sz="1800">
                      <a:solidFill>
                        <a:srgbClr val="003300"/>
                      </a:solidFill>
                      <a:latin typeface="Arial" pitchFamily="34" charset="0"/>
                    </a:endParaRPr>
                  </a:p>
                </p:txBody>
              </p:sp>
              <p:sp>
                <p:nvSpPr>
                  <p:cNvPr id="41001" name="Text Box 51"/>
                  <p:cNvSpPr txBox="1">
                    <a:spLocks noChangeArrowheads="1"/>
                  </p:cNvSpPr>
                  <p:nvPr/>
                </p:nvSpPr>
                <p:spPr bwMode="auto">
                  <a:xfrm>
                    <a:off x="3228"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(1, 1)</a:t>
                    </a:r>
                    <a:endParaRPr lang="en-US" sz="1800">
                      <a:solidFill>
                        <a:srgbClr val="003300"/>
                      </a:solidFill>
                      <a:latin typeface="Arial" pitchFamily="34" charset="0"/>
                    </a:endParaRPr>
                  </a:p>
                </p:txBody>
              </p:sp>
              <p:sp>
                <p:nvSpPr>
                  <p:cNvPr id="41002" name="Text Box 52"/>
                  <p:cNvSpPr txBox="1">
                    <a:spLocks noChangeArrowheads="1"/>
                  </p:cNvSpPr>
                  <p:nvPr/>
                </p:nvSpPr>
                <p:spPr bwMode="auto">
                  <a:xfrm>
                    <a:off x="4093"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(2, 1)</a:t>
                    </a:r>
                    <a:endParaRPr lang="en-US" sz="1800">
                      <a:solidFill>
                        <a:srgbClr val="003300"/>
                      </a:solidFill>
                      <a:latin typeface="Arial" pitchFamily="34" charset="0"/>
                    </a:endParaRPr>
                  </a:p>
                </p:txBody>
              </p:sp>
              <p:sp>
                <p:nvSpPr>
                  <p:cNvPr id="41003" name="Text Box 53"/>
                  <p:cNvSpPr txBox="1">
                    <a:spLocks noChangeArrowheads="1"/>
                  </p:cNvSpPr>
                  <p:nvPr/>
                </p:nvSpPr>
                <p:spPr bwMode="auto">
                  <a:xfrm>
                    <a:off x="4957"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(3, 1)</a:t>
                    </a:r>
                    <a:endParaRPr lang="en-US" sz="1800">
                      <a:solidFill>
                        <a:srgbClr val="003300"/>
                      </a:solidFill>
                      <a:latin typeface="Arial" pitchFamily="34" charset="0"/>
                    </a:endParaRPr>
                  </a:p>
                </p:txBody>
              </p:sp>
              <p:sp>
                <p:nvSpPr>
                  <p:cNvPr id="41004" name="Text Box 54"/>
                  <p:cNvSpPr txBox="1">
                    <a:spLocks noChangeArrowheads="1"/>
                  </p:cNvSpPr>
                  <p:nvPr/>
                </p:nvSpPr>
                <p:spPr bwMode="auto">
                  <a:xfrm>
                    <a:off x="5822"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(4, 1)</a:t>
                    </a:r>
                    <a:endParaRPr lang="en-US" sz="1800">
                      <a:solidFill>
                        <a:srgbClr val="003300"/>
                      </a:solidFill>
                      <a:latin typeface="Arial" pitchFamily="34" charset="0"/>
                    </a:endParaRPr>
                  </a:p>
                </p:txBody>
              </p:sp>
            </p:grpSp>
            <p:grpSp>
              <p:nvGrpSpPr>
                <p:cNvPr id="14" name="Group 55"/>
                <p:cNvGrpSpPr>
                  <a:grpSpLocks/>
                </p:cNvGrpSpPr>
                <p:nvPr/>
              </p:nvGrpSpPr>
              <p:grpSpPr bwMode="auto">
                <a:xfrm>
                  <a:off x="2756" y="13201"/>
                  <a:ext cx="4075" cy="448"/>
                  <a:chOff x="2364" y="10793"/>
                  <a:chExt cx="4075" cy="448"/>
                </a:xfrm>
              </p:grpSpPr>
              <p:sp>
                <p:nvSpPr>
                  <p:cNvPr id="40995" name="Text Box 56"/>
                  <p:cNvSpPr txBox="1">
                    <a:spLocks noChangeArrowheads="1"/>
                  </p:cNvSpPr>
                  <p:nvPr/>
                </p:nvSpPr>
                <p:spPr bwMode="auto">
                  <a:xfrm>
                    <a:off x="2364"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(0, 2)</a:t>
                    </a:r>
                    <a:endParaRPr lang="en-US" sz="1800">
                      <a:solidFill>
                        <a:srgbClr val="003300"/>
                      </a:solidFill>
                      <a:latin typeface="Arial" pitchFamily="34" charset="0"/>
                    </a:endParaRPr>
                  </a:p>
                </p:txBody>
              </p:sp>
              <p:sp>
                <p:nvSpPr>
                  <p:cNvPr id="40996" name="Text Box 57"/>
                  <p:cNvSpPr txBox="1">
                    <a:spLocks noChangeArrowheads="1"/>
                  </p:cNvSpPr>
                  <p:nvPr/>
                </p:nvSpPr>
                <p:spPr bwMode="auto">
                  <a:xfrm>
                    <a:off x="3228"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(1, 2)</a:t>
                    </a:r>
                    <a:endParaRPr lang="en-US" sz="1800">
                      <a:solidFill>
                        <a:srgbClr val="003300"/>
                      </a:solidFill>
                      <a:latin typeface="Arial" pitchFamily="34" charset="0"/>
                    </a:endParaRPr>
                  </a:p>
                </p:txBody>
              </p:sp>
              <p:sp>
                <p:nvSpPr>
                  <p:cNvPr id="40997" name="Text Box 58"/>
                  <p:cNvSpPr txBox="1">
                    <a:spLocks noChangeArrowheads="1"/>
                  </p:cNvSpPr>
                  <p:nvPr/>
                </p:nvSpPr>
                <p:spPr bwMode="auto">
                  <a:xfrm>
                    <a:off x="4093"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(2, 2)</a:t>
                    </a:r>
                    <a:endParaRPr lang="en-US" sz="1800">
                      <a:solidFill>
                        <a:srgbClr val="003300"/>
                      </a:solidFill>
                      <a:latin typeface="Arial" pitchFamily="34" charset="0"/>
                    </a:endParaRPr>
                  </a:p>
                </p:txBody>
              </p:sp>
              <p:sp>
                <p:nvSpPr>
                  <p:cNvPr id="40998" name="Text Box 59"/>
                  <p:cNvSpPr txBox="1">
                    <a:spLocks noChangeArrowheads="1"/>
                  </p:cNvSpPr>
                  <p:nvPr/>
                </p:nvSpPr>
                <p:spPr bwMode="auto">
                  <a:xfrm>
                    <a:off x="4957"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(3, 2)</a:t>
                    </a:r>
                    <a:endParaRPr lang="en-US" sz="1800">
                      <a:solidFill>
                        <a:srgbClr val="003300"/>
                      </a:solidFill>
                      <a:latin typeface="Arial" pitchFamily="34" charset="0"/>
                    </a:endParaRPr>
                  </a:p>
                </p:txBody>
              </p:sp>
              <p:sp>
                <p:nvSpPr>
                  <p:cNvPr id="40999" name="Text Box 60"/>
                  <p:cNvSpPr txBox="1">
                    <a:spLocks noChangeArrowheads="1"/>
                  </p:cNvSpPr>
                  <p:nvPr/>
                </p:nvSpPr>
                <p:spPr bwMode="auto">
                  <a:xfrm>
                    <a:off x="5822"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(4, 2)</a:t>
                    </a:r>
                    <a:endParaRPr lang="en-US" sz="1800">
                      <a:solidFill>
                        <a:srgbClr val="003300"/>
                      </a:solidFill>
                      <a:latin typeface="Arial" pitchFamily="34" charset="0"/>
                    </a:endParaRPr>
                  </a:p>
                </p:txBody>
              </p:sp>
            </p:grpSp>
            <p:grpSp>
              <p:nvGrpSpPr>
                <p:cNvPr id="15" name="Group 61"/>
                <p:cNvGrpSpPr>
                  <a:grpSpLocks/>
                </p:cNvGrpSpPr>
                <p:nvPr/>
              </p:nvGrpSpPr>
              <p:grpSpPr bwMode="auto">
                <a:xfrm>
                  <a:off x="2755" y="11479"/>
                  <a:ext cx="4075" cy="448"/>
                  <a:chOff x="2364" y="10793"/>
                  <a:chExt cx="4075" cy="448"/>
                </a:xfrm>
              </p:grpSpPr>
              <p:sp>
                <p:nvSpPr>
                  <p:cNvPr id="40990" name="Text Box 62"/>
                  <p:cNvSpPr txBox="1">
                    <a:spLocks noChangeArrowheads="1"/>
                  </p:cNvSpPr>
                  <p:nvPr/>
                </p:nvSpPr>
                <p:spPr bwMode="auto">
                  <a:xfrm>
                    <a:off x="2364"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(0, 0)</a:t>
                    </a:r>
                    <a:endParaRPr lang="en-US" sz="1800">
                      <a:solidFill>
                        <a:srgbClr val="003300"/>
                      </a:solidFill>
                      <a:latin typeface="Arial" pitchFamily="34" charset="0"/>
                    </a:endParaRPr>
                  </a:p>
                </p:txBody>
              </p:sp>
              <p:sp>
                <p:nvSpPr>
                  <p:cNvPr id="40991" name="Text Box 63"/>
                  <p:cNvSpPr txBox="1">
                    <a:spLocks noChangeArrowheads="1"/>
                  </p:cNvSpPr>
                  <p:nvPr/>
                </p:nvSpPr>
                <p:spPr bwMode="auto">
                  <a:xfrm>
                    <a:off x="3228"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(1, 0)</a:t>
                    </a:r>
                    <a:endParaRPr lang="en-US" sz="1800">
                      <a:solidFill>
                        <a:srgbClr val="003300"/>
                      </a:solidFill>
                      <a:latin typeface="Arial" pitchFamily="34" charset="0"/>
                    </a:endParaRPr>
                  </a:p>
                </p:txBody>
              </p:sp>
              <p:sp>
                <p:nvSpPr>
                  <p:cNvPr id="40992" name="Text Box 64"/>
                  <p:cNvSpPr txBox="1">
                    <a:spLocks noChangeArrowheads="1"/>
                  </p:cNvSpPr>
                  <p:nvPr/>
                </p:nvSpPr>
                <p:spPr bwMode="auto">
                  <a:xfrm>
                    <a:off x="4093"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(2, 0)</a:t>
                    </a:r>
                    <a:endParaRPr lang="en-US" sz="1800">
                      <a:solidFill>
                        <a:srgbClr val="003300"/>
                      </a:solidFill>
                      <a:latin typeface="Arial" pitchFamily="34" charset="0"/>
                    </a:endParaRPr>
                  </a:p>
                </p:txBody>
              </p:sp>
              <p:sp>
                <p:nvSpPr>
                  <p:cNvPr id="40993" name="Text Box 65"/>
                  <p:cNvSpPr txBox="1">
                    <a:spLocks noChangeArrowheads="1"/>
                  </p:cNvSpPr>
                  <p:nvPr/>
                </p:nvSpPr>
                <p:spPr bwMode="auto">
                  <a:xfrm>
                    <a:off x="4957"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(3, 0)</a:t>
                    </a:r>
                    <a:endParaRPr lang="en-US" sz="1800">
                      <a:solidFill>
                        <a:srgbClr val="003300"/>
                      </a:solidFill>
                      <a:latin typeface="Arial" pitchFamily="34" charset="0"/>
                    </a:endParaRPr>
                  </a:p>
                </p:txBody>
              </p:sp>
              <p:sp>
                <p:nvSpPr>
                  <p:cNvPr id="40994" name="Text Box 66"/>
                  <p:cNvSpPr txBox="1">
                    <a:spLocks noChangeArrowheads="1"/>
                  </p:cNvSpPr>
                  <p:nvPr/>
                </p:nvSpPr>
                <p:spPr bwMode="auto">
                  <a:xfrm>
                    <a:off x="5822"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(4, 0)</a:t>
                    </a:r>
                    <a:endParaRPr lang="en-US" sz="1800">
                      <a:solidFill>
                        <a:srgbClr val="003300"/>
                      </a:solidFill>
                      <a:latin typeface="Arial" pitchFamily="34" charset="0"/>
                    </a:endParaRPr>
                  </a:p>
                </p:txBody>
              </p:sp>
            </p:grpSp>
          </p:grpSp>
        </p:grpSp>
        <p:sp>
          <p:nvSpPr>
            <p:cNvPr id="40976" name="Line 67"/>
            <p:cNvSpPr>
              <a:spLocks noChangeShapeType="1"/>
            </p:cNvSpPr>
            <p:nvPr/>
          </p:nvSpPr>
          <p:spPr bwMode="auto">
            <a:xfrm>
              <a:off x="3605" y="1277"/>
              <a:ext cx="322" cy="0"/>
            </a:xfrm>
            <a:prstGeom prst="line">
              <a:avLst/>
            </a:prstGeom>
            <a:noFill/>
            <a:ln w="19050">
              <a:solidFill>
                <a:schemeClr val="tx1"/>
              </a:solidFill>
              <a:round/>
              <a:headEnd/>
              <a:tailEnd type="triangle" w="lg" len="med"/>
            </a:ln>
          </p:spPr>
          <p:txBody>
            <a:bodyPr/>
            <a:lstStyle/>
            <a:p>
              <a:endParaRPr lang="en-US"/>
            </a:p>
          </p:txBody>
        </p:sp>
        <p:sp>
          <p:nvSpPr>
            <p:cNvPr id="40977" name="Line 68"/>
            <p:cNvSpPr>
              <a:spLocks noChangeShapeType="1"/>
            </p:cNvSpPr>
            <p:nvPr/>
          </p:nvSpPr>
          <p:spPr bwMode="auto">
            <a:xfrm>
              <a:off x="3615" y="2380"/>
              <a:ext cx="433" cy="1"/>
            </a:xfrm>
            <a:prstGeom prst="line">
              <a:avLst/>
            </a:prstGeom>
            <a:noFill/>
            <a:ln w="19050">
              <a:solidFill>
                <a:schemeClr val="tx1"/>
              </a:solidFill>
              <a:round/>
              <a:headEnd/>
              <a:tailEnd type="triangle" w="lg" len="med"/>
            </a:ln>
          </p:spPr>
          <p:txBody>
            <a:bodyPr/>
            <a:lstStyle/>
            <a:p>
              <a:endParaRPr lang="en-US"/>
            </a:p>
          </p:txBody>
        </p:sp>
        <p:sp>
          <p:nvSpPr>
            <p:cNvPr id="40978" name="Line 69"/>
            <p:cNvSpPr>
              <a:spLocks noChangeShapeType="1"/>
            </p:cNvSpPr>
            <p:nvPr/>
          </p:nvSpPr>
          <p:spPr bwMode="auto">
            <a:xfrm flipH="1">
              <a:off x="3414" y="1562"/>
              <a:ext cx="1068" cy="1220"/>
            </a:xfrm>
            <a:prstGeom prst="line">
              <a:avLst/>
            </a:prstGeom>
            <a:noFill/>
            <a:ln w="9525">
              <a:solidFill>
                <a:srgbClr val="000000"/>
              </a:solidFill>
              <a:prstDash val="dash"/>
              <a:round/>
              <a:headEnd/>
              <a:tailEnd/>
            </a:ln>
          </p:spPr>
          <p:txBody>
            <a:bodyPr/>
            <a:lstStyle/>
            <a:p>
              <a:endParaRPr lang="en-US"/>
            </a:p>
          </p:txBody>
        </p:sp>
        <p:sp>
          <p:nvSpPr>
            <p:cNvPr id="40979" name="Line 70"/>
            <p:cNvSpPr>
              <a:spLocks noChangeShapeType="1"/>
            </p:cNvSpPr>
            <p:nvPr/>
          </p:nvSpPr>
          <p:spPr bwMode="auto">
            <a:xfrm>
              <a:off x="4926" y="1562"/>
              <a:ext cx="243" cy="1215"/>
            </a:xfrm>
            <a:prstGeom prst="line">
              <a:avLst/>
            </a:prstGeom>
            <a:noFill/>
            <a:ln w="9525">
              <a:solidFill>
                <a:srgbClr val="000000"/>
              </a:solidFill>
              <a:prstDash val="dash"/>
              <a:round/>
              <a:headEnd/>
              <a:tailEnd/>
            </a:ln>
          </p:spPr>
          <p:txBody>
            <a:bodyPr/>
            <a:lstStyle/>
            <a:p>
              <a:endParaRPr lang="en-US"/>
            </a:p>
          </p:txBody>
        </p:sp>
        <p:sp>
          <p:nvSpPr>
            <p:cNvPr id="40980" name="Line 71"/>
            <p:cNvSpPr>
              <a:spLocks noChangeShapeType="1"/>
            </p:cNvSpPr>
            <p:nvPr/>
          </p:nvSpPr>
          <p:spPr bwMode="auto">
            <a:xfrm flipH="1">
              <a:off x="4048" y="1889"/>
              <a:ext cx="434" cy="883"/>
            </a:xfrm>
            <a:prstGeom prst="line">
              <a:avLst/>
            </a:prstGeom>
            <a:noFill/>
            <a:ln w="9525">
              <a:solidFill>
                <a:srgbClr val="000000"/>
              </a:solidFill>
              <a:prstDash val="dash"/>
              <a:round/>
              <a:headEnd/>
              <a:tailEnd/>
            </a:ln>
          </p:spPr>
          <p:txBody>
            <a:bodyPr/>
            <a:lstStyle/>
            <a:p>
              <a:endParaRPr lang="en-US"/>
            </a:p>
          </p:txBody>
        </p:sp>
        <p:sp>
          <p:nvSpPr>
            <p:cNvPr id="40981" name="Line 72"/>
            <p:cNvSpPr>
              <a:spLocks noChangeShapeType="1"/>
            </p:cNvSpPr>
            <p:nvPr/>
          </p:nvSpPr>
          <p:spPr bwMode="auto">
            <a:xfrm>
              <a:off x="4926" y="1895"/>
              <a:ext cx="100" cy="893"/>
            </a:xfrm>
            <a:prstGeom prst="line">
              <a:avLst/>
            </a:prstGeom>
            <a:noFill/>
            <a:ln w="9525">
              <a:solidFill>
                <a:srgbClr val="000000"/>
              </a:solidFill>
              <a:prstDash val="dash"/>
              <a:round/>
              <a:headEnd/>
              <a:tailEnd/>
            </a:ln>
          </p:spPr>
          <p:txBody>
            <a:bodyPr/>
            <a:lstStyle/>
            <a:p>
              <a:endParaRPr lang="en-US"/>
            </a:p>
          </p:txBody>
        </p:sp>
        <p:sp>
          <p:nvSpPr>
            <p:cNvPr id="40982" name="Line 73"/>
            <p:cNvSpPr>
              <a:spLocks noChangeShapeType="1"/>
            </p:cNvSpPr>
            <p:nvPr/>
          </p:nvSpPr>
          <p:spPr bwMode="auto">
            <a:xfrm flipH="1">
              <a:off x="3420" y="2777"/>
              <a:ext cx="623" cy="1295"/>
            </a:xfrm>
            <a:prstGeom prst="line">
              <a:avLst/>
            </a:prstGeom>
            <a:noFill/>
            <a:ln w="9525">
              <a:solidFill>
                <a:srgbClr val="000000">
                  <a:alpha val="10196"/>
                </a:srgbClr>
              </a:solidFill>
              <a:prstDash val="dash"/>
              <a:round/>
              <a:headEnd/>
              <a:tailEnd/>
            </a:ln>
          </p:spPr>
          <p:txBody>
            <a:bodyPr/>
            <a:lstStyle/>
            <a:p>
              <a:endParaRPr lang="en-US"/>
            </a:p>
          </p:txBody>
        </p:sp>
        <p:sp>
          <p:nvSpPr>
            <p:cNvPr id="40983" name="Line 74"/>
            <p:cNvSpPr>
              <a:spLocks noChangeShapeType="1"/>
            </p:cNvSpPr>
            <p:nvPr/>
          </p:nvSpPr>
          <p:spPr bwMode="auto">
            <a:xfrm>
              <a:off x="5026" y="2777"/>
              <a:ext cx="153" cy="1300"/>
            </a:xfrm>
            <a:prstGeom prst="line">
              <a:avLst/>
            </a:prstGeom>
            <a:noFill/>
            <a:ln w="9525">
              <a:solidFill>
                <a:srgbClr val="000000">
                  <a:alpha val="10196"/>
                </a:srgbClr>
              </a:solidFill>
              <a:prstDash val="dash"/>
              <a:round/>
              <a:headEnd/>
              <a:tailEnd/>
            </a:ln>
          </p:spPr>
          <p:txBody>
            <a:bodyPr/>
            <a:lstStyle/>
            <a:p>
              <a:endParaRPr lang="en-US"/>
            </a:p>
          </p:txBody>
        </p:sp>
      </p:grpSp>
      <p:sp>
        <p:nvSpPr>
          <p:cNvPr id="40966" name="Rectangle 75"/>
          <p:cNvSpPr>
            <a:spLocks noChangeArrowheads="1"/>
          </p:cNvSpPr>
          <p:nvPr/>
        </p:nvSpPr>
        <p:spPr bwMode="auto">
          <a:xfrm>
            <a:off x="6096000" y="6521450"/>
            <a:ext cx="1679575" cy="336550"/>
          </a:xfrm>
          <a:prstGeom prst="rect">
            <a:avLst/>
          </a:prstGeom>
          <a:noFill/>
          <a:ln w="9525">
            <a:noFill/>
            <a:miter lim="800000"/>
            <a:headEnd/>
            <a:tailEnd/>
          </a:ln>
        </p:spPr>
        <p:txBody>
          <a:bodyPr wrap="none">
            <a:spAutoFit/>
          </a:bodyPr>
          <a:lstStyle/>
          <a:p>
            <a:r>
              <a:rPr lang="en-US" sz="1600">
                <a:latin typeface="Times New Roman" pitchFamily="18" charset="0"/>
              </a:rPr>
              <a:t>Courtesy: NDVIA</a:t>
            </a:r>
          </a:p>
        </p:txBody>
      </p:sp>
      <p:sp>
        <p:nvSpPr>
          <p:cNvPr id="77" name="Footer Placeholder 3"/>
          <p:cNvSpPr>
            <a:spLocks noGrp="1"/>
          </p:cNvSpPr>
          <p:nvPr>
            <p:ph type="ftr" sz="quarter" idx="10"/>
          </p:nvPr>
        </p:nvSpPr>
        <p:spPr>
          <a:xfrm>
            <a:off x="381000" y="6172200"/>
            <a:ext cx="4267200" cy="609600"/>
          </a:xfrm>
          <a:noFill/>
        </p:spPr>
        <p:txBody>
          <a:bodyPr/>
          <a:lstStyle/>
          <a:p>
            <a:r>
              <a:rPr lang="en-US" smtClean="0"/>
              <a:t>© David Kirk/NVIDIA and Wen-mei W. Hwu, 2007</a:t>
            </a:r>
          </a:p>
          <a:p>
            <a:r>
              <a:rPr lang="en-US" smtClean="0"/>
              <a:t>ECE 498AL, University of Illinois, Urbana-Champaign</a:t>
            </a:r>
            <a:endParaRPr lang="en-US" dirty="0" smtClean="0"/>
          </a:p>
        </p:txBody>
      </p:sp>
    </p:spTree>
    <p:extLst>
      <p:ext uri="{BB962C8B-B14F-4D97-AF65-F5344CB8AC3E}">
        <p14:creationId xmlns:p14="http://schemas.microsoft.com/office/powerpoint/2010/main" val="2648176401"/>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a:xfrm>
            <a:off x="457200" y="274638"/>
            <a:ext cx="7391400" cy="1066800"/>
          </a:xfrm>
        </p:spPr>
        <p:txBody>
          <a:bodyPr/>
          <a:lstStyle/>
          <a:p>
            <a:pPr eaLnBrk="1" hangingPunct="1"/>
            <a:r>
              <a:rPr lang="en-US" smtClean="0"/>
              <a:t>Block and Thread IDs</a:t>
            </a:r>
          </a:p>
        </p:txBody>
      </p:sp>
      <p:sp>
        <p:nvSpPr>
          <p:cNvPr id="41988" name="Rectangle 3"/>
          <p:cNvSpPr>
            <a:spLocks noGrp="1" noChangeArrowheads="1"/>
          </p:cNvSpPr>
          <p:nvPr>
            <p:ph type="body" idx="1"/>
          </p:nvPr>
        </p:nvSpPr>
        <p:spPr>
          <a:xfrm>
            <a:off x="685800" y="1524000"/>
            <a:ext cx="4648200" cy="4572000"/>
          </a:xfrm>
        </p:spPr>
        <p:txBody>
          <a:bodyPr/>
          <a:lstStyle/>
          <a:p>
            <a:pPr marL="457200" indent="-457200" eaLnBrk="1" hangingPunct="1">
              <a:lnSpc>
                <a:spcPct val="90000"/>
              </a:lnSpc>
            </a:pPr>
            <a:r>
              <a:rPr lang="en-US" sz="2400" dirty="0" smtClean="0"/>
              <a:t>Threads and blocks have IDs</a:t>
            </a:r>
          </a:p>
          <a:p>
            <a:pPr marL="974725" lvl="1" indent="-403225" eaLnBrk="1" hangingPunct="1">
              <a:lnSpc>
                <a:spcPct val="90000"/>
              </a:lnSpc>
            </a:pPr>
            <a:r>
              <a:rPr lang="en-US" sz="2000" dirty="0" smtClean="0"/>
              <a:t>So each thread can decide what data to work on</a:t>
            </a:r>
          </a:p>
          <a:p>
            <a:pPr marL="974725" lvl="1" indent="-403225" eaLnBrk="1" hangingPunct="1">
              <a:lnSpc>
                <a:spcPct val="90000"/>
              </a:lnSpc>
            </a:pPr>
            <a:r>
              <a:rPr lang="en-US" sz="2000" dirty="0" smtClean="0"/>
              <a:t>Block ID: 1D or 2D</a:t>
            </a:r>
          </a:p>
          <a:p>
            <a:pPr marL="974725" lvl="1" indent="-403225" eaLnBrk="1" hangingPunct="1">
              <a:lnSpc>
                <a:spcPct val="90000"/>
              </a:lnSpc>
            </a:pPr>
            <a:r>
              <a:rPr lang="en-US" sz="2000" dirty="0" smtClean="0"/>
              <a:t>Thread ID: 1D, 2D, or 3D </a:t>
            </a:r>
          </a:p>
          <a:p>
            <a:pPr marL="457200" indent="-457200" eaLnBrk="1" hangingPunct="1">
              <a:lnSpc>
                <a:spcPct val="90000"/>
              </a:lnSpc>
            </a:pPr>
            <a:r>
              <a:rPr lang="en-US" sz="2400" dirty="0" smtClean="0"/>
              <a:t>Simplifies memory</a:t>
            </a:r>
            <a:br>
              <a:rPr lang="en-US" sz="2400" dirty="0" smtClean="0"/>
            </a:br>
            <a:r>
              <a:rPr lang="en-US" sz="2400" dirty="0" smtClean="0"/>
              <a:t>addressing when processing</a:t>
            </a:r>
            <a:br>
              <a:rPr lang="en-US" sz="2400" dirty="0" smtClean="0"/>
            </a:br>
            <a:r>
              <a:rPr lang="en-US" sz="2400" dirty="0" smtClean="0"/>
              <a:t>multidimensional data</a:t>
            </a:r>
          </a:p>
          <a:p>
            <a:pPr marL="974725" lvl="1" indent="-403225" eaLnBrk="1" hangingPunct="1">
              <a:lnSpc>
                <a:spcPct val="90000"/>
              </a:lnSpc>
            </a:pPr>
            <a:r>
              <a:rPr lang="en-US" sz="2000" dirty="0" smtClean="0"/>
              <a:t>Image processing</a:t>
            </a:r>
          </a:p>
          <a:p>
            <a:pPr marL="974725" lvl="1" indent="-403225" eaLnBrk="1" hangingPunct="1">
              <a:lnSpc>
                <a:spcPct val="90000"/>
              </a:lnSpc>
            </a:pPr>
            <a:r>
              <a:rPr lang="en-US" sz="2000" dirty="0" smtClean="0"/>
              <a:t>Solving PDEs on volumes</a:t>
            </a:r>
          </a:p>
          <a:p>
            <a:pPr marL="974725" lvl="1" indent="-403225" eaLnBrk="1" hangingPunct="1">
              <a:lnSpc>
                <a:spcPct val="90000"/>
              </a:lnSpc>
            </a:pPr>
            <a:r>
              <a:rPr lang="en-US" sz="2000" dirty="0" smtClean="0"/>
              <a:t>…</a:t>
            </a:r>
          </a:p>
          <a:p>
            <a:pPr marL="457200" indent="-457200" eaLnBrk="1" hangingPunct="1">
              <a:lnSpc>
                <a:spcPct val="90000"/>
              </a:lnSpc>
              <a:buFontTx/>
              <a:buNone/>
            </a:pPr>
            <a:endParaRPr lang="en-US" sz="2400" dirty="0" smtClean="0"/>
          </a:p>
        </p:txBody>
      </p:sp>
      <p:grpSp>
        <p:nvGrpSpPr>
          <p:cNvPr id="2" name="Group 4"/>
          <p:cNvGrpSpPr>
            <a:grpSpLocks/>
          </p:cNvGrpSpPr>
          <p:nvPr/>
        </p:nvGrpSpPr>
        <p:grpSpPr bwMode="auto">
          <a:xfrm>
            <a:off x="5413375" y="2009775"/>
            <a:ext cx="3521075" cy="4292600"/>
            <a:chOff x="3410" y="1469"/>
            <a:chExt cx="2218" cy="2704"/>
          </a:xfrm>
        </p:grpSpPr>
        <p:sp>
          <p:nvSpPr>
            <p:cNvPr id="41991" name="Text Box 5"/>
            <p:cNvSpPr txBox="1">
              <a:spLocks noChangeArrowheads="1"/>
            </p:cNvSpPr>
            <p:nvPr/>
          </p:nvSpPr>
          <p:spPr bwMode="auto">
            <a:xfrm>
              <a:off x="3410" y="1469"/>
              <a:ext cx="2218" cy="2093"/>
            </a:xfrm>
            <a:prstGeom prst="rect">
              <a:avLst/>
            </a:prstGeom>
            <a:solidFill>
              <a:srgbClr val="99CCFF"/>
            </a:solidFill>
            <a:ln w="9525">
              <a:solidFill>
                <a:srgbClr val="969696"/>
              </a:solidFill>
              <a:miter lim="800000"/>
              <a:headEnd/>
              <a:tailEnd/>
            </a:ln>
          </p:spPr>
          <p:txBody>
            <a:bodyPr/>
            <a:lstStyle/>
            <a:p>
              <a:r>
                <a:rPr lang="en-US" sz="1200" b="1">
                  <a:solidFill>
                    <a:srgbClr val="003300"/>
                  </a:solidFill>
                  <a:latin typeface="Arial" pitchFamily="34" charset="0"/>
                </a:rPr>
                <a:t>Device</a:t>
              </a:r>
              <a:endParaRPr lang="en-US" sz="1800">
                <a:solidFill>
                  <a:srgbClr val="003300"/>
                </a:solidFill>
                <a:latin typeface="Arial" pitchFamily="34" charset="0"/>
              </a:endParaRPr>
            </a:p>
          </p:txBody>
        </p:sp>
        <p:grpSp>
          <p:nvGrpSpPr>
            <p:cNvPr id="3" name="Group 6"/>
            <p:cNvGrpSpPr>
              <a:grpSpLocks/>
            </p:cNvGrpSpPr>
            <p:nvPr/>
          </p:nvGrpSpPr>
          <p:grpSpPr bwMode="auto">
            <a:xfrm>
              <a:off x="4023" y="1647"/>
              <a:ext cx="1554" cy="1004"/>
              <a:chOff x="3820" y="4577"/>
              <a:chExt cx="4116" cy="2660"/>
            </a:xfrm>
          </p:grpSpPr>
          <p:sp>
            <p:nvSpPr>
              <p:cNvPr id="42026" name="Text Box 7"/>
              <p:cNvSpPr txBox="1">
                <a:spLocks noChangeArrowheads="1"/>
              </p:cNvSpPr>
              <p:nvPr/>
            </p:nvSpPr>
            <p:spPr bwMode="auto">
              <a:xfrm>
                <a:off x="3820" y="4577"/>
                <a:ext cx="4116" cy="2660"/>
              </a:xfrm>
              <a:prstGeom prst="rect">
                <a:avLst/>
              </a:prstGeom>
              <a:solidFill>
                <a:srgbClr val="99FF66"/>
              </a:solidFill>
              <a:ln w="9525">
                <a:solidFill>
                  <a:srgbClr val="969696"/>
                </a:solidFill>
                <a:miter lim="800000"/>
                <a:headEnd/>
                <a:tailEnd/>
              </a:ln>
            </p:spPr>
            <p:txBody>
              <a:bodyPr/>
              <a:lstStyle/>
              <a:p>
                <a:r>
                  <a:rPr lang="en-US" sz="1200" b="1">
                    <a:solidFill>
                      <a:srgbClr val="003300"/>
                    </a:solidFill>
                    <a:latin typeface="Arial" pitchFamily="34" charset="0"/>
                  </a:rPr>
                  <a:t>Grid 1</a:t>
                </a:r>
                <a:endParaRPr lang="en-US" sz="1800">
                  <a:solidFill>
                    <a:srgbClr val="003300"/>
                  </a:solidFill>
                  <a:latin typeface="Arial" pitchFamily="34" charset="0"/>
                </a:endParaRPr>
              </a:p>
            </p:txBody>
          </p:sp>
          <p:grpSp>
            <p:nvGrpSpPr>
              <p:cNvPr id="4" name="Group 8"/>
              <p:cNvGrpSpPr>
                <a:grpSpLocks/>
              </p:cNvGrpSpPr>
              <p:nvPr/>
            </p:nvGrpSpPr>
            <p:grpSpPr bwMode="auto">
              <a:xfrm>
                <a:off x="3985" y="5169"/>
                <a:ext cx="3785" cy="864"/>
                <a:chOff x="3997" y="5169"/>
                <a:chExt cx="3785" cy="864"/>
              </a:xfrm>
            </p:grpSpPr>
            <p:sp>
              <p:nvSpPr>
                <p:cNvPr id="42032" name="Text Box 9"/>
                <p:cNvSpPr txBox="1">
                  <a:spLocks noChangeArrowheads="1"/>
                </p:cNvSpPr>
                <p:nvPr/>
              </p:nvSpPr>
              <p:spPr bwMode="auto">
                <a:xfrm>
                  <a:off x="3997" y="5169"/>
                  <a:ext cx="1181" cy="864"/>
                </a:xfrm>
                <a:prstGeom prst="rect">
                  <a:avLst/>
                </a:prstGeom>
                <a:solidFill>
                  <a:srgbClr val="FFCC00"/>
                </a:solidFill>
                <a:ln w="9525">
                  <a:solidFill>
                    <a:srgbClr val="969696"/>
                  </a:solidFill>
                  <a:miter lim="800000"/>
                  <a:headEnd/>
                  <a:tailEnd/>
                </a:ln>
              </p:spPr>
              <p:txBody>
                <a:bodyPr lIns="0" tIns="91440" rIns="0" bIns="0"/>
                <a:lstStyle/>
                <a:p>
                  <a:pPr algn="ctr"/>
                  <a:r>
                    <a:rPr lang="en-US" sz="1200" b="1">
                      <a:solidFill>
                        <a:srgbClr val="003300"/>
                      </a:solidFill>
                      <a:latin typeface="Arial" pitchFamily="34" charset="0"/>
                    </a:rPr>
                    <a:t>Block</a:t>
                  </a:r>
                </a:p>
                <a:p>
                  <a:pPr algn="ctr"/>
                  <a:r>
                    <a:rPr lang="en-US" sz="1200" b="1">
                      <a:solidFill>
                        <a:srgbClr val="003300"/>
                      </a:solidFill>
                      <a:latin typeface="Arial" pitchFamily="34" charset="0"/>
                    </a:rPr>
                    <a:t>(0, 0)</a:t>
                  </a:r>
                  <a:endParaRPr lang="en-US" sz="1800">
                    <a:solidFill>
                      <a:srgbClr val="003300"/>
                    </a:solidFill>
                    <a:latin typeface="Arial" pitchFamily="34" charset="0"/>
                  </a:endParaRPr>
                </a:p>
              </p:txBody>
            </p:sp>
            <p:sp>
              <p:nvSpPr>
                <p:cNvPr id="42033" name="Text Box 10"/>
                <p:cNvSpPr txBox="1">
                  <a:spLocks noChangeArrowheads="1"/>
                </p:cNvSpPr>
                <p:nvPr/>
              </p:nvSpPr>
              <p:spPr bwMode="auto">
                <a:xfrm>
                  <a:off x="5299" y="5169"/>
                  <a:ext cx="1181" cy="864"/>
                </a:xfrm>
                <a:prstGeom prst="rect">
                  <a:avLst/>
                </a:prstGeom>
                <a:solidFill>
                  <a:srgbClr val="FFCC00"/>
                </a:solidFill>
                <a:ln w="9525">
                  <a:solidFill>
                    <a:srgbClr val="969696"/>
                  </a:solidFill>
                  <a:miter lim="800000"/>
                  <a:headEnd/>
                  <a:tailEnd/>
                </a:ln>
              </p:spPr>
              <p:txBody>
                <a:bodyPr lIns="0" tIns="91440" rIns="0" bIns="0"/>
                <a:lstStyle/>
                <a:p>
                  <a:pPr algn="ctr"/>
                  <a:r>
                    <a:rPr lang="en-US" sz="1200" b="1">
                      <a:solidFill>
                        <a:srgbClr val="003300"/>
                      </a:solidFill>
                      <a:latin typeface="Arial" pitchFamily="34" charset="0"/>
                    </a:rPr>
                    <a:t>Block</a:t>
                  </a:r>
                </a:p>
                <a:p>
                  <a:pPr algn="ctr"/>
                  <a:r>
                    <a:rPr lang="en-US" sz="1200" b="1">
                      <a:solidFill>
                        <a:srgbClr val="003300"/>
                      </a:solidFill>
                      <a:latin typeface="Arial" pitchFamily="34" charset="0"/>
                    </a:rPr>
                    <a:t>(1, 0)</a:t>
                  </a:r>
                  <a:endParaRPr lang="en-US" sz="1800">
                    <a:solidFill>
                      <a:srgbClr val="003300"/>
                    </a:solidFill>
                    <a:latin typeface="Arial" pitchFamily="34" charset="0"/>
                  </a:endParaRPr>
                </a:p>
              </p:txBody>
            </p:sp>
            <p:sp>
              <p:nvSpPr>
                <p:cNvPr id="42034" name="Text Box 11"/>
                <p:cNvSpPr txBox="1">
                  <a:spLocks noChangeArrowheads="1"/>
                </p:cNvSpPr>
                <p:nvPr/>
              </p:nvSpPr>
              <p:spPr bwMode="auto">
                <a:xfrm>
                  <a:off x="6601" y="5169"/>
                  <a:ext cx="1181" cy="864"/>
                </a:xfrm>
                <a:prstGeom prst="rect">
                  <a:avLst/>
                </a:prstGeom>
                <a:solidFill>
                  <a:srgbClr val="FFCC00"/>
                </a:solidFill>
                <a:ln w="9525">
                  <a:solidFill>
                    <a:srgbClr val="969696"/>
                  </a:solidFill>
                  <a:miter lim="800000"/>
                  <a:headEnd/>
                  <a:tailEnd/>
                </a:ln>
              </p:spPr>
              <p:txBody>
                <a:bodyPr lIns="0" tIns="91440" rIns="0" bIns="0"/>
                <a:lstStyle/>
                <a:p>
                  <a:pPr algn="ctr"/>
                  <a:r>
                    <a:rPr lang="en-US" sz="1200" b="1">
                      <a:solidFill>
                        <a:srgbClr val="003300"/>
                      </a:solidFill>
                      <a:latin typeface="Arial" pitchFamily="34" charset="0"/>
                    </a:rPr>
                    <a:t>Block</a:t>
                  </a:r>
                </a:p>
                <a:p>
                  <a:pPr algn="ctr"/>
                  <a:r>
                    <a:rPr lang="en-US" sz="1200" b="1">
                      <a:solidFill>
                        <a:srgbClr val="003300"/>
                      </a:solidFill>
                      <a:latin typeface="Arial" pitchFamily="34" charset="0"/>
                    </a:rPr>
                    <a:t>(2, 0)</a:t>
                  </a:r>
                  <a:endParaRPr lang="en-US" sz="1800">
                    <a:solidFill>
                      <a:srgbClr val="003300"/>
                    </a:solidFill>
                    <a:latin typeface="Arial" pitchFamily="34" charset="0"/>
                  </a:endParaRPr>
                </a:p>
              </p:txBody>
            </p:sp>
          </p:grpSp>
          <p:grpSp>
            <p:nvGrpSpPr>
              <p:cNvPr id="5" name="Group 12"/>
              <p:cNvGrpSpPr>
                <a:grpSpLocks/>
              </p:cNvGrpSpPr>
              <p:nvPr/>
            </p:nvGrpSpPr>
            <p:grpSpPr bwMode="auto">
              <a:xfrm>
                <a:off x="3985" y="6187"/>
                <a:ext cx="3785" cy="864"/>
                <a:chOff x="3997" y="5169"/>
                <a:chExt cx="3785" cy="864"/>
              </a:xfrm>
            </p:grpSpPr>
            <p:sp>
              <p:nvSpPr>
                <p:cNvPr id="42029" name="Text Box 13"/>
                <p:cNvSpPr txBox="1">
                  <a:spLocks noChangeArrowheads="1"/>
                </p:cNvSpPr>
                <p:nvPr/>
              </p:nvSpPr>
              <p:spPr bwMode="auto">
                <a:xfrm>
                  <a:off x="3997" y="5169"/>
                  <a:ext cx="1181" cy="864"/>
                </a:xfrm>
                <a:prstGeom prst="rect">
                  <a:avLst/>
                </a:prstGeom>
                <a:solidFill>
                  <a:srgbClr val="FFCC00"/>
                </a:solidFill>
                <a:ln w="9525">
                  <a:solidFill>
                    <a:srgbClr val="969696"/>
                  </a:solidFill>
                  <a:miter lim="800000"/>
                  <a:headEnd/>
                  <a:tailEnd/>
                </a:ln>
              </p:spPr>
              <p:txBody>
                <a:bodyPr lIns="0" tIns="91440" rIns="0" bIns="0"/>
                <a:lstStyle/>
                <a:p>
                  <a:pPr algn="ctr"/>
                  <a:r>
                    <a:rPr lang="en-US" sz="1200" b="1">
                      <a:solidFill>
                        <a:srgbClr val="003300"/>
                      </a:solidFill>
                      <a:latin typeface="Arial" pitchFamily="34" charset="0"/>
                    </a:rPr>
                    <a:t>Block</a:t>
                  </a:r>
                </a:p>
                <a:p>
                  <a:pPr algn="ctr"/>
                  <a:r>
                    <a:rPr lang="en-US" sz="1200" b="1">
                      <a:solidFill>
                        <a:srgbClr val="003300"/>
                      </a:solidFill>
                      <a:latin typeface="Arial" pitchFamily="34" charset="0"/>
                    </a:rPr>
                    <a:t>(0, 1)</a:t>
                  </a:r>
                  <a:endParaRPr lang="en-US" sz="1800">
                    <a:solidFill>
                      <a:srgbClr val="003300"/>
                    </a:solidFill>
                    <a:latin typeface="Arial" pitchFamily="34" charset="0"/>
                  </a:endParaRPr>
                </a:p>
              </p:txBody>
            </p:sp>
            <p:sp>
              <p:nvSpPr>
                <p:cNvPr id="42030" name="Text Box 14"/>
                <p:cNvSpPr txBox="1">
                  <a:spLocks noChangeArrowheads="1"/>
                </p:cNvSpPr>
                <p:nvPr/>
              </p:nvSpPr>
              <p:spPr bwMode="auto">
                <a:xfrm>
                  <a:off x="5299" y="5169"/>
                  <a:ext cx="1181" cy="864"/>
                </a:xfrm>
                <a:prstGeom prst="rect">
                  <a:avLst/>
                </a:prstGeom>
                <a:solidFill>
                  <a:srgbClr val="FFCC00"/>
                </a:solidFill>
                <a:ln w="9525">
                  <a:solidFill>
                    <a:srgbClr val="969696"/>
                  </a:solidFill>
                  <a:miter lim="800000"/>
                  <a:headEnd/>
                  <a:tailEnd/>
                </a:ln>
              </p:spPr>
              <p:txBody>
                <a:bodyPr lIns="0" tIns="91440" rIns="0" bIns="0"/>
                <a:lstStyle/>
                <a:p>
                  <a:pPr algn="ctr"/>
                  <a:r>
                    <a:rPr lang="en-US" sz="1200" b="1">
                      <a:solidFill>
                        <a:srgbClr val="003300"/>
                      </a:solidFill>
                      <a:latin typeface="Arial" pitchFamily="34" charset="0"/>
                    </a:rPr>
                    <a:t>Block</a:t>
                  </a:r>
                </a:p>
                <a:p>
                  <a:pPr algn="ctr"/>
                  <a:r>
                    <a:rPr lang="en-US" sz="1200" b="1">
                      <a:solidFill>
                        <a:srgbClr val="003300"/>
                      </a:solidFill>
                      <a:latin typeface="Arial" pitchFamily="34" charset="0"/>
                    </a:rPr>
                    <a:t>(1, 1)</a:t>
                  </a:r>
                  <a:endParaRPr lang="en-US" sz="1800">
                    <a:solidFill>
                      <a:srgbClr val="003300"/>
                    </a:solidFill>
                    <a:latin typeface="Arial" pitchFamily="34" charset="0"/>
                  </a:endParaRPr>
                </a:p>
              </p:txBody>
            </p:sp>
            <p:sp>
              <p:nvSpPr>
                <p:cNvPr id="42031" name="Text Box 15"/>
                <p:cNvSpPr txBox="1">
                  <a:spLocks noChangeArrowheads="1"/>
                </p:cNvSpPr>
                <p:nvPr/>
              </p:nvSpPr>
              <p:spPr bwMode="auto">
                <a:xfrm>
                  <a:off x="6601" y="5169"/>
                  <a:ext cx="1181" cy="864"/>
                </a:xfrm>
                <a:prstGeom prst="rect">
                  <a:avLst/>
                </a:prstGeom>
                <a:solidFill>
                  <a:srgbClr val="FFCC00"/>
                </a:solidFill>
                <a:ln w="9525">
                  <a:solidFill>
                    <a:srgbClr val="969696"/>
                  </a:solidFill>
                  <a:miter lim="800000"/>
                  <a:headEnd/>
                  <a:tailEnd/>
                </a:ln>
              </p:spPr>
              <p:txBody>
                <a:bodyPr lIns="0" tIns="91440" rIns="0" bIns="0"/>
                <a:lstStyle/>
                <a:p>
                  <a:pPr algn="ctr"/>
                  <a:r>
                    <a:rPr lang="en-US" sz="1200" b="1">
                      <a:solidFill>
                        <a:srgbClr val="003300"/>
                      </a:solidFill>
                      <a:latin typeface="Arial" pitchFamily="34" charset="0"/>
                    </a:rPr>
                    <a:t>Block</a:t>
                  </a:r>
                </a:p>
                <a:p>
                  <a:pPr algn="ctr"/>
                  <a:r>
                    <a:rPr lang="en-US" sz="1200" b="1">
                      <a:solidFill>
                        <a:srgbClr val="003300"/>
                      </a:solidFill>
                      <a:latin typeface="Arial" pitchFamily="34" charset="0"/>
                    </a:rPr>
                    <a:t>(2, 1)</a:t>
                  </a:r>
                  <a:endParaRPr lang="en-US" sz="1800">
                    <a:solidFill>
                      <a:srgbClr val="003300"/>
                    </a:solidFill>
                    <a:latin typeface="Arial" pitchFamily="34" charset="0"/>
                  </a:endParaRPr>
                </a:p>
              </p:txBody>
            </p:sp>
          </p:grpSp>
        </p:grpSp>
        <p:grpSp>
          <p:nvGrpSpPr>
            <p:cNvPr id="6" name="Group 16"/>
            <p:cNvGrpSpPr>
              <a:grpSpLocks/>
            </p:cNvGrpSpPr>
            <p:nvPr/>
          </p:nvGrpSpPr>
          <p:grpSpPr bwMode="auto">
            <a:xfrm>
              <a:off x="3510" y="2878"/>
              <a:ext cx="1765" cy="1295"/>
              <a:chOff x="1972" y="8931"/>
              <a:chExt cx="4676" cy="3430"/>
            </a:xfrm>
          </p:grpSpPr>
          <p:sp>
            <p:nvSpPr>
              <p:cNvPr id="41998" name="Text Box 17"/>
              <p:cNvSpPr txBox="1">
                <a:spLocks noChangeArrowheads="1"/>
              </p:cNvSpPr>
              <p:nvPr/>
            </p:nvSpPr>
            <p:spPr bwMode="auto">
              <a:xfrm>
                <a:off x="1972" y="8931"/>
                <a:ext cx="4676" cy="3430"/>
              </a:xfrm>
              <a:prstGeom prst="rect">
                <a:avLst/>
              </a:prstGeom>
              <a:solidFill>
                <a:srgbClr val="FFCC00"/>
              </a:solidFill>
              <a:ln w="9525">
                <a:solidFill>
                  <a:srgbClr val="969696"/>
                </a:solidFill>
                <a:miter lim="800000"/>
                <a:headEnd/>
                <a:tailEnd/>
              </a:ln>
            </p:spPr>
            <p:txBody>
              <a:bodyPr/>
              <a:lstStyle/>
              <a:p>
                <a:r>
                  <a:rPr lang="en-US" sz="1200" b="1">
                    <a:solidFill>
                      <a:srgbClr val="003300"/>
                    </a:solidFill>
                    <a:latin typeface="Arial" pitchFamily="34" charset="0"/>
                  </a:rPr>
                  <a:t>Block (1, 1)</a:t>
                </a:r>
                <a:endParaRPr lang="en-US" sz="1800">
                  <a:solidFill>
                    <a:srgbClr val="003300"/>
                  </a:solidFill>
                  <a:latin typeface="Arial" pitchFamily="34" charset="0"/>
                </a:endParaRPr>
              </a:p>
            </p:txBody>
          </p:sp>
          <p:grpSp>
            <p:nvGrpSpPr>
              <p:cNvPr id="7" name="Group 18"/>
              <p:cNvGrpSpPr>
                <a:grpSpLocks/>
              </p:cNvGrpSpPr>
              <p:nvPr/>
            </p:nvGrpSpPr>
            <p:grpSpPr bwMode="auto">
              <a:xfrm>
                <a:off x="2147" y="9559"/>
                <a:ext cx="4325" cy="2592"/>
                <a:chOff x="2630" y="11267"/>
                <a:chExt cx="4325" cy="2592"/>
              </a:xfrm>
            </p:grpSpPr>
            <p:grpSp>
              <p:nvGrpSpPr>
                <p:cNvPr id="8" name="Group 19"/>
                <p:cNvGrpSpPr>
                  <a:grpSpLocks/>
                </p:cNvGrpSpPr>
                <p:nvPr/>
              </p:nvGrpSpPr>
              <p:grpSpPr bwMode="auto">
                <a:xfrm>
                  <a:off x="2630" y="11267"/>
                  <a:ext cx="4325" cy="2592"/>
                  <a:chOff x="2160" y="10769"/>
                  <a:chExt cx="4325" cy="2592"/>
                </a:xfrm>
              </p:grpSpPr>
              <p:sp>
                <p:nvSpPr>
                  <p:cNvPr id="42019" name="Rectangle 20"/>
                  <p:cNvSpPr>
                    <a:spLocks noChangeArrowheads="1"/>
                  </p:cNvSpPr>
                  <p:nvPr/>
                </p:nvSpPr>
                <p:spPr bwMode="auto">
                  <a:xfrm>
                    <a:off x="2160" y="10769"/>
                    <a:ext cx="4320" cy="2592"/>
                  </a:xfrm>
                  <a:prstGeom prst="rect">
                    <a:avLst/>
                  </a:prstGeom>
                  <a:solidFill>
                    <a:srgbClr val="FF6600"/>
                  </a:solidFill>
                  <a:ln w="12700">
                    <a:solidFill>
                      <a:srgbClr val="000000"/>
                    </a:solidFill>
                    <a:miter lim="800000"/>
                    <a:headEnd/>
                    <a:tailEnd/>
                  </a:ln>
                </p:spPr>
                <p:txBody>
                  <a:bodyPr/>
                  <a:lstStyle/>
                  <a:p>
                    <a:endParaRPr lang="en-US"/>
                  </a:p>
                </p:txBody>
              </p:sp>
              <p:sp>
                <p:nvSpPr>
                  <p:cNvPr id="42020" name="Line 21"/>
                  <p:cNvSpPr>
                    <a:spLocks noChangeShapeType="1"/>
                  </p:cNvSpPr>
                  <p:nvPr/>
                </p:nvSpPr>
                <p:spPr bwMode="auto">
                  <a:xfrm flipV="1">
                    <a:off x="2160" y="11631"/>
                    <a:ext cx="4325" cy="2"/>
                  </a:xfrm>
                  <a:prstGeom prst="line">
                    <a:avLst/>
                  </a:prstGeom>
                  <a:noFill/>
                  <a:ln w="12700">
                    <a:solidFill>
                      <a:srgbClr val="000000"/>
                    </a:solidFill>
                    <a:round/>
                    <a:headEnd/>
                    <a:tailEnd/>
                  </a:ln>
                </p:spPr>
                <p:txBody>
                  <a:bodyPr/>
                  <a:lstStyle/>
                  <a:p>
                    <a:endParaRPr lang="en-US"/>
                  </a:p>
                </p:txBody>
              </p:sp>
              <p:sp>
                <p:nvSpPr>
                  <p:cNvPr id="42021" name="Line 22"/>
                  <p:cNvSpPr>
                    <a:spLocks noChangeShapeType="1"/>
                  </p:cNvSpPr>
                  <p:nvPr/>
                </p:nvSpPr>
                <p:spPr bwMode="auto">
                  <a:xfrm>
                    <a:off x="2161" y="12497"/>
                    <a:ext cx="4324" cy="4"/>
                  </a:xfrm>
                  <a:prstGeom prst="line">
                    <a:avLst/>
                  </a:prstGeom>
                  <a:noFill/>
                  <a:ln w="12700">
                    <a:solidFill>
                      <a:srgbClr val="000000"/>
                    </a:solidFill>
                    <a:round/>
                    <a:headEnd/>
                    <a:tailEnd/>
                  </a:ln>
                </p:spPr>
                <p:txBody>
                  <a:bodyPr/>
                  <a:lstStyle/>
                  <a:p>
                    <a:endParaRPr lang="en-US"/>
                  </a:p>
                </p:txBody>
              </p:sp>
              <p:sp>
                <p:nvSpPr>
                  <p:cNvPr id="42022" name="Line 23"/>
                  <p:cNvSpPr>
                    <a:spLocks noChangeShapeType="1"/>
                  </p:cNvSpPr>
                  <p:nvPr/>
                </p:nvSpPr>
                <p:spPr bwMode="auto">
                  <a:xfrm>
                    <a:off x="3024" y="10769"/>
                    <a:ext cx="1" cy="2592"/>
                  </a:xfrm>
                  <a:prstGeom prst="line">
                    <a:avLst/>
                  </a:prstGeom>
                  <a:noFill/>
                  <a:ln w="12700">
                    <a:solidFill>
                      <a:srgbClr val="000000"/>
                    </a:solidFill>
                    <a:round/>
                    <a:headEnd/>
                    <a:tailEnd/>
                  </a:ln>
                </p:spPr>
                <p:txBody>
                  <a:bodyPr/>
                  <a:lstStyle/>
                  <a:p>
                    <a:endParaRPr lang="en-US"/>
                  </a:p>
                </p:txBody>
              </p:sp>
              <p:sp>
                <p:nvSpPr>
                  <p:cNvPr id="42023" name="Line 24"/>
                  <p:cNvSpPr>
                    <a:spLocks noChangeShapeType="1"/>
                  </p:cNvSpPr>
                  <p:nvPr/>
                </p:nvSpPr>
                <p:spPr bwMode="auto">
                  <a:xfrm>
                    <a:off x="3888" y="10769"/>
                    <a:ext cx="1" cy="2592"/>
                  </a:xfrm>
                  <a:prstGeom prst="line">
                    <a:avLst/>
                  </a:prstGeom>
                  <a:noFill/>
                  <a:ln w="12700">
                    <a:solidFill>
                      <a:srgbClr val="000000"/>
                    </a:solidFill>
                    <a:round/>
                    <a:headEnd/>
                    <a:tailEnd/>
                  </a:ln>
                </p:spPr>
                <p:txBody>
                  <a:bodyPr/>
                  <a:lstStyle/>
                  <a:p>
                    <a:endParaRPr lang="en-US"/>
                  </a:p>
                </p:txBody>
              </p:sp>
              <p:sp>
                <p:nvSpPr>
                  <p:cNvPr id="42024" name="Line 25"/>
                  <p:cNvSpPr>
                    <a:spLocks noChangeShapeType="1"/>
                  </p:cNvSpPr>
                  <p:nvPr/>
                </p:nvSpPr>
                <p:spPr bwMode="auto">
                  <a:xfrm>
                    <a:off x="4752" y="10769"/>
                    <a:ext cx="1" cy="2592"/>
                  </a:xfrm>
                  <a:prstGeom prst="line">
                    <a:avLst/>
                  </a:prstGeom>
                  <a:noFill/>
                  <a:ln w="12700">
                    <a:solidFill>
                      <a:srgbClr val="000000"/>
                    </a:solidFill>
                    <a:round/>
                    <a:headEnd/>
                    <a:tailEnd/>
                  </a:ln>
                </p:spPr>
                <p:txBody>
                  <a:bodyPr/>
                  <a:lstStyle/>
                  <a:p>
                    <a:endParaRPr lang="en-US"/>
                  </a:p>
                </p:txBody>
              </p:sp>
              <p:sp>
                <p:nvSpPr>
                  <p:cNvPr id="42025" name="Line 26"/>
                  <p:cNvSpPr>
                    <a:spLocks noChangeShapeType="1"/>
                  </p:cNvSpPr>
                  <p:nvPr/>
                </p:nvSpPr>
                <p:spPr bwMode="auto">
                  <a:xfrm>
                    <a:off x="5616" y="10769"/>
                    <a:ext cx="1" cy="2592"/>
                  </a:xfrm>
                  <a:prstGeom prst="line">
                    <a:avLst/>
                  </a:prstGeom>
                  <a:noFill/>
                  <a:ln w="12700">
                    <a:solidFill>
                      <a:srgbClr val="000000"/>
                    </a:solidFill>
                    <a:round/>
                    <a:headEnd/>
                    <a:tailEnd/>
                  </a:ln>
                </p:spPr>
                <p:txBody>
                  <a:bodyPr/>
                  <a:lstStyle/>
                  <a:p>
                    <a:endParaRPr lang="en-US"/>
                  </a:p>
                </p:txBody>
              </p:sp>
            </p:grpSp>
            <p:grpSp>
              <p:nvGrpSpPr>
                <p:cNvPr id="9" name="Group 27"/>
                <p:cNvGrpSpPr>
                  <a:grpSpLocks/>
                </p:cNvGrpSpPr>
                <p:nvPr/>
              </p:nvGrpSpPr>
              <p:grpSpPr bwMode="auto">
                <a:xfrm>
                  <a:off x="2756" y="12340"/>
                  <a:ext cx="4075" cy="448"/>
                  <a:chOff x="2364" y="10793"/>
                  <a:chExt cx="4075" cy="448"/>
                </a:xfrm>
              </p:grpSpPr>
              <p:sp>
                <p:nvSpPr>
                  <p:cNvPr id="42014" name="Text Box 28"/>
                  <p:cNvSpPr txBox="1">
                    <a:spLocks noChangeArrowheads="1"/>
                  </p:cNvSpPr>
                  <p:nvPr/>
                </p:nvSpPr>
                <p:spPr bwMode="auto">
                  <a:xfrm>
                    <a:off x="2364"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(0, 1)</a:t>
                    </a:r>
                    <a:endParaRPr lang="en-US" sz="1800">
                      <a:solidFill>
                        <a:srgbClr val="003300"/>
                      </a:solidFill>
                      <a:latin typeface="Arial" pitchFamily="34" charset="0"/>
                    </a:endParaRPr>
                  </a:p>
                </p:txBody>
              </p:sp>
              <p:sp>
                <p:nvSpPr>
                  <p:cNvPr id="42015" name="Text Box 29"/>
                  <p:cNvSpPr txBox="1">
                    <a:spLocks noChangeArrowheads="1"/>
                  </p:cNvSpPr>
                  <p:nvPr/>
                </p:nvSpPr>
                <p:spPr bwMode="auto">
                  <a:xfrm>
                    <a:off x="3228"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(1, 1)</a:t>
                    </a:r>
                    <a:endParaRPr lang="en-US" sz="1800">
                      <a:solidFill>
                        <a:srgbClr val="003300"/>
                      </a:solidFill>
                      <a:latin typeface="Arial" pitchFamily="34" charset="0"/>
                    </a:endParaRPr>
                  </a:p>
                </p:txBody>
              </p:sp>
              <p:sp>
                <p:nvSpPr>
                  <p:cNvPr id="42016" name="Text Box 30"/>
                  <p:cNvSpPr txBox="1">
                    <a:spLocks noChangeArrowheads="1"/>
                  </p:cNvSpPr>
                  <p:nvPr/>
                </p:nvSpPr>
                <p:spPr bwMode="auto">
                  <a:xfrm>
                    <a:off x="4093"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(2, 1)</a:t>
                    </a:r>
                    <a:endParaRPr lang="en-US" sz="1800">
                      <a:solidFill>
                        <a:srgbClr val="003300"/>
                      </a:solidFill>
                      <a:latin typeface="Arial" pitchFamily="34" charset="0"/>
                    </a:endParaRPr>
                  </a:p>
                </p:txBody>
              </p:sp>
              <p:sp>
                <p:nvSpPr>
                  <p:cNvPr id="42017" name="Text Box 31"/>
                  <p:cNvSpPr txBox="1">
                    <a:spLocks noChangeArrowheads="1"/>
                  </p:cNvSpPr>
                  <p:nvPr/>
                </p:nvSpPr>
                <p:spPr bwMode="auto">
                  <a:xfrm>
                    <a:off x="4957"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(3, 1)</a:t>
                    </a:r>
                    <a:endParaRPr lang="en-US" sz="1800">
                      <a:solidFill>
                        <a:srgbClr val="003300"/>
                      </a:solidFill>
                      <a:latin typeface="Arial" pitchFamily="34" charset="0"/>
                    </a:endParaRPr>
                  </a:p>
                </p:txBody>
              </p:sp>
              <p:sp>
                <p:nvSpPr>
                  <p:cNvPr id="42018" name="Text Box 32"/>
                  <p:cNvSpPr txBox="1">
                    <a:spLocks noChangeArrowheads="1"/>
                  </p:cNvSpPr>
                  <p:nvPr/>
                </p:nvSpPr>
                <p:spPr bwMode="auto">
                  <a:xfrm>
                    <a:off x="5822"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(4, 1)</a:t>
                    </a:r>
                    <a:endParaRPr lang="en-US" sz="1800">
                      <a:solidFill>
                        <a:srgbClr val="003300"/>
                      </a:solidFill>
                      <a:latin typeface="Arial" pitchFamily="34" charset="0"/>
                    </a:endParaRPr>
                  </a:p>
                </p:txBody>
              </p:sp>
            </p:grpSp>
            <p:grpSp>
              <p:nvGrpSpPr>
                <p:cNvPr id="10" name="Group 33"/>
                <p:cNvGrpSpPr>
                  <a:grpSpLocks/>
                </p:cNvGrpSpPr>
                <p:nvPr/>
              </p:nvGrpSpPr>
              <p:grpSpPr bwMode="auto">
                <a:xfrm>
                  <a:off x="2756" y="13201"/>
                  <a:ext cx="4075" cy="448"/>
                  <a:chOff x="2364" y="10793"/>
                  <a:chExt cx="4075" cy="448"/>
                </a:xfrm>
              </p:grpSpPr>
              <p:sp>
                <p:nvSpPr>
                  <p:cNvPr id="42009" name="Text Box 34"/>
                  <p:cNvSpPr txBox="1">
                    <a:spLocks noChangeArrowheads="1"/>
                  </p:cNvSpPr>
                  <p:nvPr/>
                </p:nvSpPr>
                <p:spPr bwMode="auto">
                  <a:xfrm>
                    <a:off x="2364"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(0, 2)</a:t>
                    </a:r>
                    <a:endParaRPr lang="en-US" sz="1800">
                      <a:solidFill>
                        <a:srgbClr val="003300"/>
                      </a:solidFill>
                      <a:latin typeface="Arial" pitchFamily="34" charset="0"/>
                    </a:endParaRPr>
                  </a:p>
                </p:txBody>
              </p:sp>
              <p:sp>
                <p:nvSpPr>
                  <p:cNvPr id="42010" name="Text Box 35"/>
                  <p:cNvSpPr txBox="1">
                    <a:spLocks noChangeArrowheads="1"/>
                  </p:cNvSpPr>
                  <p:nvPr/>
                </p:nvSpPr>
                <p:spPr bwMode="auto">
                  <a:xfrm>
                    <a:off x="3228"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(1, 2)</a:t>
                    </a:r>
                    <a:endParaRPr lang="en-US" sz="1800">
                      <a:solidFill>
                        <a:srgbClr val="003300"/>
                      </a:solidFill>
                      <a:latin typeface="Arial" pitchFamily="34" charset="0"/>
                    </a:endParaRPr>
                  </a:p>
                </p:txBody>
              </p:sp>
              <p:sp>
                <p:nvSpPr>
                  <p:cNvPr id="42011" name="Text Box 36"/>
                  <p:cNvSpPr txBox="1">
                    <a:spLocks noChangeArrowheads="1"/>
                  </p:cNvSpPr>
                  <p:nvPr/>
                </p:nvSpPr>
                <p:spPr bwMode="auto">
                  <a:xfrm>
                    <a:off x="4093"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(2, 2)</a:t>
                    </a:r>
                    <a:endParaRPr lang="en-US" sz="1800">
                      <a:solidFill>
                        <a:srgbClr val="003300"/>
                      </a:solidFill>
                      <a:latin typeface="Arial" pitchFamily="34" charset="0"/>
                    </a:endParaRPr>
                  </a:p>
                </p:txBody>
              </p:sp>
              <p:sp>
                <p:nvSpPr>
                  <p:cNvPr id="42012" name="Text Box 37"/>
                  <p:cNvSpPr txBox="1">
                    <a:spLocks noChangeArrowheads="1"/>
                  </p:cNvSpPr>
                  <p:nvPr/>
                </p:nvSpPr>
                <p:spPr bwMode="auto">
                  <a:xfrm>
                    <a:off x="4957"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(3, 2)</a:t>
                    </a:r>
                    <a:endParaRPr lang="en-US" sz="1800">
                      <a:solidFill>
                        <a:srgbClr val="003300"/>
                      </a:solidFill>
                      <a:latin typeface="Arial" pitchFamily="34" charset="0"/>
                    </a:endParaRPr>
                  </a:p>
                </p:txBody>
              </p:sp>
              <p:sp>
                <p:nvSpPr>
                  <p:cNvPr id="42013" name="Text Box 38"/>
                  <p:cNvSpPr txBox="1">
                    <a:spLocks noChangeArrowheads="1"/>
                  </p:cNvSpPr>
                  <p:nvPr/>
                </p:nvSpPr>
                <p:spPr bwMode="auto">
                  <a:xfrm>
                    <a:off x="5822"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(4, 2)</a:t>
                    </a:r>
                    <a:endParaRPr lang="en-US" sz="1800">
                      <a:solidFill>
                        <a:srgbClr val="003300"/>
                      </a:solidFill>
                      <a:latin typeface="Arial" pitchFamily="34" charset="0"/>
                    </a:endParaRPr>
                  </a:p>
                </p:txBody>
              </p:sp>
            </p:grpSp>
            <p:grpSp>
              <p:nvGrpSpPr>
                <p:cNvPr id="11" name="Group 39"/>
                <p:cNvGrpSpPr>
                  <a:grpSpLocks/>
                </p:cNvGrpSpPr>
                <p:nvPr/>
              </p:nvGrpSpPr>
              <p:grpSpPr bwMode="auto">
                <a:xfrm>
                  <a:off x="2755" y="11479"/>
                  <a:ext cx="4075" cy="448"/>
                  <a:chOff x="2364" y="10793"/>
                  <a:chExt cx="4075" cy="448"/>
                </a:xfrm>
              </p:grpSpPr>
              <p:sp>
                <p:nvSpPr>
                  <p:cNvPr id="42004" name="Text Box 40"/>
                  <p:cNvSpPr txBox="1">
                    <a:spLocks noChangeArrowheads="1"/>
                  </p:cNvSpPr>
                  <p:nvPr/>
                </p:nvSpPr>
                <p:spPr bwMode="auto">
                  <a:xfrm>
                    <a:off x="2364"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(0, 0)</a:t>
                    </a:r>
                    <a:endParaRPr lang="en-US" sz="1800">
                      <a:solidFill>
                        <a:srgbClr val="003300"/>
                      </a:solidFill>
                      <a:latin typeface="Arial" pitchFamily="34" charset="0"/>
                    </a:endParaRPr>
                  </a:p>
                </p:txBody>
              </p:sp>
              <p:sp>
                <p:nvSpPr>
                  <p:cNvPr id="42005" name="Text Box 41"/>
                  <p:cNvSpPr txBox="1">
                    <a:spLocks noChangeArrowheads="1"/>
                  </p:cNvSpPr>
                  <p:nvPr/>
                </p:nvSpPr>
                <p:spPr bwMode="auto">
                  <a:xfrm>
                    <a:off x="3228"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(1, 0)</a:t>
                    </a:r>
                    <a:endParaRPr lang="en-US" sz="1800">
                      <a:solidFill>
                        <a:srgbClr val="003300"/>
                      </a:solidFill>
                      <a:latin typeface="Arial" pitchFamily="34" charset="0"/>
                    </a:endParaRPr>
                  </a:p>
                </p:txBody>
              </p:sp>
              <p:sp>
                <p:nvSpPr>
                  <p:cNvPr id="42006" name="Text Box 42"/>
                  <p:cNvSpPr txBox="1">
                    <a:spLocks noChangeArrowheads="1"/>
                  </p:cNvSpPr>
                  <p:nvPr/>
                </p:nvSpPr>
                <p:spPr bwMode="auto">
                  <a:xfrm>
                    <a:off x="4093"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(2, 0)</a:t>
                    </a:r>
                    <a:endParaRPr lang="en-US" sz="1800">
                      <a:solidFill>
                        <a:srgbClr val="003300"/>
                      </a:solidFill>
                      <a:latin typeface="Arial" pitchFamily="34" charset="0"/>
                    </a:endParaRPr>
                  </a:p>
                </p:txBody>
              </p:sp>
              <p:sp>
                <p:nvSpPr>
                  <p:cNvPr id="42007" name="Text Box 43"/>
                  <p:cNvSpPr txBox="1">
                    <a:spLocks noChangeArrowheads="1"/>
                  </p:cNvSpPr>
                  <p:nvPr/>
                </p:nvSpPr>
                <p:spPr bwMode="auto">
                  <a:xfrm>
                    <a:off x="4957"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(3, 0)</a:t>
                    </a:r>
                    <a:endParaRPr lang="en-US" sz="1800">
                      <a:solidFill>
                        <a:srgbClr val="003300"/>
                      </a:solidFill>
                      <a:latin typeface="Arial" pitchFamily="34" charset="0"/>
                    </a:endParaRPr>
                  </a:p>
                </p:txBody>
              </p:sp>
              <p:sp>
                <p:nvSpPr>
                  <p:cNvPr id="42008" name="Text Box 44"/>
                  <p:cNvSpPr txBox="1">
                    <a:spLocks noChangeArrowheads="1"/>
                  </p:cNvSpPr>
                  <p:nvPr/>
                </p:nvSpPr>
                <p:spPr bwMode="auto">
                  <a:xfrm>
                    <a:off x="5822"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(4, 0)</a:t>
                    </a:r>
                    <a:endParaRPr lang="en-US" sz="1800">
                      <a:solidFill>
                        <a:srgbClr val="003300"/>
                      </a:solidFill>
                      <a:latin typeface="Arial" pitchFamily="34" charset="0"/>
                    </a:endParaRPr>
                  </a:p>
                </p:txBody>
              </p:sp>
            </p:grpSp>
          </p:grpSp>
        </p:grpSp>
        <p:sp>
          <p:nvSpPr>
            <p:cNvPr id="41994" name="Line 45"/>
            <p:cNvSpPr>
              <a:spLocks noChangeShapeType="1"/>
            </p:cNvSpPr>
            <p:nvPr/>
          </p:nvSpPr>
          <p:spPr bwMode="auto">
            <a:xfrm flipH="1">
              <a:off x="3510" y="2255"/>
              <a:ext cx="1067" cy="623"/>
            </a:xfrm>
            <a:prstGeom prst="line">
              <a:avLst/>
            </a:prstGeom>
            <a:noFill/>
            <a:ln w="9525">
              <a:solidFill>
                <a:schemeClr val="bg1"/>
              </a:solidFill>
              <a:prstDash val="dash"/>
              <a:round/>
              <a:headEnd/>
              <a:tailEnd/>
            </a:ln>
          </p:spPr>
          <p:txBody>
            <a:bodyPr/>
            <a:lstStyle/>
            <a:p>
              <a:endParaRPr lang="en-US"/>
            </a:p>
          </p:txBody>
        </p:sp>
        <p:sp>
          <p:nvSpPr>
            <p:cNvPr id="41995" name="Line 46"/>
            <p:cNvSpPr>
              <a:spLocks noChangeShapeType="1"/>
            </p:cNvSpPr>
            <p:nvPr/>
          </p:nvSpPr>
          <p:spPr bwMode="auto">
            <a:xfrm>
              <a:off x="5022" y="2255"/>
              <a:ext cx="243" cy="618"/>
            </a:xfrm>
            <a:prstGeom prst="line">
              <a:avLst/>
            </a:prstGeom>
            <a:noFill/>
            <a:ln w="9525">
              <a:solidFill>
                <a:schemeClr val="bg1"/>
              </a:solidFill>
              <a:prstDash val="dash"/>
              <a:round/>
              <a:headEnd/>
              <a:tailEnd/>
            </a:ln>
          </p:spPr>
          <p:txBody>
            <a:bodyPr/>
            <a:lstStyle/>
            <a:p>
              <a:endParaRPr lang="en-US"/>
            </a:p>
          </p:txBody>
        </p:sp>
        <p:sp>
          <p:nvSpPr>
            <p:cNvPr id="41996" name="Line 47"/>
            <p:cNvSpPr>
              <a:spLocks noChangeShapeType="1"/>
            </p:cNvSpPr>
            <p:nvPr/>
          </p:nvSpPr>
          <p:spPr bwMode="auto">
            <a:xfrm flipH="1">
              <a:off x="4144" y="2581"/>
              <a:ext cx="411" cy="287"/>
            </a:xfrm>
            <a:prstGeom prst="line">
              <a:avLst/>
            </a:prstGeom>
            <a:noFill/>
            <a:ln w="9525">
              <a:solidFill>
                <a:schemeClr val="bg1"/>
              </a:solidFill>
              <a:prstDash val="dash"/>
              <a:round/>
              <a:headEnd/>
              <a:tailEnd/>
            </a:ln>
          </p:spPr>
          <p:txBody>
            <a:bodyPr/>
            <a:lstStyle/>
            <a:p>
              <a:endParaRPr lang="en-US"/>
            </a:p>
          </p:txBody>
        </p:sp>
        <p:sp>
          <p:nvSpPr>
            <p:cNvPr id="41997" name="Line 48"/>
            <p:cNvSpPr>
              <a:spLocks noChangeShapeType="1"/>
            </p:cNvSpPr>
            <p:nvPr/>
          </p:nvSpPr>
          <p:spPr bwMode="auto">
            <a:xfrm>
              <a:off x="5022" y="2581"/>
              <a:ext cx="100" cy="303"/>
            </a:xfrm>
            <a:prstGeom prst="line">
              <a:avLst/>
            </a:prstGeom>
            <a:noFill/>
            <a:ln w="9525">
              <a:solidFill>
                <a:schemeClr val="bg1"/>
              </a:solidFill>
              <a:prstDash val="dash"/>
              <a:round/>
              <a:headEnd/>
              <a:tailEnd/>
            </a:ln>
          </p:spPr>
          <p:txBody>
            <a:bodyPr/>
            <a:lstStyle/>
            <a:p>
              <a:endParaRPr lang="en-US"/>
            </a:p>
          </p:txBody>
        </p:sp>
      </p:grpSp>
      <p:sp>
        <p:nvSpPr>
          <p:cNvPr id="41990" name="Rectangle 49"/>
          <p:cNvSpPr>
            <a:spLocks noChangeArrowheads="1"/>
          </p:cNvSpPr>
          <p:nvPr/>
        </p:nvSpPr>
        <p:spPr bwMode="auto">
          <a:xfrm>
            <a:off x="6553200" y="6324600"/>
            <a:ext cx="1679575" cy="336550"/>
          </a:xfrm>
          <a:prstGeom prst="rect">
            <a:avLst/>
          </a:prstGeom>
          <a:noFill/>
          <a:ln w="9525">
            <a:noFill/>
            <a:miter lim="800000"/>
            <a:headEnd/>
            <a:tailEnd/>
          </a:ln>
        </p:spPr>
        <p:txBody>
          <a:bodyPr wrap="none">
            <a:spAutoFit/>
          </a:bodyPr>
          <a:lstStyle/>
          <a:p>
            <a:r>
              <a:rPr lang="en-US" sz="1600">
                <a:latin typeface="Times New Roman" pitchFamily="18" charset="0"/>
              </a:rPr>
              <a:t>Courtesy: NDVIA</a:t>
            </a:r>
          </a:p>
        </p:txBody>
      </p:sp>
      <p:sp>
        <p:nvSpPr>
          <p:cNvPr id="51" name="Footer Placeholder 3"/>
          <p:cNvSpPr>
            <a:spLocks noGrp="1"/>
          </p:cNvSpPr>
          <p:nvPr>
            <p:ph type="ftr" sz="quarter" idx="10"/>
          </p:nvPr>
        </p:nvSpPr>
        <p:spPr>
          <a:xfrm>
            <a:off x="381000" y="6172200"/>
            <a:ext cx="4267200" cy="609600"/>
          </a:xfrm>
          <a:noFill/>
        </p:spPr>
        <p:txBody>
          <a:bodyPr/>
          <a:lstStyle/>
          <a:p>
            <a:r>
              <a:rPr lang="en-US" smtClean="0"/>
              <a:t>© David Kirk/NVIDIA and Wen-mei W. Hwu, 2007</a:t>
            </a:r>
          </a:p>
          <a:p>
            <a:r>
              <a:rPr lang="en-US" smtClean="0"/>
              <a:t>ECE 498AL, University of Illinois, Urbana-Champaign</a:t>
            </a:r>
            <a:endParaRPr lang="en-US" dirty="0" smtClean="0"/>
          </a:p>
        </p:txBody>
      </p:sp>
    </p:spTree>
    <p:extLst>
      <p:ext uri="{BB962C8B-B14F-4D97-AF65-F5344CB8AC3E}">
        <p14:creationId xmlns:p14="http://schemas.microsoft.com/office/powerpoint/2010/main" val="2742994790"/>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ChangeArrowheads="1"/>
          </p:cNvSpPr>
          <p:nvPr>
            <p:ph type="title"/>
          </p:nvPr>
        </p:nvSpPr>
        <p:spPr/>
        <p:txBody>
          <a:bodyPr/>
          <a:lstStyle/>
          <a:p>
            <a:pPr eaLnBrk="1" hangingPunct="1"/>
            <a:r>
              <a:rPr lang="en-US" sz="3600" smtClean="0"/>
              <a:t>A Simple Running Example</a:t>
            </a:r>
            <a:br>
              <a:rPr lang="en-US" sz="3600" smtClean="0"/>
            </a:br>
            <a:r>
              <a:rPr lang="en-US" sz="3600" smtClean="0"/>
              <a:t>Matrix Multiplication</a:t>
            </a:r>
          </a:p>
        </p:txBody>
      </p:sp>
      <p:sp>
        <p:nvSpPr>
          <p:cNvPr id="45060" name="Rectangle 3"/>
          <p:cNvSpPr>
            <a:spLocks noGrp="1" noChangeArrowheads="1"/>
          </p:cNvSpPr>
          <p:nvPr>
            <p:ph type="body" idx="1"/>
          </p:nvPr>
        </p:nvSpPr>
        <p:spPr/>
        <p:txBody>
          <a:bodyPr/>
          <a:lstStyle/>
          <a:p>
            <a:pPr eaLnBrk="1" hangingPunct="1"/>
            <a:r>
              <a:rPr lang="en-US" smtClean="0"/>
              <a:t>A straightforward matrix multiplication example that illustrates the basic features of memory and thread management in CUDA programs</a:t>
            </a:r>
          </a:p>
          <a:p>
            <a:pPr lvl="1" eaLnBrk="1" hangingPunct="1"/>
            <a:r>
              <a:rPr lang="en-US" smtClean="0"/>
              <a:t>Leave shared memory usage until later</a:t>
            </a:r>
          </a:p>
          <a:p>
            <a:pPr lvl="1" eaLnBrk="1" hangingPunct="1"/>
            <a:r>
              <a:rPr lang="en-US" smtClean="0"/>
              <a:t>Local, register usage</a:t>
            </a:r>
          </a:p>
          <a:p>
            <a:pPr lvl="1" eaLnBrk="1" hangingPunct="1"/>
            <a:r>
              <a:rPr lang="en-US" smtClean="0"/>
              <a:t>Thread ID usage</a:t>
            </a:r>
          </a:p>
          <a:p>
            <a:pPr lvl="1" eaLnBrk="1" hangingPunct="1"/>
            <a:r>
              <a:rPr lang="en-US" smtClean="0"/>
              <a:t>Memory data transfer API between host and device</a:t>
            </a:r>
          </a:p>
        </p:txBody>
      </p:sp>
      <p:sp>
        <p:nvSpPr>
          <p:cNvPr id="5" name="Footer Placeholder 3"/>
          <p:cNvSpPr>
            <a:spLocks noGrp="1"/>
          </p:cNvSpPr>
          <p:nvPr>
            <p:ph type="ftr" sz="quarter" idx="10"/>
          </p:nvPr>
        </p:nvSpPr>
        <p:spPr>
          <a:xfrm>
            <a:off x="381000" y="6172200"/>
            <a:ext cx="4267200" cy="609600"/>
          </a:xfrm>
          <a:noFill/>
        </p:spPr>
        <p:txBody>
          <a:bodyPr/>
          <a:lstStyle/>
          <a:p>
            <a:r>
              <a:rPr lang="en-US" smtClean="0"/>
              <a:t>© David Kirk/NVIDIA and Wen-mei W. Hwu, 2007</a:t>
            </a:r>
          </a:p>
          <a:p>
            <a:r>
              <a:rPr lang="en-US" smtClean="0"/>
              <a:t>ECE 498AL, University of Illinois, Urbana-Champaign</a:t>
            </a:r>
            <a:endParaRPr lang="en-US" dirty="0" smtClean="0"/>
          </a:p>
        </p:txBody>
      </p:sp>
    </p:spTree>
    <p:extLst>
      <p:ext uri="{BB962C8B-B14F-4D97-AF65-F5344CB8AC3E}">
        <p14:creationId xmlns:p14="http://schemas.microsoft.com/office/powerpoint/2010/main" val="35444460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a:xfrm>
            <a:off x="457200" y="274638"/>
            <a:ext cx="7391400" cy="1066800"/>
          </a:xfrm>
        </p:spPr>
        <p:txBody>
          <a:bodyPr/>
          <a:lstStyle/>
          <a:p>
            <a:pPr eaLnBrk="1" hangingPunct="1"/>
            <a:r>
              <a:rPr lang="en-US" sz="3600" dirty="0" smtClean="0"/>
              <a:t>Programming Model:</a:t>
            </a:r>
            <a:br>
              <a:rPr lang="en-US" sz="3600" dirty="0" smtClean="0"/>
            </a:br>
            <a:r>
              <a:rPr lang="en-US" sz="3600" dirty="0" smtClean="0"/>
              <a:t>Square Matrix Multiplication Example</a:t>
            </a:r>
          </a:p>
        </p:txBody>
      </p:sp>
      <p:sp>
        <p:nvSpPr>
          <p:cNvPr id="46084" name="Rectangle 3"/>
          <p:cNvSpPr>
            <a:spLocks noGrp="1" noChangeArrowheads="1"/>
          </p:cNvSpPr>
          <p:nvPr>
            <p:ph type="body" idx="1"/>
          </p:nvPr>
        </p:nvSpPr>
        <p:spPr>
          <a:xfrm>
            <a:off x="685800" y="1524000"/>
            <a:ext cx="5940425" cy="2097088"/>
          </a:xfrm>
        </p:spPr>
        <p:txBody>
          <a:bodyPr/>
          <a:lstStyle/>
          <a:p>
            <a:pPr marL="457200" indent="-457200" eaLnBrk="1" hangingPunct="1"/>
            <a:r>
              <a:rPr lang="en-US" sz="2800" dirty="0" smtClean="0"/>
              <a:t>P = M * N of size </a:t>
            </a:r>
            <a:r>
              <a:rPr lang="en-US" sz="2000" dirty="0" smtClean="0"/>
              <a:t>WIDTH x WIDTH</a:t>
            </a:r>
            <a:endParaRPr lang="en-US" sz="2800" dirty="0" smtClean="0"/>
          </a:p>
          <a:p>
            <a:pPr marL="457200" indent="-457200" eaLnBrk="1" hangingPunct="1"/>
            <a:r>
              <a:rPr lang="en-US" sz="2800" dirty="0" smtClean="0"/>
              <a:t>Without tiling:</a:t>
            </a:r>
          </a:p>
          <a:p>
            <a:pPr marL="974725" lvl="1" indent="-403225" eaLnBrk="1" hangingPunct="1"/>
            <a:r>
              <a:rPr lang="en-US" sz="2400" dirty="0" smtClean="0"/>
              <a:t>One </a:t>
            </a:r>
            <a:r>
              <a:rPr lang="en-US" sz="2400" dirty="0" smtClean="0">
                <a:solidFill>
                  <a:srgbClr val="FF6600"/>
                </a:solidFill>
              </a:rPr>
              <a:t>thread</a:t>
            </a:r>
            <a:r>
              <a:rPr lang="en-US" sz="2400" dirty="0" smtClean="0"/>
              <a:t> handles one element of P</a:t>
            </a:r>
          </a:p>
          <a:p>
            <a:pPr marL="974725" lvl="1" indent="-403225" eaLnBrk="1" hangingPunct="1"/>
            <a:r>
              <a:rPr lang="en-US" sz="2400" dirty="0" smtClean="0">
                <a:solidFill>
                  <a:schemeClr val="accent2"/>
                </a:solidFill>
              </a:rPr>
              <a:t>M and N are loaded </a:t>
            </a:r>
            <a:r>
              <a:rPr lang="en-US" sz="1800" dirty="0" smtClean="0">
                <a:solidFill>
                  <a:schemeClr val="accent2"/>
                </a:solidFill>
              </a:rPr>
              <a:t>WIDTH</a:t>
            </a:r>
            <a:r>
              <a:rPr lang="en-US" sz="2400" dirty="0" smtClean="0">
                <a:solidFill>
                  <a:schemeClr val="accent2"/>
                </a:solidFill>
              </a:rPr>
              <a:t> times</a:t>
            </a:r>
            <a:r>
              <a:rPr lang="en-US" sz="2400" dirty="0" smtClean="0"/>
              <a:t> from global memory</a:t>
            </a:r>
          </a:p>
        </p:txBody>
      </p:sp>
      <p:sp>
        <p:nvSpPr>
          <p:cNvPr id="46085" name="Text Box 4"/>
          <p:cNvSpPr txBox="1">
            <a:spLocks noChangeArrowheads="1"/>
          </p:cNvSpPr>
          <p:nvPr/>
        </p:nvSpPr>
        <p:spPr bwMode="auto">
          <a:xfrm>
            <a:off x="3884613" y="4075113"/>
            <a:ext cx="2468562" cy="2468562"/>
          </a:xfrm>
          <a:prstGeom prst="rect">
            <a:avLst/>
          </a:prstGeom>
          <a:solidFill>
            <a:srgbClr val="99FF66"/>
          </a:solidFill>
          <a:ln w="9525">
            <a:solidFill>
              <a:srgbClr val="969696"/>
            </a:solidFill>
            <a:miter lim="800000"/>
            <a:headEnd/>
            <a:tailEnd/>
          </a:ln>
        </p:spPr>
        <p:txBody>
          <a:bodyPr/>
          <a:lstStyle/>
          <a:p>
            <a:r>
              <a:rPr lang="en-US" sz="1200" b="1">
                <a:solidFill>
                  <a:schemeClr val="bg1"/>
                </a:solidFill>
                <a:latin typeface="Arial" pitchFamily="34" charset="0"/>
              </a:rPr>
              <a:t>M</a:t>
            </a:r>
            <a:endParaRPr lang="en-US" sz="1800">
              <a:solidFill>
                <a:schemeClr val="bg1"/>
              </a:solidFill>
              <a:latin typeface="Arial" pitchFamily="34" charset="0"/>
            </a:endParaRPr>
          </a:p>
        </p:txBody>
      </p:sp>
      <p:sp>
        <p:nvSpPr>
          <p:cNvPr id="46086" name="Text Box 5"/>
          <p:cNvSpPr txBox="1">
            <a:spLocks noChangeArrowheads="1"/>
          </p:cNvSpPr>
          <p:nvPr/>
        </p:nvSpPr>
        <p:spPr bwMode="auto">
          <a:xfrm>
            <a:off x="6397625" y="1560513"/>
            <a:ext cx="2468563" cy="2468562"/>
          </a:xfrm>
          <a:prstGeom prst="rect">
            <a:avLst/>
          </a:prstGeom>
          <a:solidFill>
            <a:srgbClr val="99FF66"/>
          </a:solidFill>
          <a:ln w="9525">
            <a:solidFill>
              <a:srgbClr val="969696"/>
            </a:solidFill>
            <a:miter lim="800000"/>
            <a:headEnd/>
            <a:tailEnd/>
          </a:ln>
        </p:spPr>
        <p:txBody>
          <a:bodyPr/>
          <a:lstStyle/>
          <a:p>
            <a:r>
              <a:rPr lang="en-US" sz="1200" b="1">
                <a:solidFill>
                  <a:schemeClr val="bg1"/>
                </a:solidFill>
                <a:latin typeface="Arial" pitchFamily="34" charset="0"/>
              </a:rPr>
              <a:t>N</a:t>
            </a:r>
            <a:endParaRPr lang="en-US" sz="1800">
              <a:solidFill>
                <a:schemeClr val="bg1"/>
              </a:solidFill>
              <a:latin typeface="Arial" pitchFamily="34" charset="0"/>
            </a:endParaRPr>
          </a:p>
        </p:txBody>
      </p:sp>
      <p:sp>
        <p:nvSpPr>
          <p:cNvPr id="46087" name="Text Box 6"/>
          <p:cNvSpPr txBox="1">
            <a:spLocks noChangeArrowheads="1"/>
          </p:cNvSpPr>
          <p:nvPr/>
        </p:nvSpPr>
        <p:spPr bwMode="auto">
          <a:xfrm>
            <a:off x="6397625" y="4075113"/>
            <a:ext cx="2468563" cy="2468562"/>
          </a:xfrm>
          <a:prstGeom prst="rect">
            <a:avLst/>
          </a:prstGeom>
          <a:solidFill>
            <a:srgbClr val="99FF66"/>
          </a:solidFill>
          <a:ln w="9525" algn="ctr">
            <a:solidFill>
              <a:srgbClr val="969696"/>
            </a:solidFill>
            <a:miter lim="800000"/>
            <a:headEnd/>
            <a:tailEnd/>
          </a:ln>
        </p:spPr>
        <p:txBody>
          <a:bodyPr/>
          <a:lstStyle/>
          <a:p>
            <a:r>
              <a:rPr lang="en-US" sz="1200" b="1">
                <a:solidFill>
                  <a:schemeClr val="bg1"/>
                </a:solidFill>
                <a:latin typeface="Arial" pitchFamily="34" charset="0"/>
              </a:rPr>
              <a:t>P</a:t>
            </a:r>
            <a:endParaRPr lang="en-US" sz="1800">
              <a:solidFill>
                <a:schemeClr val="bg1"/>
              </a:solidFill>
              <a:latin typeface="Arial" pitchFamily="34" charset="0"/>
            </a:endParaRPr>
          </a:p>
        </p:txBody>
      </p:sp>
      <p:sp>
        <p:nvSpPr>
          <p:cNvPr id="46088" name="Text Box 7"/>
          <p:cNvSpPr txBox="1">
            <a:spLocks noChangeArrowheads="1"/>
          </p:cNvSpPr>
          <p:nvPr/>
        </p:nvSpPr>
        <p:spPr bwMode="auto">
          <a:xfrm>
            <a:off x="7769225" y="1560513"/>
            <a:ext cx="53975" cy="2468562"/>
          </a:xfrm>
          <a:prstGeom prst="rect">
            <a:avLst/>
          </a:prstGeom>
          <a:solidFill>
            <a:srgbClr val="FF6600"/>
          </a:solidFill>
          <a:ln w="9525">
            <a:solidFill>
              <a:srgbClr val="969696"/>
            </a:solidFill>
            <a:miter lim="800000"/>
            <a:headEnd/>
            <a:tailEnd/>
          </a:ln>
        </p:spPr>
        <p:txBody>
          <a:bodyPr lIns="0" tIns="91440" rIns="0" bIns="0"/>
          <a:lstStyle/>
          <a:p>
            <a:endParaRPr lang="en-US" sz="1800">
              <a:latin typeface="Arial" pitchFamily="34" charset="0"/>
            </a:endParaRPr>
          </a:p>
        </p:txBody>
      </p:sp>
      <p:sp>
        <p:nvSpPr>
          <p:cNvPr id="46089" name="Line 8"/>
          <p:cNvSpPr>
            <a:spLocks noChangeShapeType="1"/>
          </p:cNvSpPr>
          <p:nvPr/>
        </p:nvSpPr>
        <p:spPr bwMode="auto">
          <a:xfrm>
            <a:off x="7824788" y="4029075"/>
            <a:ext cx="1587" cy="1417638"/>
          </a:xfrm>
          <a:prstGeom prst="line">
            <a:avLst/>
          </a:prstGeom>
          <a:noFill/>
          <a:ln w="9525">
            <a:solidFill>
              <a:srgbClr val="969696"/>
            </a:solidFill>
            <a:prstDash val="dash"/>
            <a:round/>
            <a:headEnd/>
            <a:tailEnd/>
          </a:ln>
        </p:spPr>
        <p:txBody>
          <a:bodyPr/>
          <a:lstStyle/>
          <a:p>
            <a:endParaRPr lang="en-US"/>
          </a:p>
        </p:txBody>
      </p:sp>
      <p:sp>
        <p:nvSpPr>
          <p:cNvPr id="46090" name="Line 9"/>
          <p:cNvSpPr>
            <a:spLocks noChangeShapeType="1"/>
          </p:cNvSpPr>
          <p:nvPr/>
        </p:nvSpPr>
        <p:spPr bwMode="auto">
          <a:xfrm>
            <a:off x="7769225" y="3998913"/>
            <a:ext cx="0" cy="1417637"/>
          </a:xfrm>
          <a:prstGeom prst="line">
            <a:avLst/>
          </a:prstGeom>
          <a:noFill/>
          <a:ln w="9525">
            <a:solidFill>
              <a:srgbClr val="969696"/>
            </a:solidFill>
            <a:prstDash val="dash"/>
            <a:round/>
            <a:headEnd/>
            <a:tailEnd/>
          </a:ln>
        </p:spPr>
        <p:txBody>
          <a:bodyPr/>
          <a:lstStyle/>
          <a:p>
            <a:endParaRPr lang="en-US"/>
          </a:p>
        </p:txBody>
      </p:sp>
      <p:sp>
        <p:nvSpPr>
          <p:cNvPr id="46091" name="Line 10"/>
          <p:cNvSpPr>
            <a:spLocks noChangeShapeType="1"/>
          </p:cNvSpPr>
          <p:nvPr/>
        </p:nvSpPr>
        <p:spPr bwMode="auto">
          <a:xfrm flipH="1" flipV="1">
            <a:off x="6397625" y="6394450"/>
            <a:ext cx="2468563" cy="0"/>
          </a:xfrm>
          <a:prstGeom prst="line">
            <a:avLst/>
          </a:prstGeom>
          <a:noFill/>
          <a:ln w="6350">
            <a:solidFill>
              <a:srgbClr val="000000"/>
            </a:solidFill>
            <a:round/>
            <a:headEnd type="triangle" w="med" len="med"/>
            <a:tailEnd type="triangle" w="med" len="med"/>
          </a:ln>
        </p:spPr>
        <p:txBody>
          <a:bodyPr/>
          <a:lstStyle/>
          <a:p>
            <a:endParaRPr lang="en-US"/>
          </a:p>
        </p:txBody>
      </p:sp>
      <p:sp>
        <p:nvSpPr>
          <p:cNvPr id="46092" name="Text Box 11"/>
          <p:cNvSpPr txBox="1">
            <a:spLocks noChangeArrowheads="1"/>
          </p:cNvSpPr>
          <p:nvPr/>
        </p:nvSpPr>
        <p:spPr bwMode="auto">
          <a:xfrm>
            <a:off x="3884613" y="5446713"/>
            <a:ext cx="2468562" cy="55562"/>
          </a:xfrm>
          <a:prstGeom prst="rect">
            <a:avLst/>
          </a:prstGeom>
          <a:solidFill>
            <a:srgbClr val="FF6600"/>
          </a:solidFill>
          <a:ln w="9525">
            <a:solidFill>
              <a:srgbClr val="969696"/>
            </a:solidFill>
            <a:miter lim="800000"/>
            <a:headEnd/>
            <a:tailEnd/>
          </a:ln>
        </p:spPr>
        <p:txBody>
          <a:bodyPr lIns="0" tIns="91440" rIns="0" bIns="0"/>
          <a:lstStyle/>
          <a:p>
            <a:endParaRPr lang="en-US" sz="1800">
              <a:latin typeface="Arial" pitchFamily="34" charset="0"/>
            </a:endParaRPr>
          </a:p>
        </p:txBody>
      </p:sp>
      <p:sp>
        <p:nvSpPr>
          <p:cNvPr id="46093" name="Text Box 12"/>
          <p:cNvSpPr txBox="1">
            <a:spLocks noChangeArrowheads="1"/>
          </p:cNvSpPr>
          <p:nvPr/>
        </p:nvSpPr>
        <p:spPr bwMode="auto">
          <a:xfrm>
            <a:off x="7769225" y="5446713"/>
            <a:ext cx="55563" cy="53975"/>
          </a:xfrm>
          <a:prstGeom prst="rect">
            <a:avLst/>
          </a:prstGeom>
          <a:solidFill>
            <a:srgbClr val="FF6600"/>
          </a:solidFill>
          <a:ln w="9525">
            <a:solidFill>
              <a:srgbClr val="969696"/>
            </a:solidFill>
            <a:miter lim="800000"/>
            <a:headEnd/>
            <a:tailEnd/>
          </a:ln>
        </p:spPr>
        <p:txBody>
          <a:bodyPr lIns="0" tIns="91440" rIns="0" bIns="0"/>
          <a:lstStyle/>
          <a:p>
            <a:endParaRPr lang="en-US" sz="1200">
              <a:latin typeface="Times New Roman" pitchFamily="18" charset="0"/>
            </a:endParaRPr>
          </a:p>
          <a:p>
            <a:endParaRPr lang="en-US" sz="1200">
              <a:latin typeface="Times New Roman" pitchFamily="18" charset="0"/>
            </a:endParaRPr>
          </a:p>
          <a:p>
            <a:endParaRPr lang="en-US" sz="1800">
              <a:latin typeface="Arial" pitchFamily="34" charset="0"/>
            </a:endParaRPr>
          </a:p>
        </p:txBody>
      </p:sp>
      <p:sp>
        <p:nvSpPr>
          <p:cNvPr id="46094" name="Line 13"/>
          <p:cNvSpPr>
            <a:spLocks noChangeShapeType="1"/>
          </p:cNvSpPr>
          <p:nvPr/>
        </p:nvSpPr>
        <p:spPr bwMode="auto">
          <a:xfrm>
            <a:off x="6342063" y="5446713"/>
            <a:ext cx="1417637" cy="0"/>
          </a:xfrm>
          <a:prstGeom prst="line">
            <a:avLst/>
          </a:prstGeom>
          <a:noFill/>
          <a:ln w="9525">
            <a:solidFill>
              <a:srgbClr val="969696"/>
            </a:solidFill>
            <a:prstDash val="dash"/>
            <a:round/>
            <a:headEnd/>
            <a:tailEnd/>
          </a:ln>
        </p:spPr>
        <p:txBody>
          <a:bodyPr/>
          <a:lstStyle/>
          <a:p>
            <a:endParaRPr lang="en-US"/>
          </a:p>
        </p:txBody>
      </p:sp>
      <p:sp>
        <p:nvSpPr>
          <p:cNvPr id="46095" name="Line 14"/>
          <p:cNvSpPr>
            <a:spLocks noChangeShapeType="1"/>
          </p:cNvSpPr>
          <p:nvPr/>
        </p:nvSpPr>
        <p:spPr bwMode="auto">
          <a:xfrm>
            <a:off x="6342063" y="5500688"/>
            <a:ext cx="1417637" cy="0"/>
          </a:xfrm>
          <a:prstGeom prst="line">
            <a:avLst/>
          </a:prstGeom>
          <a:noFill/>
          <a:ln w="9525">
            <a:solidFill>
              <a:srgbClr val="969696"/>
            </a:solidFill>
            <a:prstDash val="dash"/>
            <a:round/>
            <a:headEnd/>
            <a:tailEnd/>
          </a:ln>
        </p:spPr>
        <p:txBody>
          <a:bodyPr/>
          <a:lstStyle/>
          <a:p>
            <a:endParaRPr lang="en-US"/>
          </a:p>
        </p:txBody>
      </p:sp>
      <p:sp>
        <p:nvSpPr>
          <p:cNvPr id="46096" name="Line 15"/>
          <p:cNvSpPr>
            <a:spLocks noChangeShapeType="1"/>
          </p:cNvSpPr>
          <p:nvPr/>
        </p:nvSpPr>
        <p:spPr bwMode="auto">
          <a:xfrm rot="10800000">
            <a:off x="8715375" y="1557338"/>
            <a:ext cx="4763" cy="2468562"/>
          </a:xfrm>
          <a:prstGeom prst="line">
            <a:avLst/>
          </a:prstGeom>
          <a:noFill/>
          <a:ln w="6350">
            <a:solidFill>
              <a:srgbClr val="000000"/>
            </a:solidFill>
            <a:round/>
            <a:headEnd type="triangle" w="med" len="med"/>
            <a:tailEnd type="triangle" w="med" len="med"/>
          </a:ln>
        </p:spPr>
        <p:txBody>
          <a:bodyPr/>
          <a:lstStyle/>
          <a:p>
            <a:endParaRPr lang="en-US"/>
          </a:p>
        </p:txBody>
      </p:sp>
      <p:sp>
        <p:nvSpPr>
          <p:cNvPr id="46097" name="Line 16"/>
          <p:cNvSpPr>
            <a:spLocks noChangeShapeType="1"/>
          </p:cNvSpPr>
          <p:nvPr/>
        </p:nvSpPr>
        <p:spPr bwMode="auto">
          <a:xfrm rot="10800000">
            <a:off x="8715375" y="4075113"/>
            <a:ext cx="4763" cy="2468562"/>
          </a:xfrm>
          <a:prstGeom prst="line">
            <a:avLst/>
          </a:prstGeom>
          <a:noFill/>
          <a:ln w="6350">
            <a:solidFill>
              <a:srgbClr val="000000"/>
            </a:solidFill>
            <a:round/>
            <a:headEnd type="triangle" w="med" len="med"/>
            <a:tailEnd type="triangle" w="med" len="med"/>
          </a:ln>
        </p:spPr>
        <p:txBody>
          <a:bodyPr/>
          <a:lstStyle/>
          <a:p>
            <a:endParaRPr lang="en-US"/>
          </a:p>
        </p:txBody>
      </p:sp>
      <p:sp>
        <p:nvSpPr>
          <p:cNvPr id="46098" name="Line 17"/>
          <p:cNvSpPr>
            <a:spLocks noChangeShapeType="1"/>
          </p:cNvSpPr>
          <p:nvPr/>
        </p:nvSpPr>
        <p:spPr bwMode="auto">
          <a:xfrm flipH="1" flipV="1">
            <a:off x="3884613" y="6394450"/>
            <a:ext cx="2468562" cy="0"/>
          </a:xfrm>
          <a:prstGeom prst="line">
            <a:avLst/>
          </a:prstGeom>
          <a:noFill/>
          <a:ln w="6350">
            <a:solidFill>
              <a:srgbClr val="000000"/>
            </a:solidFill>
            <a:round/>
            <a:headEnd type="triangle" w="med" len="med"/>
            <a:tailEnd type="triangle" w="med" len="med"/>
          </a:ln>
        </p:spPr>
        <p:txBody>
          <a:bodyPr/>
          <a:lstStyle/>
          <a:p>
            <a:endParaRPr lang="en-US"/>
          </a:p>
        </p:txBody>
      </p:sp>
      <p:sp>
        <p:nvSpPr>
          <p:cNvPr id="46099" name="Text Box 18"/>
          <p:cNvSpPr txBox="1">
            <a:spLocks noChangeArrowheads="1"/>
          </p:cNvSpPr>
          <p:nvPr/>
        </p:nvSpPr>
        <p:spPr bwMode="auto">
          <a:xfrm rot="-5400000">
            <a:off x="8380413" y="2719387"/>
            <a:ext cx="406400" cy="136525"/>
          </a:xfrm>
          <a:prstGeom prst="rect">
            <a:avLst/>
          </a:prstGeom>
          <a:noFill/>
          <a:ln w="9525" algn="ctr">
            <a:noFill/>
            <a:miter lim="800000"/>
            <a:headEnd/>
            <a:tailEnd/>
          </a:ln>
        </p:spPr>
        <p:txBody>
          <a:bodyPr wrap="none" lIns="0" tIns="0" rIns="0" bIns="0">
            <a:spAutoFit/>
          </a:bodyPr>
          <a:lstStyle/>
          <a:p>
            <a:pPr algn="ctr"/>
            <a:r>
              <a:rPr lang="en-US" sz="900" b="1">
                <a:solidFill>
                  <a:schemeClr val="bg1"/>
                </a:solidFill>
                <a:latin typeface="Times New Roman" pitchFamily="18" charset="0"/>
              </a:rPr>
              <a:t>WIDTH</a:t>
            </a:r>
          </a:p>
        </p:txBody>
      </p:sp>
      <p:sp>
        <p:nvSpPr>
          <p:cNvPr id="46100" name="Text Box 19"/>
          <p:cNvSpPr txBox="1">
            <a:spLocks noChangeArrowheads="1"/>
          </p:cNvSpPr>
          <p:nvPr/>
        </p:nvSpPr>
        <p:spPr bwMode="auto">
          <a:xfrm rot="-5400000">
            <a:off x="8380413" y="5233987"/>
            <a:ext cx="406400" cy="136525"/>
          </a:xfrm>
          <a:prstGeom prst="rect">
            <a:avLst/>
          </a:prstGeom>
          <a:noFill/>
          <a:ln w="9525" algn="ctr">
            <a:noFill/>
            <a:miter lim="800000"/>
            <a:headEnd/>
            <a:tailEnd/>
          </a:ln>
        </p:spPr>
        <p:txBody>
          <a:bodyPr wrap="none" lIns="0" tIns="0" rIns="0" bIns="0">
            <a:spAutoFit/>
          </a:bodyPr>
          <a:lstStyle/>
          <a:p>
            <a:pPr algn="ctr"/>
            <a:r>
              <a:rPr lang="en-US" sz="900" b="1">
                <a:solidFill>
                  <a:schemeClr val="bg1"/>
                </a:solidFill>
                <a:latin typeface="Times New Roman" pitchFamily="18" charset="0"/>
              </a:rPr>
              <a:t>WIDTH</a:t>
            </a:r>
          </a:p>
        </p:txBody>
      </p:sp>
      <p:sp>
        <p:nvSpPr>
          <p:cNvPr id="46101" name="Text Box 20"/>
          <p:cNvSpPr txBox="1">
            <a:spLocks noChangeArrowheads="1"/>
          </p:cNvSpPr>
          <p:nvPr/>
        </p:nvSpPr>
        <p:spPr bwMode="auto">
          <a:xfrm>
            <a:off x="4905375" y="6205538"/>
            <a:ext cx="406400" cy="136525"/>
          </a:xfrm>
          <a:prstGeom prst="rect">
            <a:avLst/>
          </a:prstGeom>
          <a:noFill/>
          <a:ln w="9525" algn="ctr">
            <a:noFill/>
            <a:miter lim="800000"/>
            <a:headEnd/>
            <a:tailEnd/>
          </a:ln>
        </p:spPr>
        <p:txBody>
          <a:bodyPr wrap="none" lIns="0" tIns="0" rIns="0" bIns="0">
            <a:spAutoFit/>
          </a:bodyPr>
          <a:lstStyle/>
          <a:p>
            <a:pPr algn="ctr"/>
            <a:r>
              <a:rPr lang="en-US" sz="900" b="1">
                <a:solidFill>
                  <a:schemeClr val="bg1"/>
                </a:solidFill>
                <a:latin typeface="Times New Roman" pitchFamily="18" charset="0"/>
              </a:rPr>
              <a:t>WIDTH</a:t>
            </a:r>
          </a:p>
        </p:txBody>
      </p:sp>
      <p:sp>
        <p:nvSpPr>
          <p:cNvPr id="46102" name="Text Box 21"/>
          <p:cNvSpPr txBox="1">
            <a:spLocks noChangeArrowheads="1"/>
          </p:cNvSpPr>
          <p:nvPr/>
        </p:nvSpPr>
        <p:spPr bwMode="auto">
          <a:xfrm>
            <a:off x="7362825" y="6203950"/>
            <a:ext cx="406400" cy="136525"/>
          </a:xfrm>
          <a:prstGeom prst="rect">
            <a:avLst/>
          </a:prstGeom>
          <a:noFill/>
          <a:ln w="9525" algn="ctr">
            <a:noFill/>
            <a:miter lim="800000"/>
            <a:headEnd/>
            <a:tailEnd/>
          </a:ln>
        </p:spPr>
        <p:txBody>
          <a:bodyPr wrap="none" lIns="0" tIns="0" rIns="0" bIns="0">
            <a:spAutoFit/>
          </a:bodyPr>
          <a:lstStyle/>
          <a:p>
            <a:pPr algn="ctr"/>
            <a:r>
              <a:rPr lang="en-US" sz="900" b="1">
                <a:solidFill>
                  <a:schemeClr val="bg1"/>
                </a:solidFill>
                <a:latin typeface="Times New Roman" pitchFamily="18" charset="0"/>
              </a:rPr>
              <a:t>WIDTH</a:t>
            </a:r>
          </a:p>
        </p:txBody>
      </p:sp>
      <p:sp>
        <p:nvSpPr>
          <p:cNvPr id="23" name="Footer Placeholder 3"/>
          <p:cNvSpPr>
            <a:spLocks noGrp="1"/>
          </p:cNvSpPr>
          <p:nvPr>
            <p:ph type="ftr" sz="quarter" idx="10"/>
          </p:nvPr>
        </p:nvSpPr>
        <p:spPr>
          <a:xfrm>
            <a:off x="381000" y="6172200"/>
            <a:ext cx="4267200" cy="609600"/>
          </a:xfrm>
          <a:noFill/>
        </p:spPr>
        <p:txBody>
          <a:bodyPr/>
          <a:lstStyle/>
          <a:p>
            <a:r>
              <a:rPr lang="en-US" smtClean="0"/>
              <a:t>© David Kirk/NVIDIA and Wen-mei W. Hwu, 2007</a:t>
            </a:r>
          </a:p>
          <a:p>
            <a:r>
              <a:rPr lang="en-US" smtClean="0"/>
              <a:t>ECE 498AL, University of Illinois, Urbana-Champaign</a:t>
            </a:r>
            <a:endParaRPr lang="en-US" dirty="0" smtClean="0"/>
          </a:p>
        </p:txBody>
      </p:sp>
    </p:spTree>
    <p:extLst>
      <p:ext uri="{BB962C8B-B14F-4D97-AF65-F5344CB8AC3E}">
        <p14:creationId xmlns:p14="http://schemas.microsoft.com/office/powerpoint/2010/main" val="952267328"/>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Grp="1" noChangeArrowheads="1"/>
          </p:cNvSpPr>
          <p:nvPr>
            <p:ph type="title"/>
          </p:nvPr>
        </p:nvSpPr>
        <p:spPr/>
        <p:txBody>
          <a:bodyPr/>
          <a:lstStyle/>
          <a:p>
            <a:pPr eaLnBrk="1" hangingPunct="1"/>
            <a:r>
              <a:rPr lang="en-US" smtClean="0"/>
              <a:t>Step 1: Matrix Data Transfers</a:t>
            </a:r>
          </a:p>
        </p:txBody>
      </p:sp>
      <p:sp>
        <p:nvSpPr>
          <p:cNvPr id="47108" name="Rectangle 3"/>
          <p:cNvSpPr>
            <a:spLocks noGrp="1" noChangeArrowheads="1"/>
          </p:cNvSpPr>
          <p:nvPr>
            <p:ph type="body" idx="1"/>
          </p:nvPr>
        </p:nvSpPr>
        <p:spPr>
          <a:xfrm>
            <a:off x="533400" y="1371600"/>
            <a:ext cx="8382000" cy="4741863"/>
          </a:xfrm>
          <a:noFill/>
        </p:spPr>
        <p:txBody>
          <a:bodyPr/>
          <a:lstStyle/>
          <a:p>
            <a:pPr marL="457200" indent="-457200" eaLnBrk="1" hangingPunct="1">
              <a:lnSpc>
                <a:spcPct val="80000"/>
              </a:lnSpc>
              <a:buFontTx/>
              <a:buNone/>
            </a:pPr>
            <a:r>
              <a:rPr lang="en-US" sz="1800" smtClean="0">
                <a:solidFill>
                  <a:schemeClr val="tx2"/>
                </a:solidFill>
                <a:latin typeface="Courier New" pitchFamily="49" charset="0"/>
                <a:ea typeface="Times New Roman" pitchFamily="18" charset="0"/>
                <a:cs typeface="Courier New" pitchFamily="49" charset="0"/>
              </a:rPr>
              <a:t>// Allocate the device memory where we will copy M to</a:t>
            </a:r>
          </a:p>
          <a:p>
            <a:pPr marL="457200" indent="-457200" eaLnBrk="1" hangingPunct="1">
              <a:lnSpc>
                <a:spcPct val="80000"/>
              </a:lnSpc>
              <a:buFontTx/>
              <a:buNone/>
            </a:pPr>
            <a:r>
              <a:rPr lang="en-US" sz="1800" smtClean="0">
                <a:latin typeface="Courier New" pitchFamily="49" charset="0"/>
                <a:ea typeface="Times New Roman" pitchFamily="18" charset="0"/>
                <a:cs typeface="Courier New" pitchFamily="49" charset="0"/>
              </a:rPr>
              <a:t>Matrix Md;</a:t>
            </a:r>
          </a:p>
          <a:p>
            <a:pPr marL="457200" indent="-457200" eaLnBrk="1" hangingPunct="1">
              <a:lnSpc>
                <a:spcPct val="80000"/>
              </a:lnSpc>
              <a:buFontTx/>
              <a:buNone/>
            </a:pPr>
            <a:r>
              <a:rPr lang="en-US" sz="1800" smtClean="0">
                <a:latin typeface="Courier New" pitchFamily="49" charset="0"/>
                <a:ea typeface="Times New Roman" pitchFamily="18" charset="0"/>
                <a:cs typeface="Courier New" pitchFamily="49" charset="0"/>
              </a:rPr>
              <a:t>Md.width  = WIDTH;</a:t>
            </a:r>
          </a:p>
          <a:p>
            <a:pPr marL="457200" indent="-457200" eaLnBrk="1" hangingPunct="1">
              <a:lnSpc>
                <a:spcPct val="80000"/>
              </a:lnSpc>
              <a:buFontTx/>
              <a:buNone/>
            </a:pPr>
            <a:r>
              <a:rPr lang="en-US" sz="1800" smtClean="0">
                <a:latin typeface="Courier New" pitchFamily="49" charset="0"/>
                <a:ea typeface="Times New Roman" pitchFamily="18" charset="0"/>
                <a:cs typeface="Courier New" pitchFamily="49" charset="0"/>
              </a:rPr>
              <a:t>Md.height = WIDTH;</a:t>
            </a:r>
          </a:p>
          <a:p>
            <a:pPr marL="457200" indent="-457200" eaLnBrk="1" hangingPunct="1">
              <a:lnSpc>
                <a:spcPct val="80000"/>
              </a:lnSpc>
              <a:buFontTx/>
              <a:buNone/>
            </a:pPr>
            <a:r>
              <a:rPr lang="en-US" sz="1800" smtClean="0">
                <a:latin typeface="Courier New" pitchFamily="49" charset="0"/>
                <a:ea typeface="Times New Roman" pitchFamily="18" charset="0"/>
                <a:cs typeface="Courier New" pitchFamily="49" charset="0"/>
              </a:rPr>
              <a:t>Md.pitch  = WIDTH;</a:t>
            </a:r>
          </a:p>
          <a:p>
            <a:pPr marL="457200" indent="-457200" eaLnBrk="1" hangingPunct="1">
              <a:lnSpc>
                <a:spcPct val="80000"/>
              </a:lnSpc>
              <a:buFontTx/>
              <a:buNone/>
            </a:pPr>
            <a:r>
              <a:rPr lang="en-US" sz="1800" smtClean="0">
                <a:latin typeface="Courier New" pitchFamily="49" charset="0"/>
                <a:ea typeface="Times New Roman" pitchFamily="18" charset="0"/>
                <a:cs typeface="Courier New" pitchFamily="49" charset="0"/>
              </a:rPr>
              <a:t>int size = WIDTH * WIDTH * sizeof(float);</a:t>
            </a:r>
          </a:p>
          <a:p>
            <a:pPr marL="457200" indent="-457200" eaLnBrk="1" hangingPunct="1">
              <a:lnSpc>
                <a:spcPct val="80000"/>
              </a:lnSpc>
              <a:buFontTx/>
              <a:buNone/>
            </a:pPr>
            <a:r>
              <a:rPr lang="en-US" sz="1800" smtClean="0">
                <a:latin typeface="Courier New" pitchFamily="49" charset="0"/>
                <a:ea typeface="Times New Roman" pitchFamily="18" charset="0"/>
                <a:cs typeface="Courier New" pitchFamily="49" charset="0"/>
              </a:rPr>
              <a:t>cudaMalloc((void**)&amp;Md.elements, size);</a:t>
            </a:r>
          </a:p>
          <a:p>
            <a:pPr marL="457200" indent="-457200" eaLnBrk="1" hangingPunct="1">
              <a:lnSpc>
                <a:spcPct val="80000"/>
              </a:lnSpc>
              <a:buFontTx/>
              <a:buNone/>
            </a:pPr>
            <a:endParaRPr lang="en-US" sz="1800" smtClean="0">
              <a:latin typeface="Courier New" pitchFamily="49" charset="0"/>
              <a:ea typeface="Times New Roman" pitchFamily="18" charset="0"/>
              <a:cs typeface="Courier New" pitchFamily="49" charset="0"/>
            </a:endParaRPr>
          </a:p>
          <a:p>
            <a:pPr marL="457200" indent="-457200" eaLnBrk="1" hangingPunct="1">
              <a:lnSpc>
                <a:spcPct val="80000"/>
              </a:lnSpc>
              <a:buFontTx/>
              <a:buNone/>
            </a:pPr>
            <a:r>
              <a:rPr lang="en-US" sz="1800" smtClean="0">
                <a:solidFill>
                  <a:schemeClr val="tx2"/>
                </a:solidFill>
                <a:latin typeface="Courier New" pitchFamily="49" charset="0"/>
                <a:ea typeface="Times New Roman" pitchFamily="18" charset="0"/>
                <a:cs typeface="Courier New" pitchFamily="49" charset="0"/>
              </a:rPr>
              <a:t>// Copy M from the host to the device</a:t>
            </a:r>
          </a:p>
          <a:p>
            <a:pPr marL="457200" indent="-457200" eaLnBrk="1" hangingPunct="1">
              <a:lnSpc>
                <a:spcPct val="80000"/>
              </a:lnSpc>
              <a:buFontTx/>
              <a:buNone/>
            </a:pPr>
            <a:r>
              <a:rPr lang="en-US" sz="1800" smtClean="0">
                <a:latin typeface="Courier New" pitchFamily="49" charset="0"/>
                <a:ea typeface="Times New Roman" pitchFamily="18" charset="0"/>
                <a:cs typeface="Courier New" pitchFamily="49" charset="0"/>
              </a:rPr>
              <a:t>cudaMemcpy(Md.elements, M.elements, size, cudaMemcpyHostToDevice);</a:t>
            </a:r>
          </a:p>
          <a:p>
            <a:pPr marL="457200" indent="-457200" eaLnBrk="1" hangingPunct="1">
              <a:lnSpc>
                <a:spcPct val="80000"/>
              </a:lnSpc>
              <a:buFontTx/>
              <a:buNone/>
            </a:pPr>
            <a:endParaRPr lang="en-US" sz="1800" smtClean="0">
              <a:latin typeface="Courier New" pitchFamily="49" charset="0"/>
              <a:ea typeface="Times New Roman" pitchFamily="18" charset="0"/>
              <a:cs typeface="Courier New" pitchFamily="49" charset="0"/>
            </a:endParaRPr>
          </a:p>
          <a:p>
            <a:pPr marL="457200" indent="-457200" eaLnBrk="1" hangingPunct="1">
              <a:lnSpc>
                <a:spcPct val="80000"/>
              </a:lnSpc>
              <a:buFontTx/>
              <a:buNone/>
            </a:pPr>
            <a:r>
              <a:rPr lang="en-US" sz="1800" smtClean="0">
                <a:solidFill>
                  <a:schemeClr val="tx2"/>
                </a:solidFill>
                <a:latin typeface="Courier New" pitchFamily="49" charset="0"/>
                <a:ea typeface="Times New Roman" pitchFamily="18" charset="0"/>
                <a:cs typeface="Courier New" pitchFamily="49" charset="0"/>
              </a:rPr>
              <a:t>// Read M from the device to the host into P</a:t>
            </a:r>
          </a:p>
          <a:p>
            <a:pPr marL="457200" indent="-457200" eaLnBrk="1" hangingPunct="1">
              <a:lnSpc>
                <a:spcPct val="80000"/>
              </a:lnSpc>
              <a:buFontTx/>
              <a:buNone/>
            </a:pPr>
            <a:r>
              <a:rPr lang="en-US" sz="1800" smtClean="0">
                <a:latin typeface="Courier New" pitchFamily="49" charset="0"/>
                <a:ea typeface="Times New Roman" pitchFamily="18" charset="0"/>
                <a:cs typeface="Courier New" pitchFamily="49" charset="0"/>
              </a:rPr>
              <a:t>cudaMemcpy(P.elements, Md.elements, size, cudaMemcpyDeviceToHost);</a:t>
            </a:r>
          </a:p>
          <a:p>
            <a:pPr marL="457200" indent="-457200" eaLnBrk="1" hangingPunct="1">
              <a:lnSpc>
                <a:spcPct val="80000"/>
              </a:lnSpc>
              <a:buFontTx/>
              <a:buNone/>
            </a:pPr>
            <a:r>
              <a:rPr lang="en-US" sz="1800" smtClean="0">
                <a:latin typeface="Courier New" pitchFamily="49" charset="0"/>
                <a:ea typeface="Times New Roman" pitchFamily="18" charset="0"/>
                <a:cs typeface="Courier New" pitchFamily="49" charset="0"/>
              </a:rPr>
              <a:t>...</a:t>
            </a:r>
          </a:p>
          <a:p>
            <a:pPr marL="457200" indent="-457200" eaLnBrk="1" hangingPunct="1">
              <a:lnSpc>
                <a:spcPct val="80000"/>
              </a:lnSpc>
              <a:buFontTx/>
              <a:buNone/>
            </a:pPr>
            <a:r>
              <a:rPr lang="en-US" sz="1800" smtClean="0">
                <a:solidFill>
                  <a:schemeClr val="tx2"/>
                </a:solidFill>
                <a:latin typeface="Courier New" pitchFamily="49" charset="0"/>
                <a:ea typeface="Times New Roman" pitchFamily="18" charset="0"/>
                <a:cs typeface="Courier New" pitchFamily="49" charset="0"/>
              </a:rPr>
              <a:t>// Free device memory</a:t>
            </a:r>
          </a:p>
          <a:p>
            <a:pPr marL="457200" indent="-457200" eaLnBrk="1" hangingPunct="1">
              <a:lnSpc>
                <a:spcPct val="80000"/>
              </a:lnSpc>
              <a:buFontTx/>
              <a:buNone/>
            </a:pPr>
            <a:r>
              <a:rPr lang="en-US" sz="1800" smtClean="0">
                <a:latin typeface="Courier New" pitchFamily="49" charset="0"/>
                <a:ea typeface="Times New Roman" pitchFamily="18" charset="0"/>
                <a:cs typeface="Courier New" pitchFamily="49" charset="0"/>
              </a:rPr>
              <a:t>cudaFree(Md.elements);</a:t>
            </a:r>
          </a:p>
        </p:txBody>
      </p:sp>
      <p:sp>
        <p:nvSpPr>
          <p:cNvPr id="5" name="Footer Placeholder 3"/>
          <p:cNvSpPr>
            <a:spLocks noGrp="1"/>
          </p:cNvSpPr>
          <p:nvPr>
            <p:ph type="ftr" sz="quarter" idx="10"/>
          </p:nvPr>
        </p:nvSpPr>
        <p:spPr>
          <a:xfrm>
            <a:off x="381000" y="6172200"/>
            <a:ext cx="4267200" cy="609600"/>
          </a:xfrm>
          <a:noFill/>
        </p:spPr>
        <p:txBody>
          <a:bodyPr/>
          <a:lstStyle/>
          <a:p>
            <a:r>
              <a:rPr lang="en-US" smtClean="0"/>
              <a:t>© David Kirk/NVIDIA and Wen-mei W. Hwu, 2007</a:t>
            </a:r>
          </a:p>
          <a:p>
            <a:r>
              <a:rPr lang="en-US" smtClean="0"/>
              <a:t>ECE 498AL, University of Illinois, Urbana-Champaign</a:t>
            </a:r>
            <a:endParaRPr lang="en-US" dirty="0" smtClean="0"/>
          </a:p>
        </p:txBody>
      </p:sp>
    </p:spTree>
    <p:extLst>
      <p:ext uri="{BB962C8B-B14F-4D97-AF65-F5344CB8AC3E}">
        <p14:creationId xmlns:p14="http://schemas.microsoft.com/office/powerpoint/2010/main" val="2698351918"/>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title"/>
          </p:nvPr>
        </p:nvSpPr>
        <p:spPr/>
        <p:txBody>
          <a:bodyPr/>
          <a:lstStyle/>
          <a:p>
            <a:pPr eaLnBrk="1" hangingPunct="1"/>
            <a:r>
              <a:rPr lang="en-US" sz="3600" smtClean="0"/>
              <a:t>Step 2: Matrix Multiplication</a:t>
            </a:r>
            <a:br>
              <a:rPr lang="en-US" sz="3600" smtClean="0"/>
            </a:br>
            <a:r>
              <a:rPr lang="en-US" sz="3600" smtClean="0"/>
              <a:t>A Simple Host Code in C</a:t>
            </a:r>
          </a:p>
        </p:txBody>
      </p:sp>
      <p:sp>
        <p:nvSpPr>
          <p:cNvPr id="48132" name="Text Box 3"/>
          <p:cNvSpPr txBox="1">
            <a:spLocks noChangeArrowheads="1"/>
          </p:cNvSpPr>
          <p:nvPr/>
        </p:nvSpPr>
        <p:spPr bwMode="auto">
          <a:xfrm>
            <a:off x="381000" y="1295400"/>
            <a:ext cx="8682038" cy="5454650"/>
          </a:xfrm>
          <a:prstGeom prst="rect">
            <a:avLst/>
          </a:prstGeom>
          <a:noFill/>
          <a:ln w="9525">
            <a:noFill/>
            <a:miter lim="800000"/>
            <a:headEnd/>
            <a:tailEnd/>
          </a:ln>
        </p:spPr>
        <p:txBody>
          <a:bodyPr wrap="none">
            <a:spAutoFit/>
          </a:bodyPr>
          <a:lstStyle/>
          <a:p>
            <a:r>
              <a:rPr lang="en-US" dirty="0"/>
              <a:t>// Matrix multiplication on the (CPU) host in double precision</a:t>
            </a:r>
          </a:p>
          <a:p>
            <a:r>
              <a:rPr lang="en-US" dirty="0"/>
              <a:t>// for simplicity, we will assume that all dimensions are equal</a:t>
            </a:r>
          </a:p>
          <a:p>
            <a:endParaRPr lang="en-US" dirty="0"/>
          </a:p>
          <a:p>
            <a:r>
              <a:rPr lang="en-US" sz="2000" dirty="0">
                <a:latin typeface="Arial" pitchFamily="34" charset="0"/>
              </a:rPr>
              <a:t>void </a:t>
            </a:r>
            <a:r>
              <a:rPr lang="en-US" sz="2000" dirty="0" err="1">
                <a:latin typeface="Arial" pitchFamily="34" charset="0"/>
              </a:rPr>
              <a:t>MatrixMulOnHost</a:t>
            </a:r>
            <a:r>
              <a:rPr lang="en-US" sz="2000" dirty="0">
                <a:latin typeface="Arial" pitchFamily="34" charset="0"/>
              </a:rPr>
              <a:t>(const Matrix M, const Matrix N, Matrix P)</a:t>
            </a:r>
          </a:p>
          <a:p>
            <a:r>
              <a:rPr lang="en-US" sz="2000" dirty="0">
                <a:latin typeface="Arial" pitchFamily="34" charset="0"/>
              </a:rPr>
              <a:t>{   </a:t>
            </a:r>
          </a:p>
          <a:p>
            <a:r>
              <a:rPr lang="en-US" sz="2000" dirty="0">
                <a:latin typeface="Arial" pitchFamily="34" charset="0"/>
              </a:rPr>
              <a:t>    for (</a:t>
            </a:r>
            <a:r>
              <a:rPr lang="en-US" sz="2000" dirty="0" err="1">
                <a:latin typeface="Arial" pitchFamily="34" charset="0"/>
              </a:rPr>
              <a:t>int</a:t>
            </a:r>
            <a:r>
              <a:rPr lang="en-US" sz="2000" dirty="0">
                <a:latin typeface="Arial" pitchFamily="34" charset="0"/>
              </a:rPr>
              <a:t> </a:t>
            </a:r>
            <a:r>
              <a:rPr lang="en-US" sz="2000" dirty="0" err="1">
                <a:latin typeface="Arial" pitchFamily="34" charset="0"/>
              </a:rPr>
              <a:t>i</a:t>
            </a:r>
            <a:r>
              <a:rPr lang="en-US" sz="2000" dirty="0">
                <a:latin typeface="Arial" pitchFamily="34" charset="0"/>
              </a:rPr>
              <a:t> = 0; </a:t>
            </a:r>
            <a:r>
              <a:rPr lang="en-US" sz="2000" dirty="0" err="1">
                <a:latin typeface="Arial" pitchFamily="34" charset="0"/>
              </a:rPr>
              <a:t>i</a:t>
            </a:r>
            <a:r>
              <a:rPr lang="en-US" sz="2000" dirty="0">
                <a:latin typeface="Arial" pitchFamily="34" charset="0"/>
              </a:rPr>
              <a:t> &lt; </a:t>
            </a:r>
            <a:r>
              <a:rPr lang="en-US" sz="2000" dirty="0" err="1">
                <a:latin typeface="Arial" pitchFamily="34" charset="0"/>
              </a:rPr>
              <a:t>M.height</a:t>
            </a:r>
            <a:r>
              <a:rPr lang="en-US" sz="2000" dirty="0">
                <a:latin typeface="Arial" pitchFamily="34" charset="0"/>
              </a:rPr>
              <a:t>; ++</a:t>
            </a:r>
            <a:r>
              <a:rPr lang="en-US" sz="2000" dirty="0" err="1">
                <a:latin typeface="Arial" pitchFamily="34" charset="0"/>
              </a:rPr>
              <a:t>i</a:t>
            </a:r>
            <a:r>
              <a:rPr lang="en-US" sz="2000" dirty="0">
                <a:latin typeface="Arial" pitchFamily="34" charset="0"/>
              </a:rPr>
              <a:t>)</a:t>
            </a:r>
          </a:p>
          <a:p>
            <a:r>
              <a:rPr lang="en-US" sz="2000" dirty="0">
                <a:latin typeface="Arial" pitchFamily="34" charset="0"/>
              </a:rPr>
              <a:t>        for (</a:t>
            </a:r>
            <a:r>
              <a:rPr lang="en-US" sz="2000" dirty="0" err="1">
                <a:latin typeface="Arial" pitchFamily="34" charset="0"/>
              </a:rPr>
              <a:t>int</a:t>
            </a:r>
            <a:r>
              <a:rPr lang="en-US" sz="2000" dirty="0">
                <a:latin typeface="Arial" pitchFamily="34" charset="0"/>
              </a:rPr>
              <a:t> j = 0; j &lt; </a:t>
            </a:r>
            <a:r>
              <a:rPr lang="en-US" sz="2000" dirty="0" err="1">
                <a:latin typeface="Arial" pitchFamily="34" charset="0"/>
              </a:rPr>
              <a:t>N.width</a:t>
            </a:r>
            <a:r>
              <a:rPr lang="en-US" sz="2000" dirty="0">
                <a:latin typeface="Arial" pitchFamily="34" charset="0"/>
              </a:rPr>
              <a:t>; ++j) {</a:t>
            </a:r>
          </a:p>
          <a:p>
            <a:r>
              <a:rPr lang="en-US" sz="2000" dirty="0">
                <a:latin typeface="Arial" pitchFamily="34" charset="0"/>
              </a:rPr>
              <a:t>            double sum = 0;</a:t>
            </a:r>
          </a:p>
          <a:p>
            <a:r>
              <a:rPr lang="en-US" sz="2000" dirty="0">
                <a:latin typeface="Arial" pitchFamily="34" charset="0"/>
              </a:rPr>
              <a:t>            for (</a:t>
            </a:r>
            <a:r>
              <a:rPr lang="en-US" sz="2000" dirty="0" err="1">
                <a:latin typeface="Arial" pitchFamily="34" charset="0"/>
              </a:rPr>
              <a:t>int</a:t>
            </a:r>
            <a:r>
              <a:rPr lang="en-US" sz="2000" dirty="0">
                <a:latin typeface="Arial" pitchFamily="34" charset="0"/>
              </a:rPr>
              <a:t> k = 0; k &lt; </a:t>
            </a:r>
            <a:r>
              <a:rPr lang="en-US" sz="2000" dirty="0" err="1">
                <a:latin typeface="Arial" pitchFamily="34" charset="0"/>
              </a:rPr>
              <a:t>M.width</a:t>
            </a:r>
            <a:r>
              <a:rPr lang="en-US" sz="2000" dirty="0">
                <a:latin typeface="Arial" pitchFamily="34" charset="0"/>
              </a:rPr>
              <a:t>; ++k) {</a:t>
            </a:r>
          </a:p>
          <a:p>
            <a:r>
              <a:rPr lang="en-US" sz="2000" dirty="0">
                <a:latin typeface="Arial" pitchFamily="34" charset="0"/>
              </a:rPr>
              <a:t>                double a = </a:t>
            </a:r>
            <a:r>
              <a:rPr lang="en-US" sz="2000" dirty="0" err="1">
                <a:latin typeface="Arial" pitchFamily="34" charset="0"/>
              </a:rPr>
              <a:t>M.elements</a:t>
            </a:r>
            <a:r>
              <a:rPr lang="en-US" sz="2000" dirty="0">
                <a:latin typeface="Arial" pitchFamily="34" charset="0"/>
              </a:rPr>
              <a:t>[</a:t>
            </a:r>
            <a:r>
              <a:rPr lang="en-US" sz="2000" dirty="0" err="1">
                <a:latin typeface="Arial" pitchFamily="34" charset="0"/>
              </a:rPr>
              <a:t>i</a:t>
            </a:r>
            <a:r>
              <a:rPr lang="en-US" sz="2000" dirty="0">
                <a:latin typeface="Arial" pitchFamily="34" charset="0"/>
              </a:rPr>
              <a:t> * </a:t>
            </a:r>
            <a:r>
              <a:rPr lang="en-US" sz="2000" dirty="0" err="1">
                <a:latin typeface="Arial" pitchFamily="34" charset="0"/>
              </a:rPr>
              <a:t>M.width</a:t>
            </a:r>
            <a:r>
              <a:rPr lang="en-US" sz="2000" dirty="0">
                <a:latin typeface="Arial" pitchFamily="34" charset="0"/>
              </a:rPr>
              <a:t> + k];</a:t>
            </a:r>
          </a:p>
          <a:p>
            <a:r>
              <a:rPr lang="en-US" sz="2000" dirty="0">
                <a:latin typeface="Arial" pitchFamily="34" charset="0"/>
              </a:rPr>
              <a:t>                double b = </a:t>
            </a:r>
            <a:r>
              <a:rPr lang="en-US" sz="2000" dirty="0" err="1">
                <a:latin typeface="Arial" pitchFamily="34" charset="0"/>
              </a:rPr>
              <a:t>N.elements</a:t>
            </a:r>
            <a:r>
              <a:rPr lang="en-US" sz="2000" dirty="0">
                <a:latin typeface="Arial" pitchFamily="34" charset="0"/>
              </a:rPr>
              <a:t>[k * </a:t>
            </a:r>
            <a:r>
              <a:rPr lang="en-US" sz="2000" dirty="0" err="1">
                <a:latin typeface="Arial" pitchFamily="34" charset="0"/>
              </a:rPr>
              <a:t>N.width</a:t>
            </a:r>
            <a:r>
              <a:rPr lang="en-US" sz="2000" dirty="0">
                <a:latin typeface="Arial" pitchFamily="34" charset="0"/>
              </a:rPr>
              <a:t> + j];</a:t>
            </a:r>
          </a:p>
          <a:p>
            <a:r>
              <a:rPr lang="en-US" sz="2000" dirty="0">
                <a:latin typeface="Arial" pitchFamily="34" charset="0"/>
              </a:rPr>
              <a:t>                sum += a * b;</a:t>
            </a:r>
          </a:p>
          <a:p>
            <a:r>
              <a:rPr lang="en-US" sz="2000" dirty="0">
                <a:latin typeface="Arial" pitchFamily="34" charset="0"/>
              </a:rPr>
              <a:t>            }</a:t>
            </a:r>
          </a:p>
          <a:p>
            <a:r>
              <a:rPr lang="en-US" sz="2000" dirty="0">
                <a:latin typeface="Arial" pitchFamily="34" charset="0"/>
              </a:rPr>
              <a:t>            </a:t>
            </a:r>
            <a:r>
              <a:rPr lang="en-US" sz="2000" dirty="0" err="1">
                <a:latin typeface="Arial" pitchFamily="34" charset="0"/>
              </a:rPr>
              <a:t>P.elements</a:t>
            </a:r>
            <a:r>
              <a:rPr lang="en-US" sz="2000" dirty="0">
                <a:latin typeface="Arial" pitchFamily="34" charset="0"/>
              </a:rPr>
              <a:t>[</a:t>
            </a:r>
            <a:r>
              <a:rPr lang="en-US" sz="2000" dirty="0" err="1">
                <a:latin typeface="Arial" pitchFamily="34" charset="0"/>
              </a:rPr>
              <a:t>i</a:t>
            </a:r>
            <a:r>
              <a:rPr lang="en-US" sz="2000" dirty="0">
                <a:latin typeface="Arial" pitchFamily="34" charset="0"/>
              </a:rPr>
              <a:t> * </a:t>
            </a:r>
            <a:r>
              <a:rPr lang="en-US" sz="2000" dirty="0" err="1">
                <a:latin typeface="Arial" pitchFamily="34" charset="0"/>
              </a:rPr>
              <a:t>N.width</a:t>
            </a:r>
            <a:r>
              <a:rPr lang="en-US" sz="2000" dirty="0">
                <a:latin typeface="Arial" pitchFamily="34" charset="0"/>
              </a:rPr>
              <a:t> + j] = sum;</a:t>
            </a:r>
          </a:p>
          <a:p>
            <a:r>
              <a:rPr lang="en-US" sz="2000" dirty="0">
                <a:latin typeface="Arial" pitchFamily="34" charset="0"/>
              </a:rPr>
              <a:t>        }</a:t>
            </a:r>
          </a:p>
          <a:p>
            <a:r>
              <a:rPr lang="en-US" sz="2000" dirty="0">
                <a:latin typeface="Arial" pitchFamily="34" charset="0"/>
              </a:rPr>
              <a:t>}</a:t>
            </a:r>
          </a:p>
          <a:p>
            <a:endParaRPr lang="en-US" sz="2000" dirty="0">
              <a:latin typeface="Arial" pitchFamily="34" charset="0"/>
            </a:endParaRPr>
          </a:p>
        </p:txBody>
      </p:sp>
      <p:sp>
        <p:nvSpPr>
          <p:cNvPr id="5" name="Footer Placeholder 3"/>
          <p:cNvSpPr>
            <a:spLocks noGrp="1"/>
          </p:cNvSpPr>
          <p:nvPr>
            <p:ph type="ftr" sz="quarter" idx="10"/>
          </p:nvPr>
        </p:nvSpPr>
        <p:spPr>
          <a:xfrm>
            <a:off x="381000" y="6172200"/>
            <a:ext cx="4267200" cy="609600"/>
          </a:xfrm>
          <a:noFill/>
        </p:spPr>
        <p:txBody>
          <a:bodyPr/>
          <a:lstStyle/>
          <a:p>
            <a:r>
              <a:rPr lang="en-US" smtClean="0"/>
              <a:t>© David Kirk/NVIDIA and Wen-mei W. Hwu, 2007</a:t>
            </a:r>
          </a:p>
          <a:p>
            <a:r>
              <a:rPr lang="en-US" smtClean="0"/>
              <a:t>ECE 498AL, University of Illinois, Urbana-Champaign</a:t>
            </a:r>
            <a:endParaRPr lang="en-US" dirty="0" smtClean="0"/>
          </a:p>
        </p:txBody>
      </p:sp>
    </p:spTree>
    <p:extLst>
      <p:ext uri="{BB962C8B-B14F-4D97-AF65-F5344CB8AC3E}">
        <p14:creationId xmlns:p14="http://schemas.microsoft.com/office/powerpoint/2010/main" val="326178281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p:cNvSpPr>
            <a:spLocks noGrp="1" noChangeArrowheads="1"/>
          </p:cNvSpPr>
          <p:nvPr>
            <p:ph type="title"/>
          </p:nvPr>
        </p:nvSpPr>
        <p:spPr>
          <a:xfrm>
            <a:off x="685800" y="495300"/>
            <a:ext cx="8305800" cy="609600"/>
          </a:xfrm>
        </p:spPr>
        <p:txBody>
          <a:bodyPr lIns="0" tIns="0" rIns="0" bIns="0">
            <a:spAutoFit/>
          </a:bodyPr>
          <a:lstStyle/>
          <a:p>
            <a:pP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Multiply Using One Thread Block</a:t>
            </a:r>
          </a:p>
        </p:txBody>
      </p:sp>
      <p:sp>
        <p:nvSpPr>
          <p:cNvPr id="49156" name="Rectangle 3"/>
          <p:cNvSpPr>
            <a:spLocks noGrp="1" noChangeArrowheads="1"/>
          </p:cNvSpPr>
          <p:nvPr>
            <p:ph type="body" sz="half" idx="1"/>
          </p:nvPr>
        </p:nvSpPr>
        <p:spPr>
          <a:xfrm>
            <a:off x="685800" y="1524000"/>
            <a:ext cx="4076700" cy="4724400"/>
          </a:xfrm>
        </p:spPr>
        <p:txBody>
          <a:bodyPr/>
          <a:lstStyle/>
          <a:p>
            <a:pPr eaLnBrk="1" hangingPunct="1">
              <a:lnSpc>
                <a:spcPct val="90000"/>
              </a:lnSpc>
            </a:pPr>
            <a:r>
              <a:rPr lang="en-GB" sz="2000" dirty="0" smtClean="0"/>
              <a:t>One Block of threads compute matrix P</a:t>
            </a:r>
          </a:p>
          <a:p>
            <a:pPr lvl="1" eaLnBrk="1" hangingPunct="1">
              <a:lnSpc>
                <a:spcPct val="90000"/>
              </a:lnSpc>
            </a:pPr>
            <a:r>
              <a:rPr lang="en-GB" sz="1800" dirty="0" smtClean="0"/>
              <a:t>Each thread computes one element of P</a:t>
            </a:r>
          </a:p>
          <a:p>
            <a:pPr eaLnBrk="1" hangingPunct="1">
              <a:lnSpc>
                <a:spcPct val="90000"/>
              </a:lnSpc>
            </a:pPr>
            <a:r>
              <a:rPr lang="en-GB" sz="2000" dirty="0" smtClean="0"/>
              <a:t>Each thread</a:t>
            </a:r>
          </a:p>
          <a:p>
            <a:pPr lvl="1" eaLnBrk="1" hangingPunct="1">
              <a:lnSpc>
                <a:spcPct val="90000"/>
              </a:lnSpc>
            </a:pPr>
            <a:r>
              <a:rPr lang="en-GB" sz="1800" dirty="0" smtClean="0"/>
              <a:t>Loads a row of matrix M</a:t>
            </a:r>
          </a:p>
          <a:p>
            <a:pPr lvl="1" eaLnBrk="1" hangingPunct="1">
              <a:lnSpc>
                <a:spcPct val="90000"/>
              </a:lnSpc>
            </a:pPr>
            <a:r>
              <a:rPr lang="en-GB" sz="1800" dirty="0" smtClean="0"/>
              <a:t>Loads a column of matrix N</a:t>
            </a:r>
          </a:p>
          <a:p>
            <a:pPr lvl="1" eaLnBrk="1" hangingPunct="1">
              <a:lnSpc>
                <a:spcPct val="90000"/>
              </a:lnSpc>
            </a:pPr>
            <a:r>
              <a:rPr lang="en-GB" sz="1800" dirty="0" smtClean="0"/>
              <a:t>Perform one multiply and addition for each pair of M and N elements</a:t>
            </a:r>
          </a:p>
          <a:p>
            <a:pPr lvl="1" eaLnBrk="1" hangingPunct="1">
              <a:lnSpc>
                <a:spcPct val="90000"/>
              </a:lnSpc>
            </a:pPr>
            <a:r>
              <a:rPr lang="en-GB" sz="1800" dirty="0" smtClean="0"/>
              <a:t>Compute to off-chip memory access ratio close to 1:1 (not very high)</a:t>
            </a:r>
          </a:p>
          <a:p>
            <a:pPr eaLnBrk="1" hangingPunct="1">
              <a:lnSpc>
                <a:spcPct val="90000"/>
              </a:lnSpc>
            </a:pPr>
            <a:r>
              <a:rPr lang="en-GB" sz="2000" dirty="0" smtClean="0"/>
              <a:t>Size of matrix limited by the number of threads allowed in a thread block</a:t>
            </a:r>
          </a:p>
          <a:p>
            <a:pPr lvl="1" eaLnBrk="1" hangingPunct="1">
              <a:lnSpc>
                <a:spcPct val="90000"/>
              </a:lnSpc>
            </a:pPr>
            <a:endParaRPr lang="en-US" sz="1800" dirty="0" smtClean="0"/>
          </a:p>
        </p:txBody>
      </p:sp>
      <p:sp>
        <p:nvSpPr>
          <p:cNvPr id="49157" name="AutoShape 4"/>
          <p:cNvSpPr>
            <a:spLocks noChangeArrowheads="1"/>
          </p:cNvSpPr>
          <p:nvPr/>
        </p:nvSpPr>
        <p:spPr bwMode="auto">
          <a:xfrm>
            <a:off x="5176838" y="1420813"/>
            <a:ext cx="1897062" cy="2052637"/>
          </a:xfrm>
          <a:prstGeom prst="roundRect">
            <a:avLst>
              <a:gd name="adj" fmla="val 83"/>
            </a:avLst>
          </a:prstGeom>
          <a:solidFill>
            <a:srgbClr val="33A3A3"/>
          </a:solidFill>
          <a:ln w="9525">
            <a:solidFill>
              <a:srgbClr val="000000"/>
            </a:solidFill>
            <a:round/>
            <a:headEnd/>
            <a:tailEnd/>
          </a:ln>
        </p:spPr>
        <p:txBody>
          <a:bodyPr lIns="0" tIns="0" rIns="0" bIns="0"/>
          <a:lstStyle/>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00">
                <a:latin typeface="Times New Roman" pitchFamily="18" charset="0"/>
              </a:rPr>
              <a:t> </a:t>
            </a:r>
            <a:r>
              <a:rPr lang="en-GB" sz="1000" b="1">
                <a:latin typeface="Times New Roman" pitchFamily="18" charset="0"/>
              </a:rPr>
              <a:t>Grid 1</a:t>
            </a:r>
          </a:p>
        </p:txBody>
      </p:sp>
      <p:sp>
        <p:nvSpPr>
          <p:cNvPr id="49158" name="AutoShape 5"/>
          <p:cNvSpPr>
            <a:spLocks noChangeArrowheads="1"/>
          </p:cNvSpPr>
          <p:nvPr/>
        </p:nvSpPr>
        <p:spPr bwMode="auto">
          <a:xfrm>
            <a:off x="5335588" y="1624013"/>
            <a:ext cx="1587500" cy="1655762"/>
          </a:xfrm>
          <a:prstGeom prst="roundRect">
            <a:avLst>
              <a:gd name="adj" fmla="val 97"/>
            </a:avLst>
          </a:prstGeom>
          <a:solidFill>
            <a:srgbClr val="23FF23">
              <a:alpha val="54901"/>
            </a:srgbClr>
          </a:solidFill>
          <a:ln w="9525">
            <a:solidFill>
              <a:srgbClr val="000000"/>
            </a:solidFill>
            <a:round/>
            <a:headEnd/>
            <a:tailEnd/>
          </a:ln>
        </p:spPr>
        <p:txBody>
          <a:bodyPr lIns="0" tIns="0" rIns="0" bIns="0"/>
          <a:lstStyle/>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00" b="1">
                <a:latin typeface="Times New Roman" pitchFamily="18" charset="0"/>
              </a:rPr>
              <a:t>Block 1</a:t>
            </a:r>
          </a:p>
        </p:txBody>
      </p:sp>
      <p:sp>
        <p:nvSpPr>
          <p:cNvPr id="49159" name="AutoShape 6"/>
          <p:cNvSpPr>
            <a:spLocks noChangeArrowheads="1"/>
          </p:cNvSpPr>
          <p:nvPr/>
        </p:nvSpPr>
        <p:spPr bwMode="auto">
          <a:xfrm>
            <a:off x="5322888" y="3643313"/>
            <a:ext cx="387350" cy="387350"/>
          </a:xfrm>
          <a:prstGeom prst="roundRect">
            <a:avLst>
              <a:gd name="adj" fmla="val 407"/>
            </a:avLst>
          </a:prstGeom>
          <a:solidFill>
            <a:srgbClr val="ABB400"/>
          </a:solidFill>
          <a:ln w="9525">
            <a:solidFill>
              <a:srgbClr val="000000"/>
            </a:solidFill>
            <a:round/>
            <a:headEnd/>
            <a:tailEnd/>
          </a:ln>
        </p:spPr>
        <p:txBody>
          <a:bodyPr wrap="none" anchor="ctr"/>
          <a:lstStyle/>
          <a:p>
            <a:endParaRPr lang="en-US"/>
          </a:p>
        </p:txBody>
      </p:sp>
      <p:sp>
        <p:nvSpPr>
          <p:cNvPr id="49160" name="AutoShape 7"/>
          <p:cNvSpPr>
            <a:spLocks noChangeArrowheads="1"/>
          </p:cNvSpPr>
          <p:nvPr/>
        </p:nvSpPr>
        <p:spPr bwMode="auto">
          <a:xfrm>
            <a:off x="5705475" y="3643313"/>
            <a:ext cx="387350" cy="387350"/>
          </a:xfrm>
          <a:prstGeom prst="roundRect">
            <a:avLst>
              <a:gd name="adj" fmla="val 407"/>
            </a:avLst>
          </a:prstGeom>
          <a:solidFill>
            <a:srgbClr val="ABB400"/>
          </a:solidFill>
          <a:ln w="9525">
            <a:solidFill>
              <a:srgbClr val="000000"/>
            </a:solidFill>
            <a:round/>
            <a:headEnd/>
            <a:tailEnd/>
          </a:ln>
        </p:spPr>
        <p:txBody>
          <a:bodyPr wrap="none" anchor="ctr"/>
          <a:lstStyle/>
          <a:p>
            <a:endParaRPr lang="en-US"/>
          </a:p>
        </p:txBody>
      </p:sp>
      <p:sp>
        <p:nvSpPr>
          <p:cNvPr id="49161" name="AutoShape 8"/>
          <p:cNvSpPr>
            <a:spLocks noChangeArrowheads="1"/>
          </p:cNvSpPr>
          <p:nvPr/>
        </p:nvSpPr>
        <p:spPr bwMode="auto">
          <a:xfrm>
            <a:off x="6086475" y="3643313"/>
            <a:ext cx="387350" cy="387350"/>
          </a:xfrm>
          <a:prstGeom prst="roundRect">
            <a:avLst>
              <a:gd name="adj" fmla="val 407"/>
            </a:avLst>
          </a:prstGeom>
          <a:solidFill>
            <a:srgbClr val="ABB400"/>
          </a:solidFill>
          <a:ln w="9525">
            <a:solidFill>
              <a:srgbClr val="000000"/>
            </a:solidFill>
            <a:round/>
            <a:headEnd/>
            <a:tailEnd/>
          </a:ln>
        </p:spPr>
        <p:txBody>
          <a:bodyPr wrap="none" anchor="ctr"/>
          <a:lstStyle/>
          <a:p>
            <a:endParaRPr lang="en-US"/>
          </a:p>
        </p:txBody>
      </p:sp>
      <p:sp>
        <p:nvSpPr>
          <p:cNvPr id="49162" name="AutoShape 9"/>
          <p:cNvSpPr>
            <a:spLocks noChangeArrowheads="1"/>
          </p:cNvSpPr>
          <p:nvPr/>
        </p:nvSpPr>
        <p:spPr bwMode="auto">
          <a:xfrm>
            <a:off x="6467475" y="3643313"/>
            <a:ext cx="387350" cy="387350"/>
          </a:xfrm>
          <a:prstGeom prst="roundRect">
            <a:avLst>
              <a:gd name="adj" fmla="val 407"/>
            </a:avLst>
          </a:prstGeom>
          <a:solidFill>
            <a:srgbClr val="ABB400"/>
          </a:solidFill>
          <a:ln w="9525">
            <a:solidFill>
              <a:srgbClr val="000000"/>
            </a:solidFill>
            <a:round/>
            <a:headEnd/>
            <a:tailEnd/>
          </a:ln>
        </p:spPr>
        <p:txBody>
          <a:bodyPr wrap="none" anchor="ctr"/>
          <a:lstStyle/>
          <a:p>
            <a:endParaRPr lang="en-US"/>
          </a:p>
        </p:txBody>
      </p:sp>
      <p:sp>
        <p:nvSpPr>
          <p:cNvPr id="49163" name="AutoShape 10"/>
          <p:cNvSpPr>
            <a:spLocks noChangeArrowheads="1"/>
          </p:cNvSpPr>
          <p:nvPr/>
        </p:nvSpPr>
        <p:spPr bwMode="auto">
          <a:xfrm>
            <a:off x="5322888" y="4010025"/>
            <a:ext cx="387350" cy="387350"/>
          </a:xfrm>
          <a:prstGeom prst="roundRect">
            <a:avLst>
              <a:gd name="adj" fmla="val 407"/>
            </a:avLst>
          </a:prstGeom>
          <a:solidFill>
            <a:srgbClr val="ABB400"/>
          </a:solidFill>
          <a:ln w="9525">
            <a:solidFill>
              <a:srgbClr val="000000"/>
            </a:solidFill>
            <a:round/>
            <a:headEnd/>
            <a:tailEnd/>
          </a:ln>
        </p:spPr>
        <p:txBody>
          <a:bodyPr wrap="none" anchor="ctr"/>
          <a:lstStyle/>
          <a:p>
            <a:endParaRPr lang="en-US"/>
          </a:p>
        </p:txBody>
      </p:sp>
      <p:sp>
        <p:nvSpPr>
          <p:cNvPr id="49164" name="AutoShape 11"/>
          <p:cNvSpPr>
            <a:spLocks noChangeArrowheads="1"/>
          </p:cNvSpPr>
          <p:nvPr/>
        </p:nvSpPr>
        <p:spPr bwMode="auto">
          <a:xfrm>
            <a:off x="5705475" y="4010025"/>
            <a:ext cx="387350" cy="387350"/>
          </a:xfrm>
          <a:prstGeom prst="roundRect">
            <a:avLst>
              <a:gd name="adj" fmla="val 407"/>
            </a:avLst>
          </a:prstGeom>
          <a:solidFill>
            <a:srgbClr val="ABB400"/>
          </a:solidFill>
          <a:ln w="9525">
            <a:solidFill>
              <a:srgbClr val="000000"/>
            </a:solidFill>
            <a:round/>
            <a:headEnd/>
            <a:tailEnd/>
          </a:ln>
        </p:spPr>
        <p:txBody>
          <a:bodyPr wrap="none" anchor="ctr"/>
          <a:lstStyle/>
          <a:p>
            <a:endParaRPr lang="en-US"/>
          </a:p>
        </p:txBody>
      </p:sp>
      <p:sp>
        <p:nvSpPr>
          <p:cNvPr id="49165" name="AutoShape 12"/>
          <p:cNvSpPr>
            <a:spLocks noChangeArrowheads="1"/>
          </p:cNvSpPr>
          <p:nvPr/>
        </p:nvSpPr>
        <p:spPr bwMode="auto">
          <a:xfrm>
            <a:off x="6086475" y="4010025"/>
            <a:ext cx="387350" cy="387350"/>
          </a:xfrm>
          <a:prstGeom prst="roundRect">
            <a:avLst>
              <a:gd name="adj" fmla="val 407"/>
            </a:avLst>
          </a:prstGeom>
          <a:solidFill>
            <a:srgbClr val="ABB400"/>
          </a:solidFill>
          <a:ln w="9525">
            <a:solidFill>
              <a:srgbClr val="000000"/>
            </a:solidFill>
            <a:round/>
            <a:headEnd/>
            <a:tailEnd/>
          </a:ln>
        </p:spPr>
        <p:txBody>
          <a:bodyPr wrap="none" anchor="ctr"/>
          <a:lstStyle/>
          <a:p>
            <a:endParaRPr lang="en-US"/>
          </a:p>
        </p:txBody>
      </p:sp>
      <p:sp>
        <p:nvSpPr>
          <p:cNvPr id="49166" name="AutoShape 13"/>
          <p:cNvSpPr>
            <a:spLocks noChangeArrowheads="1"/>
          </p:cNvSpPr>
          <p:nvPr/>
        </p:nvSpPr>
        <p:spPr bwMode="auto">
          <a:xfrm>
            <a:off x="6467475" y="4010025"/>
            <a:ext cx="387350" cy="387350"/>
          </a:xfrm>
          <a:prstGeom prst="roundRect">
            <a:avLst>
              <a:gd name="adj" fmla="val 407"/>
            </a:avLst>
          </a:prstGeom>
          <a:solidFill>
            <a:srgbClr val="ABB400"/>
          </a:solidFill>
          <a:ln w="9525">
            <a:solidFill>
              <a:srgbClr val="000000"/>
            </a:solidFill>
            <a:round/>
            <a:headEnd/>
            <a:tailEnd/>
          </a:ln>
        </p:spPr>
        <p:txBody>
          <a:bodyPr wrap="none" anchor="ctr"/>
          <a:lstStyle/>
          <a:p>
            <a:endParaRPr lang="en-US"/>
          </a:p>
        </p:txBody>
      </p:sp>
      <p:pic>
        <p:nvPicPr>
          <p:cNvPr id="49167" name="Picture 14"/>
          <p:cNvPicPr>
            <a:picLocks noChangeAspect="1" noChangeArrowheads="1"/>
          </p:cNvPicPr>
          <p:nvPr/>
        </p:nvPicPr>
        <p:blipFill>
          <a:blip r:embed="rId3" cstate="print"/>
          <a:srcRect/>
          <a:stretch>
            <a:fillRect/>
          </a:stretch>
        </p:blipFill>
        <p:spPr bwMode="auto">
          <a:xfrm>
            <a:off x="5322888" y="4391025"/>
            <a:ext cx="387350" cy="387350"/>
          </a:xfrm>
          <a:prstGeom prst="rect">
            <a:avLst/>
          </a:prstGeom>
          <a:noFill/>
          <a:ln w="9525">
            <a:noFill/>
            <a:miter lim="800000"/>
            <a:headEnd/>
            <a:tailEnd/>
          </a:ln>
        </p:spPr>
      </p:pic>
      <p:pic>
        <p:nvPicPr>
          <p:cNvPr id="49168" name="Picture 15"/>
          <p:cNvPicPr>
            <a:picLocks noChangeAspect="1" noChangeArrowheads="1"/>
          </p:cNvPicPr>
          <p:nvPr/>
        </p:nvPicPr>
        <p:blipFill>
          <a:blip r:embed="rId4" cstate="print"/>
          <a:srcRect/>
          <a:stretch>
            <a:fillRect/>
          </a:stretch>
        </p:blipFill>
        <p:spPr bwMode="auto">
          <a:xfrm>
            <a:off x="5705475" y="4391025"/>
            <a:ext cx="387350" cy="387350"/>
          </a:xfrm>
          <a:prstGeom prst="rect">
            <a:avLst/>
          </a:prstGeom>
          <a:noFill/>
          <a:ln w="9525">
            <a:noFill/>
            <a:miter lim="800000"/>
            <a:headEnd/>
            <a:tailEnd/>
          </a:ln>
        </p:spPr>
      </p:pic>
      <p:pic>
        <p:nvPicPr>
          <p:cNvPr id="49169" name="Picture 16"/>
          <p:cNvPicPr>
            <a:picLocks noChangeAspect="1" noChangeArrowheads="1"/>
          </p:cNvPicPr>
          <p:nvPr/>
        </p:nvPicPr>
        <p:blipFill>
          <a:blip r:embed="rId5" cstate="print"/>
          <a:srcRect/>
          <a:stretch>
            <a:fillRect/>
          </a:stretch>
        </p:blipFill>
        <p:spPr bwMode="auto">
          <a:xfrm>
            <a:off x="6086475" y="4391025"/>
            <a:ext cx="387350" cy="387350"/>
          </a:xfrm>
          <a:prstGeom prst="rect">
            <a:avLst/>
          </a:prstGeom>
          <a:noFill/>
          <a:ln w="9525">
            <a:noFill/>
            <a:miter lim="800000"/>
            <a:headEnd/>
            <a:tailEnd/>
          </a:ln>
        </p:spPr>
      </p:pic>
      <p:pic>
        <p:nvPicPr>
          <p:cNvPr id="49170" name="Picture 17"/>
          <p:cNvPicPr>
            <a:picLocks noChangeAspect="1" noChangeArrowheads="1"/>
          </p:cNvPicPr>
          <p:nvPr/>
        </p:nvPicPr>
        <p:blipFill>
          <a:blip r:embed="rId6" cstate="print"/>
          <a:srcRect/>
          <a:stretch>
            <a:fillRect/>
          </a:stretch>
        </p:blipFill>
        <p:spPr bwMode="auto">
          <a:xfrm>
            <a:off x="6467475" y="4391025"/>
            <a:ext cx="387350" cy="387350"/>
          </a:xfrm>
          <a:prstGeom prst="rect">
            <a:avLst/>
          </a:prstGeom>
          <a:noFill/>
          <a:ln w="9525">
            <a:noFill/>
            <a:miter lim="800000"/>
            <a:headEnd/>
            <a:tailEnd/>
          </a:ln>
        </p:spPr>
      </p:pic>
      <p:sp>
        <p:nvSpPr>
          <p:cNvPr id="49171" name="AutoShape 18"/>
          <p:cNvSpPr>
            <a:spLocks noChangeArrowheads="1"/>
          </p:cNvSpPr>
          <p:nvPr/>
        </p:nvSpPr>
        <p:spPr bwMode="auto">
          <a:xfrm>
            <a:off x="5322888" y="4772025"/>
            <a:ext cx="387350" cy="387350"/>
          </a:xfrm>
          <a:prstGeom prst="roundRect">
            <a:avLst>
              <a:gd name="adj" fmla="val 407"/>
            </a:avLst>
          </a:prstGeom>
          <a:solidFill>
            <a:srgbClr val="ABB400"/>
          </a:solidFill>
          <a:ln w="9525">
            <a:solidFill>
              <a:srgbClr val="000000"/>
            </a:solidFill>
            <a:round/>
            <a:headEnd/>
            <a:tailEnd/>
          </a:ln>
        </p:spPr>
        <p:txBody>
          <a:bodyPr wrap="none" anchor="ctr"/>
          <a:lstStyle/>
          <a:p>
            <a:endParaRPr lang="en-US"/>
          </a:p>
        </p:txBody>
      </p:sp>
      <p:sp>
        <p:nvSpPr>
          <p:cNvPr id="49172" name="AutoShape 19"/>
          <p:cNvSpPr>
            <a:spLocks noChangeArrowheads="1"/>
          </p:cNvSpPr>
          <p:nvPr/>
        </p:nvSpPr>
        <p:spPr bwMode="auto">
          <a:xfrm>
            <a:off x="5705475" y="4772025"/>
            <a:ext cx="387350" cy="387350"/>
          </a:xfrm>
          <a:prstGeom prst="roundRect">
            <a:avLst>
              <a:gd name="adj" fmla="val 407"/>
            </a:avLst>
          </a:prstGeom>
          <a:solidFill>
            <a:srgbClr val="ABB400"/>
          </a:solidFill>
          <a:ln w="9525">
            <a:solidFill>
              <a:srgbClr val="000000"/>
            </a:solidFill>
            <a:round/>
            <a:headEnd/>
            <a:tailEnd/>
          </a:ln>
        </p:spPr>
        <p:txBody>
          <a:bodyPr wrap="none" anchor="ctr"/>
          <a:lstStyle/>
          <a:p>
            <a:endParaRPr lang="en-US"/>
          </a:p>
        </p:txBody>
      </p:sp>
      <p:sp>
        <p:nvSpPr>
          <p:cNvPr id="49173" name="AutoShape 20"/>
          <p:cNvSpPr>
            <a:spLocks noChangeArrowheads="1"/>
          </p:cNvSpPr>
          <p:nvPr/>
        </p:nvSpPr>
        <p:spPr bwMode="auto">
          <a:xfrm>
            <a:off x="6086475" y="4772025"/>
            <a:ext cx="387350" cy="387350"/>
          </a:xfrm>
          <a:prstGeom prst="roundRect">
            <a:avLst>
              <a:gd name="adj" fmla="val 407"/>
            </a:avLst>
          </a:prstGeom>
          <a:solidFill>
            <a:srgbClr val="ABB400"/>
          </a:solidFill>
          <a:ln w="9525">
            <a:solidFill>
              <a:srgbClr val="000000"/>
            </a:solidFill>
            <a:round/>
            <a:headEnd/>
            <a:tailEnd/>
          </a:ln>
        </p:spPr>
        <p:txBody>
          <a:bodyPr wrap="none" anchor="ctr"/>
          <a:lstStyle/>
          <a:p>
            <a:endParaRPr lang="en-US"/>
          </a:p>
        </p:txBody>
      </p:sp>
      <p:sp>
        <p:nvSpPr>
          <p:cNvPr id="49174" name="AutoShape 21"/>
          <p:cNvSpPr>
            <a:spLocks noChangeArrowheads="1"/>
          </p:cNvSpPr>
          <p:nvPr/>
        </p:nvSpPr>
        <p:spPr bwMode="auto">
          <a:xfrm>
            <a:off x="6467475" y="4772025"/>
            <a:ext cx="387350" cy="387350"/>
          </a:xfrm>
          <a:prstGeom prst="roundRect">
            <a:avLst>
              <a:gd name="adj" fmla="val 407"/>
            </a:avLst>
          </a:prstGeom>
          <a:solidFill>
            <a:srgbClr val="ABB400"/>
          </a:solidFill>
          <a:ln w="9525">
            <a:solidFill>
              <a:srgbClr val="000000"/>
            </a:solidFill>
            <a:round/>
            <a:headEnd/>
            <a:tailEnd/>
          </a:ln>
        </p:spPr>
        <p:txBody>
          <a:bodyPr wrap="none" anchor="ctr"/>
          <a:lstStyle/>
          <a:p>
            <a:endParaRPr lang="en-US"/>
          </a:p>
        </p:txBody>
      </p:sp>
      <p:sp>
        <p:nvSpPr>
          <p:cNvPr id="49175" name="AutoShape 22"/>
          <p:cNvSpPr>
            <a:spLocks noChangeArrowheads="1"/>
          </p:cNvSpPr>
          <p:nvPr/>
        </p:nvSpPr>
        <p:spPr bwMode="auto">
          <a:xfrm>
            <a:off x="7356475" y="1651000"/>
            <a:ext cx="387350" cy="387350"/>
          </a:xfrm>
          <a:prstGeom prst="roundRect">
            <a:avLst>
              <a:gd name="adj" fmla="val 407"/>
            </a:avLst>
          </a:prstGeom>
          <a:solidFill>
            <a:srgbClr val="ABB400"/>
          </a:solidFill>
          <a:ln w="9525">
            <a:solidFill>
              <a:srgbClr val="000000"/>
            </a:solidFill>
            <a:round/>
            <a:headEnd/>
            <a:tailEnd/>
          </a:ln>
        </p:spPr>
        <p:txBody>
          <a:bodyPr wrap="none" anchor="ctr"/>
          <a:lstStyle/>
          <a:p>
            <a:endParaRPr lang="en-US"/>
          </a:p>
        </p:txBody>
      </p:sp>
      <p:sp>
        <p:nvSpPr>
          <p:cNvPr id="49176" name="AutoShape 23"/>
          <p:cNvSpPr>
            <a:spLocks noChangeArrowheads="1"/>
          </p:cNvSpPr>
          <p:nvPr/>
        </p:nvSpPr>
        <p:spPr bwMode="auto">
          <a:xfrm>
            <a:off x="7739063" y="1652588"/>
            <a:ext cx="387350" cy="387350"/>
          </a:xfrm>
          <a:prstGeom prst="roundRect">
            <a:avLst>
              <a:gd name="adj" fmla="val 407"/>
            </a:avLst>
          </a:prstGeom>
          <a:solidFill>
            <a:srgbClr val="ABB400"/>
          </a:solidFill>
          <a:ln w="9525">
            <a:solidFill>
              <a:srgbClr val="000000"/>
            </a:solidFill>
            <a:round/>
            <a:headEnd/>
            <a:tailEnd/>
          </a:ln>
        </p:spPr>
        <p:txBody>
          <a:bodyPr wrap="none" anchor="ctr"/>
          <a:lstStyle/>
          <a:p>
            <a:endParaRPr lang="en-US"/>
          </a:p>
        </p:txBody>
      </p:sp>
      <p:pic>
        <p:nvPicPr>
          <p:cNvPr id="49177" name="Picture 24"/>
          <p:cNvPicPr>
            <a:picLocks noChangeAspect="1" noChangeArrowheads="1"/>
          </p:cNvPicPr>
          <p:nvPr/>
        </p:nvPicPr>
        <p:blipFill>
          <a:blip r:embed="rId7" cstate="print"/>
          <a:srcRect/>
          <a:stretch>
            <a:fillRect/>
          </a:stretch>
        </p:blipFill>
        <p:spPr bwMode="auto">
          <a:xfrm>
            <a:off x="8120063" y="1651000"/>
            <a:ext cx="387350" cy="387350"/>
          </a:xfrm>
          <a:prstGeom prst="rect">
            <a:avLst/>
          </a:prstGeom>
          <a:noFill/>
          <a:ln w="9525">
            <a:noFill/>
            <a:miter lim="800000"/>
            <a:headEnd/>
            <a:tailEnd/>
          </a:ln>
        </p:spPr>
      </p:pic>
      <p:sp>
        <p:nvSpPr>
          <p:cNvPr id="49178" name="AutoShape 25"/>
          <p:cNvSpPr>
            <a:spLocks noChangeArrowheads="1"/>
          </p:cNvSpPr>
          <p:nvPr/>
        </p:nvSpPr>
        <p:spPr bwMode="auto">
          <a:xfrm>
            <a:off x="8501063" y="1652588"/>
            <a:ext cx="387350" cy="387350"/>
          </a:xfrm>
          <a:prstGeom prst="roundRect">
            <a:avLst>
              <a:gd name="adj" fmla="val 407"/>
            </a:avLst>
          </a:prstGeom>
          <a:solidFill>
            <a:srgbClr val="ABB400"/>
          </a:solidFill>
          <a:ln w="9525">
            <a:solidFill>
              <a:srgbClr val="000000"/>
            </a:solidFill>
            <a:round/>
            <a:headEnd/>
            <a:tailEnd/>
          </a:ln>
        </p:spPr>
        <p:txBody>
          <a:bodyPr wrap="none" anchor="ctr"/>
          <a:lstStyle/>
          <a:p>
            <a:endParaRPr lang="en-US"/>
          </a:p>
        </p:txBody>
      </p:sp>
      <p:sp>
        <p:nvSpPr>
          <p:cNvPr id="49179" name="AutoShape 26"/>
          <p:cNvSpPr>
            <a:spLocks noChangeArrowheads="1"/>
          </p:cNvSpPr>
          <p:nvPr/>
        </p:nvSpPr>
        <p:spPr bwMode="auto">
          <a:xfrm>
            <a:off x="7356475" y="2017713"/>
            <a:ext cx="387350" cy="387350"/>
          </a:xfrm>
          <a:prstGeom prst="roundRect">
            <a:avLst>
              <a:gd name="adj" fmla="val 407"/>
            </a:avLst>
          </a:prstGeom>
          <a:solidFill>
            <a:srgbClr val="ABB400"/>
          </a:solidFill>
          <a:ln w="9525">
            <a:solidFill>
              <a:srgbClr val="000000"/>
            </a:solidFill>
            <a:round/>
            <a:headEnd/>
            <a:tailEnd/>
          </a:ln>
        </p:spPr>
        <p:txBody>
          <a:bodyPr wrap="none" anchor="ctr"/>
          <a:lstStyle/>
          <a:p>
            <a:endParaRPr lang="en-US"/>
          </a:p>
        </p:txBody>
      </p:sp>
      <p:sp>
        <p:nvSpPr>
          <p:cNvPr id="49180" name="AutoShape 27"/>
          <p:cNvSpPr>
            <a:spLocks noChangeArrowheads="1"/>
          </p:cNvSpPr>
          <p:nvPr/>
        </p:nvSpPr>
        <p:spPr bwMode="auto">
          <a:xfrm>
            <a:off x="7739063" y="2019300"/>
            <a:ext cx="387350" cy="387350"/>
          </a:xfrm>
          <a:prstGeom prst="roundRect">
            <a:avLst>
              <a:gd name="adj" fmla="val 407"/>
            </a:avLst>
          </a:prstGeom>
          <a:solidFill>
            <a:srgbClr val="ABB400"/>
          </a:solidFill>
          <a:ln w="9525">
            <a:solidFill>
              <a:srgbClr val="000000"/>
            </a:solidFill>
            <a:round/>
            <a:headEnd/>
            <a:tailEnd/>
          </a:ln>
        </p:spPr>
        <p:txBody>
          <a:bodyPr wrap="none" anchor="ctr"/>
          <a:lstStyle/>
          <a:p>
            <a:endParaRPr lang="en-US"/>
          </a:p>
        </p:txBody>
      </p:sp>
      <p:pic>
        <p:nvPicPr>
          <p:cNvPr id="49181" name="Picture 28"/>
          <p:cNvPicPr>
            <a:picLocks noChangeAspect="1" noChangeArrowheads="1"/>
          </p:cNvPicPr>
          <p:nvPr/>
        </p:nvPicPr>
        <p:blipFill>
          <a:blip r:embed="rId8" cstate="print"/>
          <a:srcRect/>
          <a:stretch>
            <a:fillRect/>
          </a:stretch>
        </p:blipFill>
        <p:spPr bwMode="auto">
          <a:xfrm>
            <a:off x="8120063" y="2017713"/>
            <a:ext cx="387350" cy="387350"/>
          </a:xfrm>
          <a:prstGeom prst="rect">
            <a:avLst/>
          </a:prstGeom>
          <a:noFill/>
          <a:ln w="9525">
            <a:noFill/>
            <a:miter lim="800000"/>
            <a:headEnd/>
            <a:tailEnd/>
          </a:ln>
        </p:spPr>
      </p:pic>
      <p:sp>
        <p:nvSpPr>
          <p:cNvPr id="49182" name="AutoShape 29"/>
          <p:cNvSpPr>
            <a:spLocks noChangeArrowheads="1"/>
          </p:cNvSpPr>
          <p:nvPr/>
        </p:nvSpPr>
        <p:spPr bwMode="auto">
          <a:xfrm>
            <a:off x="8501063" y="2019300"/>
            <a:ext cx="387350" cy="387350"/>
          </a:xfrm>
          <a:prstGeom prst="roundRect">
            <a:avLst>
              <a:gd name="adj" fmla="val 407"/>
            </a:avLst>
          </a:prstGeom>
          <a:solidFill>
            <a:srgbClr val="ABB400"/>
          </a:solidFill>
          <a:ln w="9525">
            <a:solidFill>
              <a:srgbClr val="000000"/>
            </a:solidFill>
            <a:round/>
            <a:headEnd/>
            <a:tailEnd/>
          </a:ln>
        </p:spPr>
        <p:txBody>
          <a:bodyPr wrap="none" anchor="ctr"/>
          <a:lstStyle/>
          <a:p>
            <a:endParaRPr lang="en-US"/>
          </a:p>
        </p:txBody>
      </p:sp>
      <p:sp>
        <p:nvSpPr>
          <p:cNvPr id="49183" name="AutoShape 30"/>
          <p:cNvSpPr>
            <a:spLocks noChangeArrowheads="1"/>
          </p:cNvSpPr>
          <p:nvPr/>
        </p:nvSpPr>
        <p:spPr bwMode="auto">
          <a:xfrm>
            <a:off x="7356475" y="2398713"/>
            <a:ext cx="387350" cy="387350"/>
          </a:xfrm>
          <a:prstGeom prst="roundRect">
            <a:avLst>
              <a:gd name="adj" fmla="val 407"/>
            </a:avLst>
          </a:prstGeom>
          <a:solidFill>
            <a:srgbClr val="ABB400"/>
          </a:solidFill>
          <a:ln w="9525">
            <a:solidFill>
              <a:srgbClr val="000000"/>
            </a:solidFill>
            <a:round/>
            <a:headEnd/>
            <a:tailEnd/>
          </a:ln>
        </p:spPr>
        <p:txBody>
          <a:bodyPr wrap="none" anchor="ctr"/>
          <a:lstStyle/>
          <a:p>
            <a:endParaRPr lang="en-US"/>
          </a:p>
        </p:txBody>
      </p:sp>
      <p:sp>
        <p:nvSpPr>
          <p:cNvPr id="49184" name="AutoShape 31"/>
          <p:cNvSpPr>
            <a:spLocks noChangeArrowheads="1"/>
          </p:cNvSpPr>
          <p:nvPr/>
        </p:nvSpPr>
        <p:spPr bwMode="auto">
          <a:xfrm>
            <a:off x="7739063" y="2400300"/>
            <a:ext cx="387350" cy="387350"/>
          </a:xfrm>
          <a:prstGeom prst="roundRect">
            <a:avLst>
              <a:gd name="adj" fmla="val 407"/>
            </a:avLst>
          </a:prstGeom>
          <a:solidFill>
            <a:srgbClr val="ABB400"/>
          </a:solidFill>
          <a:ln w="9525">
            <a:solidFill>
              <a:srgbClr val="000000"/>
            </a:solidFill>
            <a:round/>
            <a:headEnd/>
            <a:tailEnd/>
          </a:ln>
        </p:spPr>
        <p:txBody>
          <a:bodyPr wrap="none" anchor="ctr"/>
          <a:lstStyle/>
          <a:p>
            <a:endParaRPr lang="en-US"/>
          </a:p>
        </p:txBody>
      </p:sp>
      <p:pic>
        <p:nvPicPr>
          <p:cNvPr id="49185" name="Picture 32"/>
          <p:cNvPicPr>
            <a:picLocks noChangeAspect="1" noChangeArrowheads="1"/>
          </p:cNvPicPr>
          <p:nvPr/>
        </p:nvPicPr>
        <p:blipFill>
          <a:blip r:embed="rId7" cstate="print"/>
          <a:srcRect/>
          <a:stretch>
            <a:fillRect/>
          </a:stretch>
        </p:blipFill>
        <p:spPr bwMode="auto">
          <a:xfrm>
            <a:off x="8120063" y="2398713"/>
            <a:ext cx="387350" cy="387350"/>
          </a:xfrm>
          <a:prstGeom prst="rect">
            <a:avLst/>
          </a:prstGeom>
          <a:noFill/>
          <a:ln w="9525">
            <a:noFill/>
            <a:miter lim="800000"/>
            <a:headEnd/>
            <a:tailEnd/>
          </a:ln>
        </p:spPr>
      </p:pic>
      <p:sp>
        <p:nvSpPr>
          <p:cNvPr id="49186" name="AutoShape 33"/>
          <p:cNvSpPr>
            <a:spLocks noChangeArrowheads="1"/>
          </p:cNvSpPr>
          <p:nvPr/>
        </p:nvSpPr>
        <p:spPr bwMode="auto">
          <a:xfrm>
            <a:off x="8501063" y="2400300"/>
            <a:ext cx="387350" cy="387350"/>
          </a:xfrm>
          <a:prstGeom prst="roundRect">
            <a:avLst>
              <a:gd name="adj" fmla="val 407"/>
            </a:avLst>
          </a:prstGeom>
          <a:solidFill>
            <a:srgbClr val="ABB400"/>
          </a:solidFill>
          <a:ln w="9525">
            <a:solidFill>
              <a:srgbClr val="000000"/>
            </a:solidFill>
            <a:round/>
            <a:headEnd/>
            <a:tailEnd/>
          </a:ln>
        </p:spPr>
        <p:txBody>
          <a:bodyPr wrap="none" anchor="ctr"/>
          <a:lstStyle/>
          <a:p>
            <a:endParaRPr lang="en-US"/>
          </a:p>
        </p:txBody>
      </p:sp>
      <p:sp>
        <p:nvSpPr>
          <p:cNvPr id="49187" name="AutoShape 34"/>
          <p:cNvSpPr>
            <a:spLocks noChangeArrowheads="1"/>
          </p:cNvSpPr>
          <p:nvPr/>
        </p:nvSpPr>
        <p:spPr bwMode="auto">
          <a:xfrm>
            <a:off x="7356475" y="2781300"/>
            <a:ext cx="387350" cy="387350"/>
          </a:xfrm>
          <a:prstGeom prst="roundRect">
            <a:avLst>
              <a:gd name="adj" fmla="val 407"/>
            </a:avLst>
          </a:prstGeom>
          <a:solidFill>
            <a:srgbClr val="ABB400"/>
          </a:solidFill>
          <a:ln w="9525">
            <a:solidFill>
              <a:srgbClr val="000000"/>
            </a:solidFill>
            <a:round/>
            <a:headEnd/>
            <a:tailEnd/>
          </a:ln>
        </p:spPr>
        <p:txBody>
          <a:bodyPr wrap="none" anchor="ctr"/>
          <a:lstStyle/>
          <a:p>
            <a:endParaRPr lang="en-US"/>
          </a:p>
        </p:txBody>
      </p:sp>
      <p:sp>
        <p:nvSpPr>
          <p:cNvPr id="49188" name="AutoShape 35"/>
          <p:cNvSpPr>
            <a:spLocks noChangeArrowheads="1"/>
          </p:cNvSpPr>
          <p:nvPr/>
        </p:nvSpPr>
        <p:spPr bwMode="auto">
          <a:xfrm>
            <a:off x="7739063" y="2781300"/>
            <a:ext cx="387350" cy="387350"/>
          </a:xfrm>
          <a:prstGeom prst="roundRect">
            <a:avLst>
              <a:gd name="adj" fmla="val 407"/>
            </a:avLst>
          </a:prstGeom>
          <a:solidFill>
            <a:srgbClr val="ABB400"/>
          </a:solidFill>
          <a:ln w="9525">
            <a:solidFill>
              <a:srgbClr val="000000"/>
            </a:solidFill>
            <a:round/>
            <a:headEnd/>
            <a:tailEnd/>
          </a:ln>
        </p:spPr>
        <p:txBody>
          <a:bodyPr wrap="none" anchor="ctr"/>
          <a:lstStyle/>
          <a:p>
            <a:endParaRPr lang="en-US"/>
          </a:p>
        </p:txBody>
      </p:sp>
      <p:pic>
        <p:nvPicPr>
          <p:cNvPr id="49189" name="Picture 36"/>
          <p:cNvPicPr>
            <a:picLocks noChangeAspect="1" noChangeArrowheads="1"/>
          </p:cNvPicPr>
          <p:nvPr/>
        </p:nvPicPr>
        <p:blipFill>
          <a:blip r:embed="rId9" cstate="print"/>
          <a:srcRect/>
          <a:stretch>
            <a:fillRect/>
          </a:stretch>
        </p:blipFill>
        <p:spPr bwMode="auto">
          <a:xfrm>
            <a:off x="8120063" y="2781300"/>
            <a:ext cx="387350" cy="387350"/>
          </a:xfrm>
          <a:prstGeom prst="rect">
            <a:avLst/>
          </a:prstGeom>
          <a:noFill/>
          <a:ln w="9525">
            <a:noFill/>
            <a:miter lim="800000"/>
            <a:headEnd/>
            <a:tailEnd/>
          </a:ln>
        </p:spPr>
      </p:pic>
      <p:sp>
        <p:nvSpPr>
          <p:cNvPr id="49190" name="AutoShape 37"/>
          <p:cNvSpPr>
            <a:spLocks noChangeArrowheads="1"/>
          </p:cNvSpPr>
          <p:nvPr/>
        </p:nvSpPr>
        <p:spPr bwMode="auto">
          <a:xfrm>
            <a:off x="8501063" y="2781300"/>
            <a:ext cx="387350" cy="387350"/>
          </a:xfrm>
          <a:prstGeom prst="roundRect">
            <a:avLst>
              <a:gd name="adj" fmla="val 407"/>
            </a:avLst>
          </a:prstGeom>
          <a:solidFill>
            <a:srgbClr val="ABB400"/>
          </a:solidFill>
          <a:ln w="9525">
            <a:solidFill>
              <a:srgbClr val="000000"/>
            </a:solidFill>
            <a:round/>
            <a:headEnd/>
            <a:tailEnd/>
          </a:ln>
        </p:spPr>
        <p:txBody>
          <a:bodyPr wrap="none" anchor="ctr"/>
          <a:lstStyle/>
          <a:p>
            <a:endParaRPr lang="en-US"/>
          </a:p>
        </p:txBody>
      </p:sp>
      <p:sp>
        <p:nvSpPr>
          <p:cNvPr id="49191" name="AutoShape 38"/>
          <p:cNvSpPr>
            <a:spLocks noChangeArrowheads="1"/>
          </p:cNvSpPr>
          <p:nvPr/>
        </p:nvSpPr>
        <p:spPr bwMode="auto">
          <a:xfrm>
            <a:off x="7335838" y="3643313"/>
            <a:ext cx="387350" cy="387350"/>
          </a:xfrm>
          <a:prstGeom prst="roundRect">
            <a:avLst>
              <a:gd name="adj" fmla="val 407"/>
            </a:avLst>
          </a:prstGeom>
          <a:solidFill>
            <a:srgbClr val="808000"/>
          </a:solidFill>
          <a:ln w="9525">
            <a:solidFill>
              <a:srgbClr val="000000"/>
            </a:solidFill>
            <a:round/>
            <a:headEnd/>
            <a:tailEnd/>
          </a:ln>
        </p:spPr>
        <p:txBody>
          <a:bodyPr wrap="none" anchor="ctr"/>
          <a:lstStyle/>
          <a:p>
            <a:endParaRPr lang="en-US"/>
          </a:p>
        </p:txBody>
      </p:sp>
      <p:sp>
        <p:nvSpPr>
          <p:cNvPr id="49192" name="AutoShape 39"/>
          <p:cNvSpPr>
            <a:spLocks noChangeArrowheads="1"/>
          </p:cNvSpPr>
          <p:nvPr/>
        </p:nvSpPr>
        <p:spPr bwMode="auto">
          <a:xfrm>
            <a:off x="7716838" y="3643313"/>
            <a:ext cx="387350" cy="387350"/>
          </a:xfrm>
          <a:prstGeom prst="roundRect">
            <a:avLst>
              <a:gd name="adj" fmla="val 407"/>
            </a:avLst>
          </a:prstGeom>
          <a:solidFill>
            <a:srgbClr val="808000"/>
          </a:solidFill>
          <a:ln w="9525">
            <a:solidFill>
              <a:srgbClr val="000000"/>
            </a:solidFill>
            <a:round/>
            <a:headEnd/>
            <a:tailEnd/>
          </a:ln>
        </p:spPr>
        <p:txBody>
          <a:bodyPr wrap="none" anchor="ctr"/>
          <a:lstStyle/>
          <a:p>
            <a:endParaRPr lang="en-US"/>
          </a:p>
        </p:txBody>
      </p:sp>
      <p:sp>
        <p:nvSpPr>
          <p:cNvPr id="49193" name="AutoShape 40"/>
          <p:cNvSpPr>
            <a:spLocks noChangeArrowheads="1"/>
          </p:cNvSpPr>
          <p:nvPr/>
        </p:nvSpPr>
        <p:spPr bwMode="auto">
          <a:xfrm>
            <a:off x="8097838" y="3643313"/>
            <a:ext cx="387350" cy="387350"/>
          </a:xfrm>
          <a:prstGeom prst="roundRect">
            <a:avLst>
              <a:gd name="adj" fmla="val 407"/>
            </a:avLst>
          </a:prstGeom>
          <a:solidFill>
            <a:srgbClr val="808000"/>
          </a:solidFill>
          <a:ln w="9525">
            <a:solidFill>
              <a:srgbClr val="000000"/>
            </a:solidFill>
            <a:round/>
            <a:headEnd/>
            <a:tailEnd/>
          </a:ln>
        </p:spPr>
        <p:txBody>
          <a:bodyPr wrap="none" anchor="ctr"/>
          <a:lstStyle/>
          <a:p>
            <a:endParaRPr lang="en-US"/>
          </a:p>
        </p:txBody>
      </p:sp>
      <p:sp>
        <p:nvSpPr>
          <p:cNvPr id="49194" name="AutoShape 41"/>
          <p:cNvSpPr>
            <a:spLocks noChangeArrowheads="1"/>
          </p:cNvSpPr>
          <p:nvPr/>
        </p:nvSpPr>
        <p:spPr bwMode="auto">
          <a:xfrm>
            <a:off x="8480425" y="3643313"/>
            <a:ext cx="387350" cy="387350"/>
          </a:xfrm>
          <a:prstGeom prst="roundRect">
            <a:avLst>
              <a:gd name="adj" fmla="val 407"/>
            </a:avLst>
          </a:prstGeom>
          <a:solidFill>
            <a:srgbClr val="808000"/>
          </a:solidFill>
          <a:ln w="9525">
            <a:solidFill>
              <a:srgbClr val="000000"/>
            </a:solidFill>
            <a:round/>
            <a:headEnd/>
            <a:tailEnd/>
          </a:ln>
        </p:spPr>
        <p:txBody>
          <a:bodyPr wrap="none" anchor="ctr"/>
          <a:lstStyle/>
          <a:p>
            <a:endParaRPr lang="en-US"/>
          </a:p>
        </p:txBody>
      </p:sp>
      <p:sp>
        <p:nvSpPr>
          <p:cNvPr id="49195" name="AutoShape 42"/>
          <p:cNvSpPr>
            <a:spLocks noChangeArrowheads="1"/>
          </p:cNvSpPr>
          <p:nvPr/>
        </p:nvSpPr>
        <p:spPr bwMode="auto">
          <a:xfrm>
            <a:off x="7335838" y="4010025"/>
            <a:ext cx="387350" cy="387350"/>
          </a:xfrm>
          <a:prstGeom prst="roundRect">
            <a:avLst>
              <a:gd name="adj" fmla="val 407"/>
            </a:avLst>
          </a:prstGeom>
          <a:solidFill>
            <a:srgbClr val="808000"/>
          </a:solidFill>
          <a:ln w="9525">
            <a:solidFill>
              <a:srgbClr val="000000"/>
            </a:solidFill>
            <a:round/>
            <a:headEnd/>
            <a:tailEnd/>
          </a:ln>
        </p:spPr>
        <p:txBody>
          <a:bodyPr wrap="none" anchor="ctr"/>
          <a:lstStyle/>
          <a:p>
            <a:endParaRPr lang="en-US"/>
          </a:p>
        </p:txBody>
      </p:sp>
      <p:sp>
        <p:nvSpPr>
          <p:cNvPr id="49196" name="AutoShape 43"/>
          <p:cNvSpPr>
            <a:spLocks noChangeArrowheads="1"/>
          </p:cNvSpPr>
          <p:nvPr/>
        </p:nvSpPr>
        <p:spPr bwMode="auto">
          <a:xfrm>
            <a:off x="7716838" y="4010025"/>
            <a:ext cx="387350" cy="387350"/>
          </a:xfrm>
          <a:prstGeom prst="roundRect">
            <a:avLst>
              <a:gd name="adj" fmla="val 407"/>
            </a:avLst>
          </a:prstGeom>
          <a:solidFill>
            <a:srgbClr val="808000"/>
          </a:solidFill>
          <a:ln w="9525">
            <a:solidFill>
              <a:srgbClr val="000000"/>
            </a:solidFill>
            <a:round/>
            <a:headEnd/>
            <a:tailEnd/>
          </a:ln>
        </p:spPr>
        <p:txBody>
          <a:bodyPr wrap="none" anchor="ctr"/>
          <a:lstStyle/>
          <a:p>
            <a:endParaRPr lang="en-US"/>
          </a:p>
        </p:txBody>
      </p:sp>
      <p:sp>
        <p:nvSpPr>
          <p:cNvPr id="49197" name="AutoShape 44"/>
          <p:cNvSpPr>
            <a:spLocks noChangeArrowheads="1"/>
          </p:cNvSpPr>
          <p:nvPr/>
        </p:nvSpPr>
        <p:spPr bwMode="auto">
          <a:xfrm>
            <a:off x="8097838" y="4010025"/>
            <a:ext cx="387350" cy="387350"/>
          </a:xfrm>
          <a:prstGeom prst="roundRect">
            <a:avLst>
              <a:gd name="adj" fmla="val 407"/>
            </a:avLst>
          </a:prstGeom>
          <a:solidFill>
            <a:srgbClr val="808000"/>
          </a:solidFill>
          <a:ln w="9525">
            <a:solidFill>
              <a:srgbClr val="000000"/>
            </a:solidFill>
            <a:round/>
            <a:headEnd/>
            <a:tailEnd/>
          </a:ln>
        </p:spPr>
        <p:txBody>
          <a:bodyPr wrap="none" anchor="ctr"/>
          <a:lstStyle/>
          <a:p>
            <a:endParaRPr lang="en-US"/>
          </a:p>
        </p:txBody>
      </p:sp>
      <p:sp>
        <p:nvSpPr>
          <p:cNvPr id="49198" name="AutoShape 45"/>
          <p:cNvSpPr>
            <a:spLocks noChangeArrowheads="1"/>
          </p:cNvSpPr>
          <p:nvPr/>
        </p:nvSpPr>
        <p:spPr bwMode="auto">
          <a:xfrm>
            <a:off x="8480425" y="4010025"/>
            <a:ext cx="387350" cy="387350"/>
          </a:xfrm>
          <a:prstGeom prst="roundRect">
            <a:avLst>
              <a:gd name="adj" fmla="val 407"/>
            </a:avLst>
          </a:prstGeom>
          <a:solidFill>
            <a:srgbClr val="808000"/>
          </a:solidFill>
          <a:ln w="9525">
            <a:solidFill>
              <a:srgbClr val="000000"/>
            </a:solidFill>
            <a:round/>
            <a:headEnd/>
            <a:tailEnd/>
          </a:ln>
        </p:spPr>
        <p:txBody>
          <a:bodyPr wrap="none" anchor="ctr"/>
          <a:lstStyle/>
          <a:p>
            <a:endParaRPr lang="en-US"/>
          </a:p>
        </p:txBody>
      </p:sp>
      <p:sp>
        <p:nvSpPr>
          <p:cNvPr id="49199" name="AutoShape 46"/>
          <p:cNvSpPr>
            <a:spLocks noChangeArrowheads="1"/>
          </p:cNvSpPr>
          <p:nvPr/>
        </p:nvSpPr>
        <p:spPr bwMode="auto">
          <a:xfrm>
            <a:off x="7335838" y="4391025"/>
            <a:ext cx="387350" cy="387350"/>
          </a:xfrm>
          <a:prstGeom prst="roundRect">
            <a:avLst>
              <a:gd name="adj" fmla="val 407"/>
            </a:avLst>
          </a:prstGeom>
          <a:solidFill>
            <a:srgbClr val="808000"/>
          </a:solidFill>
          <a:ln w="9525">
            <a:solidFill>
              <a:srgbClr val="000000"/>
            </a:solidFill>
            <a:round/>
            <a:headEnd/>
            <a:tailEnd/>
          </a:ln>
        </p:spPr>
        <p:txBody>
          <a:bodyPr wrap="none" anchor="ctr"/>
          <a:lstStyle/>
          <a:p>
            <a:endParaRPr lang="en-US"/>
          </a:p>
        </p:txBody>
      </p:sp>
      <p:sp>
        <p:nvSpPr>
          <p:cNvPr id="49200" name="AutoShape 47"/>
          <p:cNvSpPr>
            <a:spLocks noChangeArrowheads="1"/>
          </p:cNvSpPr>
          <p:nvPr/>
        </p:nvSpPr>
        <p:spPr bwMode="auto">
          <a:xfrm>
            <a:off x="7716838" y="4391025"/>
            <a:ext cx="387350" cy="387350"/>
          </a:xfrm>
          <a:prstGeom prst="roundRect">
            <a:avLst>
              <a:gd name="adj" fmla="val 407"/>
            </a:avLst>
          </a:prstGeom>
          <a:solidFill>
            <a:srgbClr val="808000"/>
          </a:solidFill>
          <a:ln w="9525">
            <a:solidFill>
              <a:srgbClr val="000000"/>
            </a:solidFill>
            <a:round/>
            <a:headEnd/>
            <a:tailEnd/>
          </a:ln>
        </p:spPr>
        <p:txBody>
          <a:bodyPr wrap="none" anchor="ctr"/>
          <a:lstStyle/>
          <a:p>
            <a:endParaRPr lang="en-US"/>
          </a:p>
        </p:txBody>
      </p:sp>
      <p:sp>
        <p:nvSpPr>
          <p:cNvPr id="49201" name="AutoShape 48"/>
          <p:cNvSpPr>
            <a:spLocks noChangeArrowheads="1"/>
          </p:cNvSpPr>
          <p:nvPr/>
        </p:nvSpPr>
        <p:spPr bwMode="auto">
          <a:xfrm>
            <a:off x="8097838" y="4391025"/>
            <a:ext cx="387350" cy="387350"/>
          </a:xfrm>
          <a:prstGeom prst="roundRect">
            <a:avLst>
              <a:gd name="adj" fmla="val 407"/>
            </a:avLst>
          </a:prstGeom>
          <a:solidFill>
            <a:srgbClr val="FF6633"/>
          </a:solidFill>
          <a:ln w="9525">
            <a:solidFill>
              <a:srgbClr val="000000"/>
            </a:solidFill>
            <a:round/>
            <a:headEnd/>
            <a:tailEnd/>
          </a:ln>
        </p:spPr>
        <p:txBody>
          <a:bodyPr lIns="0" tIns="0" rIns="0" bIns="0" anchor="ctr" anchorCtr="1"/>
          <a:lstStyle/>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a:latin typeface="Times New Roman" pitchFamily="18" charset="0"/>
              </a:rPr>
              <a:t>48</a:t>
            </a:r>
          </a:p>
        </p:txBody>
      </p:sp>
      <p:sp>
        <p:nvSpPr>
          <p:cNvPr id="49202" name="AutoShape 49"/>
          <p:cNvSpPr>
            <a:spLocks noChangeArrowheads="1"/>
          </p:cNvSpPr>
          <p:nvPr/>
        </p:nvSpPr>
        <p:spPr bwMode="auto">
          <a:xfrm>
            <a:off x="8480425" y="4391025"/>
            <a:ext cx="387350" cy="387350"/>
          </a:xfrm>
          <a:prstGeom prst="roundRect">
            <a:avLst>
              <a:gd name="adj" fmla="val 407"/>
            </a:avLst>
          </a:prstGeom>
          <a:solidFill>
            <a:srgbClr val="808000"/>
          </a:solidFill>
          <a:ln w="9525">
            <a:solidFill>
              <a:srgbClr val="000000"/>
            </a:solidFill>
            <a:round/>
            <a:headEnd/>
            <a:tailEnd/>
          </a:ln>
        </p:spPr>
        <p:txBody>
          <a:bodyPr wrap="none" anchor="ctr"/>
          <a:lstStyle/>
          <a:p>
            <a:endParaRPr lang="en-US"/>
          </a:p>
        </p:txBody>
      </p:sp>
      <p:sp>
        <p:nvSpPr>
          <p:cNvPr id="49203" name="AutoShape 50"/>
          <p:cNvSpPr>
            <a:spLocks noChangeArrowheads="1"/>
          </p:cNvSpPr>
          <p:nvPr/>
        </p:nvSpPr>
        <p:spPr bwMode="auto">
          <a:xfrm>
            <a:off x="7335838" y="4772025"/>
            <a:ext cx="387350" cy="387350"/>
          </a:xfrm>
          <a:prstGeom prst="roundRect">
            <a:avLst>
              <a:gd name="adj" fmla="val 407"/>
            </a:avLst>
          </a:prstGeom>
          <a:solidFill>
            <a:srgbClr val="808000"/>
          </a:solidFill>
          <a:ln w="9525">
            <a:solidFill>
              <a:srgbClr val="000000"/>
            </a:solidFill>
            <a:round/>
            <a:headEnd/>
            <a:tailEnd/>
          </a:ln>
        </p:spPr>
        <p:txBody>
          <a:bodyPr wrap="none" anchor="ctr"/>
          <a:lstStyle/>
          <a:p>
            <a:endParaRPr lang="en-US"/>
          </a:p>
        </p:txBody>
      </p:sp>
      <p:sp>
        <p:nvSpPr>
          <p:cNvPr id="49204" name="AutoShape 51"/>
          <p:cNvSpPr>
            <a:spLocks noChangeArrowheads="1"/>
          </p:cNvSpPr>
          <p:nvPr/>
        </p:nvSpPr>
        <p:spPr bwMode="auto">
          <a:xfrm>
            <a:off x="7716838" y="4772025"/>
            <a:ext cx="387350" cy="387350"/>
          </a:xfrm>
          <a:prstGeom prst="roundRect">
            <a:avLst>
              <a:gd name="adj" fmla="val 407"/>
            </a:avLst>
          </a:prstGeom>
          <a:solidFill>
            <a:srgbClr val="808000"/>
          </a:solidFill>
          <a:ln w="9525">
            <a:solidFill>
              <a:srgbClr val="000000"/>
            </a:solidFill>
            <a:round/>
            <a:headEnd/>
            <a:tailEnd/>
          </a:ln>
        </p:spPr>
        <p:txBody>
          <a:bodyPr wrap="none" anchor="ctr"/>
          <a:lstStyle/>
          <a:p>
            <a:endParaRPr lang="en-US"/>
          </a:p>
        </p:txBody>
      </p:sp>
      <p:sp>
        <p:nvSpPr>
          <p:cNvPr id="49205" name="AutoShape 52"/>
          <p:cNvSpPr>
            <a:spLocks noChangeArrowheads="1"/>
          </p:cNvSpPr>
          <p:nvPr/>
        </p:nvSpPr>
        <p:spPr bwMode="auto">
          <a:xfrm>
            <a:off x="8097838" y="4772025"/>
            <a:ext cx="387350" cy="387350"/>
          </a:xfrm>
          <a:prstGeom prst="roundRect">
            <a:avLst>
              <a:gd name="adj" fmla="val 407"/>
            </a:avLst>
          </a:prstGeom>
          <a:solidFill>
            <a:srgbClr val="808000"/>
          </a:solidFill>
          <a:ln w="9525">
            <a:solidFill>
              <a:srgbClr val="000000"/>
            </a:solidFill>
            <a:round/>
            <a:headEnd/>
            <a:tailEnd/>
          </a:ln>
        </p:spPr>
        <p:txBody>
          <a:bodyPr wrap="none" anchor="ctr"/>
          <a:lstStyle/>
          <a:p>
            <a:endParaRPr lang="en-US"/>
          </a:p>
        </p:txBody>
      </p:sp>
      <p:sp>
        <p:nvSpPr>
          <p:cNvPr id="49206" name="AutoShape 53"/>
          <p:cNvSpPr>
            <a:spLocks noChangeArrowheads="1"/>
          </p:cNvSpPr>
          <p:nvPr/>
        </p:nvSpPr>
        <p:spPr bwMode="auto">
          <a:xfrm>
            <a:off x="8480425" y="4772025"/>
            <a:ext cx="387350" cy="387350"/>
          </a:xfrm>
          <a:prstGeom prst="roundRect">
            <a:avLst>
              <a:gd name="adj" fmla="val 407"/>
            </a:avLst>
          </a:prstGeom>
          <a:solidFill>
            <a:srgbClr val="808000"/>
          </a:solidFill>
          <a:ln w="9525">
            <a:solidFill>
              <a:srgbClr val="000000"/>
            </a:solidFill>
            <a:round/>
            <a:headEnd/>
            <a:tailEnd/>
          </a:ln>
        </p:spPr>
        <p:txBody>
          <a:bodyPr wrap="none" anchor="ctr"/>
          <a:lstStyle/>
          <a:p>
            <a:endParaRPr lang="en-US"/>
          </a:p>
        </p:txBody>
      </p:sp>
      <p:sp>
        <p:nvSpPr>
          <p:cNvPr id="49207" name="AutoShape 54"/>
          <p:cNvSpPr>
            <a:spLocks noChangeArrowheads="1"/>
          </p:cNvSpPr>
          <p:nvPr/>
        </p:nvSpPr>
        <p:spPr bwMode="auto">
          <a:xfrm>
            <a:off x="5492750" y="1801813"/>
            <a:ext cx="258763" cy="258762"/>
          </a:xfrm>
          <a:prstGeom prst="roundRect">
            <a:avLst>
              <a:gd name="adj" fmla="val 616"/>
            </a:avLst>
          </a:prstGeom>
          <a:solidFill>
            <a:srgbClr val="FFFF00"/>
          </a:solidFill>
          <a:ln w="9525">
            <a:solidFill>
              <a:srgbClr val="000000"/>
            </a:solidFill>
            <a:round/>
            <a:headEnd/>
            <a:tailEnd/>
          </a:ln>
        </p:spPr>
        <p:txBody>
          <a:bodyPr wrap="none" anchor="ctr"/>
          <a:lstStyle/>
          <a:p>
            <a:endParaRPr lang="en-US"/>
          </a:p>
        </p:txBody>
      </p:sp>
      <p:sp>
        <p:nvSpPr>
          <p:cNvPr id="49208" name="AutoShape 55"/>
          <p:cNvSpPr>
            <a:spLocks noChangeArrowheads="1"/>
          </p:cNvSpPr>
          <p:nvPr/>
        </p:nvSpPr>
        <p:spPr bwMode="auto">
          <a:xfrm>
            <a:off x="5832475" y="1801813"/>
            <a:ext cx="258763" cy="258762"/>
          </a:xfrm>
          <a:prstGeom prst="roundRect">
            <a:avLst>
              <a:gd name="adj" fmla="val 616"/>
            </a:avLst>
          </a:prstGeom>
          <a:solidFill>
            <a:srgbClr val="FFFF00"/>
          </a:solidFill>
          <a:ln w="9525">
            <a:solidFill>
              <a:srgbClr val="000000"/>
            </a:solidFill>
            <a:round/>
            <a:headEnd/>
            <a:tailEnd/>
          </a:ln>
        </p:spPr>
        <p:txBody>
          <a:bodyPr wrap="none" anchor="ctr"/>
          <a:lstStyle/>
          <a:p>
            <a:endParaRPr lang="en-US"/>
          </a:p>
        </p:txBody>
      </p:sp>
      <p:sp>
        <p:nvSpPr>
          <p:cNvPr id="49209" name="AutoShape 56"/>
          <p:cNvSpPr>
            <a:spLocks noChangeArrowheads="1"/>
          </p:cNvSpPr>
          <p:nvPr/>
        </p:nvSpPr>
        <p:spPr bwMode="auto">
          <a:xfrm>
            <a:off x="6191250" y="1801813"/>
            <a:ext cx="258763" cy="258762"/>
          </a:xfrm>
          <a:prstGeom prst="roundRect">
            <a:avLst>
              <a:gd name="adj" fmla="val 616"/>
            </a:avLst>
          </a:prstGeom>
          <a:solidFill>
            <a:srgbClr val="FFFF00"/>
          </a:solidFill>
          <a:ln w="9525">
            <a:solidFill>
              <a:srgbClr val="000000"/>
            </a:solidFill>
            <a:round/>
            <a:headEnd/>
            <a:tailEnd/>
          </a:ln>
        </p:spPr>
        <p:txBody>
          <a:bodyPr wrap="none" anchor="ctr"/>
          <a:lstStyle/>
          <a:p>
            <a:endParaRPr lang="en-US"/>
          </a:p>
        </p:txBody>
      </p:sp>
      <p:sp>
        <p:nvSpPr>
          <p:cNvPr id="49210" name="AutoShape 57"/>
          <p:cNvSpPr>
            <a:spLocks noChangeArrowheads="1"/>
          </p:cNvSpPr>
          <p:nvPr/>
        </p:nvSpPr>
        <p:spPr bwMode="auto">
          <a:xfrm>
            <a:off x="6530975" y="1801813"/>
            <a:ext cx="258763" cy="258762"/>
          </a:xfrm>
          <a:prstGeom prst="roundRect">
            <a:avLst>
              <a:gd name="adj" fmla="val 616"/>
            </a:avLst>
          </a:prstGeom>
          <a:solidFill>
            <a:srgbClr val="FFFF00"/>
          </a:solidFill>
          <a:ln w="9525">
            <a:solidFill>
              <a:srgbClr val="000000"/>
            </a:solidFill>
            <a:round/>
            <a:headEnd/>
            <a:tailEnd/>
          </a:ln>
        </p:spPr>
        <p:txBody>
          <a:bodyPr wrap="none" anchor="ctr"/>
          <a:lstStyle/>
          <a:p>
            <a:endParaRPr lang="en-US"/>
          </a:p>
        </p:txBody>
      </p:sp>
      <p:sp>
        <p:nvSpPr>
          <p:cNvPr id="49211" name="AutoShape 58"/>
          <p:cNvSpPr>
            <a:spLocks noChangeArrowheads="1"/>
          </p:cNvSpPr>
          <p:nvPr/>
        </p:nvSpPr>
        <p:spPr bwMode="auto">
          <a:xfrm>
            <a:off x="5492750" y="2162175"/>
            <a:ext cx="258763" cy="258763"/>
          </a:xfrm>
          <a:prstGeom prst="roundRect">
            <a:avLst>
              <a:gd name="adj" fmla="val 616"/>
            </a:avLst>
          </a:prstGeom>
          <a:solidFill>
            <a:srgbClr val="FFFF00"/>
          </a:solidFill>
          <a:ln w="9525">
            <a:solidFill>
              <a:srgbClr val="000000"/>
            </a:solidFill>
            <a:round/>
            <a:headEnd/>
            <a:tailEnd/>
          </a:ln>
        </p:spPr>
        <p:txBody>
          <a:bodyPr wrap="none" anchor="ctr"/>
          <a:lstStyle/>
          <a:p>
            <a:endParaRPr lang="en-US"/>
          </a:p>
        </p:txBody>
      </p:sp>
      <p:sp>
        <p:nvSpPr>
          <p:cNvPr id="49212" name="AutoShape 59"/>
          <p:cNvSpPr>
            <a:spLocks noChangeArrowheads="1"/>
          </p:cNvSpPr>
          <p:nvPr/>
        </p:nvSpPr>
        <p:spPr bwMode="auto">
          <a:xfrm>
            <a:off x="5832475" y="2162175"/>
            <a:ext cx="258763" cy="258763"/>
          </a:xfrm>
          <a:prstGeom prst="roundRect">
            <a:avLst>
              <a:gd name="adj" fmla="val 616"/>
            </a:avLst>
          </a:prstGeom>
          <a:solidFill>
            <a:srgbClr val="FFFF00"/>
          </a:solidFill>
          <a:ln w="9525">
            <a:solidFill>
              <a:srgbClr val="000000"/>
            </a:solidFill>
            <a:round/>
            <a:headEnd/>
            <a:tailEnd/>
          </a:ln>
        </p:spPr>
        <p:txBody>
          <a:bodyPr wrap="none" anchor="ctr"/>
          <a:lstStyle/>
          <a:p>
            <a:endParaRPr lang="en-US"/>
          </a:p>
        </p:txBody>
      </p:sp>
      <p:sp>
        <p:nvSpPr>
          <p:cNvPr id="49213" name="AutoShape 60"/>
          <p:cNvSpPr>
            <a:spLocks noChangeArrowheads="1"/>
          </p:cNvSpPr>
          <p:nvPr/>
        </p:nvSpPr>
        <p:spPr bwMode="auto">
          <a:xfrm>
            <a:off x="6191250" y="2162175"/>
            <a:ext cx="258763" cy="258763"/>
          </a:xfrm>
          <a:prstGeom prst="roundRect">
            <a:avLst>
              <a:gd name="adj" fmla="val 616"/>
            </a:avLst>
          </a:prstGeom>
          <a:solidFill>
            <a:srgbClr val="FFFF00"/>
          </a:solidFill>
          <a:ln w="9525">
            <a:solidFill>
              <a:srgbClr val="000000"/>
            </a:solidFill>
            <a:round/>
            <a:headEnd/>
            <a:tailEnd/>
          </a:ln>
        </p:spPr>
        <p:txBody>
          <a:bodyPr wrap="none" anchor="ctr"/>
          <a:lstStyle/>
          <a:p>
            <a:endParaRPr lang="en-US"/>
          </a:p>
        </p:txBody>
      </p:sp>
      <p:sp>
        <p:nvSpPr>
          <p:cNvPr id="49214" name="AutoShape 61"/>
          <p:cNvSpPr>
            <a:spLocks noChangeArrowheads="1"/>
          </p:cNvSpPr>
          <p:nvPr/>
        </p:nvSpPr>
        <p:spPr bwMode="auto">
          <a:xfrm>
            <a:off x="6530975" y="2162175"/>
            <a:ext cx="258763" cy="258763"/>
          </a:xfrm>
          <a:prstGeom prst="roundRect">
            <a:avLst>
              <a:gd name="adj" fmla="val 616"/>
            </a:avLst>
          </a:prstGeom>
          <a:solidFill>
            <a:srgbClr val="FFFF00"/>
          </a:solidFill>
          <a:ln w="9525">
            <a:solidFill>
              <a:srgbClr val="000000"/>
            </a:solidFill>
            <a:round/>
            <a:headEnd/>
            <a:tailEnd/>
          </a:ln>
        </p:spPr>
        <p:txBody>
          <a:bodyPr wrap="none" anchor="ctr"/>
          <a:lstStyle/>
          <a:p>
            <a:endParaRPr lang="en-US"/>
          </a:p>
        </p:txBody>
      </p:sp>
      <p:sp>
        <p:nvSpPr>
          <p:cNvPr id="49215" name="AutoShape 62"/>
          <p:cNvSpPr>
            <a:spLocks noChangeArrowheads="1"/>
          </p:cNvSpPr>
          <p:nvPr/>
        </p:nvSpPr>
        <p:spPr bwMode="auto">
          <a:xfrm>
            <a:off x="5492750" y="2501900"/>
            <a:ext cx="258763" cy="258763"/>
          </a:xfrm>
          <a:prstGeom prst="roundRect">
            <a:avLst>
              <a:gd name="adj" fmla="val 616"/>
            </a:avLst>
          </a:prstGeom>
          <a:solidFill>
            <a:srgbClr val="FFFF00"/>
          </a:solidFill>
          <a:ln w="9525">
            <a:solidFill>
              <a:srgbClr val="000000"/>
            </a:solidFill>
            <a:round/>
            <a:headEnd/>
            <a:tailEnd/>
          </a:ln>
        </p:spPr>
        <p:txBody>
          <a:bodyPr wrap="none" anchor="ctr"/>
          <a:lstStyle/>
          <a:p>
            <a:endParaRPr lang="en-US"/>
          </a:p>
        </p:txBody>
      </p:sp>
      <p:sp>
        <p:nvSpPr>
          <p:cNvPr id="49216" name="AutoShape 63"/>
          <p:cNvSpPr>
            <a:spLocks noChangeArrowheads="1"/>
          </p:cNvSpPr>
          <p:nvPr/>
        </p:nvSpPr>
        <p:spPr bwMode="auto">
          <a:xfrm>
            <a:off x="5832475" y="2501900"/>
            <a:ext cx="258763" cy="258763"/>
          </a:xfrm>
          <a:prstGeom prst="roundRect">
            <a:avLst>
              <a:gd name="adj" fmla="val 616"/>
            </a:avLst>
          </a:prstGeom>
          <a:solidFill>
            <a:srgbClr val="FFFF00"/>
          </a:solidFill>
          <a:ln w="9525">
            <a:solidFill>
              <a:srgbClr val="000000"/>
            </a:solidFill>
            <a:round/>
            <a:headEnd/>
            <a:tailEnd/>
          </a:ln>
        </p:spPr>
        <p:txBody>
          <a:bodyPr wrap="none" anchor="ctr"/>
          <a:lstStyle/>
          <a:p>
            <a:endParaRPr lang="en-US"/>
          </a:p>
        </p:txBody>
      </p:sp>
      <p:sp>
        <p:nvSpPr>
          <p:cNvPr id="49217" name="AutoShape 64"/>
          <p:cNvSpPr>
            <a:spLocks noChangeArrowheads="1"/>
          </p:cNvSpPr>
          <p:nvPr/>
        </p:nvSpPr>
        <p:spPr bwMode="auto">
          <a:xfrm>
            <a:off x="6191250" y="2501900"/>
            <a:ext cx="258763" cy="258763"/>
          </a:xfrm>
          <a:prstGeom prst="roundRect">
            <a:avLst>
              <a:gd name="adj" fmla="val 616"/>
            </a:avLst>
          </a:prstGeom>
          <a:solidFill>
            <a:srgbClr val="FF6633"/>
          </a:solidFill>
          <a:ln w="9525">
            <a:solidFill>
              <a:srgbClr val="000000"/>
            </a:solidFill>
            <a:round/>
            <a:headEnd/>
            <a:tailEnd/>
          </a:ln>
        </p:spPr>
        <p:txBody>
          <a:bodyPr lIns="0" tIns="0" rIns="0" bIns="0" anchor="ctr" anchorCtr="1"/>
          <a:lstStyle/>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600" b="1">
                <a:latin typeface="Times New Roman" pitchFamily="18" charset="0"/>
              </a:rPr>
              <a:t>Thread</a:t>
            </a:r>
          </a:p>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600" b="1">
                <a:latin typeface="Times New Roman" pitchFamily="18" charset="0"/>
              </a:rPr>
              <a:t>(2, 2)</a:t>
            </a:r>
          </a:p>
        </p:txBody>
      </p:sp>
      <p:sp>
        <p:nvSpPr>
          <p:cNvPr id="49218" name="AutoShape 65"/>
          <p:cNvSpPr>
            <a:spLocks noChangeArrowheads="1"/>
          </p:cNvSpPr>
          <p:nvPr/>
        </p:nvSpPr>
        <p:spPr bwMode="auto">
          <a:xfrm>
            <a:off x="6530975" y="2501900"/>
            <a:ext cx="258763" cy="258763"/>
          </a:xfrm>
          <a:prstGeom prst="roundRect">
            <a:avLst>
              <a:gd name="adj" fmla="val 616"/>
            </a:avLst>
          </a:prstGeom>
          <a:solidFill>
            <a:srgbClr val="FFFF00"/>
          </a:solidFill>
          <a:ln w="9525">
            <a:solidFill>
              <a:srgbClr val="000000"/>
            </a:solidFill>
            <a:round/>
            <a:headEnd/>
            <a:tailEnd/>
          </a:ln>
        </p:spPr>
        <p:txBody>
          <a:bodyPr wrap="none" anchor="ctr"/>
          <a:lstStyle/>
          <a:p>
            <a:endParaRPr lang="en-US"/>
          </a:p>
        </p:txBody>
      </p:sp>
      <p:sp>
        <p:nvSpPr>
          <p:cNvPr id="49219" name="AutoShape 66"/>
          <p:cNvSpPr>
            <a:spLocks noChangeArrowheads="1"/>
          </p:cNvSpPr>
          <p:nvPr/>
        </p:nvSpPr>
        <p:spPr bwMode="auto">
          <a:xfrm>
            <a:off x="5492750" y="2860675"/>
            <a:ext cx="258763" cy="258763"/>
          </a:xfrm>
          <a:prstGeom prst="roundRect">
            <a:avLst>
              <a:gd name="adj" fmla="val 616"/>
            </a:avLst>
          </a:prstGeom>
          <a:solidFill>
            <a:srgbClr val="FFFF00"/>
          </a:solidFill>
          <a:ln w="9525">
            <a:solidFill>
              <a:srgbClr val="000000"/>
            </a:solidFill>
            <a:round/>
            <a:headEnd/>
            <a:tailEnd/>
          </a:ln>
        </p:spPr>
        <p:txBody>
          <a:bodyPr wrap="none" anchor="ctr"/>
          <a:lstStyle/>
          <a:p>
            <a:endParaRPr lang="en-US"/>
          </a:p>
        </p:txBody>
      </p:sp>
      <p:sp>
        <p:nvSpPr>
          <p:cNvPr id="49220" name="AutoShape 67"/>
          <p:cNvSpPr>
            <a:spLocks noChangeArrowheads="1"/>
          </p:cNvSpPr>
          <p:nvPr/>
        </p:nvSpPr>
        <p:spPr bwMode="auto">
          <a:xfrm>
            <a:off x="5832475" y="2860675"/>
            <a:ext cx="258763" cy="258763"/>
          </a:xfrm>
          <a:prstGeom prst="roundRect">
            <a:avLst>
              <a:gd name="adj" fmla="val 616"/>
            </a:avLst>
          </a:prstGeom>
          <a:solidFill>
            <a:srgbClr val="FFFF00"/>
          </a:solidFill>
          <a:ln w="9525">
            <a:solidFill>
              <a:srgbClr val="000000"/>
            </a:solidFill>
            <a:round/>
            <a:headEnd/>
            <a:tailEnd/>
          </a:ln>
        </p:spPr>
        <p:txBody>
          <a:bodyPr wrap="none" anchor="ctr"/>
          <a:lstStyle/>
          <a:p>
            <a:endParaRPr lang="en-US"/>
          </a:p>
        </p:txBody>
      </p:sp>
      <p:sp>
        <p:nvSpPr>
          <p:cNvPr id="49221" name="AutoShape 68"/>
          <p:cNvSpPr>
            <a:spLocks noChangeArrowheads="1"/>
          </p:cNvSpPr>
          <p:nvPr/>
        </p:nvSpPr>
        <p:spPr bwMode="auto">
          <a:xfrm>
            <a:off x="6191250" y="2860675"/>
            <a:ext cx="258763" cy="258763"/>
          </a:xfrm>
          <a:prstGeom prst="roundRect">
            <a:avLst>
              <a:gd name="adj" fmla="val 616"/>
            </a:avLst>
          </a:prstGeom>
          <a:solidFill>
            <a:srgbClr val="FFFF00"/>
          </a:solidFill>
          <a:ln w="9525">
            <a:solidFill>
              <a:srgbClr val="000000"/>
            </a:solidFill>
            <a:round/>
            <a:headEnd/>
            <a:tailEnd/>
          </a:ln>
        </p:spPr>
        <p:txBody>
          <a:bodyPr wrap="none" anchor="ctr"/>
          <a:lstStyle/>
          <a:p>
            <a:endParaRPr lang="en-US"/>
          </a:p>
        </p:txBody>
      </p:sp>
      <p:sp>
        <p:nvSpPr>
          <p:cNvPr id="49222" name="AutoShape 69"/>
          <p:cNvSpPr>
            <a:spLocks noChangeArrowheads="1"/>
          </p:cNvSpPr>
          <p:nvPr/>
        </p:nvSpPr>
        <p:spPr bwMode="auto">
          <a:xfrm>
            <a:off x="6530975" y="2860675"/>
            <a:ext cx="258763" cy="258763"/>
          </a:xfrm>
          <a:prstGeom prst="roundRect">
            <a:avLst>
              <a:gd name="adj" fmla="val 616"/>
            </a:avLst>
          </a:prstGeom>
          <a:solidFill>
            <a:srgbClr val="FFFF00"/>
          </a:solidFill>
          <a:ln w="9525">
            <a:solidFill>
              <a:srgbClr val="000000"/>
            </a:solidFill>
            <a:round/>
            <a:headEnd/>
            <a:tailEnd/>
          </a:ln>
        </p:spPr>
        <p:txBody>
          <a:bodyPr wrap="none" anchor="ctr"/>
          <a:lstStyle/>
          <a:p>
            <a:endParaRPr lang="en-US"/>
          </a:p>
        </p:txBody>
      </p:sp>
      <p:sp>
        <p:nvSpPr>
          <p:cNvPr id="49223" name="Line 70"/>
          <p:cNvSpPr>
            <a:spLocks noChangeShapeType="1"/>
          </p:cNvSpPr>
          <p:nvPr/>
        </p:nvSpPr>
        <p:spPr bwMode="auto">
          <a:xfrm>
            <a:off x="6211888" y="2765425"/>
            <a:ext cx="1919287" cy="2005013"/>
          </a:xfrm>
          <a:prstGeom prst="line">
            <a:avLst/>
          </a:prstGeom>
          <a:noFill/>
          <a:ln w="18360">
            <a:solidFill>
              <a:srgbClr val="000000"/>
            </a:solidFill>
            <a:prstDash val="sysDot"/>
            <a:round/>
            <a:headEnd/>
            <a:tailEnd/>
          </a:ln>
        </p:spPr>
        <p:txBody>
          <a:bodyPr/>
          <a:lstStyle/>
          <a:p>
            <a:endParaRPr lang="en-US"/>
          </a:p>
        </p:txBody>
      </p:sp>
      <p:sp>
        <p:nvSpPr>
          <p:cNvPr id="49224" name="Line 71"/>
          <p:cNvSpPr>
            <a:spLocks noChangeShapeType="1"/>
          </p:cNvSpPr>
          <p:nvPr/>
        </p:nvSpPr>
        <p:spPr bwMode="auto">
          <a:xfrm>
            <a:off x="6443663" y="2489200"/>
            <a:ext cx="2035175" cy="1922463"/>
          </a:xfrm>
          <a:prstGeom prst="line">
            <a:avLst/>
          </a:prstGeom>
          <a:noFill/>
          <a:ln w="18360">
            <a:solidFill>
              <a:srgbClr val="000000"/>
            </a:solidFill>
            <a:prstDash val="sysDot"/>
            <a:round/>
            <a:headEnd/>
            <a:tailEnd/>
          </a:ln>
        </p:spPr>
        <p:txBody>
          <a:bodyPr/>
          <a:lstStyle/>
          <a:p>
            <a:endParaRPr lang="en-US"/>
          </a:p>
        </p:txBody>
      </p:sp>
      <p:sp>
        <p:nvSpPr>
          <p:cNvPr id="49225" name="Line 72"/>
          <p:cNvSpPr>
            <a:spLocks noChangeShapeType="1"/>
          </p:cNvSpPr>
          <p:nvPr/>
        </p:nvSpPr>
        <p:spPr bwMode="auto">
          <a:xfrm>
            <a:off x="5392738" y="5430838"/>
            <a:ext cx="1406525" cy="1587"/>
          </a:xfrm>
          <a:prstGeom prst="line">
            <a:avLst/>
          </a:prstGeom>
          <a:noFill/>
          <a:ln w="9525">
            <a:solidFill>
              <a:srgbClr val="000000"/>
            </a:solidFill>
            <a:round/>
            <a:headEnd type="triangle" w="med" len="med"/>
            <a:tailEnd type="triangle" w="med" len="med"/>
          </a:ln>
        </p:spPr>
        <p:txBody>
          <a:bodyPr/>
          <a:lstStyle/>
          <a:p>
            <a:endParaRPr lang="en-US"/>
          </a:p>
        </p:txBody>
      </p:sp>
      <p:sp>
        <p:nvSpPr>
          <p:cNvPr id="49226" name="Text Box 73"/>
          <p:cNvSpPr txBox="1">
            <a:spLocks noChangeArrowheads="1"/>
          </p:cNvSpPr>
          <p:nvPr/>
        </p:nvSpPr>
        <p:spPr bwMode="auto">
          <a:xfrm>
            <a:off x="5637213" y="5489575"/>
            <a:ext cx="1055687" cy="474663"/>
          </a:xfrm>
          <a:prstGeom prst="rect">
            <a:avLst/>
          </a:prstGeom>
          <a:noFill/>
          <a:ln w="9525">
            <a:noFill/>
            <a:round/>
            <a:headEnd/>
            <a:tailEnd/>
          </a:ln>
        </p:spPr>
        <p:txBody>
          <a:bodyPr lIns="0" tIns="0" rIns="0" bIns="0">
            <a:spAutoFit/>
          </a:bodyPr>
          <a:lstStyle/>
          <a:p>
            <a:pP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00" b="1">
                <a:latin typeface="Times New Roman" pitchFamily="18" charset="0"/>
              </a:rPr>
              <a:t>   BLOCK_SIZE</a:t>
            </a:r>
          </a:p>
        </p:txBody>
      </p:sp>
      <p:sp>
        <p:nvSpPr>
          <p:cNvPr id="49227" name="Text Box 74"/>
          <p:cNvSpPr txBox="1">
            <a:spLocks noChangeArrowheads="1"/>
          </p:cNvSpPr>
          <p:nvPr/>
        </p:nvSpPr>
        <p:spPr bwMode="auto">
          <a:xfrm>
            <a:off x="6032500" y="5915025"/>
            <a:ext cx="677863" cy="422275"/>
          </a:xfrm>
          <a:prstGeom prst="rect">
            <a:avLst/>
          </a:prstGeom>
          <a:noFill/>
          <a:ln w="9525">
            <a:noFill/>
            <a:round/>
            <a:headEnd/>
            <a:tailEnd/>
          </a:ln>
        </p:spPr>
        <p:txBody>
          <a:bodyPr lIns="0" tIns="0" rIns="0" bIns="0">
            <a:spAutoFit/>
          </a:bodyPr>
          <a:lstStyle/>
          <a:p>
            <a:pP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atin typeface="Times New Roman" pitchFamily="18" charset="0"/>
              </a:rPr>
              <a:t>M</a:t>
            </a:r>
          </a:p>
        </p:txBody>
      </p:sp>
      <p:sp>
        <p:nvSpPr>
          <p:cNvPr id="49228" name="Text Box 75"/>
          <p:cNvSpPr txBox="1">
            <a:spLocks noChangeArrowheads="1"/>
          </p:cNvSpPr>
          <p:nvPr/>
        </p:nvSpPr>
        <p:spPr bwMode="auto">
          <a:xfrm>
            <a:off x="7945438" y="5889625"/>
            <a:ext cx="744537" cy="422275"/>
          </a:xfrm>
          <a:prstGeom prst="rect">
            <a:avLst/>
          </a:prstGeom>
          <a:noFill/>
          <a:ln w="9525">
            <a:noFill/>
            <a:round/>
            <a:headEnd/>
            <a:tailEnd/>
          </a:ln>
        </p:spPr>
        <p:txBody>
          <a:bodyPr lIns="0" tIns="0" rIns="0" bIns="0">
            <a:spAutoFit/>
          </a:bodyPr>
          <a:lstStyle/>
          <a:p>
            <a:pP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atin typeface="Times New Roman" pitchFamily="18" charset="0"/>
              </a:rPr>
              <a:t>P</a:t>
            </a:r>
          </a:p>
        </p:txBody>
      </p:sp>
      <p:sp>
        <p:nvSpPr>
          <p:cNvPr id="49229" name="Text Box 76"/>
          <p:cNvSpPr txBox="1">
            <a:spLocks noChangeArrowheads="1"/>
          </p:cNvSpPr>
          <p:nvPr/>
        </p:nvSpPr>
        <p:spPr bwMode="auto">
          <a:xfrm>
            <a:off x="7829550" y="1219200"/>
            <a:ext cx="585788" cy="422275"/>
          </a:xfrm>
          <a:prstGeom prst="rect">
            <a:avLst/>
          </a:prstGeom>
          <a:noFill/>
          <a:ln w="9525">
            <a:noFill/>
            <a:round/>
            <a:headEnd/>
            <a:tailEnd/>
          </a:ln>
        </p:spPr>
        <p:txBody>
          <a:bodyPr lIns="0" tIns="0" rIns="0" bIns="0">
            <a:spAutoFit/>
          </a:bodyPr>
          <a:lstStyle/>
          <a:p>
            <a:pP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atin typeface="Times New Roman" pitchFamily="18" charset="0"/>
              </a:rPr>
              <a:t>N</a:t>
            </a:r>
          </a:p>
        </p:txBody>
      </p:sp>
      <p:sp>
        <p:nvSpPr>
          <p:cNvPr id="78" name="Footer Placeholder 3"/>
          <p:cNvSpPr>
            <a:spLocks noGrp="1"/>
          </p:cNvSpPr>
          <p:nvPr>
            <p:ph type="ftr" sz="quarter" idx="10"/>
          </p:nvPr>
        </p:nvSpPr>
        <p:spPr>
          <a:xfrm>
            <a:off x="381000" y="6172200"/>
            <a:ext cx="4267200" cy="609600"/>
          </a:xfrm>
          <a:noFill/>
        </p:spPr>
        <p:txBody>
          <a:bodyPr/>
          <a:lstStyle/>
          <a:p>
            <a:r>
              <a:rPr lang="en-US" smtClean="0"/>
              <a:t>© David Kirk/NVIDIA and Wen-mei W. Hwu, 2007</a:t>
            </a:r>
          </a:p>
          <a:p>
            <a:r>
              <a:rPr lang="en-US" smtClean="0"/>
              <a:t>ECE 498AL, University of Illinois, Urbana-Champaign</a:t>
            </a:r>
            <a:endParaRPr lang="en-US" dirty="0" smtClean="0"/>
          </a:p>
        </p:txBody>
      </p:sp>
    </p:spTree>
    <p:extLst>
      <p:ext uri="{BB962C8B-B14F-4D97-AF65-F5344CB8AC3E}">
        <p14:creationId xmlns:p14="http://schemas.microsoft.com/office/powerpoint/2010/main" val="3198314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lstStyle/>
          <a:p>
            <a:pPr eaLnBrk="1" hangingPunct="1"/>
            <a:r>
              <a:rPr lang="en-US" sz="3600" smtClean="0"/>
              <a:t>Step 3: Matrix Multiplication Host-side Main Program Code</a:t>
            </a:r>
          </a:p>
        </p:txBody>
      </p:sp>
      <p:sp>
        <p:nvSpPr>
          <p:cNvPr id="3077" name="Text Box 4"/>
          <p:cNvSpPr txBox="1">
            <a:spLocks noChangeArrowheads="1"/>
          </p:cNvSpPr>
          <p:nvPr/>
        </p:nvSpPr>
        <p:spPr bwMode="auto">
          <a:xfrm>
            <a:off x="593725" y="1535113"/>
            <a:ext cx="5783263" cy="4664075"/>
          </a:xfrm>
          <a:prstGeom prst="rect">
            <a:avLst/>
          </a:prstGeom>
          <a:noFill/>
          <a:ln w="9525">
            <a:noFill/>
            <a:miter lim="800000"/>
            <a:headEnd/>
            <a:tailEnd/>
          </a:ln>
        </p:spPr>
        <p:txBody>
          <a:bodyPr wrap="none">
            <a:spAutoFit/>
          </a:bodyPr>
          <a:lstStyle/>
          <a:p>
            <a:r>
              <a:rPr lang="en-US" sz="2000">
                <a:latin typeface="Arial" pitchFamily="34" charset="0"/>
              </a:rPr>
              <a:t>int main(void) {</a:t>
            </a:r>
          </a:p>
          <a:p>
            <a:r>
              <a:rPr lang="en-US" sz="2000">
                <a:latin typeface="Arial" pitchFamily="34" charset="0"/>
              </a:rPr>
              <a:t>// Allocate and initialize the matrices</a:t>
            </a:r>
          </a:p>
          <a:p>
            <a:r>
              <a:rPr lang="en-US" sz="2000">
                <a:latin typeface="Arial" pitchFamily="34" charset="0"/>
              </a:rPr>
              <a:t>    Matrix  M  = AllocateMatrix(WIDTH, WIDTH, 1);</a:t>
            </a:r>
          </a:p>
          <a:p>
            <a:r>
              <a:rPr lang="en-US" sz="2000">
                <a:latin typeface="Arial" pitchFamily="34" charset="0"/>
              </a:rPr>
              <a:t>    Matrix  N  = AllocateMatrix(WIDTH, WIDTH, 1);</a:t>
            </a:r>
          </a:p>
          <a:p>
            <a:r>
              <a:rPr lang="en-US" sz="2000">
                <a:latin typeface="Arial" pitchFamily="34" charset="0"/>
              </a:rPr>
              <a:t>    Matrix  P  = AllocateMatrix(WIDTH, WIDTH, 0);</a:t>
            </a:r>
          </a:p>
          <a:p>
            <a:endParaRPr lang="en-US" sz="2000">
              <a:latin typeface="Arial" pitchFamily="34" charset="0"/>
            </a:endParaRPr>
          </a:p>
          <a:p>
            <a:r>
              <a:rPr lang="en-US" sz="2000">
                <a:latin typeface="Arial" pitchFamily="34" charset="0"/>
              </a:rPr>
              <a:t>// M * N on the device</a:t>
            </a:r>
          </a:p>
          <a:p>
            <a:r>
              <a:rPr lang="en-US" sz="2000">
                <a:latin typeface="Arial" pitchFamily="34" charset="0"/>
              </a:rPr>
              <a:t>    MatrixMulOnDevice(M, N, P);</a:t>
            </a:r>
          </a:p>
          <a:p>
            <a:endParaRPr lang="en-US" sz="2000">
              <a:latin typeface="Arial" pitchFamily="34" charset="0"/>
            </a:endParaRPr>
          </a:p>
          <a:p>
            <a:r>
              <a:rPr lang="en-US" sz="2000">
                <a:latin typeface="Arial" pitchFamily="34" charset="0"/>
              </a:rPr>
              <a:t>// Free matrices</a:t>
            </a:r>
          </a:p>
          <a:p>
            <a:r>
              <a:rPr lang="en-US" sz="2000">
                <a:latin typeface="Arial" pitchFamily="34" charset="0"/>
              </a:rPr>
              <a:t>    FreeMatrix(M);</a:t>
            </a:r>
          </a:p>
          <a:p>
            <a:r>
              <a:rPr lang="en-US" sz="2000">
                <a:latin typeface="Arial" pitchFamily="34" charset="0"/>
              </a:rPr>
              <a:t>    FreeMatrix(N);</a:t>
            </a:r>
          </a:p>
          <a:p>
            <a:r>
              <a:rPr lang="en-US" sz="2000">
                <a:latin typeface="Arial" pitchFamily="34" charset="0"/>
              </a:rPr>
              <a:t>    FreeMatrix(P);</a:t>
            </a:r>
          </a:p>
          <a:p>
            <a:r>
              <a:rPr lang="en-US" sz="2000">
                <a:latin typeface="Arial" pitchFamily="34" charset="0"/>
              </a:rPr>
              <a:t>return 0;</a:t>
            </a:r>
          </a:p>
          <a:p>
            <a:r>
              <a:rPr lang="en-US" sz="2000">
                <a:latin typeface="Arial" pitchFamily="34" charset="0"/>
              </a:rPr>
              <a:t>}</a:t>
            </a:r>
          </a:p>
        </p:txBody>
      </p:sp>
      <p:sp>
        <p:nvSpPr>
          <p:cNvPr id="6" name="Footer Placeholder 3"/>
          <p:cNvSpPr>
            <a:spLocks noGrp="1"/>
          </p:cNvSpPr>
          <p:nvPr>
            <p:ph type="ftr" sz="quarter" idx="10"/>
          </p:nvPr>
        </p:nvSpPr>
        <p:spPr>
          <a:xfrm>
            <a:off x="381000" y="6172200"/>
            <a:ext cx="4267200" cy="609600"/>
          </a:xfrm>
          <a:noFill/>
        </p:spPr>
        <p:txBody>
          <a:bodyPr/>
          <a:lstStyle/>
          <a:p>
            <a:r>
              <a:rPr lang="en-US" smtClean="0"/>
              <a:t>© David Kirk/NVIDIA and Wen-mei W. Hwu, 2007</a:t>
            </a:r>
          </a:p>
          <a:p>
            <a:r>
              <a:rPr lang="en-US" smtClean="0"/>
              <a:t>ECE 498AL, University of Illinois, Urbana-Champaign</a:t>
            </a:r>
            <a:endParaRPr lang="en-US" dirty="0" smtClean="0"/>
          </a:p>
        </p:txBody>
      </p:sp>
      <p:sp>
        <p:nvSpPr>
          <p:cNvPr id="2" name="Content Placeholder 1"/>
          <p:cNvSpPr>
            <a:spLocks noGrp="1"/>
          </p:cNvSpPr>
          <p:nvPr>
            <p:ph idx="1"/>
          </p:nvPr>
        </p:nvSpPr>
        <p:spPr/>
        <p:txBody>
          <a:bodyPr/>
          <a:lstStyle/>
          <a:p>
            <a:endParaRPr lang="en-US" dirty="0"/>
          </a:p>
        </p:txBody>
      </p:sp>
    </p:spTree>
    <p:extLst>
      <p:ext uri="{BB962C8B-B14F-4D97-AF65-F5344CB8AC3E}">
        <p14:creationId xmlns:p14="http://schemas.microsoft.com/office/powerpoint/2010/main" val="19758389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ChangeArrowheads="1"/>
          </p:cNvSpPr>
          <p:nvPr>
            <p:ph type="title"/>
          </p:nvPr>
        </p:nvSpPr>
        <p:spPr/>
        <p:txBody>
          <a:bodyPr/>
          <a:lstStyle/>
          <a:p>
            <a:pPr eaLnBrk="1" hangingPunct="1"/>
            <a:r>
              <a:rPr lang="en-US" sz="3600" smtClean="0"/>
              <a:t>Step 3: Matrix Multiplication</a:t>
            </a:r>
            <a:br>
              <a:rPr lang="en-US" sz="3600" smtClean="0"/>
            </a:br>
            <a:r>
              <a:rPr lang="en-US" sz="3600" smtClean="0"/>
              <a:t>Host-side code</a:t>
            </a:r>
          </a:p>
        </p:txBody>
      </p:sp>
      <p:sp>
        <p:nvSpPr>
          <p:cNvPr id="50180" name="Text Box 3"/>
          <p:cNvSpPr txBox="1">
            <a:spLocks noChangeArrowheads="1"/>
          </p:cNvSpPr>
          <p:nvPr/>
        </p:nvSpPr>
        <p:spPr bwMode="auto">
          <a:xfrm>
            <a:off x="593725" y="1563688"/>
            <a:ext cx="7583488" cy="4419600"/>
          </a:xfrm>
          <a:prstGeom prst="rect">
            <a:avLst/>
          </a:prstGeom>
          <a:noFill/>
          <a:ln w="9525">
            <a:noFill/>
            <a:miter lim="800000"/>
            <a:headEnd/>
            <a:tailEnd/>
          </a:ln>
        </p:spPr>
        <p:txBody>
          <a:bodyPr wrap="none">
            <a:spAutoFit/>
          </a:bodyPr>
          <a:lstStyle/>
          <a:p>
            <a:r>
              <a:rPr lang="en-US">
                <a:latin typeface="Arial" pitchFamily="34" charset="0"/>
              </a:rPr>
              <a:t>// Matrix multiplication on the device</a:t>
            </a:r>
          </a:p>
          <a:p>
            <a:r>
              <a:rPr lang="en-US" sz="2000">
                <a:latin typeface="Arial" pitchFamily="34" charset="0"/>
              </a:rPr>
              <a:t>void MatrixMulOnDevice(const Matrix M, const Matrix N, Matrix P)</a:t>
            </a:r>
          </a:p>
          <a:p>
            <a:r>
              <a:rPr lang="en-US" sz="2000">
                <a:latin typeface="Arial" pitchFamily="34" charset="0"/>
              </a:rPr>
              <a:t>{</a:t>
            </a:r>
          </a:p>
          <a:p>
            <a:r>
              <a:rPr lang="en-US" sz="2000">
                <a:latin typeface="Arial" pitchFamily="34" charset="0"/>
              </a:rPr>
              <a:t>    // Load M and N to the device</a:t>
            </a:r>
          </a:p>
          <a:p>
            <a:r>
              <a:rPr lang="en-US" sz="2000">
                <a:latin typeface="Arial" pitchFamily="34" charset="0"/>
              </a:rPr>
              <a:t>    Matrix Md = AllocateDeviceMatrix(M);</a:t>
            </a:r>
          </a:p>
          <a:p>
            <a:r>
              <a:rPr lang="en-US" sz="2000">
                <a:latin typeface="Arial" pitchFamily="34" charset="0"/>
              </a:rPr>
              <a:t>    CopyToDeviceMatrix(Md, M);</a:t>
            </a:r>
          </a:p>
          <a:p>
            <a:r>
              <a:rPr lang="en-US" sz="2000">
                <a:latin typeface="Arial" pitchFamily="34" charset="0"/>
              </a:rPr>
              <a:t>    Matrix Nd = AllocateDeviceMatrix(N);</a:t>
            </a:r>
          </a:p>
          <a:p>
            <a:r>
              <a:rPr lang="en-US" sz="2000">
                <a:latin typeface="Arial" pitchFamily="34" charset="0"/>
              </a:rPr>
              <a:t>    CopyToDeviceMatrix(Nd, N);</a:t>
            </a:r>
          </a:p>
          <a:p>
            <a:endParaRPr lang="en-US" sz="2000">
              <a:latin typeface="Arial" pitchFamily="34" charset="0"/>
            </a:endParaRPr>
          </a:p>
          <a:p>
            <a:r>
              <a:rPr lang="en-US" sz="2000">
                <a:latin typeface="Arial" pitchFamily="34" charset="0"/>
              </a:rPr>
              <a:t>    // Allocate P on the device</a:t>
            </a:r>
          </a:p>
          <a:p>
            <a:r>
              <a:rPr lang="en-US" sz="2000">
                <a:latin typeface="Arial" pitchFamily="34" charset="0"/>
              </a:rPr>
              <a:t>    Matrix Pd = AllocateDeviceMatrix(P);</a:t>
            </a:r>
          </a:p>
          <a:p>
            <a:r>
              <a:rPr lang="en-US" sz="2000">
                <a:latin typeface="Arial" pitchFamily="34" charset="0"/>
              </a:rPr>
              <a:t>    CopyToDeviceMatrix(Pd, P); // Clear memory</a:t>
            </a:r>
          </a:p>
          <a:p>
            <a:endParaRPr lang="en-US" sz="2000">
              <a:latin typeface="Arial" pitchFamily="34" charset="0"/>
            </a:endParaRPr>
          </a:p>
          <a:p>
            <a:r>
              <a:rPr lang="en-US" sz="2000">
                <a:latin typeface="Arial" pitchFamily="34" charset="0"/>
              </a:rPr>
              <a:t>    </a:t>
            </a:r>
          </a:p>
        </p:txBody>
      </p:sp>
      <p:sp>
        <p:nvSpPr>
          <p:cNvPr id="5" name="Footer Placeholder 3"/>
          <p:cNvSpPr>
            <a:spLocks noGrp="1"/>
          </p:cNvSpPr>
          <p:nvPr>
            <p:ph type="ftr" sz="quarter" idx="10"/>
          </p:nvPr>
        </p:nvSpPr>
        <p:spPr>
          <a:xfrm>
            <a:off x="381000" y="6172200"/>
            <a:ext cx="4267200" cy="609600"/>
          </a:xfrm>
          <a:noFill/>
        </p:spPr>
        <p:txBody>
          <a:bodyPr/>
          <a:lstStyle/>
          <a:p>
            <a:r>
              <a:rPr lang="en-US" smtClean="0"/>
              <a:t>© David Kirk/NVIDIA and Wen-mei W. Hwu, 2007</a:t>
            </a:r>
          </a:p>
          <a:p>
            <a:r>
              <a:rPr lang="en-US" smtClean="0"/>
              <a:t>ECE 498AL, University of Illinois, Urbana-Champaign</a:t>
            </a:r>
            <a:endParaRPr lang="en-US" dirty="0" smtClean="0"/>
          </a:p>
        </p:txBody>
      </p:sp>
    </p:spTree>
    <p:extLst>
      <p:ext uri="{BB962C8B-B14F-4D97-AF65-F5344CB8AC3E}">
        <p14:creationId xmlns:p14="http://schemas.microsoft.com/office/powerpoint/2010/main" val="9218611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title"/>
          </p:nvPr>
        </p:nvSpPr>
        <p:spPr/>
        <p:txBody>
          <a:bodyPr/>
          <a:lstStyle/>
          <a:p>
            <a:pPr eaLnBrk="1" hangingPunct="1"/>
            <a:r>
              <a:rPr lang="en-US" sz="3600" smtClean="0"/>
              <a:t>Step 3: Matrix Multiplication</a:t>
            </a:r>
            <a:br>
              <a:rPr lang="en-US" sz="3600" smtClean="0"/>
            </a:br>
            <a:r>
              <a:rPr lang="en-US" sz="3600" smtClean="0"/>
              <a:t>Host-side Code (cont.)</a:t>
            </a:r>
          </a:p>
        </p:txBody>
      </p:sp>
      <p:sp>
        <p:nvSpPr>
          <p:cNvPr id="51204" name="Text Box 3"/>
          <p:cNvSpPr txBox="1">
            <a:spLocks noChangeArrowheads="1"/>
          </p:cNvSpPr>
          <p:nvPr/>
        </p:nvSpPr>
        <p:spPr bwMode="auto">
          <a:xfrm>
            <a:off x="593725" y="1458913"/>
            <a:ext cx="8021638" cy="5456237"/>
          </a:xfrm>
          <a:prstGeom prst="rect">
            <a:avLst/>
          </a:prstGeom>
          <a:noFill/>
          <a:ln w="9525">
            <a:noFill/>
            <a:miter lim="800000"/>
            <a:headEnd/>
            <a:tailEnd/>
          </a:ln>
        </p:spPr>
        <p:txBody>
          <a:bodyPr wrap="none">
            <a:spAutoFit/>
          </a:bodyPr>
          <a:lstStyle/>
          <a:p>
            <a:r>
              <a:rPr lang="en-US" sz="2000">
                <a:latin typeface="Arial" pitchFamily="34" charset="0"/>
              </a:rPr>
              <a:t>// Setup the execution configuration</a:t>
            </a:r>
          </a:p>
          <a:p>
            <a:r>
              <a:rPr lang="en-US" sz="2000">
                <a:latin typeface="Arial" pitchFamily="34" charset="0"/>
              </a:rPr>
              <a:t>    dim3 dimBlock(WIDTH, WIDTH);</a:t>
            </a:r>
          </a:p>
          <a:p>
            <a:r>
              <a:rPr lang="en-US" sz="2000">
                <a:latin typeface="Arial" pitchFamily="34" charset="0"/>
              </a:rPr>
              <a:t>    dim3 dimGrid(1, 1);</a:t>
            </a:r>
          </a:p>
          <a:p>
            <a:endParaRPr lang="en-US" sz="2000">
              <a:latin typeface="Arial" pitchFamily="34" charset="0"/>
            </a:endParaRPr>
          </a:p>
          <a:p>
            <a:r>
              <a:rPr lang="en-US" sz="2000">
                <a:latin typeface="Arial" pitchFamily="34" charset="0"/>
              </a:rPr>
              <a:t>    </a:t>
            </a:r>
            <a:r>
              <a:rPr lang="en-US" sz="2800">
                <a:latin typeface="Arial" pitchFamily="34" charset="0"/>
              </a:rPr>
              <a:t>// Launch the device computation threads!</a:t>
            </a:r>
          </a:p>
          <a:p>
            <a:r>
              <a:rPr lang="en-US" sz="2000">
                <a:latin typeface="Arial" pitchFamily="34" charset="0"/>
              </a:rPr>
              <a:t>    </a:t>
            </a:r>
            <a:r>
              <a:rPr lang="en-US">
                <a:latin typeface="Arial" pitchFamily="34" charset="0"/>
              </a:rPr>
              <a:t>MatrixMulKernel&lt;&lt;&lt;dimGrid, dimBlock&gt;&gt;&gt;(Md, Nd, Pd);</a:t>
            </a:r>
          </a:p>
          <a:p>
            <a:endParaRPr lang="en-US" sz="2000" b="1">
              <a:latin typeface="Arial" pitchFamily="34" charset="0"/>
            </a:endParaRPr>
          </a:p>
          <a:p>
            <a:r>
              <a:rPr lang="en-US" sz="2000">
                <a:latin typeface="Arial" pitchFamily="34" charset="0"/>
              </a:rPr>
              <a:t>    // Read P from the device</a:t>
            </a:r>
          </a:p>
          <a:p>
            <a:r>
              <a:rPr lang="en-US" sz="2000">
                <a:latin typeface="Arial" pitchFamily="34" charset="0"/>
              </a:rPr>
              <a:t>    CopyFromDeviceMatrix(P, Pd); </a:t>
            </a:r>
          </a:p>
          <a:p>
            <a:endParaRPr lang="en-US" sz="2000">
              <a:latin typeface="Arial" pitchFamily="34" charset="0"/>
            </a:endParaRPr>
          </a:p>
          <a:p>
            <a:r>
              <a:rPr lang="en-US" sz="2000">
                <a:latin typeface="Arial" pitchFamily="34" charset="0"/>
              </a:rPr>
              <a:t>    // Free device matrices</a:t>
            </a:r>
          </a:p>
          <a:p>
            <a:r>
              <a:rPr lang="en-US" sz="2000">
                <a:latin typeface="Arial" pitchFamily="34" charset="0"/>
              </a:rPr>
              <a:t>    FreeDeviceMatrix(Md);</a:t>
            </a:r>
          </a:p>
          <a:p>
            <a:r>
              <a:rPr lang="en-US" sz="2000">
                <a:latin typeface="Arial" pitchFamily="34" charset="0"/>
              </a:rPr>
              <a:t>    FreeDeviceMatrix(Nd);</a:t>
            </a:r>
          </a:p>
          <a:p>
            <a:r>
              <a:rPr lang="en-US" sz="2000">
                <a:latin typeface="Arial" pitchFamily="34" charset="0"/>
              </a:rPr>
              <a:t>    FreeDeviceMatrix(Pd);</a:t>
            </a:r>
          </a:p>
          <a:p>
            <a:r>
              <a:rPr lang="en-US" sz="2000">
                <a:latin typeface="Arial" pitchFamily="34" charset="0"/>
              </a:rPr>
              <a:t>}</a:t>
            </a:r>
          </a:p>
          <a:p>
            <a:endParaRPr lang="en-US" sz="2000">
              <a:latin typeface="Arial" pitchFamily="34" charset="0"/>
            </a:endParaRPr>
          </a:p>
          <a:p>
            <a:endParaRPr lang="en-US" sz="2000">
              <a:latin typeface="Arial" pitchFamily="34" charset="0"/>
            </a:endParaRPr>
          </a:p>
        </p:txBody>
      </p:sp>
      <p:sp>
        <p:nvSpPr>
          <p:cNvPr id="5" name="Footer Placeholder 3"/>
          <p:cNvSpPr>
            <a:spLocks noGrp="1"/>
          </p:cNvSpPr>
          <p:nvPr>
            <p:ph type="ftr" sz="quarter" idx="10"/>
          </p:nvPr>
        </p:nvSpPr>
        <p:spPr>
          <a:xfrm>
            <a:off x="381000" y="6172200"/>
            <a:ext cx="4267200" cy="609600"/>
          </a:xfrm>
          <a:noFill/>
        </p:spPr>
        <p:txBody>
          <a:bodyPr/>
          <a:lstStyle/>
          <a:p>
            <a:r>
              <a:rPr lang="en-US" smtClean="0"/>
              <a:t>© David Kirk/NVIDIA and Wen-mei W. Hwu, 2007</a:t>
            </a:r>
          </a:p>
          <a:p>
            <a:r>
              <a:rPr lang="en-US" smtClean="0"/>
              <a:t>ECE 498AL, University of Illinois, Urbana-Champaign</a:t>
            </a:r>
            <a:endParaRPr lang="en-US" dirty="0" smtClean="0"/>
          </a:p>
        </p:txBody>
      </p:sp>
    </p:spTree>
    <p:extLst>
      <p:ext uri="{BB962C8B-B14F-4D97-AF65-F5344CB8AC3E}">
        <p14:creationId xmlns:p14="http://schemas.microsoft.com/office/powerpoint/2010/main" val="11560646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a:xfrm>
            <a:off x="685800" y="0"/>
            <a:ext cx="7924800" cy="1143000"/>
          </a:xfrm>
        </p:spPr>
        <p:txBody>
          <a:bodyPr/>
          <a:lstStyle/>
          <a:p>
            <a:pPr eaLnBrk="1" hangingPunct="1"/>
            <a:r>
              <a:rPr lang="en-US" smtClean="0"/>
              <a:t>Speedup of Applications</a:t>
            </a:r>
          </a:p>
        </p:txBody>
      </p:sp>
      <p:sp>
        <p:nvSpPr>
          <p:cNvPr id="1029" name="Rectangle 3"/>
          <p:cNvSpPr>
            <a:spLocks noGrp="1" noChangeArrowheads="1"/>
          </p:cNvSpPr>
          <p:nvPr>
            <p:ph type="body" sz="half" idx="2"/>
          </p:nvPr>
        </p:nvSpPr>
        <p:spPr>
          <a:xfrm>
            <a:off x="685800" y="4038600"/>
            <a:ext cx="7924800" cy="1639888"/>
          </a:xfrm>
        </p:spPr>
        <p:txBody>
          <a:bodyPr/>
          <a:lstStyle/>
          <a:p>
            <a:pPr marL="234950" indent="-179388" eaLnBrk="1" hangingPunct="1">
              <a:lnSpc>
                <a:spcPct val="90000"/>
              </a:lnSpc>
            </a:pPr>
            <a:r>
              <a:rPr lang="en-US" sz="2000" dirty="0" err="1" smtClean="0"/>
              <a:t>GeForce</a:t>
            </a:r>
            <a:r>
              <a:rPr lang="en-US" sz="2000" dirty="0" smtClean="0"/>
              <a:t> 8800 GTX vs. 2.2GHz </a:t>
            </a:r>
            <a:r>
              <a:rPr lang="en-US" sz="2000" dirty="0" err="1" smtClean="0"/>
              <a:t>Opteron</a:t>
            </a:r>
            <a:r>
              <a:rPr lang="en-US" sz="2000" dirty="0" smtClean="0"/>
              <a:t> 248 </a:t>
            </a:r>
          </a:p>
          <a:p>
            <a:pPr marL="234950" indent="-179388" eaLnBrk="1" hangingPunct="1">
              <a:lnSpc>
                <a:spcPct val="90000"/>
              </a:lnSpc>
            </a:pPr>
            <a:r>
              <a:rPr lang="en-US" sz="2000" dirty="0" smtClean="0"/>
              <a:t>10</a:t>
            </a:r>
            <a:r>
              <a:rPr lang="en-US" sz="2000" dirty="0" smtClean="0">
                <a:sym typeface="Symbol" pitchFamily="18" charset="2"/>
              </a:rPr>
              <a:t> speedup in a kernel is typical, as long as the kernel can occupy enough parallel threads</a:t>
            </a:r>
          </a:p>
          <a:p>
            <a:pPr marL="234950" indent="-179388" eaLnBrk="1" hangingPunct="1">
              <a:lnSpc>
                <a:spcPct val="90000"/>
              </a:lnSpc>
            </a:pPr>
            <a:r>
              <a:rPr lang="en-US" sz="2000" dirty="0" smtClean="0">
                <a:sym typeface="Symbol" pitchFamily="18" charset="2"/>
              </a:rPr>
              <a:t>25 to 400 speedup if the function’s data requirements and control flow suit the GPU and the application is optimized</a:t>
            </a:r>
          </a:p>
          <a:p>
            <a:pPr marL="234950" indent="-179388" eaLnBrk="1" hangingPunct="1">
              <a:lnSpc>
                <a:spcPct val="90000"/>
              </a:lnSpc>
            </a:pPr>
            <a:r>
              <a:rPr lang="en-US" sz="2000" dirty="0" smtClean="0"/>
              <a:t>Keep in mind that the speedup also reflects how suitable the CPU is for executing the kernel</a:t>
            </a:r>
          </a:p>
        </p:txBody>
      </p:sp>
      <p:graphicFrame>
        <p:nvGraphicFramePr>
          <p:cNvPr id="1026" name="Object 4"/>
          <p:cNvGraphicFramePr>
            <a:graphicFrameLocks noGrp="1" noChangeAspect="1"/>
          </p:cNvGraphicFramePr>
          <p:nvPr>
            <p:ph sz="half" idx="1"/>
          </p:nvPr>
        </p:nvGraphicFramePr>
        <p:xfrm>
          <a:off x="0" y="838200"/>
          <a:ext cx="9144000" cy="3657600"/>
        </p:xfrm>
        <a:graphic>
          <a:graphicData uri="http://schemas.openxmlformats.org/presentationml/2006/ole">
            <mc:AlternateContent xmlns:mc="http://schemas.openxmlformats.org/markup-compatibility/2006">
              <mc:Choice xmlns:v="urn:schemas-microsoft-com:vml" Requires="v">
                <p:oleObj spid="_x0000_s5131" name="Visio" r:id="rId4" imgW="6849656" imgH="2739676" progId="">
                  <p:embed/>
                </p:oleObj>
              </mc:Choice>
              <mc:Fallback>
                <p:oleObj name="Visio" r:id="rId4" imgW="6849656" imgH="2739676"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838200"/>
                        <a:ext cx="9144000" cy="365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Footer Placeholder 3"/>
          <p:cNvSpPr txBox="1">
            <a:spLocks/>
          </p:cNvSpPr>
          <p:nvPr/>
        </p:nvSpPr>
        <p:spPr>
          <a:xfrm>
            <a:off x="381000" y="6172200"/>
            <a:ext cx="4191000" cy="609600"/>
          </a:xfrm>
          <a:prstGeom prst="rect">
            <a:avLst/>
          </a:prstGeom>
          <a:noFill/>
          <a:ln/>
        </p:spPr>
        <p:txBody>
          <a:bodyPr vert="horz" lIns="91440" tIns="45720" rIns="91440" bIns="4572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tint val="75000"/>
                  </a:schemeClr>
                </a:solidFill>
                <a:effectLst/>
                <a:uLnTx/>
                <a:uFillTx/>
                <a:latin typeface="+mn-lt"/>
                <a:ea typeface="+mn-ea"/>
                <a:cs typeface="+mn-cs"/>
              </a:rPr>
              <a:t>© David Kirk/NVIDIA and </a:t>
            </a:r>
            <a:r>
              <a:rPr kumimoji="0" lang="en-US" sz="1400" b="0" i="0" u="none" strike="noStrike" kern="1200" cap="none" spc="0" normalizeH="0" baseline="0" noProof="0" dirty="0" err="1" smtClean="0">
                <a:ln>
                  <a:noFill/>
                </a:ln>
                <a:solidFill>
                  <a:schemeClr val="tx1">
                    <a:tint val="75000"/>
                  </a:schemeClr>
                </a:solidFill>
                <a:effectLst/>
                <a:uLnTx/>
                <a:uFillTx/>
                <a:latin typeface="+mn-lt"/>
                <a:ea typeface="+mn-ea"/>
                <a:cs typeface="+mn-cs"/>
              </a:rPr>
              <a:t>Wen-mei</a:t>
            </a:r>
            <a:r>
              <a:rPr kumimoji="0" lang="en-US" sz="1400" b="0" i="0" u="none" strike="noStrike" kern="1200" cap="none" spc="0" normalizeH="0" baseline="0" noProof="0" dirty="0" smtClean="0">
                <a:ln>
                  <a:noFill/>
                </a:ln>
                <a:solidFill>
                  <a:schemeClr val="tx1">
                    <a:tint val="75000"/>
                  </a:schemeClr>
                </a:solidFill>
                <a:effectLst/>
                <a:uLnTx/>
                <a:uFillTx/>
                <a:latin typeface="+mn-lt"/>
                <a:ea typeface="+mn-ea"/>
                <a:cs typeface="+mn-cs"/>
              </a:rPr>
              <a:t> W. </a:t>
            </a:r>
            <a:r>
              <a:rPr kumimoji="0" lang="en-US" sz="1400" b="0" i="0" u="none" strike="noStrike" kern="1200" cap="none" spc="0" normalizeH="0" baseline="0" noProof="0" dirty="0" err="1" smtClean="0">
                <a:ln>
                  <a:noFill/>
                </a:ln>
                <a:solidFill>
                  <a:schemeClr val="tx1">
                    <a:tint val="75000"/>
                  </a:schemeClr>
                </a:solidFill>
                <a:effectLst/>
                <a:uLnTx/>
                <a:uFillTx/>
                <a:latin typeface="+mn-lt"/>
                <a:ea typeface="+mn-ea"/>
                <a:cs typeface="+mn-cs"/>
              </a:rPr>
              <a:t>Hwu</a:t>
            </a:r>
            <a:r>
              <a:rPr kumimoji="0" lang="en-US" sz="1400" b="0" i="0" u="none" strike="noStrike" kern="1200" cap="none" spc="0" normalizeH="0" baseline="0" noProof="0" dirty="0" smtClean="0">
                <a:ln>
                  <a:noFill/>
                </a:ln>
                <a:solidFill>
                  <a:schemeClr val="tx1">
                    <a:tint val="75000"/>
                  </a:schemeClr>
                </a:solidFill>
                <a:effectLst/>
                <a:uLnTx/>
                <a:uFillTx/>
                <a:latin typeface="+mn-lt"/>
                <a:ea typeface="+mn-ea"/>
                <a:cs typeface="+mn-cs"/>
              </a:rPr>
              <a:t>, 2007</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tint val="75000"/>
                  </a:schemeClr>
                </a:solidFill>
                <a:effectLst/>
                <a:uLnTx/>
                <a:uFillTx/>
                <a:latin typeface="+mn-lt"/>
                <a:ea typeface="+mn-ea"/>
                <a:cs typeface="+mn-cs"/>
              </a:rPr>
              <a:t>ECE 498AL, University of Illinois, Urbana-Champaign</a:t>
            </a:r>
          </a:p>
        </p:txBody>
      </p:sp>
    </p:spTree>
    <p:extLst>
      <p:ext uri="{BB962C8B-B14F-4D97-AF65-F5344CB8AC3E}">
        <p14:creationId xmlns:p14="http://schemas.microsoft.com/office/powerpoint/2010/main" val="409591786"/>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ChangeArrowheads="1"/>
          </p:cNvSpPr>
          <p:nvPr>
            <p:ph type="title"/>
          </p:nvPr>
        </p:nvSpPr>
        <p:spPr/>
        <p:txBody>
          <a:bodyPr/>
          <a:lstStyle/>
          <a:p>
            <a:pPr eaLnBrk="1" hangingPunct="1"/>
            <a:r>
              <a:rPr lang="en-US" sz="3600" smtClean="0"/>
              <a:t>Step 4: Matrix Multiplication</a:t>
            </a:r>
            <a:br>
              <a:rPr lang="en-US" sz="3600" smtClean="0"/>
            </a:br>
            <a:r>
              <a:rPr lang="en-US" sz="3600" smtClean="0"/>
              <a:t>Device-side Kernel Function</a:t>
            </a:r>
          </a:p>
        </p:txBody>
      </p:sp>
      <p:sp>
        <p:nvSpPr>
          <p:cNvPr id="52228" name="Text Box 3"/>
          <p:cNvSpPr txBox="1">
            <a:spLocks noChangeArrowheads="1"/>
          </p:cNvSpPr>
          <p:nvPr/>
        </p:nvSpPr>
        <p:spPr bwMode="auto">
          <a:xfrm>
            <a:off x="457200" y="1555750"/>
            <a:ext cx="8686800" cy="4413250"/>
          </a:xfrm>
          <a:prstGeom prst="rect">
            <a:avLst/>
          </a:prstGeom>
          <a:noFill/>
          <a:ln w="9525">
            <a:noFill/>
            <a:miter lim="800000"/>
            <a:headEnd/>
            <a:tailEnd/>
          </a:ln>
        </p:spPr>
        <p:txBody>
          <a:bodyPr>
            <a:spAutoFit/>
          </a:bodyPr>
          <a:lstStyle/>
          <a:p>
            <a:r>
              <a:rPr lang="en-US">
                <a:latin typeface="Arial" pitchFamily="34" charset="0"/>
              </a:rPr>
              <a:t>// Matrix multiplication kernel – thread specification</a:t>
            </a:r>
          </a:p>
          <a:p>
            <a:r>
              <a:rPr lang="en-US">
                <a:latin typeface="Arial" pitchFamily="34" charset="0"/>
              </a:rPr>
              <a:t>__global__ void MatrixMulKernel(Matrix M, Matrix N, Matrix P)</a:t>
            </a:r>
          </a:p>
          <a:p>
            <a:r>
              <a:rPr lang="en-US">
                <a:latin typeface="Arial" pitchFamily="34" charset="0"/>
              </a:rPr>
              <a:t>{</a:t>
            </a:r>
          </a:p>
          <a:p>
            <a:r>
              <a:rPr lang="en-US">
                <a:latin typeface="Arial" pitchFamily="34" charset="0"/>
              </a:rPr>
              <a:t>    // 2D Thread ID</a:t>
            </a:r>
          </a:p>
          <a:p>
            <a:r>
              <a:rPr lang="en-US">
                <a:latin typeface="Arial" pitchFamily="34" charset="0"/>
              </a:rPr>
              <a:t>    int tx = threadIdx.x;</a:t>
            </a:r>
          </a:p>
          <a:p>
            <a:r>
              <a:rPr lang="en-US">
                <a:latin typeface="Arial" pitchFamily="34" charset="0"/>
              </a:rPr>
              <a:t>    int ty = threadIdx.y;</a:t>
            </a:r>
          </a:p>
          <a:p>
            <a:endParaRPr lang="en-US">
              <a:latin typeface="Arial" pitchFamily="34" charset="0"/>
            </a:endParaRPr>
          </a:p>
          <a:p>
            <a:r>
              <a:rPr lang="en-US" altLang="zh-TW">
                <a:latin typeface="Arial" pitchFamily="34" charset="0"/>
                <a:ea typeface="PMingLiU" pitchFamily="18" charset="-120"/>
              </a:rPr>
              <a:t>    // P</a:t>
            </a:r>
            <a:r>
              <a:rPr lang="en-US">
                <a:latin typeface="Arial" pitchFamily="34" charset="0"/>
              </a:rPr>
              <a:t>value is used to store the element of the matrix</a:t>
            </a:r>
          </a:p>
          <a:p>
            <a:r>
              <a:rPr lang="en-US">
                <a:latin typeface="Arial" pitchFamily="34" charset="0"/>
              </a:rPr>
              <a:t>    // that is computed by the thread</a:t>
            </a:r>
          </a:p>
          <a:p>
            <a:r>
              <a:rPr lang="en-US">
                <a:latin typeface="Arial" pitchFamily="34" charset="0"/>
              </a:rPr>
              <a:t>    float Pvalue = 0;</a:t>
            </a:r>
          </a:p>
          <a:p>
            <a:endParaRPr lang="en-US" altLang="zh-TW">
              <a:latin typeface="Arial" pitchFamily="34" charset="0"/>
              <a:ea typeface="PMingLiU" pitchFamily="18" charset="-120"/>
            </a:endParaRPr>
          </a:p>
          <a:p>
            <a:endParaRPr lang="en-US" sz="2000">
              <a:latin typeface="Arial" pitchFamily="34" charset="0"/>
            </a:endParaRPr>
          </a:p>
        </p:txBody>
      </p:sp>
      <p:sp>
        <p:nvSpPr>
          <p:cNvPr id="5" name="Footer Placeholder 3"/>
          <p:cNvSpPr>
            <a:spLocks noGrp="1"/>
          </p:cNvSpPr>
          <p:nvPr>
            <p:ph type="ftr" sz="quarter" idx="10"/>
          </p:nvPr>
        </p:nvSpPr>
        <p:spPr>
          <a:xfrm>
            <a:off x="381000" y="6172200"/>
            <a:ext cx="4267200" cy="609600"/>
          </a:xfrm>
          <a:noFill/>
        </p:spPr>
        <p:txBody>
          <a:bodyPr/>
          <a:lstStyle/>
          <a:p>
            <a:r>
              <a:rPr lang="en-US" smtClean="0"/>
              <a:t>© David Kirk/NVIDIA and Wen-mei W. Hwu, 2007</a:t>
            </a:r>
          </a:p>
          <a:p>
            <a:r>
              <a:rPr lang="en-US" smtClean="0"/>
              <a:t>ECE 498AL, University of Illinois, Urbana-Champaign</a:t>
            </a:r>
            <a:endParaRPr lang="en-US" dirty="0" smtClean="0"/>
          </a:p>
        </p:txBody>
      </p:sp>
    </p:spTree>
    <p:extLst>
      <p:ext uri="{BB962C8B-B14F-4D97-AF65-F5344CB8AC3E}">
        <p14:creationId xmlns:p14="http://schemas.microsoft.com/office/powerpoint/2010/main" val="403235933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Text Box 2"/>
          <p:cNvSpPr txBox="1">
            <a:spLocks noChangeArrowheads="1"/>
          </p:cNvSpPr>
          <p:nvPr/>
        </p:nvSpPr>
        <p:spPr bwMode="auto">
          <a:xfrm>
            <a:off x="4162425" y="4191000"/>
            <a:ext cx="2468563" cy="2468563"/>
          </a:xfrm>
          <a:prstGeom prst="rect">
            <a:avLst/>
          </a:prstGeom>
          <a:solidFill>
            <a:srgbClr val="99FF66"/>
          </a:solidFill>
          <a:ln w="9525">
            <a:solidFill>
              <a:srgbClr val="969696"/>
            </a:solidFill>
            <a:miter lim="800000"/>
            <a:headEnd/>
            <a:tailEnd/>
          </a:ln>
        </p:spPr>
        <p:txBody>
          <a:bodyPr/>
          <a:lstStyle/>
          <a:p>
            <a:r>
              <a:rPr lang="en-US" sz="1200" b="1">
                <a:solidFill>
                  <a:schemeClr val="bg1"/>
                </a:solidFill>
                <a:latin typeface="Arial" pitchFamily="34" charset="0"/>
              </a:rPr>
              <a:t>M</a:t>
            </a:r>
            <a:endParaRPr lang="en-US" sz="1800">
              <a:solidFill>
                <a:schemeClr val="bg1"/>
              </a:solidFill>
              <a:latin typeface="Arial" pitchFamily="34" charset="0"/>
            </a:endParaRPr>
          </a:p>
        </p:txBody>
      </p:sp>
      <p:sp>
        <p:nvSpPr>
          <p:cNvPr id="53252" name="Text Box 3"/>
          <p:cNvSpPr txBox="1">
            <a:spLocks noChangeArrowheads="1"/>
          </p:cNvSpPr>
          <p:nvPr/>
        </p:nvSpPr>
        <p:spPr bwMode="auto">
          <a:xfrm>
            <a:off x="6675438" y="1676400"/>
            <a:ext cx="2468562" cy="2468563"/>
          </a:xfrm>
          <a:prstGeom prst="rect">
            <a:avLst/>
          </a:prstGeom>
          <a:solidFill>
            <a:srgbClr val="99FF66"/>
          </a:solidFill>
          <a:ln w="9525">
            <a:solidFill>
              <a:srgbClr val="969696"/>
            </a:solidFill>
            <a:miter lim="800000"/>
            <a:headEnd/>
            <a:tailEnd/>
          </a:ln>
        </p:spPr>
        <p:txBody>
          <a:bodyPr/>
          <a:lstStyle/>
          <a:p>
            <a:r>
              <a:rPr lang="en-US" sz="1200" b="1">
                <a:solidFill>
                  <a:schemeClr val="bg1"/>
                </a:solidFill>
                <a:latin typeface="Arial" pitchFamily="34" charset="0"/>
              </a:rPr>
              <a:t>N</a:t>
            </a:r>
            <a:endParaRPr lang="en-US" sz="1800">
              <a:solidFill>
                <a:schemeClr val="bg1"/>
              </a:solidFill>
              <a:latin typeface="Arial" pitchFamily="34" charset="0"/>
            </a:endParaRPr>
          </a:p>
        </p:txBody>
      </p:sp>
      <p:sp>
        <p:nvSpPr>
          <p:cNvPr id="53253" name="Text Box 4"/>
          <p:cNvSpPr txBox="1">
            <a:spLocks noChangeArrowheads="1"/>
          </p:cNvSpPr>
          <p:nvPr/>
        </p:nvSpPr>
        <p:spPr bwMode="auto">
          <a:xfrm>
            <a:off x="6675438" y="4191000"/>
            <a:ext cx="2468562" cy="2468563"/>
          </a:xfrm>
          <a:prstGeom prst="rect">
            <a:avLst/>
          </a:prstGeom>
          <a:solidFill>
            <a:srgbClr val="99FF66"/>
          </a:solidFill>
          <a:ln w="9525" algn="ctr">
            <a:solidFill>
              <a:srgbClr val="969696"/>
            </a:solidFill>
            <a:miter lim="800000"/>
            <a:headEnd/>
            <a:tailEnd/>
          </a:ln>
        </p:spPr>
        <p:txBody>
          <a:bodyPr/>
          <a:lstStyle/>
          <a:p>
            <a:r>
              <a:rPr lang="en-US" sz="1200" b="1">
                <a:solidFill>
                  <a:schemeClr val="bg1"/>
                </a:solidFill>
                <a:latin typeface="Arial" pitchFamily="34" charset="0"/>
              </a:rPr>
              <a:t>P</a:t>
            </a:r>
            <a:endParaRPr lang="en-US" sz="1800">
              <a:solidFill>
                <a:schemeClr val="bg1"/>
              </a:solidFill>
              <a:latin typeface="Arial" pitchFamily="34" charset="0"/>
            </a:endParaRPr>
          </a:p>
        </p:txBody>
      </p:sp>
      <p:sp>
        <p:nvSpPr>
          <p:cNvPr id="53254" name="Text Box 5"/>
          <p:cNvSpPr txBox="1">
            <a:spLocks noChangeArrowheads="1"/>
          </p:cNvSpPr>
          <p:nvPr/>
        </p:nvSpPr>
        <p:spPr bwMode="auto">
          <a:xfrm>
            <a:off x="8047038" y="1676400"/>
            <a:ext cx="53975" cy="2468563"/>
          </a:xfrm>
          <a:prstGeom prst="rect">
            <a:avLst/>
          </a:prstGeom>
          <a:solidFill>
            <a:srgbClr val="FF6600"/>
          </a:solidFill>
          <a:ln w="9525">
            <a:solidFill>
              <a:srgbClr val="969696"/>
            </a:solidFill>
            <a:miter lim="800000"/>
            <a:headEnd/>
            <a:tailEnd/>
          </a:ln>
        </p:spPr>
        <p:txBody>
          <a:bodyPr lIns="0" tIns="91440" rIns="0" bIns="0"/>
          <a:lstStyle/>
          <a:p>
            <a:endParaRPr lang="en-US" sz="1800">
              <a:latin typeface="Arial" pitchFamily="34" charset="0"/>
            </a:endParaRPr>
          </a:p>
        </p:txBody>
      </p:sp>
      <p:sp>
        <p:nvSpPr>
          <p:cNvPr id="53255" name="Line 6"/>
          <p:cNvSpPr>
            <a:spLocks noChangeShapeType="1"/>
          </p:cNvSpPr>
          <p:nvPr/>
        </p:nvSpPr>
        <p:spPr bwMode="auto">
          <a:xfrm>
            <a:off x="8102600" y="4144963"/>
            <a:ext cx="1588" cy="1417637"/>
          </a:xfrm>
          <a:prstGeom prst="line">
            <a:avLst/>
          </a:prstGeom>
          <a:noFill/>
          <a:ln w="9525">
            <a:solidFill>
              <a:srgbClr val="969696"/>
            </a:solidFill>
            <a:prstDash val="dash"/>
            <a:round/>
            <a:headEnd/>
            <a:tailEnd/>
          </a:ln>
        </p:spPr>
        <p:txBody>
          <a:bodyPr/>
          <a:lstStyle/>
          <a:p>
            <a:endParaRPr lang="en-US"/>
          </a:p>
        </p:txBody>
      </p:sp>
      <p:sp>
        <p:nvSpPr>
          <p:cNvPr id="53256" name="Line 7"/>
          <p:cNvSpPr>
            <a:spLocks noChangeShapeType="1"/>
          </p:cNvSpPr>
          <p:nvPr/>
        </p:nvSpPr>
        <p:spPr bwMode="auto">
          <a:xfrm>
            <a:off x="8047038" y="4114800"/>
            <a:ext cx="0" cy="1417638"/>
          </a:xfrm>
          <a:prstGeom prst="line">
            <a:avLst/>
          </a:prstGeom>
          <a:noFill/>
          <a:ln w="9525">
            <a:solidFill>
              <a:srgbClr val="969696"/>
            </a:solidFill>
            <a:prstDash val="dash"/>
            <a:round/>
            <a:headEnd/>
            <a:tailEnd/>
          </a:ln>
        </p:spPr>
        <p:txBody>
          <a:bodyPr/>
          <a:lstStyle/>
          <a:p>
            <a:endParaRPr lang="en-US"/>
          </a:p>
        </p:txBody>
      </p:sp>
      <p:sp>
        <p:nvSpPr>
          <p:cNvPr id="53257" name="Line 8"/>
          <p:cNvSpPr>
            <a:spLocks noChangeShapeType="1"/>
          </p:cNvSpPr>
          <p:nvPr/>
        </p:nvSpPr>
        <p:spPr bwMode="auto">
          <a:xfrm flipH="1" flipV="1">
            <a:off x="6675438" y="6510338"/>
            <a:ext cx="2468562" cy="0"/>
          </a:xfrm>
          <a:prstGeom prst="line">
            <a:avLst/>
          </a:prstGeom>
          <a:noFill/>
          <a:ln w="6350">
            <a:solidFill>
              <a:srgbClr val="000000"/>
            </a:solidFill>
            <a:round/>
            <a:headEnd type="triangle" w="med" len="med"/>
            <a:tailEnd type="triangle" w="med" len="med"/>
          </a:ln>
        </p:spPr>
        <p:txBody>
          <a:bodyPr/>
          <a:lstStyle/>
          <a:p>
            <a:endParaRPr lang="en-US"/>
          </a:p>
        </p:txBody>
      </p:sp>
      <p:sp>
        <p:nvSpPr>
          <p:cNvPr id="53258" name="Text Box 9"/>
          <p:cNvSpPr txBox="1">
            <a:spLocks noChangeArrowheads="1"/>
          </p:cNvSpPr>
          <p:nvPr/>
        </p:nvSpPr>
        <p:spPr bwMode="auto">
          <a:xfrm>
            <a:off x="4162425" y="5562600"/>
            <a:ext cx="2468563" cy="55563"/>
          </a:xfrm>
          <a:prstGeom prst="rect">
            <a:avLst/>
          </a:prstGeom>
          <a:solidFill>
            <a:srgbClr val="FF6600"/>
          </a:solidFill>
          <a:ln w="9525">
            <a:solidFill>
              <a:srgbClr val="969696"/>
            </a:solidFill>
            <a:miter lim="800000"/>
            <a:headEnd/>
            <a:tailEnd/>
          </a:ln>
        </p:spPr>
        <p:txBody>
          <a:bodyPr lIns="0" tIns="91440" rIns="0" bIns="0"/>
          <a:lstStyle/>
          <a:p>
            <a:endParaRPr lang="en-US" sz="1800">
              <a:latin typeface="Arial" pitchFamily="34" charset="0"/>
            </a:endParaRPr>
          </a:p>
        </p:txBody>
      </p:sp>
      <p:sp>
        <p:nvSpPr>
          <p:cNvPr id="53259" name="Text Box 10"/>
          <p:cNvSpPr txBox="1">
            <a:spLocks noChangeArrowheads="1"/>
          </p:cNvSpPr>
          <p:nvPr/>
        </p:nvSpPr>
        <p:spPr bwMode="auto">
          <a:xfrm>
            <a:off x="8047038" y="5562600"/>
            <a:ext cx="55562" cy="53975"/>
          </a:xfrm>
          <a:prstGeom prst="rect">
            <a:avLst/>
          </a:prstGeom>
          <a:solidFill>
            <a:srgbClr val="FF6600"/>
          </a:solidFill>
          <a:ln w="9525">
            <a:solidFill>
              <a:srgbClr val="969696"/>
            </a:solidFill>
            <a:miter lim="800000"/>
            <a:headEnd/>
            <a:tailEnd/>
          </a:ln>
        </p:spPr>
        <p:txBody>
          <a:bodyPr lIns="0" tIns="91440" rIns="0" bIns="0"/>
          <a:lstStyle/>
          <a:p>
            <a:endParaRPr lang="en-US" sz="1200">
              <a:latin typeface="Times New Roman" pitchFamily="18" charset="0"/>
            </a:endParaRPr>
          </a:p>
          <a:p>
            <a:endParaRPr lang="en-US" sz="1200">
              <a:latin typeface="Times New Roman" pitchFamily="18" charset="0"/>
            </a:endParaRPr>
          </a:p>
          <a:p>
            <a:endParaRPr lang="en-US" sz="1800">
              <a:latin typeface="Arial" pitchFamily="34" charset="0"/>
            </a:endParaRPr>
          </a:p>
        </p:txBody>
      </p:sp>
      <p:sp>
        <p:nvSpPr>
          <p:cNvPr id="53260" name="Line 11"/>
          <p:cNvSpPr>
            <a:spLocks noChangeShapeType="1"/>
          </p:cNvSpPr>
          <p:nvPr/>
        </p:nvSpPr>
        <p:spPr bwMode="auto">
          <a:xfrm>
            <a:off x="6619875" y="5562600"/>
            <a:ext cx="1417638" cy="0"/>
          </a:xfrm>
          <a:prstGeom prst="line">
            <a:avLst/>
          </a:prstGeom>
          <a:noFill/>
          <a:ln w="9525">
            <a:solidFill>
              <a:srgbClr val="969696"/>
            </a:solidFill>
            <a:prstDash val="dash"/>
            <a:round/>
            <a:headEnd/>
            <a:tailEnd/>
          </a:ln>
        </p:spPr>
        <p:txBody>
          <a:bodyPr/>
          <a:lstStyle/>
          <a:p>
            <a:endParaRPr lang="en-US"/>
          </a:p>
        </p:txBody>
      </p:sp>
      <p:sp>
        <p:nvSpPr>
          <p:cNvPr id="53261" name="Line 12"/>
          <p:cNvSpPr>
            <a:spLocks noChangeShapeType="1"/>
          </p:cNvSpPr>
          <p:nvPr/>
        </p:nvSpPr>
        <p:spPr bwMode="auto">
          <a:xfrm>
            <a:off x="6619875" y="5616575"/>
            <a:ext cx="1417638" cy="0"/>
          </a:xfrm>
          <a:prstGeom prst="line">
            <a:avLst/>
          </a:prstGeom>
          <a:noFill/>
          <a:ln w="9525">
            <a:solidFill>
              <a:srgbClr val="969696"/>
            </a:solidFill>
            <a:prstDash val="dash"/>
            <a:round/>
            <a:headEnd/>
            <a:tailEnd/>
          </a:ln>
        </p:spPr>
        <p:txBody>
          <a:bodyPr/>
          <a:lstStyle/>
          <a:p>
            <a:endParaRPr lang="en-US"/>
          </a:p>
        </p:txBody>
      </p:sp>
      <p:sp>
        <p:nvSpPr>
          <p:cNvPr id="53262" name="Line 13"/>
          <p:cNvSpPr>
            <a:spLocks noChangeShapeType="1"/>
          </p:cNvSpPr>
          <p:nvPr/>
        </p:nvSpPr>
        <p:spPr bwMode="auto">
          <a:xfrm rot="10800000">
            <a:off x="8993188" y="1673225"/>
            <a:ext cx="4762" cy="2468563"/>
          </a:xfrm>
          <a:prstGeom prst="line">
            <a:avLst/>
          </a:prstGeom>
          <a:noFill/>
          <a:ln w="6350">
            <a:solidFill>
              <a:srgbClr val="000000"/>
            </a:solidFill>
            <a:round/>
            <a:headEnd type="triangle" w="med" len="med"/>
            <a:tailEnd type="triangle" w="med" len="med"/>
          </a:ln>
        </p:spPr>
        <p:txBody>
          <a:bodyPr/>
          <a:lstStyle/>
          <a:p>
            <a:endParaRPr lang="en-US"/>
          </a:p>
        </p:txBody>
      </p:sp>
      <p:sp>
        <p:nvSpPr>
          <p:cNvPr id="53263" name="Line 14"/>
          <p:cNvSpPr>
            <a:spLocks noChangeShapeType="1"/>
          </p:cNvSpPr>
          <p:nvPr/>
        </p:nvSpPr>
        <p:spPr bwMode="auto">
          <a:xfrm rot="10800000">
            <a:off x="8993188" y="4191000"/>
            <a:ext cx="4762" cy="2468563"/>
          </a:xfrm>
          <a:prstGeom prst="line">
            <a:avLst/>
          </a:prstGeom>
          <a:noFill/>
          <a:ln w="6350">
            <a:solidFill>
              <a:srgbClr val="000000"/>
            </a:solidFill>
            <a:round/>
            <a:headEnd type="triangle" w="med" len="med"/>
            <a:tailEnd type="triangle" w="med" len="med"/>
          </a:ln>
        </p:spPr>
        <p:txBody>
          <a:bodyPr/>
          <a:lstStyle/>
          <a:p>
            <a:endParaRPr lang="en-US"/>
          </a:p>
        </p:txBody>
      </p:sp>
      <p:sp>
        <p:nvSpPr>
          <p:cNvPr id="53264" name="Line 15"/>
          <p:cNvSpPr>
            <a:spLocks noChangeShapeType="1"/>
          </p:cNvSpPr>
          <p:nvPr/>
        </p:nvSpPr>
        <p:spPr bwMode="auto">
          <a:xfrm flipH="1" flipV="1">
            <a:off x="4162425" y="6510338"/>
            <a:ext cx="2468563" cy="0"/>
          </a:xfrm>
          <a:prstGeom prst="line">
            <a:avLst/>
          </a:prstGeom>
          <a:noFill/>
          <a:ln w="6350">
            <a:solidFill>
              <a:srgbClr val="000000"/>
            </a:solidFill>
            <a:round/>
            <a:headEnd type="triangle" w="med" len="med"/>
            <a:tailEnd type="triangle" w="med" len="med"/>
          </a:ln>
        </p:spPr>
        <p:txBody>
          <a:bodyPr/>
          <a:lstStyle/>
          <a:p>
            <a:endParaRPr lang="en-US"/>
          </a:p>
        </p:txBody>
      </p:sp>
      <p:sp>
        <p:nvSpPr>
          <p:cNvPr id="53265" name="Text Box 16"/>
          <p:cNvSpPr txBox="1">
            <a:spLocks noChangeArrowheads="1"/>
          </p:cNvSpPr>
          <p:nvPr/>
        </p:nvSpPr>
        <p:spPr bwMode="auto">
          <a:xfrm rot="-5400000">
            <a:off x="8658226" y="2835275"/>
            <a:ext cx="406400" cy="136525"/>
          </a:xfrm>
          <a:prstGeom prst="rect">
            <a:avLst/>
          </a:prstGeom>
          <a:noFill/>
          <a:ln w="9525" algn="ctr">
            <a:noFill/>
            <a:miter lim="800000"/>
            <a:headEnd/>
            <a:tailEnd/>
          </a:ln>
        </p:spPr>
        <p:txBody>
          <a:bodyPr wrap="none" lIns="0" tIns="0" rIns="0" bIns="0">
            <a:spAutoFit/>
          </a:bodyPr>
          <a:lstStyle/>
          <a:p>
            <a:pPr algn="ctr"/>
            <a:r>
              <a:rPr lang="en-US" sz="900" b="1">
                <a:solidFill>
                  <a:schemeClr val="bg1"/>
                </a:solidFill>
                <a:latin typeface="Times New Roman" pitchFamily="18" charset="0"/>
              </a:rPr>
              <a:t>WIDTH</a:t>
            </a:r>
          </a:p>
        </p:txBody>
      </p:sp>
      <p:sp>
        <p:nvSpPr>
          <p:cNvPr id="53266" name="Text Box 17"/>
          <p:cNvSpPr txBox="1">
            <a:spLocks noChangeArrowheads="1"/>
          </p:cNvSpPr>
          <p:nvPr/>
        </p:nvSpPr>
        <p:spPr bwMode="auto">
          <a:xfrm rot="-5400000">
            <a:off x="8658226" y="5349875"/>
            <a:ext cx="406400" cy="136525"/>
          </a:xfrm>
          <a:prstGeom prst="rect">
            <a:avLst/>
          </a:prstGeom>
          <a:noFill/>
          <a:ln w="9525" algn="ctr">
            <a:noFill/>
            <a:miter lim="800000"/>
            <a:headEnd/>
            <a:tailEnd/>
          </a:ln>
        </p:spPr>
        <p:txBody>
          <a:bodyPr wrap="none" lIns="0" tIns="0" rIns="0" bIns="0">
            <a:spAutoFit/>
          </a:bodyPr>
          <a:lstStyle/>
          <a:p>
            <a:pPr algn="ctr"/>
            <a:r>
              <a:rPr lang="en-US" sz="900" b="1">
                <a:solidFill>
                  <a:schemeClr val="bg1"/>
                </a:solidFill>
                <a:latin typeface="Times New Roman" pitchFamily="18" charset="0"/>
              </a:rPr>
              <a:t>WIDTH</a:t>
            </a:r>
          </a:p>
        </p:txBody>
      </p:sp>
      <p:sp>
        <p:nvSpPr>
          <p:cNvPr id="53267" name="Text Box 18"/>
          <p:cNvSpPr txBox="1">
            <a:spLocks noChangeArrowheads="1"/>
          </p:cNvSpPr>
          <p:nvPr/>
        </p:nvSpPr>
        <p:spPr bwMode="auto">
          <a:xfrm>
            <a:off x="5183188" y="6321425"/>
            <a:ext cx="406400" cy="136525"/>
          </a:xfrm>
          <a:prstGeom prst="rect">
            <a:avLst/>
          </a:prstGeom>
          <a:noFill/>
          <a:ln w="9525" algn="ctr">
            <a:noFill/>
            <a:miter lim="800000"/>
            <a:headEnd/>
            <a:tailEnd/>
          </a:ln>
        </p:spPr>
        <p:txBody>
          <a:bodyPr wrap="none" lIns="0" tIns="0" rIns="0" bIns="0">
            <a:spAutoFit/>
          </a:bodyPr>
          <a:lstStyle/>
          <a:p>
            <a:pPr algn="ctr"/>
            <a:r>
              <a:rPr lang="en-US" sz="900" b="1">
                <a:solidFill>
                  <a:schemeClr val="bg1"/>
                </a:solidFill>
                <a:latin typeface="Times New Roman" pitchFamily="18" charset="0"/>
              </a:rPr>
              <a:t>WIDTH</a:t>
            </a:r>
          </a:p>
        </p:txBody>
      </p:sp>
      <p:sp>
        <p:nvSpPr>
          <p:cNvPr id="53268" name="Text Box 19"/>
          <p:cNvSpPr txBox="1">
            <a:spLocks noChangeArrowheads="1"/>
          </p:cNvSpPr>
          <p:nvPr/>
        </p:nvSpPr>
        <p:spPr bwMode="auto">
          <a:xfrm>
            <a:off x="7640638" y="6319838"/>
            <a:ext cx="406400" cy="136525"/>
          </a:xfrm>
          <a:prstGeom prst="rect">
            <a:avLst/>
          </a:prstGeom>
          <a:noFill/>
          <a:ln w="9525" algn="ctr">
            <a:noFill/>
            <a:miter lim="800000"/>
            <a:headEnd/>
            <a:tailEnd/>
          </a:ln>
        </p:spPr>
        <p:txBody>
          <a:bodyPr wrap="none" lIns="0" tIns="0" rIns="0" bIns="0">
            <a:spAutoFit/>
          </a:bodyPr>
          <a:lstStyle/>
          <a:p>
            <a:pPr algn="ctr"/>
            <a:r>
              <a:rPr lang="en-US" sz="900" b="1">
                <a:solidFill>
                  <a:schemeClr val="bg1"/>
                </a:solidFill>
                <a:latin typeface="Times New Roman" pitchFamily="18" charset="0"/>
              </a:rPr>
              <a:t>WIDTH</a:t>
            </a:r>
          </a:p>
        </p:txBody>
      </p:sp>
      <p:sp>
        <p:nvSpPr>
          <p:cNvPr id="53269" name="Rectangle 20"/>
          <p:cNvSpPr>
            <a:spLocks noGrp="1" noChangeArrowheads="1"/>
          </p:cNvSpPr>
          <p:nvPr>
            <p:ph type="title"/>
          </p:nvPr>
        </p:nvSpPr>
        <p:spPr/>
        <p:txBody>
          <a:bodyPr/>
          <a:lstStyle/>
          <a:p>
            <a:pPr eaLnBrk="1" hangingPunct="1"/>
            <a:r>
              <a:rPr lang="en-US" sz="3600" smtClean="0"/>
              <a:t>Step 4: Matrix Multiplication </a:t>
            </a:r>
            <a:br>
              <a:rPr lang="en-US" sz="3600" smtClean="0"/>
            </a:br>
            <a:r>
              <a:rPr lang="en-US" sz="3600" smtClean="0"/>
              <a:t>Device-Side Kernel Function  (cont.)</a:t>
            </a:r>
          </a:p>
        </p:txBody>
      </p:sp>
      <p:sp>
        <p:nvSpPr>
          <p:cNvPr id="53270" name="Text Box 21"/>
          <p:cNvSpPr txBox="1">
            <a:spLocks noChangeArrowheads="1"/>
          </p:cNvSpPr>
          <p:nvPr/>
        </p:nvSpPr>
        <p:spPr bwMode="auto">
          <a:xfrm>
            <a:off x="381000" y="1447800"/>
            <a:ext cx="8169275" cy="4473575"/>
          </a:xfrm>
          <a:prstGeom prst="rect">
            <a:avLst/>
          </a:prstGeom>
          <a:noFill/>
          <a:ln w="9525">
            <a:noFill/>
            <a:miter lim="800000"/>
            <a:headEnd/>
            <a:tailEnd/>
          </a:ln>
        </p:spPr>
        <p:txBody>
          <a:bodyPr>
            <a:spAutoFit/>
          </a:bodyPr>
          <a:lstStyle/>
          <a:p>
            <a:endParaRPr lang="en-US">
              <a:latin typeface="Arial" pitchFamily="34" charset="0"/>
            </a:endParaRPr>
          </a:p>
          <a:p>
            <a:r>
              <a:rPr lang="en-US">
                <a:latin typeface="Arial" pitchFamily="34" charset="0"/>
              </a:rPr>
              <a:t>   </a:t>
            </a:r>
            <a:r>
              <a:rPr lang="en-US" altLang="zh-TW">
                <a:latin typeface="Arial" pitchFamily="34" charset="0"/>
                <a:ea typeface="PMingLiU" pitchFamily="18" charset="-120"/>
              </a:rPr>
              <a:t> </a:t>
            </a:r>
            <a:r>
              <a:rPr lang="en-US">
                <a:latin typeface="Arial" pitchFamily="34" charset="0"/>
              </a:rPr>
              <a:t>for (int k = 0; k &lt; M.width; ++k)</a:t>
            </a:r>
          </a:p>
          <a:p>
            <a:r>
              <a:rPr lang="en-US">
                <a:latin typeface="Arial" pitchFamily="34" charset="0"/>
              </a:rPr>
              <a:t>   </a:t>
            </a:r>
            <a:r>
              <a:rPr lang="en-US" altLang="zh-TW">
                <a:latin typeface="Arial" pitchFamily="34" charset="0"/>
                <a:ea typeface="PMingLiU" pitchFamily="18" charset="-120"/>
              </a:rPr>
              <a:t> </a:t>
            </a:r>
            <a:r>
              <a:rPr lang="en-US">
                <a:latin typeface="Arial" pitchFamily="34" charset="0"/>
              </a:rPr>
              <a:t>{ </a:t>
            </a:r>
          </a:p>
          <a:p>
            <a:r>
              <a:rPr lang="en-US">
                <a:latin typeface="Arial" pitchFamily="34" charset="0"/>
              </a:rPr>
              <a:t>   </a:t>
            </a:r>
            <a:r>
              <a:rPr lang="en-US" altLang="zh-TW">
                <a:latin typeface="Arial" pitchFamily="34" charset="0"/>
                <a:ea typeface="PMingLiU" pitchFamily="18" charset="-120"/>
              </a:rPr>
              <a:t> </a:t>
            </a:r>
            <a:r>
              <a:rPr lang="en-US">
                <a:latin typeface="Arial" pitchFamily="34" charset="0"/>
              </a:rPr>
              <a:t>     float Melement = M.elements[ty * M.pitch + k];</a:t>
            </a:r>
          </a:p>
          <a:p>
            <a:r>
              <a:rPr lang="en-US">
                <a:latin typeface="Arial" pitchFamily="34" charset="0"/>
              </a:rPr>
              <a:t>   </a:t>
            </a:r>
            <a:r>
              <a:rPr lang="en-US" altLang="zh-TW">
                <a:latin typeface="Arial" pitchFamily="34" charset="0"/>
                <a:ea typeface="PMingLiU" pitchFamily="18" charset="-120"/>
              </a:rPr>
              <a:t> </a:t>
            </a:r>
            <a:r>
              <a:rPr lang="en-US">
                <a:latin typeface="Arial" pitchFamily="34" charset="0"/>
              </a:rPr>
              <a:t>     float Nelement = Nd.elements[k * N.pitch + tx];</a:t>
            </a:r>
          </a:p>
          <a:p>
            <a:r>
              <a:rPr lang="en-US">
                <a:latin typeface="Arial" pitchFamily="34" charset="0"/>
              </a:rPr>
              <a:t>   </a:t>
            </a:r>
            <a:r>
              <a:rPr lang="en-US" altLang="zh-TW">
                <a:latin typeface="Arial" pitchFamily="34" charset="0"/>
                <a:ea typeface="PMingLiU" pitchFamily="18" charset="-120"/>
              </a:rPr>
              <a:t> </a:t>
            </a:r>
            <a:r>
              <a:rPr lang="en-US">
                <a:latin typeface="Arial" pitchFamily="34" charset="0"/>
              </a:rPr>
              <a:t>     Pvalue += Melement * Nelement;</a:t>
            </a:r>
          </a:p>
          <a:p>
            <a:r>
              <a:rPr lang="en-US">
                <a:latin typeface="Arial" pitchFamily="34" charset="0"/>
              </a:rPr>
              <a:t>   </a:t>
            </a:r>
            <a:r>
              <a:rPr lang="en-US" altLang="zh-TW">
                <a:latin typeface="Arial" pitchFamily="34" charset="0"/>
                <a:ea typeface="PMingLiU" pitchFamily="18" charset="-120"/>
              </a:rPr>
              <a:t> }</a:t>
            </a:r>
            <a:endParaRPr lang="en-US">
              <a:latin typeface="Arial" pitchFamily="34" charset="0"/>
            </a:endParaRPr>
          </a:p>
          <a:p>
            <a:r>
              <a:rPr lang="en-US">
                <a:latin typeface="Arial" pitchFamily="34" charset="0"/>
              </a:rPr>
              <a:t>   </a:t>
            </a:r>
            <a:r>
              <a:rPr lang="en-US" altLang="zh-TW">
                <a:latin typeface="Arial" pitchFamily="34" charset="0"/>
                <a:ea typeface="PMingLiU" pitchFamily="18" charset="-120"/>
              </a:rPr>
              <a:t> </a:t>
            </a:r>
            <a:r>
              <a:rPr lang="en-US">
                <a:latin typeface="Arial" pitchFamily="34" charset="0"/>
              </a:rPr>
              <a:t>// Write the matrix to device memory;</a:t>
            </a:r>
          </a:p>
          <a:p>
            <a:r>
              <a:rPr lang="en-US">
                <a:latin typeface="Arial" pitchFamily="34" charset="0"/>
              </a:rPr>
              <a:t>   </a:t>
            </a:r>
            <a:r>
              <a:rPr lang="en-US" altLang="zh-TW">
                <a:latin typeface="Arial" pitchFamily="34" charset="0"/>
                <a:ea typeface="PMingLiU" pitchFamily="18" charset="-120"/>
              </a:rPr>
              <a:t> </a:t>
            </a:r>
            <a:r>
              <a:rPr lang="en-US">
                <a:latin typeface="Arial" pitchFamily="34" charset="0"/>
              </a:rPr>
              <a:t>// each thread writes one element</a:t>
            </a:r>
          </a:p>
          <a:p>
            <a:r>
              <a:rPr lang="en-US">
                <a:latin typeface="Arial" pitchFamily="34" charset="0"/>
              </a:rPr>
              <a:t>    P.elements[ty * P.pitch + tx] = Pvalue;</a:t>
            </a:r>
          </a:p>
          <a:p>
            <a:r>
              <a:rPr lang="en-US">
                <a:latin typeface="Arial" pitchFamily="34" charset="0"/>
              </a:rPr>
              <a:t>}</a:t>
            </a:r>
          </a:p>
          <a:p>
            <a:endParaRPr lang="en-US">
              <a:latin typeface="Arial" pitchFamily="34" charset="0"/>
            </a:endParaRPr>
          </a:p>
        </p:txBody>
      </p:sp>
      <p:sp>
        <p:nvSpPr>
          <p:cNvPr id="53271" name="Text Box 22"/>
          <p:cNvSpPr txBox="1">
            <a:spLocks noChangeArrowheads="1"/>
          </p:cNvSpPr>
          <p:nvPr/>
        </p:nvSpPr>
        <p:spPr bwMode="auto">
          <a:xfrm>
            <a:off x="8213725" y="4551363"/>
            <a:ext cx="454025" cy="457200"/>
          </a:xfrm>
          <a:prstGeom prst="rect">
            <a:avLst/>
          </a:prstGeom>
          <a:noFill/>
          <a:ln w="9525">
            <a:noFill/>
            <a:miter lim="800000"/>
            <a:headEnd/>
            <a:tailEnd/>
          </a:ln>
        </p:spPr>
        <p:txBody>
          <a:bodyPr wrap="none">
            <a:spAutoFit/>
          </a:bodyPr>
          <a:lstStyle/>
          <a:p>
            <a:r>
              <a:rPr lang="en-US"/>
              <a:t>ty</a:t>
            </a:r>
          </a:p>
        </p:txBody>
      </p:sp>
      <p:sp>
        <p:nvSpPr>
          <p:cNvPr id="53272" name="Text Box 23"/>
          <p:cNvSpPr txBox="1">
            <a:spLocks noChangeArrowheads="1"/>
          </p:cNvSpPr>
          <p:nvPr/>
        </p:nvSpPr>
        <p:spPr bwMode="auto">
          <a:xfrm>
            <a:off x="7070725" y="5541963"/>
            <a:ext cx="441325" cy="457200"/>
          </a:xfrm>
          <a:prstGeom prst="rect">
            <a:avLst/>
          </a:prstGeom>
          <a:noFill/>
          <a:ln w="9525">
            <a:noFill/>
            <a:miter lim="800000"/>
            <a:headEnd/>
            <a:tailEnd/>
          </a:ln>
        </p:spPr>
        <p:txBody>
          <a:bodyPr wrap="none">
            <a:spAutoFit/>
          </a:bodyPr>
          <a:lstStyle/>
          <a:p>
            <a:r>
              <a:rPr lang="en-US"/>
              <a:t>tx</a:t>
            </a:r>
          </a:p>
        </p:txBody>
      </p:sp>
      <p:sp>
        <p:nvSpPr>
          <p:cNvPr id="25" name="Footer Placeholder 3"/>
          <p:cNvSpPr>
            <a:spLocks noGrp="1"/>
          </p:cNvSpPr>
          <p:nvPr>
            <p:ph type="ftr" sz="quarter" idx="10"/>
          </p:nvPr>
        </p:nvSpPr>
        <p:spPr>
          <a:xfrm>
            <a:off x="381000" y="6172200"/>
            <a:ext cx="4267200" cy="609600"/>
          </a:xfrm>
          <a:noFill/>
        </p:spPr>
        <p:txBody>
          <a:bodyPr/>
          <a:lstStyle/>
          <a:p>
            <a:r>
              <a:rPr lang="en-US" smtClean="0"/>
              <a:t>© David Kirk/NVIDIA and Wen-mei W. Hwu, 2007</a:t>
            </a:r>
          </a:p>
          <a:p>
            <a:r>
              <a:rPr lang="en-US" smtClean="0"/>
              <a:t>ECE 498AL, University of Illinois, Urbana-Champaign</a:t>
            </a:r>
            <a:endParaRPr lang="en-US" dirty="0" smtClean="0"/>
          </a:p>
        </p:txBody>
      </p:sp>
    </p:spTree>
    <p:extLst>
      <p:ext uri="{BB962C8B-B14F-4D97-AF65-F5344CB8AC3E}">
        <p14:creationId xmlns:p14="http://schemas.microsoft.com/office/powerpoint/2010/main" val="343459762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ChangeArrowheads="1"/>
          </p:cNvSpPr>
          <p:nvPr>
            <p:ph type="title"/>
          </p:nvPr>
        </p:nvSpPr>
        <p:spPr>
          <a:xfrm>
            <a:off x="609600" y="0"/>
            <a:ext cx="8305800" cy="1143000"/>
          </a:xfrm>
        </p:spPr>
        <p:txBody>
          <a:bodyPr/>
          <a:lstStyle/>
          <a:p>
            <a:pPr eaLnBrk="1" hangingPunct="1"/>
            <a:r>
              <a:rPr lang="en-US" smtClean="0"/>
              <a:t>Step 5: Some Loose Ends</a:t>
            </a:r>
          </a:p>
        </p:txBody>
      </p:sp>
      <p:sp>
        <p:nvSpPr>
          <p:cNvPr id="54276" name="Text Box 3"/>
          <p:cNvSpPr txBox="1">
            <a:spLocks noChangeArrowheads="1"/>
          </p:cNvSpPr>
          <p:nvPr/>
        </p:nvSpPr>
        <p:spPr bwMode="auto">
          <a:xfrm>
            <a:off x="914400" y="974725"/>
            <a:ext cx="5627688" cy="5883275"/>
          </a:xfrm>
          <a:prstGeom prst="rect">
            <a:avLst/>
          </a:prstGeom>
          <a:noFill/>
          <a:ln w="9525">
            <a:noFill/>
            <a:miter lim="800000"/>
            <a:headEnd/>
            <a:tailEnd/>
          </a:ln>
        </p:spPr>
        <p:txBody>
          <a:bodyPr wrap="none">
            <a:spAutoFit/>
          </a:bodyPr>
          <a:lstStyle/>
          <a:p>
            <a:r>
              <a:rPr lang="en-US" sz="2000">
                <a:latin typeface="Arial" pitchFamily="34" charset="0"/>
              </a:rPr>
              <a:t>// Allocate a device matrix of same size as M.</a:t>
            </a:r>
          </a:p>
          <a:p>
            <a:r>
              <a:rPr lang="en-US" sz="2000">
                <a:latin typeface="Arial" pitchFamily="34" charset="0"/>
              </a:rPr>
              <a:t>Matrix AllocateDeviceMatrix(const Matrix M)</a:t>
            </a:r>
          </a:p>
          <a:p>
            <a:r>
              <a:rPr lang="en-US" sz="2000">
                <a:latin typeface="Arial" pitchFamily="34" charset="0"/>
              </a:rPr>
              <a:t>{</a:t>
            </a:r>
          </a:p>
          <a:p>
            <a:r>
              <a:rPr lang="en-US" sz="2000">
                <a:latin typeface="Arial" pitchFamily="34" charset="0"/>
              </a:rPr>
              <a:t>    Matrix Mdevice = M;</a:t>
            </a:r>
          </a:p>
          <a:p>
            <a:r>
              <a:rPr lang="en-US" sz="2000">
                <a:latin typeface="Arial" pitchFamily="34" charset="0"/>
              </a:rPr>
              <a:t>    int size = M.width * M.height * sizeof(float);</a:t>
            </a:r>
          </a:p>
          <a:p>
            <a:r>
              <a:rPr lang="en-US" sz="2000">
                <a:latin typeface="Arial" pitchFamily="34" charset="0"/>
              </a:rPr>
              <a:t>    cudaMalloc((void**)&amp;Mdevice.elements, size);</a:t>
            </a:r>
          </a:p>
          <a:p>
            <a:r>
              <a:rPr lang="en-US" sz="2000">
                <a:latin typeface="Arial" pitchFamily="34" charset="0"/>
              </a:rPr>
              <a:t>    return Mdevice;</a:t>
            </a:r>
          </a:p>
          <a:p>
            <a:r>
              <a:rPr lang="en-US" sz="2000">
                <a:latin typeface="Arial" pitchFamily="34" charset="0"/>
              </a:rPr>
              <a:t>}</a:t>
            </a:r>
          </a:p>
          <a:p>
            <a:endParaRPr lang="en-US" sz="2000">
              <a:latin typeface="Arial" pitchFamily="34" charset="0"/>
            </a:endParaRPr>
          </a:p>
          <a:p>
            <a:r>
              <a:rPr lang="en-US" sz="2000">
                <a:latin typeface="Arial" pitchFamily="34" charset="0"/>
              </a:rPr>
              <a:t>// Free a device matrix.</a:t>
            </a:r>
          </a:p>
          <a:p>
            <a:r>
              <a:rPr lang="en-US" sz="2000">
                <a:latin typeface="Arial" pitchFamily="34" charset="0"/>
              </a:rPr>
              <a:t>void FreeDeviceMatrix(Matrix M) {</a:t>
            </a:r>
          </a:p>
          <a:p>
            <a:r>
              <a:rPr lang="en-US" sz="2000">
                <a:latin typeface="Arial" pitchFamily="34" charset="0"/>
              </a:rPr>
              <a:t>    cudaFree(M.elements);</a:t>
            </a:r>
          </a:p>
          <a:p>
            <a:r>
              <a:rPr lang="en-US" sz="2000">
                <a:latin typeface="Arial" pitchFamily="34" charset="0"/>
              </a:rPr>
              <a:t>}</a:t>
            </a:r>
          </a:p>
          <a:p>
            <a:endParaRPr lang="en-US" sz="2000">
              <a:latin typeface="Arial" pitchFamily="34" charset="0"/>
            </a:endParaRPr>
          </a:p>
          <a:p>
            <a:r>
              <a:rPr lang="en-US" sz="2000">
                <a:latin typeface="Arial" pitchFamily="34" charset="0"/>
              </a:rPr>
              <a:t>void FreeMatrix(Matrix M) {</a:t>
            </a:r>
          </a:p>
          <a:p>
            <a:r>
              <a:rPr lang="en-US" sz="2000">
                <a:latin typeface="Arial" pitchFamily="34" charset="0"/>
              </a:rPr>
              <a:t>    free(M.elements);</a:t>
            </a:r>
          </a:p>
          <a:p>
            <a:r>
              <a:rPr lang="en-US" sz="2000">
                <a:latin typeface="Arial" pitchFamily="34" charset="0"/>
              </a:rPr>
              <a:t>}</a:t>
            </a:r>
          </a:p>
          <a:p>
            <a:endParaRPr lang="en-US" sz="2000">
              <a:latin typeface="Arial" pitchFamily="34" charset="0"/>
            </a:endParaRPr>
          </a:p>
          <a:p>
            <a:endParaRPr lang="en-US" sz="2000">
              <a:latin typeface="Arial" pitchFamily="34" charset="0"/>
            </a:endParaRPr>
          </a:p>
        </p:txBody>
      </p:sp>
      <p:sp>
        <p:nvSpPr>
          <p:cNvPr id="5" name="Footer Placeholder 3"/>
          <p:cNvSpPr>
            <a:spLocks noGrp="1"/>
          </p:cNvSpPr>
          <p:nvPr>
            <p:ph type="ftr" sz="quarter" idx="10"/>
          </p:nvPr>
        </p:nvSpPr>
        <p:spPr>
          <a:xfrm>
            <a:off x="381000" y="6172200"/>
            <a:ext cx="4267200" cy="609600"/>
          </a:xfrm>
          <a:noFill/>
        </p:spPr>
        <p:txBody>
          <a:bodyPr/>
          <a:lstStyle/>
          <a:p>
            <a:r>
              <a:rPr lang="en-US" smtClean="0"/>
              <a:t>© David Kirk/NVIDIA and Wen-mei W. Hwu, 2007</a:t>
            </a:r>
          </a:p>
          <a:p>
            <a:r>
              <a:rPr lang="en-US" smtClean="0"/>
              <a:t>ECE 498AL, University of Illinois, Urbana-Champaign</a:t>
            </a:r>
            <a:endParaRPr lang="en-US" dirty="0" smtClean="0"/>
          </a:p>
        </p:txBody>
      </p:sp>
    </p:spTree>
    <p:extLst>
      <p:ext uri="{BB962C8B-B14F-4D97-AF65-F5344CB8AC3E}">
        <p14:creationId xmlns:p14="http://schemas.microsoft.com/office/powerpoint/2010/main" val="335316979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
          <p:cNvSpPr>
            <a:spLocks noGrp="1" noChangeArrowheads="1"/>
          </p:cNvSpPr>
          <p:nvPr>
            <p:ph type="title"/>
          </p:nvPr>
        </p:nvSpPr>
        <p:spPr/>
        <p:txBody>
          <a:bodyPr/>
          <a:lstStyle/>
          <a:p>
            <a:pPr eaLnBrk="1" hangingPunct="1"/>
            <a:r>
              <a:rPr lang="en-US" smtClean="0"/>
              <a:t>Step 5: Some Loose Ends (cont.)</a:t>
            </a:r>
          </a:p>
        </p:txBody>
      </p:sp>
      <p:sp>
        <p:nvSpPr>
          <p:cNvPr id="55300" name="Text Box 3"/>
          <p:cNvSpPr txBox="1">
            <a:spLocks noChangeArrowheads="1"/>
          </p:cNvSpPr>
          <p:nvPr/>
        </p:nvSpPr>
        <p:spPr bwMode="auto">
          <a:xfrm>
            <a:off x="822325" y="1397000"/>
            <a:ext cx="7142163" cy="4664075"/>
          </a:xfrm>
          <a:prstGeom prst="rect">
            <a:avLst/>
          </a:prstGeom>
          <a:noFill/>
          <a:ln w="9525">
            <a:noFill/>
            <a:miter lim="800000"/>
            <a:headEnd/>
            <a:tailEnd/>
          </a:ln>
        </p:spPr>
        <p:txBody>
          <a:bodyPr wrap="none">
            <a:spAutoFit/>
          </a:bodyPr>
          <a:lstStyle/>
          <a:p>
            <a:r>
              <a:rPr lang="en-US" sz="2000"/>
              <a:t>// Copy a host matrix to a device matrix.</a:t>
            </a:r>
          </a:p>
          <a:p>
            <a:r>
              <a:rPr lang="en-US" sz="2000"/>
              <a:t>void CopyToDeviceMatrix(Matrix Mdevice, const Matrix Mhost)</a:t>
            </a:r>
          </a:p>
          <a:p>
            <a:r>
              <a:rPr lang="en-US" sz="2000"/>
              <a:t>{</a:t>
            </a:r>
          </a:p>
          <a:p>
            <a:r>
              <a:rPr lang="en-US" sz="2000"/>
              <a:t>    int size = Mhost.width * Mhost.height * sizeof(float);</a:t>
            </a:r>
          </a:p>
          <a:p>
            <a:r>
              <a:rPr lang="en-US" sz="2000"/>
              <a:t>    cudaMemcpy(Mdevice.elements, Mhost.elements, size, </a:t>
            </a:r>
          </a:p>
          <a:p>
            <a:r>
              <a:rPr lang="en-US" sz="2000"/>
              <a:t>	cudaMemcpyHostToDevice);</a:t>
            </a:r>
          </a:p>
          <a:p>
            <a:r>
              <a:rPr lang="en-US" sz="2000"/>
              <a:t>}</a:t>
            </a:r>
          </a:p>
          <a:p>
            <a:endParaRPr lang="en-US" sz="2000"/>
          </a:p>
          <a:p>
            <a:r>
              <a:rPr lang="en-US" sz="2000"/>
              <a:t>// Copy a device matrix to a host matrix.</a:t>
            </a:r>
          </a:p>
          <a:p>
            <a:r>
              <a:rPr lang="en-US" sz="2000"/>
              <a:t>void CopyFromDeviceMatrix(Matrix Mhost, const Matrix Mdevice)</a:t>
            </a:r>
          </a:p>
          <a:p>
            <a:r>
              <a:rPr lang="en-US" sz="2000"/>
              <a:t>{</a:t>
            </a:r>
          </a:p>
          <a:p>
            <a:r>
              <a:rPr lang="en-US" sz="2000"/>
              <a:t>    int size = Mdevice.width * Mdevice.height * sizeof(float);</a:t>
            </a:r>
          </a:p>
          <a:p>
            <a:r>
              <a:rPr lang="en-US" sz="2000"/>
              <a:t>    cudaMemcpy(Mhost.elements, Mdevice.elements, size, </a:t>
            </a:r>
          </a:p>
          <a:p>
            <a:r>
              <a:rPr lang="en-US" sz="2000"/>
              <a:t>	cudaMemcpyDeviceToHost);</a:t>
            </a:r>
          </a:p>
          <a:p>
            <a:r>
              <a:rPr lang="en-US" sz="2000"/>
              <a:t>}</a:t>
            </a:r>
          </a:p>
        </p:txBody>
      </p:sp>
      <p:sp>
        <p:nvSpPr>
          <p:cNvPr id="5" name="Footer Placeholder 3"/>
          <p:cNvSpPr>
            <a:spLocks noGrp="1"/>
          </p:cNvSpPr>
          <p:nvPr>
            <p:ph type="ftr" sz="quarter" idx="10"/>
          </p:nvPr>
        </p:nvSpPr>
        <p:spPr>
          <a:xfrm>
            <a:off x="381000" y="6172200"/>
            <a:ext cx="4267200" cy="609600"/>
          </a:xfrm>
          <a:noFill/>
        </p:spPr>
        <p:txBody>
          <a:bodyPr/>
          <a:lstStyle/>
          <a:p>
            <a:r>
              <a:rPr lang="en-US" smtClean="0"/>
              <a:t>© David Kirk/NVIDIA and Wen-mei W. Hwu, 2007</a:t>
            </a:r>
          </a:p>
          <a:p>
            <a:r>
              <a:rPr lang="en-US" smtClean="0"/>
              <a:t>ECE 498AL, University of Illinois, Urbana-Champaign</a:t>
            </a:r>
            <a:endParaRPr lang="en-US" dirty="0" smtClean="0"/>
          </a:p>
        </p:txBody>
      </p:sp>
    </p:spTree>
    <p:extLst>
      <p:ext uri="{BB962C8B-B14F-4D97-AF65-F5344CB8AC3E}">
        <p14:creationId xmlns:p14="http://schemas.microsoft.com/office/powerpoint/2010/main" val="67287492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ChangeArrowheads="1"/>
          </p:cNvSpPr>
          <p:nvPr>
            <p:ph type="title"/>
          </p:nvPr>
        </p:nvSpPr>
        <p:spPr/>
        <p:txBody>
          <a:bodyPr/>
          <a:lstStyle/>
          <a:p>
            <a:pPr eaLnBrk="1" hangingPunct="1"/>
            <a:r>
              <a:rPr lang="en-US" smtClean="0"/>
              <a:t>Granularity Considerations</a:t>
            </a:r>
          </a:p>
        </p:txBody>
      </p:sp>
      <p:sp>
        <p:nvSpPr>
          <p:cNvPr id="56324" name="Rectangle 3"/>
          <p:cNvSpPr>
            <a:spLocks noGrp="1" noChangeArrowheads="1"/>
          </p:cNvSpPr>
          <p:nvPr>
            <p:ph type="body" idx="1"/>
          </p:nvPr>
        </p:nvSpPr>
        <p:spPr/>
        <p:txBody>
          <a:bodyPr/>
          <a:lstStyle/>
          <a:p>
            <a:pPr eaLnBrk="1" hangingPunct="1"/>
            <a:r>
              <a:rPr lang="en-US" sz="2400" dirty="0" smtClean="0"/>
              <a:t>For Matrix Multiplication, should I use 8X8, 16X16 or 32X32 tiles?</a:t>
            </a:r>
          </a:p>
          <a:p>
            <a:pPr lvl="1" eaLnBrk="1" hangingPunct="1"/>
            <a:endParaRPr lang="en-US" sz="2000" dirty="0" smtClean="0"/>
          </a:p>
          <a:p>
            <a:pPr lvl="1" eaLnBrk="1" hangingPunct="1"/>
            <a:r>
              <a:rPr lang="en-US" sz="2000" dirty="0" smtClean="0"/>
              <a:t>For 8X8, we have 64 threads per Block. Since each SM can take up to 768 threads, it can take up to 12 Blocks. However, each SM can only take up to 8 Blocks, only 512 threads will go into each SM!</a:t>
            </a:r>
          </a:p>
          <a:p>
            <a:pPr lvl="1" eaLnBrk="1" hangingPunct="1"/>
            <a:endParaRPr lang="en-US" sz="2000" dirty="0" smtClean="0"/>
          </a:p>
          <a:p>
            <a:pPr lvl="1" eaLnBrk="1" hangingPunct="1"/>
            <a:r>
              <a:rPr lang="en-US" sz="2000" dirty="0" smtClean="0"/>
              <a:t>For 16X16, we have 256 threads per Block. Since each SM can take up to 768 threads, it can take up to 3 Blocks and achieve full capacity unless other resource considerations overrule.</a:t>
            </a:r>
          </a:p>
          <a:p>
            <a:pPr lvl="1" eaLnBrk="1" hangingPunct="1"/>
            <a:endParaRPr lang="en-US" sz="2000" dirty="0" smtClean="0"/>
          </a:p>
          <a:p>
            <a:pPr lvl="1" eaLnBrk="1" hangingPunct="1"/>
            <a:r>
              <a:rPr lang="en-US" sz="2000" dirty="0" smtClean="0"/>
              <a:t>For 32X32, we have 1024 threads per Block. Not even one can fit into an SM!</a:t>
            </a:r>
          </a:p>
          <a:p>
            <a:pPr lvl="1" eaLnBrk="1" hangingPunct="1"/>
            <a:endParaRPr lang="en-US" sz="2000" dirty="0" smtClean="0"/>
          </a:p>
        </p:txBody>
      </p:sp>
      <p:sp>
        <p:nvSpPr>
          <p:cNvPr id="5" name="Footer Placeholder 3"/>
          <p:cNvSpPr>
            <a:spLocks noGrp="1"/>
          </p:cNvSpPr>
          <p:nvPr>
            <p:ph type="ftr" sz="quarter" idx="10"/>
          </p:nvPr>
        </p:nvSpPr>
        <p:spPr>
          <a:xfrm>
            <a:off x="381000" y="6172200"/>
            <a:ext cx="4267200" cy="609600"/>
          </a:xfrm>
          <a:noFill/>
        </p:spPr>
        <p:txBody>
          <a:bodyPr/>
          <a:lstStyle/>
          <a:p>
            <a:r>
              <a:rPr lang="en-US" smtClean="0"/>
              <a:t>© David Kirk/NVIDIA and Wen-mei W. Hwu, 2007</a:t>
            </a:r>
          </a:p>
          <a:p>
            <a:r>
              <a:rPr lang="en-US" smtClean="0"/>
              <a:t>ECE 498AL, University of Illinois, Urbana-Champaign</a:t>
            </a:r>
            <a:endParaRPr lang="en-US" dirty="0" smtClean="0"/>
          </a:p>
        </p:txBody>
      </p:sp>
    </p:spTree>
    <p:extLst>
      <p:ext uri="{BB962C8B-B14F-4D97-AF65-F5344CB8AC3E}">
        <p14:creationId xmlns:p14="http://schemas.microsoft.com/office/powerpoint/2010/main" val="55299376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5"/>
          <p:cNvSpPr>
            <a:spLocks noGrp="1"/>
          </p:cNvSpPr>
          <p:nvPr>
            <p:ph type="ftr" sz="quarter" idx="11"/>
          </p:nvPr>
        </p:nvSpPr>
        <p:spPr>
          <a:noFill/>
        </p:spPr>
        <p:txBody>
          <a:bodyPr/>
          <a:lstStyle/>
          <a:p>
            <a:pPr defTabSz="958850"/>
            <a:r>
              <a:rPr lang="en-US" dirty="0"/>
              <a:t>ECE/CS 757 © </a:t>
            </a:r>
            <a:r>
              <a:rPr lang="en-US" dirty="0" err="1"/>
              <a:t>Mikko</a:t>
            </a:r>
            <a:r>
              <a:rPr lang="en-US" dirty="0"/>
              <a:t> </a:t>
            </a:r>
            <a:r>
              <a:rPr lang="en-US" dirty="0" err="1"/>
              <a:t>Lipasti</a:t>
            </a:r>
            <a:endParaRPr lang="en-US" dirty="0"/>
          </a:p>
        </p:txBody>
      </p:sp>
      <p:sp>
        <p:nvSpPr>
          <p:cNvPr id="4100" name="Slide Number Placeholder 6"/>
          <p:cNvSpPr>
            <a:spLocks noGrp="1"/>
          </p:cNvSpPr>
          <p:nvPr>
            <p:ph type="sldNum" sz="quarter" idx="12"/>
          </p:nvPr>
        </p:nvSpPr>
        <p:spPr>
          <a:noFill/>
        </p:spPr>
        <p:txBody>
          <a:bodyPr/>
          <a:lstStyle/>
          <a:p>
            <a:pPr defTabSz="958850"/>
            <a:fld id="{81DF338A-4E64-4D88-BC31-F8BD0BA20415}" type="slidenum">
              <a:rPr lang="en-US"/>
              <a:pPr defTabSz="958850"/>
              <a:t>45</a:t>
            </a:fld>
            <a:endParaRPr lang="en-US"/>
          </a:p>
        </p:txBody>
      </p:sp>
      <p:sp>
        <p:nvSpPr>
          <p:cNvPr id="718850" name="Rectangle 2"/>
          <p:cNvSpPr>
            <a:spLocks noGrp="1" noChangeArrowheads="1"/>
          </p:cNvSpPr>
          <p:nvPr>
            <p:ph type="title"/>
          </p:nvPr>
        </p:nvSpPr>
        <p:spPr/>
        <p:txBody>
          <a:bodyPr/>
          <a:lstStyle/>
          <a:p>
            <a:pPr defTabSz="914400" eaLnBrk="1" hangingPunct="1">
              <a:defRPr/>
            </a:pPr>
            <a:r>
              <a:rPr lang="en-US" dirty="0" smtClean="0"/>
              <a:t>What’s new since G80?</a:t>
            </a:r>
          </a:p>
        </p:txBody>
      </p:sp>
      <p:sp>
        <p:nvSpPr>
          <p:cNvPr id="718851" name="Rectangle 3"/>
          <p:cNvSpPr>
            <a:spLocks noGrp="1" noChangeArrowheads="1"/>
          </p:cNvSpPr>
          <p:nvPr>
            <p:ph type="body" sz="half" idx="1"/>
          </p:nvPr>
        </p:nvSpPr>
        <p:spPr>
          <a:xfrm>
            <a:off x="304800" y="1295400"/>
            <a:ext cx="8637588" cy="4953000"/>
          </a:xfrm>
        </p:spPr>
        <p:txBody>
          <a:bodyPr/>
          <a:lstStyle/>
          <a:p>
            <a:pPr marL="342900" indent="-342900" defTabSz="914400" eaLnBrk="1" hangingPunct="1">
              <a:defRPr/>
            </a:pPr>
            <a:r>
              <a:rPr lang="en-US" sz="2500" dirty="0" smtClean="0"/>
              <a:t>More of everything</a:t>
            </a:r>
          </a:p>
          <a:p>
            <a:pPr lvl="1" indent="-342900" eaLnBrk="1" hangingPunct="1">
              <a:defRPr/>
            </a:pPr>
            <a:r>
              <a:rPr lang="en-US" sz="2100" dirty="0" smtClean="0"/>
              <a:t>Registers, threads, blocks, SPs per SM, SMs per chip, DPFP, DRAM bandwidth &amp; capacity</a:t>
            </a:r>
          </a:p>
          <a:p>
            <a:pPr eaLnBrk="1" hangingPunct="1">
              <a:defRPr/>
            </a:pPr>
            <a:r>
              <a:rPr lang="en-US" sz="2500" dirty="0" smtClean="0"/>
              <a:t>Caches</a:t>
            </a:r>
          </a:p>
          <a:p>
            <a:pPr lvl="1" eaLnBrk="1" hangingPunct="1">
              <a:defRPr/>
            </a:pPr>
            <a:r>
              <a:rPr lang="en-US" sz="2100" dirty="0" smtClean="0"/>
              <a:t>Shared L2 cache</a:t>
            </a:r>
            <a:endParaRPr lang="en-US" sz="1700" dirty="0" smtClean="0"/>
          </a:p>
          <a:p>
            <a:pPr lvl="1" eaLnBrk="1" hangingPunct="1">
              <a:defRPr/>
            </a:pPr>
            <a:r>
              <a:rPr lang="en-US" sz="2100" dirty="0" smtClean="0"/>
              <a:t>L1 cache vs. L1 scratchpad memory (configurable in ratios)</a:t>
            </a:r>
          </a:p>
          <a:p>
            <a:pPr lvl="2" eaLnBrk="1" hangingPunct="1">
              <a:defRPr/>
            </a:pPr>
            <a:r>
              <a:rPr lang="en-US" sz="1700" dirty="0" smtClean="0"/>
              <a:t>L1 caches not coherent</a:t>
            </a:r>
          </a:p>
          <a:p>
            <a:pPr eaLnBrk="1" hangingPunct="1">
              <a:defRPr/>
            </a:pPr>
            <a:r>
              <a:rPr lang="en-US" sz="2500" dirty="0" smtClean="0"/>
              <a:t>Clock frequency: hasn’t changed much </a:t>
            </a:r>
            <a:r>
              <a:rPr lang="en-US" sz="2500" dirty="0" smtClean="0"/>
              <a:t>until Pascal gen (2016)</a:t>
            </a:r>
            <a:endParaRPr lang="en-US" sz="2500" dirty="0" smtClean="0"/>
          </a:p>
          <a:p>
            <a:pPr eaLnBrk="1" hangingPunct="1">
              <a:defRPr/>
            </a:pPr>
            <a:r>
              <a:rPr lang="en-US" sz="2500" dirty="0" smtClean="0"/>
              <a:t>Fusion/APU organization: CPU &amp; GPU on same die</a:t>
            </a:r>
          </a:p>
          <a:p>
            <a:pPr lvl="1" eaLnBrk="1" hangingPunct="1">
              <a:defRPr/>
            </a:pPr>
            <a:r>
              <a:rPr lang="en-US" sz="2100" dirty="0" smtClean="0"/>
              <a:t>GPU L2 vs. CPU LLC may be shared or </a:t>
            </a:r>
            <a:r>
              <a:rPr lang="en-US" sz="2100" dirty="0" smtClean="0"/>
              <a:t>coherent (e.g. HSA)</a:t>
            </a:r>
            <a:endParaRPr lang="en-US" sz="2100" dirty="0" smtClean="0"/>
          </a:p>
          <a:p>
            <a:pPr lvl="1" eaLnBrk="1" hangingPunct="1">
              <a:defRPr/>
            </a:pPr>
            <a:r>
              <a:rPr lang="en-US" sz="2100" dirty="0" smtClean="0"/>
              <a:t>DRAM shared (kernel launch need not </a:t>
            </a:r>
            <a:r>
              <a:rPr lang="en-US" sz="2100" dirty="0" err="1" smtClean="0"/>
              <a:t>memcpy</a:t>
            </a:r>
            <a:r>
              <a:rPr lang="en-US" sz="2100" dirty="0" smtClean="0"/>
              <a:t> to GPU memory)</a:t>
            </a:r>
          </a:p>
          <a:p>
            <a:pPr eaLnBrk="1" hangingPunct="1">
              <a:defRPr/>
            </a:pPr>
            <a:r>
              <a:rPr lang="en-US" sz="2500" dirty="0" smtClean="0"/>
              <a:t>HBM/HBM2 – die-stacked DRAM with 2.5D interposer</a:t>
            </a:r>
            <a:endParaRPr lang="en-US" sz="2500" dirty="0" smtClean="0"/>
          </a:p>
        </p:txBody>
      </p:sp>
    </p:spTree>
    <p:extLst>
      <p:ext uri="{BB962C8B-B14F-4D97-AF65-F5344CB8AC3E}">
        <p14:creationId xmlns:p14="http://schemas.microsoft.com/office/powerpoint/2010/main" val="399109854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5"/>
          <p:cNvSpPr>
            <a:spLocks noGrp="1"/>
          </p:cNvSpPr>
          <p:nvPr>
            <p:ph type="ftr" sz="quarter" idx="11"/>
          </p:nvPr>
        </p:nvSpPr>
        <p:spPr>
          <a:noFill/>
        </p:spPr>
        <p:txBody>
          <a:bodyPr/>
          <a:lstStyle/>
          <a:p>
            <a:pPr defTabSz="958850"/>
            <a:r>
              <a:rPr lang="en-US" dirty="0" smtClean="0"/>
              <a:t>ECE/CS 757 © </a:t>
            </a:r>
            <a:r>
              <a:rPr lang="en-US" dirty="0" err="1" smtClean="0"/>
              <a:t>Mikko</a:t>
            </a:r>
            <a:r>
              <a:rPr lang="en-US" dirty="0" smtClean="0"/>
              <a:t> </a:t>
            </a:r>
            <a:r>
              <a:rPr lang="en-US" dirty="0" err="1" smtClean="0"/>
              <a:t>Lipasti</a:t>
            </a:r>
            <a:endParaRPr lang="en-US" dirty="0"/>
          </a:p>
        </p:txBody>
      </p:sp>
      <p:sp>
        <p:nvSpPr>
          <p:cNvPr id="4100" name="Slide Number Placeholder 6"/>
          <p:cNvSpPr>
            <a:spLocks noGrp="1"/>
          </p:cNvSpPr>
          <p:nvPr>
            <p:ph type="sldNum" sz="quarter" idx="12"/>
          </p:nvPr>
        </p:nvSpPr>
        <p:spPr>
          <a:noFill/>
        </p:spPr>
        <p:txBody>
          <a:bodyPr/>
          <a:lstStyle/>
          <a:p>
            <a:pPr defTabSz="958850"/>
            <a:fld id="{81DF338A-4E64-4D88-BC31-F8BD0BA20415}" type="slidenum">
              <a:rPr lang="en-US"/>
              <a:pPr defTabSz="958850"/>
              <a:t>46</a:t>
            </a:fld>
            <a:endParaRPr lang="en-US"/>
          </a:p>
        </p:txBody>
      </p:sp>
      <p:sp>
        <p:nvSpPr>
          <p:cNvPr id="718850" name="Rectangle 2"/>
          <p:cNvSpPr>
            <a:spLocks noGrp="1" noChangeArrowheads="1"/>
          </p:cNvSpPr>
          <p:nvPr>
            <p:ph type="title"/>
          </p:nvPr>
        </p:nvSpPr>
        <p:spPr/>
        <p:txBody>
          <a:bodyPr/>
          <a:lstStyle/>
          <a:p>
            <a:pPr defTabSz="914400" eaLnBrk="1" hangingPunct="1">
              <a:defRPr/>
            </a:pPr>
            <a:r>
              <a:rPr lang="en-US" dirty="0" smtClean="0"/>
              <a:t>Lecture  Outline</a:t>
            </a:r>
          </a:p>
        </p:txBody>
      </p:sp>
      <p:sp>
        <p:nvSpPr>
          <p:cNvPr id="718851" name="Rectangle 3"/>
          <p:cNvSpPr>
            <a:spLocks noGrp="1" noChangeArrowheads="1"/>
          </p:cNvSpPr>
          <p:nvPr>
            <p:ph type="body" sz="half" idx="1"/>
          </p:nvPr>
        </p:nvSpPr>
        <p:spPr>
          <a:xfrm>
            <a:off x="304800" y="1295400"/>
            <a:ext cx="8637588" cy="4953000"/>
          </a:xfrm>
        </p:spPr>
        <p:txBody>
          <a:bodyPr/>
          <a:lstStyle/>
          <a:p>
            <a:pPr marL="342900" indent="-342900" defTabSz="914400" eaLnBrk="1" hangingPunct="1">
              <a:defRPr/>
            </a:pPr>
            <a:r>
              <a:rPr lang="en-US" sz="2500" u="sng" dirty="0" smtClean="0"/>
              <a:t>G</a:t>
            </a:r>
            <a:r>
              <a:rPr lang="en-US" sz="2500" dirty="0" smtClean="0"/>
              <a:t>eneral </a:t>
            </a:r>
            <a:r>
              <a:rPr lang="en-US" sz="2500" u="sng" dirty="0" smtClean="0"/>
              <a:t>P</a:t>
            </a:r>
            <a:r>
              <a:rPr lang="en-US" sz="2500" dirty="0" smtClean="0"/>
              <a:t>urpose </a:t>
            </a:r>
            <a:r>
              <a:rPr lang="en-US" sz="2500" u="sng" dirty="0" smtClean="0"/>
              <a:t>G</a:t>
            </a:r>
            <a:r>
              <a:rPr lang="en-US" sz="2500" dirty="0" smtClean="0"/>
              <a:t>raphics </a:t>
            </a:r>
            <a:r>
              <a:rPr lang="en-US" sz="2500" u="sng" dirty="0" smtClean="0"/>
              <a:t>P</a:t>
            </a:r>
            <a:r>
              <a:rPr lang="en-US" sz="2500" dirty="0" smtClean="0"/>
              <a:t>rocessing </a:t>
            </a:r>
            <a:r>
              <a:rPr lang="en-US" sz="2500" u="sng" dirty="0" smtClean="0"/>
              <a:t>U</a:t>
            </a:r>
            <a:r>
              <a:rPr lang="en-US" sz="2500" dirty="0" smtClean="0"/>
              <a:t>nit (GPGPU)</a:t>
            </a:r>
            <a:endParaRPr lang="en-US" sz="2500" u="sng" dirty="0" smtClean="0"/>
          </a:p>
          <a:p>
            <a:pPr marL="342900" indent="-342900" defTabSz="914400" eaLnBrk="1" hangingPunct="1">
              <a:defRPr/>
            </a:pPr>
            <a:r>
              <a:rPr lang="en-US" sz="2500" dirty="0" smtClean="0"/>
              <a:t>Programming model overview (SPMD, BSP)</a:t>
            </a:r>
            <a:endParaRPr lang="en-US" sz="2500" dirty="0"/>
          </a:p>
          <a:p>
            <a:pPr marL="342900" indent="-342900" defTabSz="914400" eaLnBrk="1" hangingPunct="1">
              <a:defRPr/>
            </a:pPr>
            <a:r>
              <a:rPr lang="en-US" sz="2500" dirty="0" smtClean="0"/>
              <a:t>Hardware features (SIMT)</a:t>
            </a:r>
          </a:p>
          <a:p>
            <a:pPr marL="342900" indent="-342900" defTabSz="914400" eaLnBrk="1" hangingPunct="1">
              <a:defRPr/>
            </a:pPr>
            <a:r>
              <a:rPr lang="en-US" sz="2500" dirty="0" smtClean="0"/>
              <a:t>Programming </a:t>
            </a:r>
            <a:r>
              <a:rPr lang="en-US" sz="2500" dirty="0" smtClean="0"/>
              <a:t>environment</a:t>
            </a:r>
          </a:p>
          <a:p>
            <a:pPr marL="342900" indent="-342900" defTabSz="914400" eaLnBrk="1" hangingPunct="1">
              <a:defRPr/>
            </a:pPr>
            <a:endParaRPr lang="en-US" sz="2500" dirty="0"/>
          </a:p>
          <a:p>
            <a:pPr eaLnBrk="1" hangingPunct="1">
              <a:defRPr/>
            </a:pPr>
            <a:r>
              <a:rPr lang="en-US" sz="2500" dirty="0" smtClean="0"/>
              <a:t>Reading: </a:t>
            </a:r>
            <a:r>
              <a:rPr lang="en-US" sz="2000" dirty="0" smtClean="0"/>
              <a:t>Chapter 1 of: H. </a:t>
            </a:r>
            <a:r>
              <a:rPr lang="en-US" sz="2000" dirty="0"/>
              <a:t>Kim, R. </a:t>
            </a:r>
            <a:r>
              <a:rPr lang="en-US" sz="2000" dirty="0" err="1"/>
              <a:t>Vuduc</a:t>
            </a:r>
            <a:r>
              <a:rPr lang="en-US" sz="2000" dirty="0"/>
              <a:t>, S. </a:t>
            </a:r>
            <a:r>
              <a:rPr lang="en-US" sz="2000" dirty="0" err="1"/>
              <a:t>Bahsorkhi</a:t>
            </a:r>
            <a:r>
              <a:rPr lang="en-US" sz="2000" dirty="0"/>
              <a:t>, J. Choi, W.-M. </a:t>
            </a:r>
            <a:r>
              <a:rPr lang="en-US" sz="2000" dirty="0" err="1"/>
              <a:t>Hwu</a:t>
            </a:r>
            <a:r>
              <a:rPr lang="en-US" sz="2000" dirty="0"/>
              <a:t>, Chapter 1, “Performance Analysis and Tuning for General Purpose Graphics Processing Units (GPGPU),” Synthesis Lectures on Computer Architecture, </a:t>
            </a:r>
            <a:r>
              <a:rPr lang="en-US" sz="2000" dirty="0">
                <a:hlinkClick r:id="rId2"/>
              </a:rPr>
              <a:t>http://www.morganclaypool.com/doi/abs/10.2200/S00451ED1V01Y201209CAC020</a:t>
            </a:r>
            <a:endParaRPr lang="en-US" sz="2000" dirty="0" smtClean="0"/>
          </a:p>
        </p:txBody>
      </p:sp>
    </p:spTree>
    <p:extLst>
      <p:ext uri="{BB962C8B-B14F-4D97-AF65-F5344CB8AC3E}">
        <p14:creationId xmlns:p14="http://schemas.microsoft.com/office/powerpoint/2010/main" val="9377967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533400" y="228600"/>
            <a:ext cx="8382000" cy="579438"/>
          </a:xfrm>
        </p:spPr>
        <p:txBody>
          <a:bodyPr/>
          <a:lstStyle/>
          <a:p>
            <a:pPr eaLnBrk="1" hangingPunct="1"/>
            <a:r>
              <a:rPr lang="en-US" sz="4000" dirty="0" smtClean="0"/>
              <a:t>Single-Program Multiple-Data (SPMD)</a:t>
            </a:r>
          </a:p>
        </p:txBody>
      </p:sp>
      <p:sp>
        <p:nvSpPr>
          <p:cNvPr id="13316" name="Rectangle 3"/>
          <p:cNvSpPr>
            <a:spLocks noGrp="1" noChangeArrowheads="1"/>
          </p:cNvSpPr>
          <p:nvPr>
            <p:ph type="body" sz="half" idx="1"/>
          </p:nvPr>
        </p:nvSpPr>
        <p:spPr>
          <a:xfrm>
            <a:off x="685800" y="990600"/>
            <a:ext cx="8305800" cy="1104900"/>
          </a:xfrm>
        </p:spPr>
        <p:txBody>
          <a:bodyPr/>
          <a:lstStyle/>
          <a:p>
            <a:pPr marL="457200" indent="-457200" eaLnBrk="1" hangingPunct="1"/>
            <a:r>
              <a:rPr lang="en-US" sz="2400" smtClean="0"/>
              <a:t>CUDA integrated CPU + GPU application C program</a:t>
            </a:r>
          </a:p>
          <a:p>
            <a:pPr marL="974725" lvl="1" indent="-403225" eaLnBrk="1" hangingPunct="1"/>
            <a:r>
              <a:rPr lang="en-US" sz="2000" smtClean="0"/>
              <a:t>Serial C code executes on CPU</a:t>
            </a:r>
          </a:p>
          <a:p>
            <a:pPr marL="974725" lvl="1" indent="-403225" eaLnBrk="1" hangingPunct="1"/>
            <a:r>
              <a:rPr lang="en-US" sz="2000" smtClean="0"/>
              <a:t>Parallel Kernel C code executes on GPU thread blocks</a:t>
            </a:r>
          </a:p>
        </p:txBody>
      </p:sp>
      <p:sp>
        <p:nvSpPr>
          <p:cNvPr id="13317" name="Text Box 4"/>
          <p:cNvSpPr txBox="1">
            <a:spLocks noChangeArrowheads="1"/>
          </p:cNvSpPr>
          <p:nvPr/>
        </p:nvSpPr>
        <p:spPr bwMode="auto">
          <a:xfrm>
            <a:off x="1346200" y="2451100"/>
            <a:ext cx="2262188" cy="325438"/>
          </a:xfrm>
          <a:prstGeom prst="rect">
            <a:avLst/>
          </a:prstGeom>
          <a:noFill/>
          <a:ln w="9525" algn="ctr">
            <a:noFill/>
            <a:miter lim="800000"/>
            <a:headEnd/>
            <a:tailEnd/>
          </a:ln>
        </p:spPr>
        <p:txBody>
          <a:bodyPr>
            <a:spAutoFit/>
          </a:bodyPr>
          <a:lstStyle/>
          <a:p>
            <a:pPr algn="ctr">
              <a:lnSpc>
                <a:spcPct val="85000"/>
              </a:lnSpc>
              <a:spcBef>
                <a:spcPct val="10000"/>
              </a:spcBef>
            </a:pPr>
            <a:r>
              <a:rPr lang="en-US" sz="1800" b="1" dirty="0">
                <a:latin typeface="Arial" pitchFamily="34" charset="0"/>
              </a:rPr>
              <a:t>CPU Serial Code</a:t>
            </a:r>
          </a:p>
        </p:txBody>
      </p:sp>
      <p:sp>
        <p:nvSpPr>
          <p:cNvPr id="13318" name="Text Box 5"/>
          <p:cNvSpPr txBox="1">
            <a:spLocks noChangeArrowheads="1"/>
          </p:cNvSpPr>
          <p:nvPr/>
        </p:nvSpPr>
        <p:spPr bwMode="auto">
          <a:xfrm>
            <a:off x="7469188" y="2681288"/>
            <a:ext cx="911225" cy="366712"/>
          </a:xfrm>
          <a:prstGeom prst="rect">
            <a:avLst/>
          </a:prstGeom>
          <a:noFill/>
          <a:ln w="19050" algn="ctr">
            <a:noFill/>
            <a:miter lim="800000"/>
            <a:headEnd/>
            <a:tailEnd/>
          </a:ln>
        </p:spPr>
        <p:txBody>
          <a:bodyPr>
            <a:spAutoFit/>
          </a:bodyPr>
          <a:lstStyle/>
          <a:p>
            <a:pPr algn="ctr"/>
            <a:r>
              <a:rPr lang="en-US" sz="1800" b="1">
                <a:solidFill>
                  <a:srgbClr val="00CC00"/>
                </a:solidFill>
                <a:latin typeface="Arial" pitchFamily="34" charset="0"/>
              </a:rPr>
              <a:t>Grid 0</a:t>
            </a:r>
          </a:p>
        </p:txBody>
      </p:sp>
      <p:grpSp>
        <p:nvGrpSpPr>
          <p:cNvPr id="2" name="Group 6"/>
          <p:cNvGrpSpPr>
            <a:grpSpLocks/>
          </p:cNvGrpSpPr>
          <p:nvPr/>
        </p:nvGrpSpPr>
        <p:grpSpPr bwMode="auto">
          <a:xfrm>
            <a:off x="4471988" y="3105150"/>
            <a:ext cx="3927475" cy="835025"/>
            <a:chOff x="258" y="2682"/>
            <a:chExt cx="2474" cy="592"/>
          </a:xfrm>
        </p:grpSpPr>
        <p:sp>
          <p:nvSpPr>
            <p:cNvPr id="13385" name="Rectangle 7"/>
            <p:cNvSpPr>
              <a:spLocks noChangeArrowheads="1"/>
            </p:cNvSpPr>
            <p:nvPr/>
          </p:nvSpPr>
          <p:spPr bwMode="auto">
            <a:xfrm>
              <a:off x="258" y="2682"/>
              <a:ext cx="2474" cy="592"/>
            </a:xfrm>
            <a:prstGeom prst="rect">
              <a:avLst/>
            </a:prstGeom>
            <a:noFill/>
            <a:ln w="28575" algn="ctr">
              <a:solidFill>
                <a:srgbClr val="00CC00"/>
              </a:solidFill>
              <a:miter lim="800000"/>
              <a:headEnd/>
              <a:tailEnd/>
            </a:ln>
          </p:spPr>
          <p:txBody>
            <a:bodyPr wrap="none" anchor="ctr"/>
            <a:lstStyle/>
            <a:p>
              <a:endParaRPr lang="en-US"/>
            </a:p>
          </p:txBody>
        </p:sp>
        <p:sp>
          <p:nvSpPr>
            <p:cNvPr id="13386" name="Text Box 8"/>
            <p:cNvSpPr txBox="1">
              <a:spLocks noChangeArrowheads="1"/>
            </p:cNvSpPr>
            <p:nvPr/>
          </p:nvSpPr>
          <p:spPr bwMode="auto">
            <a:xfrm>
              <a:off x="1872" y="2909"/>
              <a:ext cx="316" cy="260"/>
            </a:xfrm>
            <a:prstGeom prst="rect">
              <a:avLst/>
            </a:prstGeom>
            <a:noFill/>
            <a:ln w="19050" algn="ctr">
              <a:noFill/>
              <a:miter lim="800000"/>
              <a:headEnd/>
              <a:tailEnd/>
            </a:ln>
          </p:spPr>
          <p:txBody>
            <a:bodyPr>
              <a:spAutoFit/>
            </a:bodyPr>
            <a:lstStyle/>
            <a:p>
              <a:pPr algn="ctr"/>
              <a:r>
                <a:rPr lang="en-US" sz="1800" b="1">
                  <a:latin typeface="Arial" pitchFamily="34" charset="0"/>
                </a:rPr>
                <a:t>. . .</a:t>
              </a:r>
            </a:p>
          </p:txBody>
        </p:sp>
        <p:grpSp>
          <p:nvGrpSpPr>
            <p:cNvPr id="3" name="Group 9"/>
            <p:cNvGrpSpPr>
              <a:grpSpLocks/>
            </p:cNvGrpSpPr>
            <p:nvPr/>
          </p:nvGrpSpPr>
          <p:grpSpPr bwMode="auto">
            <a:xfrm>
              <a:off x="313" y="2730"/>
              <a:ext cx="490" cy="497"/>
              <a:chOff x="967" y="1678"/>
              <a:chExt cx="688" cy="700"/>
            </a:xfrm>
          </p:grpSpPr>
          <p:sp>
            <p:nvSpPr>
              <p:cNvPr id="13430" name="Text Box 10"/>
              <p:cNvSpPr txBox="1">
                <a:spLocks noChangeArrowheads="1"/>
              </p:cNvSpPr>
              <p:nvPr/>
            </p:nvSpPr>
            <p:spPr bwMode="auto">
              <a:xfrm>
                <a:off x="967" y="1678"/>
                <a:ext cx="688" cy="700"/>
              </a:xfrm>
              <a:prstGeom prst="rect">
                <a:avLst/>
              </a:prstGeom>
              <a:noFill/>
              <a:ln w="19050">
                <a:solidFill>
                  <a:srgbClr val="00CC00"/>
                </a:solidFill>
                <a:miter lim="800000"/>
                <a:headEnd/>
                <a:tailEnd/>
              </a:ln>
            </p:spPr>
            <p:txBody>
              <a:bodyPr lIns="0" rIns="0"/>
              <a:lstStyle/>
              <a:p>
                <a:pPr algn="ctr">
                  <a:lnSpc>
                    <a:spcPct val="85000"/>
                  </a:lnSpc>
                  <a:spcBef>
                    <a:spcPct val="10000"/>
                  </a:spcBef>
                </a:pPr>
                <a:endParaRPr lang="en-US" sz="1200" b="1">
                  <a:latin typeface="Arial" pitchFamily="34" charset="0"/>
                </a:endParaRPr>
              </a:p>
            </p:txBody>
          </p:sp>
          <p:grpSp>
            <p:nvGrpSpPr>
              <p:cNvPr id="4" name="Group 11"/>
              <p:cNvGrpSpPr>
                <a:grpSpLocks/>
              </p:cNvGrpSpPr>
              <p:nvPr/>
            </p:nvGrpSpPr>
            <p:grpSpPr bwMode="auto">
              <a:xfrm>
                <a:off x="1035" y="1764"/>
                <a:ext cx="552" cy="529"/>
                <a:chOff x="1045" y="1780"/>
                <a:chExt cx="806" cy="773"/>
              </a:xfrm>
            </p:grpSpPr>
            <p:sp>
              <p:nvSpPr>
                <p:cNvPr id="13432" name="Freeform 12"/>
                <p:cNvSpPr>
                  <a:spLocks/>
                </p:cNvSpPr>
                <p:nvPr/>
              </p:nvSpPr>
              <p:spPr bwMode="auto">
                <a:xfrm>
                  <a:off x="1045"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433" name="Freeform 13"/>
                <p:cNvSpPr>
                  <a:spLocks/>
                </p:cNvSpPr>
                <p:nvPr/>
              </p:nvSpPr>
              <p:spPr bwMode="auto">
                <a:xfrm>
                  <a:off x="1116"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434" name="Freeform 14"/>
                <p:cNvSpPr>
                  <a:spLocks/>
                </p:cNvSpPr>
                <p:nvPr/>
              </p:nvSpPr>
              <p:spPr bwMode="auto">
                <a:xfrm>
                  <a:off x="1181"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435" name="Freeform 15"/>
                <p:cNvSpPr>
                  <a:spLocks/>
                </p:cNvSpPr>
                <p:nvPr/>
              </p:nvSpPr>
              <p:spPr bwMode="auto">
                <a:xfrm>
                  <a:off x="1247"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436" name="Freeform 16"/>
                <p:cNvSpPr>
                  <a:spLocks/>
                </p:cNvSpPr>
                <p:nvPr/>
              </p:nvSpPr>
              <p:spPr bwMode="auto">
                <a:xfrm>
                  <a:off x="1312"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437" name="Freeform 17"/>
                <p:cNvSpPr>
                  <a:spLocks/>
                </p:cNvSpPr>
                <p:nvPr/>
              </p:nvSpPr>
              <p:spPr bwMode="auto">
                <a:xfrm>
                  <a:off x="1378"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438" name="Freeform 18"/>
                <p:cNvSpPr>
                  <a:spLocks/>
                </p:cNvSpPr>
                <p:nvPr/>
              </p:nvSpPr>
              <p:spPr bwMode="auto">
                <a:xfrm>
                  <a:off x="1443"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439" name="Freeform 19"/>
                <p:cNvSpPr>
                  <a:spLocks/>
                </p:cNvSpPr>
                <p:nvPr/>
              </p:nvSpPr>
              <p:spPr bwMode="auto">
                <a:xfrm>
                  <a:off x="1509"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440" name="Freeform 20"/>
                <p:cNvSpPr>
                  <a:spLocks/>
                </p:cNvSpPr>
                <p:nvPr/>
              </p:nvSpPr>
              <p:spPr bwMode="auto">
                <a:xfrm>
                  <a:off x="1574"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441" name="Freeform 21"/>
                <p:cNvSpPr>
                  <a:spLocks/>
                </p:cNvSpPr>
                <p:nvPr/>
              </p:nvSpPr>
              <p:spPr bwMode="auto">
                <a:xfrm>
                  <a:off x="1640" y="1780"/>
                  <a:ext cx="145" cy="773"/>
                </a:xfrm>
                <a:custGeom>
                  <a:avLst/>
                  <a:gdLst>
                    <a:gd name="T0" fmla="*/ 39 w 208"/>
                    <a:gd name="T1" fmla="*/ 0 h 1536"/>
                    <a:gd name="T2" fmla="*/ 139 w 208"/>
                    <a:gd name="T3" fmla="*/ 97 h 1536"/>
                    <a:gd name="T4" fmla="*/ 6 w 208"/>
                    <a:gd name="T5" fmla="*/ 169 h 1536"/>
                    <a:gd name="T6" fmla="*/ 106 w 208"/>
                    <a:gd name="T7" fmla="*/ 266 h 1536"/>
                    <a:gd name="T8" fmla="*/ 6 w 208"/>
                    <a:gd name="T9" fmla="*/ 362 h 1536"/>
                    <a:gd name="T10" fmla="*/ 106 w 208"/>
                    <a:gd name="T11" fmla="*/ 411 h 1536"/>
                    <a:gd name="T12" fmla="*/ 39 w 208"/>
                    <a:gd name="T13" fmla="*/ 483 h 1536"/>
                    <a:gd name="T14" fmla="*/ 106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442" name="Freeform 22"/>
                <p:cNvSpPr>
                  <a:spLocks/>
                </p:cNvSpPr>
                <p:nvPr/>
              </p:nvSpPr>
              <p:spPr bwMode="auto">
                <a:xfrm>
                  <a:off x="1705"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grpSp>
        </p:grpSp>
        <p:grpSp>
          <p:nvGrpSpPr>
            <p:cNvPr id="5" name="Group 23"/>
            <p:cNvGrpSpPr>
              <a:grpSpLocks/>
            </p:cNvGrpSpPr>
            <p:nvPr/>
          </p:nvGrpSpPr>
          <p:grpSpPr bwMode="auto">
            <a:xfrm>
              <a:off x="847" y="2730"/>
              <a:ext cx="490" cy="497"/>
              <a:chOff x="967" y="1678"/>
              <a:chExt cx="688" cy="700"/>
            </a:xfrm>
          </p:grpSpPr>
          <p:sp>
            <p:nvSpPr>
              <p:cNvPr id="13417" name="Text Box 24"/>
              <p:cNvSpPr txBox="1">
                <a:spLocks noChangeArrowheads="1"/>
              </p:cNvSpPr>
              <p:nvPr/>
            </p:nvSpPr>
            <p:spPr bwMode="auto">
              <a:xfrm>
                <a:off x="967" y="1678"/>
                <a:ext cx="688" cy="700"/>
              </a:xfrm>
              <a:prstGeom prst="rect">
                <a:avLst/>
              </a:prstGeom>
              <a:noFill/>
              <a:ln w="19050">
                <a:solidFill>
                  <a:srgbClr val="00CC00"/>
                </a:solidFill>
                <a:miter lim="800000"/>
                <a:headEnd/>
                <a:tailEnd/>
              </a:ln>
            </p:spPr>
            <p:txBody>
              <a:bodyPr lIns="0" rIns="0"/>
              <a:lstStyle/>
              <a:p>
                <a:pPr algn="ctr">
                  <a:lnSpc>
                    <a:spcPct val="85000"/>
                  </a:lnSpc>
                  <a:spcBef>
                    <a:spcPct val="10000"/>
                  </a:spcBef>
                </a:pPr>
                <a:endParaRPr lang="en-US" sz="1200" b="1">
                  <a:latin typeface="Arial" pitchFamily="34" charset="0"/>
                </a:endParaRPr>
              </a:p>
            </p:txBody>
          </p:sp>
          <p:grpSp>
            <p:nvGrpSpPr>
              <p:cNvPr id="6" name="Group 25"/>
              <p:cNvGrpSpPr>
                <a:grpSpLocks/>
              </p:cNvGrpSpPr>
              <p:nvPr/>
            </p:nvGrpSpPr>
            <p:grpSpPr bwMode="auto">
              <a:xfrm>
                <a:off x="1035" y="1764"/>
                <a:ext cx="552" cy="529"/>
                <a:chOff x="1045" y="1780"/>
                <a:chExt cx="806" cy="773"/>
              </a:xfrm>
            </p:grpSpPr>
            <p:sp>
              <p:nvSpPr>
                <p:cNvPr id="13419" name="Freeform 26"/>
                <p:cNvSpPr>
                  <a:spLocks/>
                </p:cNvSpPr>
                <p:nvPr/>
              </p:nvSpPr>
              <p:spPr bwMode="auto">
                <a:xfrm>
                  <a:off x="1045"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420" name="Freeform 27"/>
                <p:cNvSpPr>
                  <a:spLocks/>
                </p:cNvSpPr>
                <p:nvPr/>
              </p:nvSpPr>
              <p:spPr bwMode="auto">
                <a:xfrm>
                  <a:off x="1116"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421" name="Freeform 28"/>
                <p:cNvSpPr>
                  <a:spLocks/>
                </p:cNvSpPr>
                <p:nvPr/>
              </p:nvSpPr>
              <p:spPr bwMode="auto">
                <a:xfrm>
                  <a:off x="1181"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422" name="Freeform 29"/>
                <p:cNvSpPr>
                  <a:spLocks/>
                </p:cNvSpPr>
                <p:nvPr/>
              </p:nvSpPr>
              <p:spPr bwMode="auto">
                <a:xfrm>
                  <a:off x="1247"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423" name="Freeform 30"/>
                <p:cNvSpPr>
                  <a:spLocks/>
                </p:cNvSpPr>
                <p:nvPr/>
              </p:nvSpPr>
              <p:spPr bwMode="auto">
                <a:xfrm>
                  <a:off x="1312"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424" name="Freeform 31"/>
                <p:cNvSpPr>
                  <a:spLocks/>
                </p:cNvSpPr>
                <p:nvPr/>
              </p:nvSpPr>
              <p:spPr bwMode="auto">
                <a:xfrm>
                  <a:off x="1378"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425" name="Freeform 32"/>
                <p:cNvSpPr>
                  <a:spLocks/>
                </p:cNvSpPr>
                <p:nvPr/>
              </p:nvSpPr>
              <p:spPr bwMode="auto">
                <a:xfrm>
                  <a:off x="1443"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426" name="Freeform 33"/>
                <p:cNvSpPr>
                  <a:spLocks/>
                </p:cNvSpPr>
                <p:nvPr/>
              </p:nvSpPr>
              <p:spPr bwMode="auto">
                <a:xfrm>
                  <a:off x="1509"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427" name="Freeform 34"/>
                <p:cNvSpPr>
                  <a:spLocks/>
                </p:cNvSpPr>
                <p:nvPr/>
              </p:nvSpPr>
              <p:spPr bwMode="auto">
                <a:xfrm>
                  <a:off x="1574"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428" name="Freeform 35"/>
                <p:cNvSpPr>
                  <a:spLocks/>
                </p:cNvSpPr>
                <p:nvPr/>
              </p:nvSpPr>
              <p:spPr bwMode="auto">
                <a:xfrm>
                  <a:off x="1640" y="1780"/>
                  <a:ext cx="145" cy="773"/>
                </a:xfrm>
                <a:custGeom>
                  <a:avLst/>
                  <a:gdLst>
                    <a:gd name="T0" fmla="*/ 39 w 208"/>
                    <a:gd name="T1" fmla="*/ 0 h 1536"/>
                    <a:gd name="T2" fmla="*/ 139 w 208"/>
                    <a:gd name="T3" fmla="*/ 97 h 1536"/>
                    <a:gd name="T4" fmla="*/ 6 w 208"/>
                    <a:gd name="T5" fmla="*/ 169 h 1536"/>
                    <a:gd name="T6" fmla="*/ 106 w 208"/>
                    <a:gd name="T7" fmla="*/ 266 h 1536"/>
                    <a:gd name="T8" fmla="*/ 6 w 208"/>
                    <a:gd name="T9" fmla="*/ 362 h 1536"/>
                    <a:gd name="T10" fmla="*/ 106 w 208"/>
                    <a:gd name="T11" fmla="*/ 411 h 1536"/>
                    <a:gd name="T12" fmla="*/ 39 w 208"/>
                    <a:gd name="T13" fmla="*/ 483 h 1536"/>
                    <a:gd name="T14" fmla="*/ 106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429" name="Freeform 36"/>
                <p:cNvSpPr>
                  <a:spLocks/>
                </p:cNvSpPr>
                <p:nvPr/>
              </p:nvSpPr>
              <p:spPr bwMode="auto">
                <a:xfrm>
                  <a:off x="1705"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grpSp>
        </p:grpSp>
        <p:grpSp>
          <p:nvGrpSpPr>
            <p:cNvPr id="7" name="Group 37"/>
            <p:cNvGrpSpPr>
              <a:grpSpLocks/>
            </p:cNvGrpSpPr>
            <p:nvPr/>
          </p:nvGrpSpPr>
          <p:grpSpPr bwMode="auto">
            <a:xfrm>
              <a:off x="2187" y="2730"/>
              <a:ext cx="490" cy="497"/>
              <a:chOff x="967" y="1678"/>
              <a:chExt cx="688" cy="700"/>
            </a:xfrm>
          </p:grpSpPr>
          <p:sp>
            <p:nvSpPr>
              <p:cNvPr id="13404" name="Text Box 38"/>
              <p:cNvSpPr txBox="1">
                <a:spLocks noChangeArrowheads="1"/>
              </p:cNvSpPr>
              <p:nvPr/>
            </p:nvSpPr>
            <p:spPr bwMode="auto">
              <a:xfrm>
                <a:off x="967" y="1678"/>
                <a:ext cx="688" cy="700"/>
              </a:xfrm>
              <a:prstGeom prst="rect">
                <a:avLst/>
              </a:prstGeom>
              <a:noFill/>
              <a:ln w="19050">
                <a:solidFill>
                  <a:srgbClr val="00CC00"/>
                </a:solidFill>
                <a:miter lim="800000"/>
                <a:headEnd/>
                <a:tailEnd/>
              </a:ln>
            </p:spPr>
            <p:txBody>
              <a:bodyPr lIns="0" rIns="0"/>
              <a:lstStyle/>
              <a:p>
                <a:pPr algn="ctr">
                  <a:lnSpc>
                    <a:spcPct val="85000"/>
                  </a:lnSpc>
                  <a:spcBef>
                    <a:spcPct val="10000"/>
                  </a:spcBef>
                </a:pPr>
                <a:endParaRPr lang="en-US" sz="1200" b="1">
                  <a:latin typeface="Arial" pitchFamily="34" charset="0"/>
                </a:endParaRPr>
              </a:p>
            </p:txBody>
          </p:sp>
          <p:grpSp>
            <p:nvGrpSpPr>
              <p:cNvPr id="8" name="Group 39"/>
              <p:cNvGrpSpPr>
                <a:grpSpLocks/>
              </p:cNvGrpSpPr>
              <p:nvPr/>
            </p:nvGrpSpPr>
            <p:grpSpPr bwMode="auto">
              <a:xfrm>
                <a:off x="1035" y="1764"/>
                <a:ext cx="552" cy="529"/>
                <a:chOff x="1045" y="1780"/>
                <a:chExt cx="806" cy="773"/>
              </a:xfrm>
            </p:grpSpPr>
            <p:sp>
              <p:nvSpPr>
                <p:cNvPr id="13406" name="Freeform 40"/>
                <p:cNvSpPr>
                  <a:spLocks/>
                </p:cNvSpPr>
                <p:nvPr/>
              </p:nvSpPr>
              <p:spPr bwMode="auto">
                <a:xfrm>
                  <a:off x="1045"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407" name="Freeform 41"/>
                <p:cNvSpPr>
                  <a:spLocks/>
                </p:cNvSpPr>
                <p:nvPr/>
              </p:nvSpPr>
              <p:spPr bwMode="auto">
                <a:xfrm>
                  <a:off x="1116"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408" name="Freeform 42"/>
                <p:cNvSpPr>
                  <a:spLocks/>
                </p:cNvSpPr>
                <p:nvPr/>
              </p:nvSpPr>
              <p:spPr bwMode="auto">
                <a:xfrm>
                  <a:off x="1181"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409" name="Freeform 43"/>
                <p:cNvSpPr>
                  <a:spLocks/>
                </p:cNvSpPr>
                <p:nvPr/>
              </p:nvSpPr>
              <p:spPr bwMode="auto">
                <a:xfrm>
                  <a:off x="1247"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410" name="Freeform 44"/>
                <p:cNvSpPr>
                  <a:spLocks/>
                </p:cNvSpPr>
                <p:nvPr/>
              </p:nvSpPr>
              <p:spPr bwMode="auto">
                <a:xfrm>
                  <a:off x="1312"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411" name="Freeform 45"/>
                <p:cNvSpPr>
                  <a:spLocks/>
                </p:cNvSpPr>
                <p:nvPr/>
              </p:nvSpPr>
              <p:spPr bwMode="auto">
                <a:xfrm>
                  <a:off x="1378"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412" name="Freeform 46"/>
                <p:cNvSpPr>
                  <a:spLocks/>
                </p:cNvSpPr>
                <p:nvPr/>
              </p:nvSpPr>
              <p:spPr bwMode="auto">
                <a:xfrm>
                  <a:off x="1443"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413" name="Freeform 47"/>
                <p:cNvSpPr>
                  <a:spLocks/>
                </p:cNvSpPr>
                <p:nvPr/>
              </p:nvSpPr>
              <p:spPr bwMode="auto">
                <a:xfrm>
                  <a:off x="1509"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414" name="Freeform 48"/>
                <p:cNvSpPr>
                  <a:spLocks/>
                </p:cNvSpPr>
                <p:nvPr/>
              </p:nvSpPr>
              <p:spPr bwMode="auto">
                <a:xfrm>
                  <a:off x="1574"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415" name="Freeform 49"/>
                <p:cNvSpPr>
                  <a:spLocks/>
                </p:cNvSpPr>
                <p:nvPr/>
              </p:nvSpPr>
              <p:spPr bwMode="auto">
                <a:xfrm>
                  <a:off x="1640" y="1780"/>
                  <a:ext cx="145" cy="773"/>
                </a:xfrm>
                <a:custGeom>
                  <a:avLst/>
                  <a:gdLst>
                    <a:gd name="T0" fmla="*/ 39 w 208"/>
                    <a:gd name="T1" fmla="*/ 0 h 1536"/>
                    <a:gd name="T2" fmla="*/ 139 w 208"/>
                    <a:gd name="T3" fmla="*/ 97 h 1536"/>
                    <a:gd name="T4" fmla="*/ 6 w 208"/>
                    <a:gd name="T5" fmla="*/ 169 h 1536"/>
                    <a:gd name="T6" fmla="*/ 106 w 208"/>
                    <a:gd name="T7" fmla="*/ 266 h 1536"/>
                    <a:gd name="T8" fmla="*/ 6 w 208"/>
                    <a:gd name="T9" fmla="*/ 362 h 1536"/>
                    <a:gd name="T10" fmla="*/ 106 w 208"/>
                    <a:gd name="T11" fmla="*/ 411 h 1536"/>
                    <a:gd name="T12" fmla="*/ 39 w 208"/>
                    <a:gd name="T13" fmla="*/ 483 h 1536"/>
                    <a:gd name="T14" fmla="*/ 106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416" name="Freeform 50"/>
                <p:cNvSpPr>
                  <a:spLocks/>
                </p:cNvSpPr>
                <p:nvPr/>
              </p:nvSpPr>
              <p:spPr bwMode="auto">
                <a:xfrm>
                  <a:off x="1705"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grpSp>
        </p:grpSp>
        <p:grpSp>
          <p:nvGrpSpPr>
            <p:cNvPr id="9" name="Group 51"/>
            <p:cNvGrpSpPr>
              <a:grpSpLocks/>
            </p:cNvGrpSpPr>
            <p:nvPr/>
          </p:nvGrpSpPr>
          <p:grpSpPr bwMode="auto">
            <a:xfrm>
              <a:off x="1383" y="2730"/>
              <a:ext cx="489" cy="497"/>
              <a:chOff x="967" y="1678"/>
              <a:chExt cx="688" cy="700"/>
            </a:xfrm>
          </p:grpSpPr>
          <p:sp>
            <p:nvSpPr>
              <p:cNvPr id="13391" name="Text Box 52"/>
              <p:cNvSpPr txBox="1">
                <a:spLocks noChangeArrowheads="1"/>
              </p:cNvSpPr>
              <p:nvPr/>
            </p:nvSpPr>
            <p:spPr bwMode="auto">
              <a:xfrm>
                <a:off x="967" y="1678"/>
                <a:ext cx="688" cy="700"/>
              </a:xfrm>
              <a:prstGeom prst="rect">
                <a:avLst/>
              </a:prstGeom>
              <a:noFill/>
              <a:ln w="19050">
                <a:solidFill>
                  <a:srgbClr val="00CC00"/>
                </a:solidFill>
                <a:miter lim="800000"/>
                <a:headEnd/>
                <a:tailEnd/>
              </a:ln>
            </p:spPr>
            <p:txBody>
              <a:bodyPr lIns="0" rIns="0"/>
              <a:lstStyle/>
              <a:p>
                <a:pPr algn="ctr">
                  <a:lnSpc>
                    <a:spcPct val="85000"/>
                  </a:lnSpc>
                  <a:spcBef>
                    <a:spcPct val="10000"/>
                  </a:spcBef>
                </a:pPr>
                <a:endParaRPr lang="en-US" sz="1200" b="1">
                  <a:latin typeface="Arial" pitchFamily="34" charset="0"/>
                </a:endParaRPr>
              </a:p>
            </p:txBody>
          </p:sp>
          <p:grpSp>
            <p:nvGrpSpPr>
              <p:cNvPr id="10" name="Group 53"/>
              <p:cNvGrpSpPr>
                <a:grpSpLocks/>
              </p:cNvGrpSpPr>
              <p:nvPr/>
            </p:nvGrpSpPr>
            <p:grpSpPr bwMode="auto">
              <a:xfrm>
                <a:off x="1035" y="1764"/>
                <a:ext cx="552" cy="529"/>
                <a:chOff x="1045" y="1780"/>
                <a:chExt cx="806" cy="773"/>
              </a:xfrm>
            </p:grpSpPr>
            <p:sp>
              <p:nvSpPr>
                <p:cNvPr id="13393" name="Freeform 54"/>
                <p:cNvSpPr>
                  <a:spLocks/>
                </p:cNvSpPr>
                <p:nvPr/>
              </p:nvSpPr>
              <p:spPr bwMode="auto">
                <a:xfrm>
                  <a:off x="1045"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94" name="Freeform 55"/>
                <p:cNvSpPr>
                  <a:spLocks/>
                </p:cNvSpPr>
                <p:nvPr/>
              </p:nvSpPr>
              <p:spPr bwMode="auto">
                <a:xfrm>
                  <a:off x="1116"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95" name="Freeform 56"/>
                <p:cNvSpPr>
                  <a:spLocks/>
                </p:cNvSpPr>
                <p:nvPr/>
              </p:nvSpPr>
              <p:spPr bwMode="auto">
                <a:xfrm>
                  <a:off x="1181"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96" name="Freeform 57"/>
                <p:cNvSpPr>
                  <a:spLocks/>
                </p:cNvSpPr>
                <p:nvPr/>
              </p:nvSpPr>
              <p:spPr bwMode="auto">
                <a:xfrm>
                  <a:off x="1247"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97" name="Freeform 58"/>
                <p:cNvSpPr>
                  <a:spLocks/>
                </p:cNvSpPr>
                <p:nvPr/>
              </p:nvSpPr>
              <p:spPr bwMode="auto">
                <a:xfrm>
                  <a:off x="1312"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98" name="Freeform 59"/>
                <p:cNvSpPr>
                  <a:spLocks/>
                </p:cNvSpPr>
                <p:nvPr/>
              </p:nvSpPr>
              <p:spPr bwMode="auto">
                <a:xfrm>
                  <a:off x="1378"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99" name="Freeform 60"/>
                <p:cNvSpPr>
                  <a:spLocks/>
                </p:cNvSpPr>
                <p:nvPr/>
              </p:nvSpPr>
              <p:spPr bwMode="auto">
                <a:xfrm>
                  <a:off x="1443"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400" name="Freeform 61"/>
                <p:cNvSpPr>
                  <a:spLocks/>
                </p:cNvSpPr>
                <p:nvPr/>
              </p:nvSpPr>
              <p:spPr bwMode="auto">
                <a:xfrm>
                  <a:off x="1509"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401" name="Freeform 62"/>
                <p:cNvSpPr>
                  <a:spLocks/>
                </p:cNvSpPr>
                <p:nvPr/>
              </p:nvSpPr>
              <p:spPr bwMode="auto">
                <a:xfrm>
                  <a:off x="1574"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402" name="Freeform 63"/>
                <p:cNvSpPr>
                  <a:spLocks/>
                </p:cNvSpPr>
                <p:nvPr/>
              </p:nvSpPr>
              <p:spPr bwMode="auto">
                <a:xfrm>
                  <a:off x="1640" y="1780"/>
                  <a:ext cx="145" cy="773"/>
                </a:xfrm>
                <a:custGeom>
                  <a:avLst/>
                  <a:gdLst>
                    <a:gd name="T0" fmla="*/ 39 w 208"/>
                    <a:gd name="T1" fmla="*/ 0 h 1536"/>
                    <a:gd name="T2" fmla="*/ 139 w 208"/>
                    <a:gd name="T3" fmla="*/ 97 h 1536"/>
                    <a:gd name="T4" fmla="*/ 6 w 208"/>
                    <a:gd name="T5" fmla="*/ 169 h 1536"/>
                    <a:gd name="T6" fmla="*/ 106 w 208"/>
                    <a:gd name="T7" fmla="*/ 266 h 1536"/>
                    <a:gd name="T8" fmla="*/ 6 w 208"/>
                    <a:gd name="T9" fmla="*/ 362 h 1536"/>
                    <a:gd name="T10" fmla="*/ 106 w 208"/>
                    <a:gd name="T11" fmla="*/ 411 h 1536"/>
                    <a:gd name="T12" fmla="*/ 39 w 208"/>
                    <a:gd name="T13" fmla="*/ 483 h 1536"/>
                    <a:gd name="T14" fmla="*/ 106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403" name="Freeform 64"/>
                <p:cNvSpPr>
                  <a:spLocks/>
                </p:cNvSpPr>
                <p:nvPr/>
              </p:nvSpPr>
              <p:spPr bwMode="auto">
                <a:xfrm>
                  <a:off x="1705"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grpSp>
        </p:grpSp>
      </p:grpSp>
      <p:grpSp>
        <p:nvGrpSpPr>
          <p:cNvPr id="11" name="Group 65"/>
          <p:cNvGrpSpPr>
            <a:grpSpLocks/>
          </p:cNvGrpSpPr>
          <p:nvPr/>
        </p:nvGrpSpPr>
        <p:grpSpPr bwMode="auto">
          <a:xfrm>
            <a:off x="4471988" y="5026025"/>
            <a:ext cx="3927475" cy="833438"/>
            <a:chOff x="258" y="2682"/>
            <a:chExt cx="2474" cy="592"/>
          </a:xfrm>
        </p:grpSpPr>
        <p:sp>
          <p:nvSpPr>
            <p:cNvPr id="13327" name="Rectangle 66"/>
            <p:cNvSpPr>
              <a:spLocks noChangeArrowheads="1"/>
            </p:cNvSpPr>
            <p:nvPr/>
          </p:nvSpPr>
          <p:spPr bwMode="auto">
            <a:xfrm>
              <a:off x="258" y="2682"/>
              <a:ext cx="2474" cy="592"/>
            </a:xfrm>
            <a:prstGeom prst="rect">
              <a:avLst/>
            </a:prstGeom>
            <a:noFill/>
            <a:ln w="28575" algn="ctr">
              <a:solidFill>
                <a:srgbClr val="00CC00"/>
              </a:solidFill>
              <a:miter lim="800000"/>
              <a:headEnd/>
              <a:tailEnd/>
            </a:ln>
          </p:spPr>
          <p:txBody>
            <a:bodyPr wrap="none" anchor="ctr"/>
            <a:lstStyle/>
            <a:p>
              <a:endParaRPr lang="en-US"/>
            </a:p>
          </p:txBody>
        </p:sp>
        <p:sp>
          <p:nvSpPr>
            <p:cNvPr id="13328" name="Text Box 67"/>
            <p:cNvSpPr txBox="1">
              <a:spLocks noChangeArrowheads="1"/>
            </p:cNvSpPr>
            <p:nvPr/>
          </p:nvSpPr>
          <p:spPr bwMode="auto">
            <a:xfrm>
              <a:off x="1872" y="2910"/>
              <a:ext cx="316" cy="260"/>
            </a:xfrm>
            <a:prstGeom prst="rect">
              <a:avLst/>
            </a:prstGeom>
            <a:noFill/>
            <a:ln w="19050" algn="ctr">
              <a:noFill/>
              <a:miter lim="800000"/>
              <a:headEnd/>
              <a:tailEnd/>
            </a:ln>
          </p:spPr>
          <p:txBody>
            <a:bodyPr wrap="none">
              <a:spAutoFit/>
            </a:bodyPr>
            <a:lstStyle/>
            <a:p>
              <a:pPr algn="ctr"/>
              <a:r>
                <a:rPr lang="en-US" sz="1800" b="1">
                  <a:latin typeface="Arial" pitchFamily="34" charset="0"/>
                </a:rPr>
                <a:t>. . .</a:t>
              </a:r>
            </a:p>
          </p:txBody>
        </p:sp>
        <p:grpSp>
          <p:nvGrpSpPr>
            <p:cNvPr id="12" name="Group 68"/>
            <p:cNvGrpSpPr>
              <a:grpSpLocks/>
            </p:cNvGrpSpPr>
            <p:nvPr/>
          </p:nvGrpSpPr>
          <p:grpSpPr bwMode="auto">
            <a:xfrm>
              <a:off x="313" y="2730"/>
              <a:ext cx="490" cy="497"/>
              <a:chOff x="967" y="1678"/>
              <a:chExt cx="688" cy="700"/>
            </a:xfrm>
          </p:grpSpPr>
          <p:sp>
            <p:nvSpPr>
              <p:cNvPr id="13372" name="Text Box 69"/>
              <p:cNvSpPr txBox="1">
                <a:spLocks noChangeArrowheads="1"/>
              </p:cNvSpPr>
              <p:nvPr/>
            </p:nvSpPr>
            <p:spPr bwMode="auto">
              <a:xfrm>
                <a:off x="967" y="1678"/>
                <a:ext cx="688" cy="700"/>
              </a:xfrm>
              <a:prstGeom prst="rect">
                <a:avLst/>
              </a:prstGeom>
              <a:noFill/>
              <a:ln w="19050">
                <a:solidFill>
                  <a:srgbClr val="00CC00"/>
                </a:solidFill>
                <a:miter lim="800000"/>
                <a:headEnd/>
                <a:tailEnd/>
              </a:ln>
            </p:spPr>
            <p:txBody>
              <a:bodyPr lIns="0" rIns="0"/>
              <a:lstStyle/>
              <a:p>
                <a:pPr algn="ctr">
                  <a:lnSpc>
                    <a:spcPct val="85000"/>
                  </a:lnSpc>
                  <a:spcBef>
                    <a:spcPct val="10000"/>
                  </a:spcBef>
                </a:pPr>
                <a:endParaRPr lang="en-US" sz="1200" b="1">
                  <a:latin typeface="Arial" pitchFamily="34" charset="0"/>
                </a:endParaRPr>
              </a:p>
            </p:txBody>
          </p:sp>
          <p:grpSp>
            <p:nvGrpSpPr>
              <p:cNvPr id="13" name="Group 70"/>
              <p:cNvGrpSpPr>
                <a:grpSpLocks/>
              </p:cNvGrpSpPr>
              <p:nvPr/>
            </p:nvGrpSpPr>
            <p:grpSpPr bwMode="auto">
              <a:xfrm>
                <a:off x="1035" y="1764"/>
                <a:ext cx="552" cy="529"/>
                <a:chOff x="1045" y="1780"/>
                <a:chExt cx="806" cy="773"/>
              </a:xfrm>
            </p:grpSpPr>
            <p:sp>
              <p:nvSpPr>
                <p:cNvPr id="13374" name="Freeform 71"/>
                <p:cNvSpPr>
                  <a:spLocks/>
                </p:cNvSpPr>
                <p:nvPr/>
              </p:nvSpPr>
              <p:spPr bwMode="auto">
                <a:xfrm>
                  <a:off x="1045"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75" name="Freeform 72"/>
                <p:cNvSpPr>
                  <a:spLocks/>
                </p:cNvSpPr>
                <p:nvPr/>
              </p:nvSpPr>
              <p:spPr bwMode="auto">
                <a:xfrm>
                  <a:off x="1116"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76" name="Freeform 73"/>
                <p:cNvSpPr>
                  <a:spLocks/>
                </p:cNvSpPr>
                <p:nvPr/>
              </p:nvSpPr>
              <p:spPr bwMode="auto">
                <a:xfrm>
                  <a:off x="1181"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77" name="Freeform 74"/>
                <p:cNvSpPr>
                  <a:spLocks/>
                </p:cNvSpPr>
                <p:nvPr/>
              </p:nvSpPr>
              <p:spPr bwMode="auto">
                <a:xfrm>
                  <a:off x="1247"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78" name="Freeform 75"/>
                <p:cNvSpPr>
                  <a:spLocks/>
                </p:cNvSpPr>
                <p:nvPr/>
              </p:nvSpPr>
              <p:spPr bwMode="auto">
                <a:xfrm>
                  <a:off x="1312"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79" name="Freeform 76"/>
                <p:cNvSpPr>
                  <a:spLocks/>
                </p:cNvSpPr>
                <p:nvPr/>
              </p:nvSpPr>
              <p:spPr bwMode="auto">
                <a:xfrm>
                  <a:off x="1378"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80" name="Freeform 77"/>
                <p:cNvSpPr>
                  <a:spLocks/>
                </p:cNvSpPr>
                <p:nvPr/>
              </p:nvSpPr>
              <p:spPr bwMode="auto">
                <a:xfrm>
                  <a:off x="1443"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81" name="Freeform 78"/>
                <p:cNvSpPr>
                  <a:spLocks/>
                </p:cNvSpPr>
                <p:nvPr/>
              </p:nvSpPr>
              <p:spPr bwMode="auto">
                <a:xfrm>
                  <a:off x="1509"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82" name="Freeform 79"/>
                <p:cNvSpPr>
                  <a:spLocks/>
                </p:cNvSpPr>
                <p:nvPr/>
              </p:nvSpPr>
              <p:spPr bwMode="auto">
                <a:xfrm>
                  <a:off x="1574"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83" name="Freeform 80"/>
                <p:cNvSpPr>
                  <a:spLocks/>
                </p:cNvSpPr>
                <p:nvPr/>
              </p:nvSpPr>
              <p:spPr bwMode="auto">
                <a:xfrm>
                  <a:off x="1640" y="1780"/>
                  <a:ext cx="145" cy="773"/>
                </a:xfrm>
                <a:custGeom>
                  <a:avLst/>
                  <a:gdLst>
                    <a:gd name="T0" fmla="*/ 39 w 208"/>
                    <a:gd name="T1" fmla="*/ 0 h 1536"/>
                    <a:gd name="T2" fmla="*/ 139 w 208"/>
                    <a:gd name="T3" fmla="*/ 97 h 1536"/>
                    <a:gd name="T4" fmla="*/ 6 w 208"/>
                    <a:gd name="T5" fmla="*/ 169 h 1536"/>
                    <a:gd name="T6" fmla="*/ 106 w 208"/>
                    <a:gd name="T7" fmla="*/ 266 h 1536"/>
                    <a:gd name="T8" fmla="*/ 6 w 208"/>
                    <a:gd name="T9" fmla="*/ 362 h 1536"/>
                    <a:gd name="T10" fmla="*/ 106 w 208"/>
                    <a:gd name="T11" fmla="*/ 411 h 1536"/>
                    <a:gd name="T12" fmla="*/ 39 w 208"/>
                    <a:gd name="T13" fmla="*/ 483 h 1536"/>
                    <a:gd name="T14" fmla="*/ 106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84" name="Freeform 81"/>
                <p:cNvSpPr>
                  <a:spLocks/>
                </p:cNvSpPr>
                <p:nvPr/>
              </p:nvSpPr>
              <p:spPr bwMode="auto">
                <a:xfrm>
                  <a:off x="1705"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grpSp>
        </p:grpSp>
        <p:grpSp>
          <p:nvGrpSpPr>
            <p:cNvPr id="14" name="Group 82"/>
            <p:cNvGrpSpPr>
              <a:grpSpLocks/>
            </p:cNvGrpSpPr>
            <p:nvPr/>
          </p:nvGrpSpPr>
          <p:grpSpPr bwMode="auto">
            <a:xfrm>
              <a:off x="847" y="2730"/>
              <a:ext cx="490" cy="497"/>
              <a:chOff x="967" y="1678"/>
              <a:chExt cx="688" cy="700"/>
            </a:xfrm>
          </p:grpSpPr>
          <p:sp>
            <p:nvSpPr>
              <p:cNvPr id="13359" name="Text Box 83"/>
              <p:cNvSpPr txBox="1">
                <a:spLocks noChangeArrowheads="1"/>
              </p:cNvSpPr>
              <p:nvPr/>
            </p:nvSpPr>
            <p:spPr bwMode="auto">
              <a:xfrm>
                <a:off x="967" y="1678"/>
                <a:ext cx="688" cy="700"/>
              </a:xfrm>
              <a:prstGeom prst="rect">
                <a:avLst/>
              </a:prstGeom>
              <a:noFill/>
              <a:ln w="19050">
                <a:solidFill>
                  <a:srgbClr val="00CC00"/>
                </a:solidFill>
                <a:miter lim="800000"/>
                <a:headEnd/>
                <a:tailEnd/>
              </a:ln>
            </p:spPr>
            <p:txBody>
              <a:bodyPr lIns="0" rIns="0"/>
              <a:lstStyle/>
              <a:p>
                <a:pPr algn="ctr">
                  <a:lnSpc>
                    <a:spcPct val="85000"/>
                  </a:lnSpc>
                  <a:spcBef>
                    <a:spcPct val="10000"/>
                  </a:spcBef>
                </a:pPr>
                <a:endParaRPr lang="en-US" sz="1200" b="1">
                  <a:latin typeface="Arial" pitchFamily="34" charset="0"/>
                </a:endParaRPr>
              </a:p>
            </p:txBody>
          </p:sp>
          <p:grpSp>
            <p:nvGrpSpPr>
              <p:cNvPr id="15" name="Group 84"/>
              <p:cNvGrpSpPr>
                <a:grpSpLocks/>
              </p:cNvGrpSpPr>
              <p:nvPr/>
            </p:nvGrpSpPr>
            <p:grpSpPr bwMode="auto">
              <a:xfrm>
                <a:off x="1035" y="1764"/>
                <a:ext cx="552" cy="529"/>
                <a:chOff x="1045" y="1780"/>
                <a:chExt cx="806" cy="773"/>
              </a:xfrm>
            </p:grpSpPr>
            <p:sp>
              <p:nvSpPr>
                <p:cNvPr id="13361" name="Freeform 85"/>
                <p:cNvSpPr>
                  <a:spLocks/>
                </p:cNvSpPr>
                <p:nvPr/>
              </p:nvSpPr>
              <p:spPr bwMode="auto">
                <a:xfrm>
                  <a:off x="1045"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62" name="Freeform 86"/>
                <p:cNvSpPr>
                  <a:spLocks/>
                </p:cNvSpPr>
                <p:nvPr/>
              </p:nvSpPr>
              <p:spPr bwMode="auto">
                <a:xfrm>
                  <a:off x="1116"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63" name="Freeform 87"/>
                <p:cNvSpPr>
                  <a:spLocks/>
                </p:cNvSpPr>
                <p:nvPr/>
              </p:nvSpPr>
              <p:spPr bwMode="auto">
                <a:xfrm>
                  <a:off x="1181"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64" name="Freeform 88"/>
                <p:cNvSpPr>
                  <a:spLocks/>
                </p:cNvSpPr>
                <p:nvPr/>
              </p:nvSpPr>
              <p:spPr bwMode="auto">
                <a:xfrm>
                  <a:off x="1247"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65" name="Freeform 89"/>
                <p:cNvSpPr>
                  <a:spLocks/>
                </p:cNvSpPr>
                <p:nvPr/>
              </p:nvSpPr>
              <p:spPr bwMode="auto">
                <a:xfrm>
                  <a:off x="1312"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66" name="Freeform 90"/>
                <p:cNvSpPr>
                  <a:spLocks/>
                </p:cNvSpPr>
                <p:nvPr/>
              </p:nvSpPr>
              <p:spPr bwMode="auto">
                <a:xfrm>
                  <a:off x="1378"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67" name="Freeform 91"/>
                <p:cNvSpPr>
                  <a:spLocks/>
                </p:cNvSpPr>
                <p:nvPr/>
              </p:nvSpPr>
              <p:spPr bwMode="auto">
                <a:xfrm>
                  <a:off x="1443"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68" name="Freeform 92"/>
                <p:cNvSpPr>
                  <a:spLocks/>
                </p:cNvSpPr>
                <p:nvPr/>
              </p:nvSpPr>
              <p:spPr bwMode="auto">
                <a:xfrm>
                  <a:off x="1509"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69" name="Freeform 93"/>
                <p:cNvSpPr>
                  <a:spLocks/>
                </p:cNvSpPr>
                <p:nvPr/>
              </p:nvSpPr>
              <p:spPr bwMode="auto">
                <a:xfrm>
                  <a:off x="1574"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70" name="Freeform 94"/>
                <p:cNvSpPr>
                  <a:spLocks/>
                </p:cNvSpPr>
                <p:nvPr/>
              </p:nvSpPr>
              <p:spPr bwMode="auto">
                <a:xfrm>
                  <a:off x="1640" y="1780"/>
                  <a:ext cx="145" cy="773"/>
                </a:xfrm>
                <a:custGeom>
                  <a:avLst/>
                  <a:gdLst>
                    <a:gd name="T0" fmla="*/ 39 w 208"/>
                    <a:gd name="T1" fmla="*/ 0 h 1536"/>
                    <a:gd name="T2" fmla="*/ 139 w 208"/>
                    <a:gd name="T3" fmla="*/ 97 h 1536"/>
                    <a:gd name="T4" fmla="*/ 6 w 208"/>
                    <a:gd name="T5" fmla="*/ 169 h 1536"/>
                    <a:gd name="T6" fmla="*/ 106 w 208"/>
                    <a:gd name="T7" fmla="*/ 266 h 1536"/>
                    <a:gd name="T8" fmla="*/ 6 w 208"/>
                    <a:gd name="T9" fmla="*/ 362 h 1536"/>
                    <a:gd name="T10" fmla="*/ 106 w 208"/>
                    <a:gd name="T11" fmla="*/ 411 h 1536"/>
                    <a:gd name="T12" fmla="*/ 39 w 208"/>
                    <a:gd name="T13" fmla="*/ 483 h 1536"/>
                    <a:gd name="T14" fmla="*/ 106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71" name="Freeform 95"/>
                <p:cNvSpPr>
                  <a:spLocks/>
                </p:cNvSpPr>
                <p:nvPr/>
              </p:nvSpPr>
              <p:spPr bwMode="auto">
                <a:xfrm>
                  <a:off x="1705"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grpSp>
        </p:grpSp>
        <p:grpSp>
          <p:nvGrpSpPr>
            <p:cNvPr id="16" name="Group 96"/>
            <p:cNvGrpSpPr>
              <a:grpSpLocks/>
            </p:cNvGrpSpPr>
            <p:nvPr/>
          </p:nvGrpSpPr>
          <p:grpSpPr bwMode="auto">
            <a:xfrm>
              <a:off x="2187" y="2730"/>
              <a:ext cx="490" cy="497"/>
              <a:chOff x="967" y="1678"/>
              <a:chExt cx="688" cy="700"/>
            </a:xfrm>
          </p:grpSpPr>
          <p:sp>
            <p:nvSpPr>
              <p:cNvPr id="13346" name="Text Box 97"/>
              <p:cNvSpPr txBox="1">
                <a:spLocks noChangeArrowheads="1"/>
              </p:cNvSpPr>
              <p:nvPr/>
            </p:nvSpPr>
            <p:spPr bwMode="auto">
              <a:xfrm>
                <a:off x="967" y="1678"/>
                <a:ext cx="688" cy="700"/>
              </a:xfrm>
              <a:prstGeom prst="rect">
                <a:avLst/>
              </a:prstGeom>
              <a:noFill/>
              <a:ln w="19050">
                <a:solidFill>
                  <a:srgbClr val="00CC00"/>
                </a:solidFill>
                <a:miter lim="800000"/>
                <a:headEnd/>
                <a:tailEnd/>
              </a:ln>
            </p:spPr>
            <p:txBody>
              <a:bodyPr lIns="0" rIns="0"/>
              <a:lstStyle/>
              <a:p>
                <a:pPr algn="ctr">
                  <a:lnSpc>
                    <a:spcPct val="85000"/>
                  </a:lnSpc>
                  <a:spcBef>
                    <a:spcPct val="10000"/>
                  </a:spcBef>
                </a:pPr>
                <a:endParaRPr lang="en-US" sz="1200" b="1">
                  <a:latin typeface="Arial" pitchFamily="34" charset="0"/>
                </a:endParaRPr>
              </a:p>
            </p:txBody>
          </p:sp>
          <p:grpSp>
            <p:nvGrpSpPr>
              <p:cNvPr id="17" name="Group 98"/>
              <p:cNvGrpSpPr>
                <a:grpSpLocks/>
              </p:cNvGrpSpPr>
              <p:nvPr/>
            </p:nvGrpSpPr>
            <p:grpSpPr bwMode="auto">
              <a:xfrm>
                <a:off x="1035" y="1764"/>
                <a:ext cx="552" cy="529"/>
                <a:chOff x="1045" y="1780"/>
                <a:chExt cx="806" cy="773"/>
              </a:xfrm>
            </p:grpSpPr>
            <p:sp>
              <p:nvSpPr>
                <p:cNvPr id="13348" name="Freeform 99"/>
                <p:cNvSpPr>
                  <a:spLocks/>
                </p:cNvSpPr>
                <p:nvPr/>
              </p:nvSpPr>
              <p:spPr bwMode="auto">
                <a:xfrm>
                  <a:off x="1045"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49" name="Freeform 100"/>
                <p:cNvSpPr>
                  <a:spLocks/>
                </p:cNvSpPr>
                <p:nvPr/>
              </p:nvSpPr>
              <p:spPr bwMode="auto">
                <a:xfrm>
                  <a:off x="1116"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50" name="Freeform 101"/>
                <p:cNvSpPr>
                  <a:spLocks/>
                </p:cNvSpPr>
                <p:nvPr/>
              </p:nvSpPr>
              <p:spPr bwMode="auto">
                <a:xfrm>
                  <a:off x="1181"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51" name="Freeform 102"/>
                <p:cNvSpPr>
                  <a:spLocks/>
                </p:cNvSpPr>
                <p:nvPr/>
              </p:nvSpPr>
              <p:spPr bwMode="auto">
                <a:xfrm>
                  <a:off x="1247"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52" name="Freeform 103"/>
                <p:cNvSpPr>
                  <a:spLocks/>
                </p:cNvSpPr>
                <p:nvPr/>
              </p:nvSpPr>
              <p:spPr bwMode="auto">
                <a:xfrm>
                  <a:off x="1312"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53" name="Freeform 104"/>
                <p:cNvSpPr>
                  <a:spLocks/>
                </p:cNvSpPr>
                <p:nvPr/>
              </p:nvSpPr>
              <p:spPr bwMode="auto">
                <a:xfrm>
                  <a:off x="1378"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54" name="Freeform 105"/>
                <p:cNvSpPr>
                  <a:spLocks/>
                </p:cNvSpPr>
                <p:nvPr/>
              </p:nvSpPr>
              <p:spPr bwMode="auto">
                <a:xfrm>
                  <a:off x="1443"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55" name="Freeform 106"/>
                <p:cNvSpPr>
                  <a:spLocks/>
                </p:cNvSpPr>
                <p:nvPr/>
              </p:nvSpPr>
              <p:spPr bwMode="auto">
                <a:xfrm>
                  <a:off x="1509"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56" name="Freeform 107"/>
                <p:cNvSpPr>
                  <a:spLocks/>
                </p:cNvSpPr>
                <p:nvPr/>
              </p:nvSpPr>
              <p:spPr bwMode="auto">
                <a:xfrm>
                  <a:off x="1574"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57" name="Freeform 108"/>
                <p:cNvSpPr>
                  <a:spLocks/>
                </p:cNvSpPr>
                <p:nvPr/>
              </p:nvSpPr>
              <p:spPr bwMode="auto">
                <a:xfrm>
                  <a:off x="1640" y="1780"/>
                  <a:ext cx="145" cy="773"/>
                </a:xfrm>
                <a:custGeom>
                  <a:avLst/>
                  <a:gdLst>
                    <a:gd name="T0" fmla="*/ 39 w 208"/>
                    <a:gd name="T1" fmla="*/ 0 h 1536"/>
                    <a:gd name="T2" fmla="*/ 139 w 208"/>
                    <a:gd name="T3" fmla="*/ 97 h 1536"/>
                    <a:gd name="T4" fmla="*/ 6 w 208"/>
                    <a:gd name="T5" fmla="*/ 169 h 1536"/>
                    <a:gd name="T6" fmla="*/ 106 w 208"/>
                    <a:gd name="T7" fmla="*/ 266 h 1536"/>
                    <a:gd name="T8" fmla="*/ 6 w 208"/>
                    <a:gd name="T9" fmla="*/ 362 h 1536"/>
                    <a:gd name="T10" fmla="*/ 106 w 208"/>
                    <a:gd name="T11" fmla="*/ 411 h 1536"/>
                    <a:gd name="T12" fmla="*/ 39 w 208"/>
                    <a:gd name="T13" fmla="*/ 483 h 1536"/>
                    <a:gd name="T14" fmla="*/ 106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58" name="Freeform 109"/>
                <p:cNvSpPr>
                  <a:spLocks/>
                </p:cNvSpPr>
                <p:nvPr/>
              </p:nvSpPr>
              <p:spPr bwMode="auto">
                <a:xfrm>
                  <a:off x="1705"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grpSp>
        </p:grpSp>
        <p:grpSp>
          <p:nvGrpSpPr>
            <p:cNvPr id="18" name="Group 110"/>
            <p:cNvGrpSpPr>
              <a:grpSpLocks/>
            </p:cNvGrpSpPr>
            <p:nvPr/>
          </p:nvGrpSpPr>
          <p:grpSpPr bwMode="auto">
            <a:xfrm>
              <a:off x="1383" y="2730"/>
              <a:ext cx="489" cy="497"/>
              <a:chOff x="967" y="1678"/>
              <a:chExt cx="688" cy="700"/>
            </a:xfrm>
          </p:grpSpPr>
          <p:sp>
            <p:nvSpPr>
              <p:cNvPr id="13333" name="Text Box 111"/>
              <p:cNvSpPr txBox="1">
                <a:spLocks noChangeArrowheads="1"/>
              </p:cNvSpPr>
              <p:nvPr/>
            </p:nvSpPr>
            <p:spPr bwMode="auto">
              <a:xfrm>
                <a:off x="967" y="1678"/>
                <a:ext cx="688" cy="700"/>
              </a:xfrm>
              <a:prstGeom prst="rect">
                <a:avLst/>
              </a:prstGeom>
              <a:noFill/>
              <a:ln w="19050">
                <a:solidFill>
                  <a:srgbClr val="00CC00"/>
                </a:solidFill>
                <a:miter lim="800000"/>
                <a:headEnd/>
                <a:tailEnd/>
              </a:ln>
            </p:spPr>
            <p:txBody>
              <a:bodyPr lIns="0" rIns="0"/>
              <a:lstStyle/>
              <a:p>
                <a:pPr algn="ctr">
                  <a:lnSpc>
                    <a:spcPct val="85000"/>
                  </a:lnSpc>
                  <a:spcBef>
                    <a:spcPct val="10000"/>
                  </a:spcBef>
                </a:pPr>
                <a:endParaRPr lang="en-US" sz="1200" b="1">
                  <a:latin typeface="Arial" pitchFamily="34" charset="0"/>
                </a:endParaRPr>
              </a:p>
            </p:txBody>
          </p:sp>
          <p:grpSp>
            <p:nvGrpSpPr>
              <p:cNvPr id="19" name="Group 112"/>
              <p:cNvGrpSpPr>
                <a:grpSpLocks/>
              </p:cNvGrpSpPr>
              <p:nvPr/>
            </p:nvGrpSpPr>
            <p:grpSpPr bwMode="auto">
              <a:xfrm>
                <a:off x="1035" y="1764"/>
                <a:ext cx="552" cy="529"/>
                <a:chOff x="1045" y="1780"/>
                <a:chExt cx="806" cy="773"/>
              </a:xfrm>
            </p:grpSpPr>
            <p:sp>
              <p:nvSpPr>
                <p:cNvPr id="13335" name="Freeform 113"/>
                <p:cNvSpPr>
                  <a:spLocks/>
                </p:cNvSpPr>
                <p:nvPr/>
              </p:nvSpPr>
              <p:spPr bwMode="auto">
                <a:xfrm>
                  <a:off x="1045"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36" name="Freeform 114"/>
                <p:cNvSpPr>
                  <a:spLocks/>
                </p:cNvSpPr>
                <p:nvPr/>
              </p:nvSpPr>
              <p:spPr bwMode="auto">
                <a:xfrm>
                  <a:off x="1116"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37" name="Freeform 115"/>
                <p:cNvSpPr>
                  <a:spLocks/>
                </p:cNvSpPr>
                <p:nvPr/>
              </p:nvSpPr>
              <p:spPr bwMode="auto">
                <a:xfrm>
                  <a:off x="1181"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38" name="Freeform 116"/>
                <p:cNvSpPr>
                  <a:spLocks/>
                </p:cNvSpPr>
                <p:nvPr/>
              </p:nvSpPr>
              <p:spPr bwMode="auto">
                <a:xfrm>
                  <a:off x="1247"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39" name="Freeform 117"/>
                <p:cNvSpPr>
                  <a:spLocks/>
                </p:cNvSpPr>
                <p:nvPr/>
              </p:nvSpPr>
              <p:spPr bwMode="auto">
                <a:xfrm>
                  <a:off x="1312"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40" name="Freeform 118"/>
                <p:cNvSpPr>
                  <a:spLocks/>
                </p:cNvSpPr>
                <p:nvPr/>
              </p:nvSpPr>
              <p:spPr bwMode="auto">
                <a:xfrm>
                  <a:off x="1378"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41" name="Freeform 119"/>
                <p:cNvSpPr>
                  <a:spLocks/>
                </p:cNvSpPr>
                <p:nvPr/>
              </p:nvSpPr>
              <p:spPr bwMode="auto">
                <a:xfrm>
                  <a:off x="1443"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42" name="Freeform 120"/>
                <p:cNvSpPr>
                  <a:spLocks/>
                </p:cNvSpPr>
                <p:nvPr/>
              </p:nvSpPr>
              <p:spPr bwMode="auto">
                <a:xfrm>
                  <a:off x="1509"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43" name="Freeform 121"/>
                <p:cNvSpPr>
                  <a:spLocks/>
                </p:cNvSpPr>
                <p:nvPr/>
              </p:nvSpPr>
              <p:spPr bwMode="auto">
                <a:xfrm>
                  <a:off x="1574"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44" name="Freeform 122"/>
                <p:cNvSpPr>
                  <a:spLocks/>
                </p:cNvSpPr>
                <p:nvPr/>
              </p:nvSpPr>
              <p:spPr bwMode="auto">
                <a:xfrm>
                  <a:off x="1640" y="1780"/>
                  <a:ext cx="145" cy="773"/>
                </a:xfrm>
                <a:custGeom>
                  <a:avLst/>
                  <a:gdLst>
                    <a:gd name="T0" fmla="*/ 39 w 208"/>
                    <a:gd name="T1" fmla="*/ 0 h 1536"/>
                    <a:gd name="T2" fmla="*/ 139 w 208"/>
                    <a:gd name="T3" fmla="*/ 97 h 1536"/>
                    <a:gd name="T4" fmla="*/ 6 w 208"/>
                    <a:gd name="T5" fmla="*/ 169 h 1536"/>
                    <a:gd name="T6" fmla="*/ 106 w 208"/>
                    <a:gd name="T7" fmla="*/ 266 h 1536"/>
                    <a:gd name="T8" fmla="*/ 6 w 208"/>
                    <a:gd name="T9" fmla="*/ 362 h 1536"/>
                    <a:gd name="T10" fmla="*/ 106 w 208"/>
                    <a:gd name="T11" fmla="*/ 411 h 1536"/>
                    <a:gd name="T12" fmla="*/ 39 w 208"/>
                    <a:gd name="T13" fmla="*/ 483 h 1536"/>
                    <a:gd name="T14" fmla="*/ 106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sp>
              <p:nvSpPr>
                <p:cNvPr id="13345" name="Freeform 123"/>
                <p:cNvSpPr>
                  <a:spLocks/>
                </p:cNvSpPr>
                <p:nvPr/>
              </p:nvSpPr>
              <p:spPr bwMode="auto">
                <a:xfrm>
                  <a:off x="1705"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50">
                  <a:solidFill>
                    <a:schemeClr val="tx1"/>
                  </a:solidFill>
                  <a:round/>
                  <a:headEnd/>
                  <a:tailEnd type="triangle" w="med" len="med"/>
                </a:ln>
              </p:spPr>
              <p:txBody>
                <a:bodyPr/>
                <a:lstStyle/>
                <a:p>
                  <a:endParaRPr lang="en-US"/>
                </a:p>
              </p:txBody>
            </p:sp>
          </p:grpSp>
        </p:grpSp>
      </p:grpSp>
      <p:sp>
        <p:nvSpPr>
          <p:cNvPr id="13321" name="Text Box 124"/>
          <p:cNvSpPr txBox="1">
            <a:spLocks noChangeArrowheads="1"/>
          </p:cNvSpPr>
          <p:nvPr/>
        </p:nvSpPr>
        <p:spPr bwMode="auto">
          <a:xfrm>
            <a:off x="546100" y="3175000"/>
            <a:ext cx="3860800" cy="696913"/>
          </a:xfrm>
          <a:prstGeom prst="rect">
            <a:avLst/>
          </a:prstGeom>
          <a:noFill/>
          <a:ln w="9525" algn="ctr">
            <a:noFill/>
            <a:miter lim="800000"/>
            <a:headEnd/>
            <a:tailEnd/>
          </a:ln>
        </p:spPr>
        <p:txBody>
          <a:bodyPr>
            <a:spAutoFit/>
          </a:bodyPr>
          <a:lstStyle/>
          <a:p>
            <a:pPr algn="ctr">
              <a:spcBef>
                <a:spcPct val="20000"/>
              </a:spcBef>
            </a:pPr>
            <a:r>
              <a:rPr lang="en-US" sz="1800" b="1">
                <a:solidFill>
                  <a:srgbClr val="73B900"/>
                </a:solidFill>
                <a:latin typeface="Arial" pitchFamily="34" charset="0"/>
              </a:rPr>
              <a:t>GPU Parallel Kernel</a:t>
            </a:r>
          </a:p>
          <a:p>
            <a:pPr algn="ctr">
              <a:spcBef>
                <a:spcPct val="20000"/>
              </a:spcBef>
            </a:pPr>
            <a:r>
              <a:rPr lang="en-US" sz="1800" b="1">
                <a:solidFill>
                  <a:srgbClr val="73B900"/>
                </a:solidFill>
                <a:latin typeface="Arial" pitchFamily="34" charset="0"/>
              </a:rPr>
              <a:t>KernelA&lt;&lt;&lt; nBlk, nTid &gt;&gt;&gt;(args);</a:t>
            </a:r>
          </a:p>
        </p:txBody>
      </p:sp>
      <p:sp>
        <p:nvSpPr>
          <p:cNvPr id="13322" name="Freeform 125"/>
          <p:cNvSpPr>
            <a:spLocks noChangeAspect="1"/>
          </p:cNvSpPr>
          <p:nvPr/>
        </p:nvSpPr>
        <p:spPr bwMode="auto">
          <a:xfrm>
            <a:off x="6399213" y="2209800"/>
            <a:ext cx="73025" cy="808038"/>
          </a:xfrm>
          <a:custGeom>
            <a:avLst/>
            <a:gdLst>
              <a:gd name="T0" fmla="*/ 19661 w 208"/>
              <a:gd name="T1" fmla="*/ 0 h 1536"/>
              <a:gd name="T2" fmla="*/ 70216 w 208"/>
              <a:gd name="T3" fmla="*/ 101005 h 1536"/>
              <a:gd name="T4" fmla="*/ 2809 w 208"/>
              <a:gd name="T5" fmla="*/ 176758 h 1536"/>
              <a:gd name="T6" fmla="*/ 53364 w 208"/>
              <a:gd name="T7" fmla="*/ 277763 h 1536"/>
              <a:gd name="T8" fmla="*/ 2809 w 208"/>
              <a:gd name="T9" fmla="*/ 378768 h 1536"/>
              <a:gd name="T10" fmla="*/ 53364 w 208"/>
              <a:gd name="T11" fmla="*/ 429270 h 1536"/>
              <a:gd name="T12" fmla="*/ 19661 w 208"/>
              <a:gd name="T13" fmla="*/ 505024 h 1536"/>
              <a:gd name="T14" fmla="*/ 53364 w 208"/>
              <a:gd name="T15" fmla="*/ 580777 h 1536"/>
              <a:gd name="T16" fmla="*/ 2809 w 208"/>
              <a:gd name="T17" fmla="*/ 656531 h 1536"/>
              <a:gd name="T18" fmla="*/ 36513 w 208"/>
              <a:gd name="T19" fmla="*/ 707033 h 1536"/>
              <a:gd name="T20" fmla="*/ 19661 w 208"/>
              <a:gd name="T21" fmla="*/ 808038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28575">
            <a:solidFill>
              <a:schemeClr val="tx1"/>
            </a:solidFill>
            <a:round/>
            <a:headEnd/>
            <a:tailEnd type="triangle" w="med" len="lg"/>
          </a:ln>
        </p:spPr>
        <p:txBody>
          <a:bodyPr/>
          <a:lstStyle/>
          <a:p>
            <a:endParaRPr lang="en-US"/>
          </a:p>
        </p:txBody>
      </p:sp>
      <p:sp>
        <p:nvSpPr>
          <p:cNvPr id="13323" name="Text Box 126"/>
          <p:cNvSpPr txBox="1">
            <a:spLocks noChangeArrowheads="1"/>
          </p:cNvSpPr>
          <p:nvPr/>
        </p:nvSpPr>
        <p:spPr bwMode="auto">
          <a:xfrm>
            <a:off x="7469188" y="4611688"/>
            <a:ext cx="911225" cy="366712"/>
          </a:xfrm>
          <a:prstGeom prst="rect">
            <a:avLst/>
          </a:prstGeom>
          <a:noFill/>
          <a:ln w="19050" algn="ctr">
            <a:noFill/>
            <a:miter lim="800000"/>
            <a:headEnd/>
            <a:tailEnd/>
          </a:ln>
        </p:spPr>
        <p:txBody>
          <a:bodyPr>
            <a:spAutoFit/>
          </a:bodyPr>
          <a:lstStyle/>
          <a:p>
            <a:pPr algn="ctr"/>
            <a:r>
              <a:rPr lang="en-US" sz="1800" b="1">
                <a:solidFill>
                  <a:srgbClr val="00CC00"/>
                </a:solidFill>
                <a:latin typeface="Arial" pitchFamily="34" charset="0"/>
              </a:rPr>
              <a:t>Grid 1</a:t>
            </a:r>
          </a:p>
        </p:txBody>
      </p:sp>
      <p:sp>
        <p:nvSpPr>
          <p:cNvPr id="13324" name="Text Box 127"/>
          <p:cNvSpPr txBox="1">
            <a:spLocks noChangeArrowheads="1"/>
          </p:cNvSpPr>
          <p:nvPr/>
        </p:nvSpPr>
        <p:spPr bwMode="auto">
          <a:xfrm>
            <a:off x="1330325" y="4357688"/>
            <a:ext cx="2293938" cy="325437"/>
          </a:xfrm>
          <a:prstGeom prst="rect">
            <a:avLst/>
          </a:prstGeom>
          <a:noFill/>
          <a:ln w="9525" algn="ctr">
            <a:noFill/>
            <a:miter lim="800000"/>
            <a:headEnd/>
            <a:tailEnd/>
          </a:ln>
        </p:spPr>
        <p:txBody>
          <a:bodyPr>
            <a:spAutoFit/>
          </a:bodyPr>
          <a:lstStyle/>
          <a:p>
            <a:pPr algn="ctr">
              <a:lnSpc>
                <a:spcPct val="85000"/>
              </a:lnSpc>
              <a:spcBef>
                <a:spcPct val="10000"/>
              </a:spcBef>
            </a:pPr>
            <a:r>
              <a:rPr lang="en-US" sz="1800" b="1">
                <a:latin typeface="Arial" pitchFamily="34" charset="0"/>
              </a:rPr>
              <a:t>CPU Serial Code</a:t>
            </a:r>
          </a:p>
        </p:txBody>
      </p:sp>
      <p:sp>
        <p:nvSpPr>
          <p:cNvPr id="13325" name="Freeform 128"/>
          <p:cNvSpPr>
            <a:spLocks noChangeAspect="1"/>
          </p:cNvSpPr>
          <p:nvPr/>
        </p:nvSpPr>
        <p:spPr bwMode="auto">
          <a:xfrm>
            <a:off x="6399213" y="4116388"/>
            <a:ext cx="73025" cy="808037"/>
          </a:xfrm>
          <a:custGeom>
            <a:avLst/>
            <a:gdLst>
              <a:gd name="T0" fmla="*/ 19661 w 208"/>
              <a:gd name="T1" fmla="*/ 0 h 1536"/>
              <a:gd name="T2" fmla="*/ 70216 w 208"/>
              <a:gd name="T3" fmla="*/ 101005 h 1536"/>
              <a:gd name="T4" fmla="*/ 2809 w 208"/>
              <a:gd name="T5" fmla="*/ 176758 h 1536"/>
              <a:gd name="T6" fmla="*/ 53364 w 208"/>
              <a:gd name="T7" fmla="*/ 277763 h 1536"/>
              <a:gd name="T8" fmla="*/ 2809 w 208"/>
              <a:gd name="T9" fmla="*/ 378767 h 1536"/>
              <a:gd name="T10" fmla="*/ 53364 w 208"/>
              <a:gd name="T11" fmla="*/ 429270 h 1536"/>
              <a:gd name="T12" fmla="*/ 19661 w 208"/>
              <a:gd name="T13" fmla="*/ 505023 h 1536"/>
              <a:gd name="T14" fmla="*/ 53364 w 208"/>
              <a:gd name="T15" fmla="*/ 580777 h 1536"/>
              <a:gd name="T16" fmla="*/ 2809 w 208"/>
              <a:gd name="T17" fmla="*/ 656530 h 1536"/>
              <a:gd name="T18" fmla="*/ 36513 w 208"/>
              <a:gd name="T19" fmla="*/ 707032 h 1536"/>
              <a:gd name="T20" fmla="*/ 19661 w 208"/>
              <a:gd name="T21" fmla="*/ 808037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28575">
            <a:solidFill>
              <a:schemeClr val="tx1"/>
            </a:solidFill>
            <a:round/>
            <a:headEnd/>
            <a:tailEnd type="triangle" w="med" len="lg"/>
          </a:ln>
        </p:spPr>
        <p:txBody>
          <a:bodyPr/>
          <a:lstStyle/>
          <a:p>
            <a:endParaRPr lang="en-US"/>
          </a:p>
        </p:txBody>
      </p:sp>
      <p:sp>
        <p:nvSpPr>
          <p:cNvPr id="13326" name="Text Box 129"/>
          <p:cNvSpPr txBox="1">
            <a:spLocks noChangeArrowheads="1"/>
          </p:cNvSpPr>
          <p:nvPr/>
        </p:nvSpPr>
        <p:spPr bwMode="auto">
          <a:xfrm>
            <a:off x="546100" y="5094288"/>
            <a:ext cx="3860800" cy="696912"/>
          </a:xfrm>
          <a:prstGeom prst="rect">
            <a:avLst/>
          </a:prstGeom>
          <a:noFill/>
          <a:ln w="9525" algn="ctr">
            <a:noFill/>
            <a:miter lim="800000"/>
            <a:headEnd/>
            <a:tailEnd/>
          </a:ln>
        </p:spPr>
        <p:txBody>
          <a:bodyPr>
            <a:spAutoFit/>
          </a:bodyPr>
          <a:lstStyle/>
          <a:p>
            <a:pPr algn="ctr">
              <a:spcBef>
                <a:spcPct val="20000"/>
              </a:spcBef>
            </a:pPr>
            <a:r>
              <a:rPr lang="en-US" sz="1800" b="1">
                <a:solidFill>
                  <a:srgbClr val="73B900"/>
                </a:solidFill>
                <a:latin typeface="Arial" pitchFamily="34" charset="0"/>
              </a:rPr>
              <a:t>GPU Parallel Kernel </a:t>
            </a:r>
          </a:p>
          <a:p>
            <a:pPr algn="ctr">
              <a:spcBef>
                <a:spcPct val="20000"/>
              </a:spcBef>
            </a:pPr>
            <a:r>
              <a:rPr lang="en-US" sz="1800" b="1">
                <a:solidFill>
                  <a:srgbClr val="73B900"/>
                </a:solidFill>
                <a:latin typeface="Arial" pitchFamily="34" charset="0"/>
              </a:rPr>
              <a:t>KernelB&lt;&lt;&lt; nBlk, nTid &gt;&gt;&gt;(args);</a:t>
            </a:r>
          </a:p>
        </p:txBody>
      </p:sp>
      <p:sp>
        <p:nvSpPr>
          <p:cNvPr id="131" name="Footer Placeholder 3"/>
          <p:cNvSpPr>
            <a:spLocks noGrp="1"/>
          </p:cNvSpPr>
          <p:nvPr>
            <p:ph type="ftr" sz="quarter" idx="10"/>
          </p:nvPr>
        </p:nvSpPr>
        <p:spPr>
          <a:xfrm>
            <a:off x="381000" y="6172200"/>
            <a:ext cx="4267200" cy="609600"/>
          </a:xfrm>
          <a:noFill/>
        </p:spPr>
        <p:txBody>
          <a:bodyPr/>
          <a:lstStyle/>
          <a:p>
            <a:r>
              <a:rPr lang="en-US" smtClean="0"/>
              <a:t>© David Kirk/NVIDIA and Wen-mei W. Hwu, 2007</a:t>
            </a:r>
          </a:p>
          <a:p>
            <a:r>
              <a:rPr lang="en-US" smtClean="0"/>
              <a:t>ECE 498AL, University of Illinois, Urbana-Champaign</a:t>
            </a:r>
            <a:endParaRPr lang="en-US" dirty="0" smtClean="0"/>
          </a:p>
        </p:txBody>
      </p:sp>
    </p:spTree>
    <p:extLst>
      <p:ext uri="{BB962C8B-B14F-4D97-AF65-F5344CB8AC3E}">
        <p14:creationId xmlns:p14="http://schemas.microsoft.com/office/powerpoint/2010/main" val="302259143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3"/>
          <p:cNvSpPr>
            <a:spLocks noGrp="1"/>
          </p:cNvSpPr>
          <p:nvPr>
            <p:ph type="ftr" sz="quarter" idx="10"/>
          </p:nvPr>
        </p:nvSpPr>
        <p:spPr>
          <a:xfrm>
            <a:off x="381000" y="6172200"/>
            <a:ext cx="3886200" cy="609600"/>
          </a:xfrm>
          <a:noFill/>
        </p:spPr>
        <p:txBody>
          <a:bodyPr/>
          <a:lstStyle/>
          <a:p>
            <a:r>
              <a:rPr lang="en-US" smtClean="0"/>
              <a:t>© David Kirk/NVIDIA and Wen-mei W. Hwu, 2007</a:t>
            </a:r>
          </a:p>
          <a:p>
            <a:r>
              <a:rPr lang="en-US" smtClean="0"/>
              <a:t>ECE 498AL, University of Illinois, Urbana-Champaign</a:t>
            </a:r>
            <a:endParaRPr lang="en-US" dirty="0" smtClean="0"/>
          </a:p>
        </p:txBody>
      </p:sp>
      <p:sp>
        <p:nvSpPr>
          <p:cNvPr id="14339" name="Rectangle 2"/>
          <p:cNvSpPr>
            <a:spLocks noGrp="1" noChangeArrowheads="1"/>
          </p:cNvSpPr>
          <p:nvPr>
            <p:ph type="title"/>
          </p:nvPr>
        </p:nvSpPr>
        <p:spPr>
          <a:xfrm>
            <a:off x="457200" y="274638"/>
            <a:ext cx="8458200" cy="1066800"/>
          </a:xfrm>
        </p:spPr>
        <p:txBody>
          <a:bodyPr/>
          <a:lstStyle/>
          <a:p>
            <a:pPr eaLnBrk="1" hangingPunct="1"/>
            <a:r>
              <a:rPr lang="en-US" dirty="0" smtClean="0"/>
              <a:t>Grids and Blocks</a:t>
            </a:r>
          </a:p>
        </p:txBody>
      </p:sp>
      <p:sp>
        <p:nvSpPr>
          <p:cNvPr id="14340" name="Rectangle 3"/>
          <p:cNvSpPr>
            <a:spLocks noGrp="1" noChangeArrowheads="1"/>
          </p:cNvSpPr>
          <p:nvPr>
            <p:ph type="body" idx="1"/>
          </p:nvPr>
        </p:nvSpPr>
        <p:spPr>
          <a:xfrm>
            <a:off x="457200" y="1143000"/>
            <a:ext cx="4495800" cy="5008563"/>
          </a:xfrm>
        </p:spPr>
        <p:txBody>
          <a:bodyPr/>
          <a:lstStyle/>
          <a:p>
            <a:pPr marL="457200" indent="-457200" eaLnBrk="1" hangingPunct="1"/>
            <a:r>
              <a:rPr lang="en-US" sz="2400" dirty="0" smtClean="0"/>
              <a:t>A kernel is executed as a </a:t>
            </a:r>
            <a:r>
              <a:rPr lang="en-US" sz="2400" dirty="0" smtClean="0">
                <a:solidFill>
                  <a:schemeClr val="accent2"/>
                </a:solidFill>
              </a:rPr>
              <a:t>grid of thread blocks</a:t>
            </a:r>
          </a:p>
          <a:p>
            <a:pPr marL="974725" lvl="1" indent="-403225" eaLnBrk="1" hangingPunct="1"/>
            <a:r>
              <a:rPr lang="en-US" sz="2000" dirty="0" smtClean="0"/>
              <a:t>All threads share data memory space</a:t>
            </a:r>
          </a:p>
          <a:p>
            <a:pPr marL="457200" indent="-457200" eaLnBrk="1" hangingPunct="1"/>
            <a:r>
              <a:rPr lang="en-US" sz="2400" dirty="0" smtClean="0"/>
              <a:t>A </a:t>
            </a:r>
            <a:r>
              <a:rPr lang="en-US" sz="2400" dirty="0" smtClean="0">
                <a:solidFill>
                  <a:schemeClr val="accent2"/>
                </a:solidFill>
              </a:rPr>
              <a:t>thread block</a:t>
            </a:r>
            <a:r>
              <a:rPr lang="en-US" sz="2400" dirty="0" smtClean="0"/>
              <a:t> is a batch of threads that can </a:t>
            </a:r>
            <a:r>
              <a:rPr lang="en-US" sz="2400" dirty="0" smtClean="0">
                <a:solidFill>
                  <a:schemeClr val="accent2"/>
                </a:solidFill>
              </a:rPr>
              <a:t>cooperate</a:t>
            </a:r>
            <a:r>
              <a:rPr lang="en-US" sz="2400" dirty="0" smtClean="0"/>
              <a:t> with each other by:</a:t>
            </a:r>
          </a:p>
          <a:p>
            <a:pPr marL="974725" lvl="1" indent="-403225" eaLnBrk="1" hangingPunct="1"/>
            <a:r>
              <a:rPr lang="en-US" sz="2000" dirty="0" smtClean="0"/>
              <a:t>Synchronizing their execution</a:t>
            </a:r>
          </a:p>
          <a:p>
            <a:pPr marL="1431925" lvl="2" indent="-342900" eaLnBrk="1" hangingPunct="1"/>
            <a:r>
              <a:rPr lang="en-US" sz="1800" dirty="0" smtClean="0"/>
              <a:t>For hazard-free shared memory accesses</a:t>
            </a:r>
          </a:p>
          <a:p>
            <a:pPr marL="974725" lvl="1" indent="-403225" eaLnBrk="1" hangingPunct="1"/>
            <a:r>
              <a:rPr lang="en-US" sz="2000" dirty="0" smtClean="0"/>
              <a:t>Efficiently sharing data through a low latency </a:t>
            </a:r>
            <a:r>
              <a:rPr lang="en-US" sz="2000" dirty="0" smtClean="0">
                <a:solidFill>
                  <a:schemeClr val="accent2"/>
                </a:solidFill>
              </a:rPr>
              <a:t>shared memory</a:t>
            </a:r>
            <a:endParaRPr lang="en-US" sz="2000" dirty="0" smtClean="0"/>
          </a:p>
          <a:p>
            <a:pPr marL="974725" lvl="1" indent="-403225" eaLnBrk="1" hangingPunct="1"/>
            <a:r>
              <a:rPr lang="en-US" sz="2000" dirty="0" smtClean="0"/>
              <a:t>Two threads from two different blocks cannot cooperate</a:t>
            </a:r>
          </a:p>
        </p:txBody>
      </p:sp>
      <p:grpSp>
        <p:nvGrpSpPr>
          <p:cNvPr id="2" name="Group 4"/>
          <p:cNvGrpSpPr>
            <a:grpSpLocks/>
          </p:cNvGrpSpPr>
          <p:nvPr/>
        </p:nvGrpSpPr>
        <p:grpSpPr bwMode="auto">
          <a:xfrm>
            <a:off x="4876800" y="1219200"/>
            <a:ext cx="4056063" cy="5381625"/>
            <a:chOff x="3034" y="690"/>
            <a:chExt cx="2555" cy="3390"/>
          </a:xfrm>
        </p:grpSpPr>
        <p:sp>
          <p:nvSpPr>
            <p:cNvPr id="14343" name="AutoShape 5"/>
            <p:cNvSpPr>
              <a:spLocks noChangeAspect="1" noChangeArrowheads="1"/>
            </p:cNvSpPr>
            <p:nvPr/>
          </p:nvSpPr>
          <p:spPr bwMode="auto">
            <a:xfrm>
              <a:off x="3034" y="690"/>
              <a:ext cx="2555" cy="3390"/>
            </a:xfrm>
            <a:prstGeom prst="rect">
              <a:avLst/>
            </a:prstGeom>
            <a:noFill/>
            <a:ln w="9525">
              <a:noFill/>
              <a:miter lim="800000"/>
              <a:headEnd/>
              <a:tailEnd/>
            </a:ln>
          </p:spPr>
          <p:txBody>
            <a:bodyPr/>
            <a:lstStyle/>
            <a:p>
              <a:endParaRPr lang="en-US"/>
            </a:p>
          </p:txBody>
        </p:sp>
        <p:sp>
          <p:nvSpPr>
            <p:cNvPr id="14344" name="Text Box 6"/>
            <p:cNvSpPr txBox="1">
              <a:spLocks noChangeArrowheads="1"/>
            </p:cNvSpPr>
            <p:nvPr/>
          </p:nvSpPr>
          <p:spPr bwMode="auto">
            <a:xfrm>
              <a:off x="3037" y="693"/>
              <a:ext cx="671" cy="2864"/>
            </a:xfrm>
            <a:prstGeom prst="rect">
              <a:avLst/>
            </a:prstGeom>
            <a:solidFill>
              <a:srgbClr val="99CCFF"/>
            </a:solidFill>
            <a:ln w="9525">
              <a:solidFill>
                <a:srgbClr val="969696"/>
              </a:solidFill>
              <a:miter lim="800000"/>
              <a:headEnd/>
              <a:tailEnd/>
            </a:ln>
          </p:spPr>
          <p:txBody>
            <a:bodyPr/>
            <a:lstStyle/>
            <a:p>
              <a:r>
                <a:rPr lang="en-US" sz="1200" b="1">
                  <a:solidFill>
                    <a:srgbClr val="003300"/>
                  </a:solidFill>
                  <a:latin typeface="Arial" pitchFamily="34" charset="0"/>
                </a:rPr>
                <a:t>Host</a:t>
              </a:r>
              <a:endParaRPr lang="en-US" sz="1800">
                <a:solidFill>
                  <a:srgbClr val="003300"/>
                </a:solidFill>
                <a:latin typeface="Arial" pitchFamily="34" charset="0"/>
              </a:endParaRPr>
            </a:p>
          </p:txBody>
        </p:sp>
        <p:sp>
          <p:nvSpPr>
            <p:cNvPr id="14345" name="Text Box 7"/>
            <p:cNvSpPr txBox="1">
              <a:spLocks noChangeArrowheads="1"/>
            </p:cNvSpPr>
            <p:nvPr/>
          </p:nvSpPr>
          <p:spPr bwMode="auto">
            <a:xfrm>
              <a:off x="3199" y="1171"/>
              <a:ext cx="432" cy="336"/>
            </a:xfrm>
            <a:prstGeom prst="rect">
              <a:avLst/>
            </a:prstGeom>
            <a:solidFill>
              <a:srgbClr val="99FF66"/>
            </a:solidFill>
            <a:ln w="9525">
              <a:solidFill>
                <a:srgbClr val="969696"/>
              </a:solidFill>
              <a:miter lim="800000"/>
              <a:headEnd/>
              <a:tailEnd/>
            </a:ln>
          </p:spPr>
          <p:txBody>
            <a:bodyPr/>
            <a:lstStyle/>
            <a:p>
              <a:pPr algn="ctr"/>
              <a:r>
                <a:rPr lang="en-US" sz="1200" b="1">
                  <a:solidFill>
                    <a:srgbClr val="003300"/>
                  </a:solidFill>
                  <a:latin typeface="Arial" pitchFamily="34" charset="0"/>
                </a:rPr>
                <a:t>Kernel 1</a:t>
              </a:r>
              <a:endParaRPr lang="en-US" sz="1800">
                <a:solidFill>
                  <a:srgbClr val="003300"/>
                </a:solidFill>
                <a:latin typeface="Arial" pitchFamily="34" charset="0"/>
              </a:endParaRPr>
            </a:p>
          </p:txBody>
        </p:sp>
        <p:sp>
          <p:nvSpPr>
            <p:cNvPr id="14346" name="Text Box 8"/>
            <p:cNvSpPr txBox="1">
              <a:spLocks noChangeArrowheads="1"/>
            </p:cNvSpPr>
            <p:nvPr/>
          </p:nvSpPr>
          <p:spPr bwMode="auto">
            <a:xfrm>
              <a:off x="3185" y="2275"/>
              <a:ext cx="430" cy="334"/>
            </a:xfrm>
            <a:prstGeom prst="rect">
              <a:avLst/>
            </a:prstGeom>
            <a:solidFill>
              <a:srgbClr val="99FF66"/>
            </a:solidFill>
            <a:ln w="9525">
              <a:solidFill>
                <a:srgbClr val="969696"/>
              </a:solidFill>
              <a:miter lim="800000"/>
              <a:headEnd/>
              <a:tailEnd/>
            </a:ln>
          </p:spPr>
          <p:txBody>
            <a:bodyPr/>
            <a:lstStyle/>
            <a:p>
              <a:pPr algn="ctr"/>
              <a:r>
                <a:rPr lang="en-US" sz="1200" b="1">
                  <a:solidFill>
                    <a:srgbClr val="003300"/>
                  </a:solidFill>
                  <a:latin typeface="Arial" pitchFamily="34" charset="0"/>
                </a:rPr>
                <a:t>Kernel 2</a:t>
              </a:r>
              <a:endParaRPr lang="en-US" sz="1800">
                <a:solidFill>
                  <a:srgbClr val="003300"/>
                </a:solidFill>
                <a:latin typeface="Arial" pitchFamily="34" charset="0"/>
              </a:endParaRPr>
            </a:p>
          </p:txBody>
        </p:sp>
        <p:sp>
          <p:nvSpPr>
            <p:cNvPr id="14347" name="Line 9"/>
            <p:cNvSpPr>
              <a:spLocks noChangeShapeType="1"/>
            </p:cNvSpPr>
            <p:nvPr/>
          </p:nvSpPr>
          <p:spPr bwMode="auto">
            <a:xfrm>
              <a:off x="3118" y="1110"/>
              <a:ext cx="1" cy="1699"/>
            </a:xfrm>
            <a:prstGeom prst="line">
              <a:avLst/>
            </a:prstGeom>
            <a:noFill/>
            <a:ln w="12700">
              <a:solidFill>
                <a:schemeClr val="bg1"/>
              </a:solidFill>
              <a:round/>
              <a:headEnd/>
              <a:tailEnd type="triangle" w="med" len="lg"/>
            </a:ln>
          </p:spPr>
          <p:txBody>
            <a:bodyPr/>
            <a:lstStyle/>
            <a:p>
              <a:endParaRPr lang="en-US"/>
            </a:p>
          </p:txBody>
        </p:sp>
        <p:sp>
          <p:nvSpPr>
            <p:cNvPr id="14348" name="Text Box 10"/>
            <p:cNvSpPr txBox="1">
              <a:spLocks noChangeArrowheads="1"/>
            </p:cNvSpPr>
            <p:nvPr/>
          </p:nvSpPr>
          <p:spPr bwMode="auto">
            <a:xfrm>
              <a:off x="3827" y="698"/>
              <a:ext cx="1759" cy="2864"/>
            </a:xfrm>
            <a:prstGeom prst="rect">
              <a:avLst/>
            </a:prstGeom>
            <a:solidFill>
              <a:srgbClr val="99CCFF"/>
            </a:solidFill>
            <a:ln w="9525">
              <a:solidFill>
                <a:srgbClr val="969696"/>
              </a:solidFill>
              <a:miter lim="800000"/>
              <a:headEnd/>
              <a:tailEnd/>
            </a:ln>
          </p:spPr>
          <p:txBody>
            <a:bodyPr/>
            <a:lstStyle/>
            <a:p>
              <a:r>
                <a:rPr lang="en-US" sz="1200" b="1">
                  <a:solidFill>
                    <a:srgbClr val="003300"/>
                  </a:solidFill>
                  <a:latin typeface="Arial" pitchFamily="34" charset="0"/>
                </a:rPr>
                <a:t>Device</a:t>
              </a:r>
              <a:endParaRPr lang="en-US" sz="1800">
                <a:solidFill>
                  <a:srgbClr val="003300"/>
                </a:solidFill>
                <a:latin typeface="Arial" pitchFamily="34" charset="0"/>
              </a:endParaRPr>
            </a:p>
          </p:txBody>
        </p:sp>
        <p:grpSp>
          <p:nvGrpSpPr>
            <p:cNvPr id="3" name="Group 11"/>
            <p:cNvGrpSpPr>
              <a:grpSpLocks/>
            </p:cNvGrpSpPr>
            <p:nvPr/>
          </p:nvGrpSpPr>
          <p:grpSpPr bwMode="auto">
            <a:xfrm>
              <a:off x="3927" y="957"/>
              <a:ext cx="1554" cy="1004"/>
              <a:chOff x="3820" y="4577"/>
              <a:chExt cx="4116" cy="2660"/>
            </a:xfrm>
          </p:grpSpPr>
          <p:sp>
            <p:nvSpPr>
              <p:cNvPr id="14404" name="Text Box 12"/>
              <p:cNvSpPr txBox="1">
                <a:spLocks noChangeArrowheads="1"/>
              </p:cNvSpPr>
              <p:nvPr/>
            </p:nvSpPr>
            <p:spPr bwMode="auto">
              <a:xfrm>
                <a:off x="3820" y="4577"/>
                <a:ext cx="4116" cy="2660"/>
              </a:xfrm>
              <a:prstGeom prst="rect">
                <a:avLst/>
              </a:prstGeom>
              <a:solidFill>
                <a:srgbClr val="99FF66"/>
              </a:solidFill>
              <a:ln w="9525">
                <a:solidFill>
                  <a:srgbClr val="969696"/>
                </a:solidFill>
                <a:miter lim="800000"/>
                <a:headEnd/>
                <a:tailEnd/>
              </a:ln>
            </p:spPr>
            <p:txBody>
              <a:bodyPr/>
              <a:lstStyle/>
              <a:p>
                <a:r>
                  <a:rPr lang="en-US" sz="1200" b="1">
                    <a:solidFill>
                      <a:srgbClr val="003300"/>
                    </a:solidFill>
                    <a:latin typeface="Arial" pitchFamily="34" charset="0"/>
                  </a:rPr>
                  <a:t>Grid 1</a:t>
                </a:r>
                <a:endParaRPr lang="en-US" sz="1800">
                  <a:solidFill>
                    <a:srgbClr val="003300"/>
                  </a:solidFill>
                  <a:latin typeface="Arial" pitchFamily="34" charset="0"/>
                </a:endParaRPr>
              </a:p>
            </p:txBody>
          </p:sp>
          <p:grpSp>
            <p:nvGrpSpPr>
              <p:cNvPr id="4" name="Group 13"/>
              <p:cNvGrpSpPr>
                <a:grpSpLocks/>
              </p:cNvGrpSpPr>
              <p:nvPr/>
            </p:nvGrpSpPr>
            <p:grpSpPr bwMode="auto">
              <a:xfrm>
                <a:off x="3985" y="5169"/>
                <a:ext cx="3785" cy="864"/>
                <a:chOff x="3997" y="5169"/>
                <a:chExt cx="3785" cy="864"/>
              </a:xfrm>
            </p:grpSpPr>
            <p:sp>
              <p:nvSpPr>
                <p:cNvPr id="14410" name="Text Box 14"/>
                <p:cNvSpPr txBox="1">
                  <a:spLocks noChangeArrowheads="1"/>
                </p:cNvSpPr>
                <p:nvPr/>
              </p:nvSpPr>
              <p:spPr bwMode="auto">
                <a:xfrm>
                  <a:off x="3997" y="5169"/>
                  <a:ext cx="1181" cy="864"/>
                </a:xfrm>
                <a:prstGeom prst="rect">
                  <a:avLst/>
                </a:prstGeom>
                <a:solidFill>
                  <a:srgbClr val="FFCC00"/>
                </a:solidFill>
                <a:ln w="9525">
                  <a:solidFill>
                    <a:srgbClr val="969696"/>
                  </a:solidFill>
                  <a:miter lim="800000"/>
                  <a:headEnd/>
                  <a:tailEnd/>
                </a:ln>
              </p:spPr>
              <p:txBody>
                <a:bodyPr lIns="0" tIns="91440" rIns="0" bIns="0"/>
                <a:lstStyle/>
                <a:p>
                  <a:pPr algn="ctr"/>
                  <a:r>
                    <a:rPr lang="en-US" sz="1200" b="1">
                      <a:solidFill>
                        <a:srgbClr val="003300"/>
                      </a:solidFill>
                      <a:latin typeface="Arial" pitchFamily="34" charset="0"/>
                    </a:rPr>
                    <a:t>Block</a:t>
                  </a:r>
                </a:p>
                <a:p>
                  <a:pPr algn="ctr"/>
                  <a:r>
                    <a:rPr lang="en-US" sz="1200" b="1">
                      <a:solidFill>
                        <a:srgbClr val="003300"/>
                      </a:solidFill>
                      <a:latin typeface="Arial" pitchFamily="34" charset="0"/>
                    </a:rPr>
                    <a:t>(0, 0)</a:t>
                  </a:r>
                  <a:endParaRPr lang="en-US" sz="1800">
                    <a:solidFill>
                      <a:srgbClr val="003300"/>
                    </a:solidFill>
                    <a:latin typeface="Arial" pitchFamily="34" charset="0"/>
                  </a:endParaRPr>
                </a:p>
              </p:txBody>
            </p:sp>
            <p:sp>
              <p:nvSpPr>
                <p:cNvPr id="14411" name="Text Box 15"/>
                <p:cNvSpPr txBox="1">
                  <a:spLocks noChangeArrowheads="1"/>
                </p:cNvSpPr>
                <p:nvPr/>
              </p:nvSpPr>
              <p:spPr bwMode="auto">
                <a:xfrm>
                  <a:off x="5299" y="5169"/>
                  <a:ext cx="1181" cy="864"/>
                </a:xfrm>
                <a:prstGeom prst="rect">
                  <a:avLst/>
                </a:prstGeom>
                <a:solidFill>
                  <a:srgbClr val="FFCC00"/>
                </a:solidFill>
                <a:ln w="9525">
                  <a:solidFill>
                    <a:srgbClr val="969696"/>
                  </a:solidFill>
                  <a:miter lim="800000"/>
                  <a:headEnd/>
                  <a:tailEnd/>
                </a:ln>
              </p:spPr>
              <p:txBody>
                <a:bodyPr lIns="0" tIns="91440" rIns="0" bIns="0"/>
                <a:lstStyle/>
                <a:p>
                  <a:pPr algn="ctr"/>
                  <a:r>
                    <a:rPr lang="en-US" sz="1200" b="1">
                      <a:solidFill>
                        <a:srgbClr val="003300"/>
                      </a:solidFill>
                      <a:latin typeface="Arial" pitchFamily="34" charset="0"/>
                    </a:rPr>
                    <a:t>Block</a:t>
                  </a:r>
                </a:p>
                <a:p>
                  <a:pPr algn="ctr"/>
                  <a:r>
                    <a:rPr lang="en-US" sz="1200" b="1">
                      <a:solidFill>
                        <a:srgbClr val="003300"/>
                      </a:solidFill>
                      <a:latin typeface="Arial" pitchFamily="34" charset="0"/>
                    </a:rPr>
                    <a:t>(1, 0)</a:t>
                  </a:r>
                  <a:endParaRPr lang="en-US" sz="1800">
                    <a:solidFill>
                      <a:srgbClr val="003300"/>
                    </a:solidFill>
                    <a:latin typeface="Arial" pitchFamily="34" charset="0"/>
                  </a:endParaRPr>
                </a:p>
              </p:txBody>
            </p:sp>
            <p:sp>
              <p:nvSpPr>
                <p:cNvPr id="14412" name="Text Box 16"/>
                <p:cNvSpPr txBox="1">
                  <a:spLocks noChangeArrowheads="1"/>
                </p:cNvSpPr>
                <p:nvPr/>
              </p:nvSpPr>
              <p:spPr bwMode="auto">
                <a:xfrm>
                  <a:off x="6601" y="5169"/>
                  <a:ext cx="1181" cy="864"/>
                </a:xfrm>
                <a:prstGeom prst="rect">
                  <a:avLst/>
                </a:prstGeom>
                <a:solidFill>
                  <a:srgbClr val="FFCC00"/>
                </a:solidFill>
                <a:ln w="9525">
                  <a:solidFill>
                    <a:srgbClr val="969696"/>
                  </a:solidFill>
                  <a:miter lim="800000"/>
                  <a:headEnd/>
                  <a:tailEnd/>
                </a:ln>
              </p:spPr>
              <p:txBody>
                <a:bodyPr lIns="0" tIns="91440" rIns="0" bIns="0"/>
                <a:lstStyle/>
                <a:p>
                  <a:pPr algn="ctr"/>
                  <a:r>
                    <a:rPr lang="en-US" sz="1200" b="1">
                      <a:solidFill>
                        <a:srgbClr val="003300"/>
                      </a:solidFill>
                      <a:latin typeface="Arial" pitchFamily="34" charset="0"/>
                    </a:rPr>
                    <a:t>Block</a:t>
                  </a:r>
                </a:p>
                <a:p>
                  <a:pPr algn="ctr"/>
                  <a:r>
                    <a:rPr lang="en-US" sz="1200" b="1">
                      <a:solidFill>
                        <a:srgbClr val="003300"/>
                      </a:solidFill>
                      <a:latin typeface="Arial" pitchFamily="34" charset="0"/>
                    </a:rPr>
                    <a:t>(2, 0)</a:t>
                  </a:r>
                  <a:endParaRPr lang="en-US" sz="1800">
                    <a:solidFill>
                      <a:srgbClr val="003300"/>
                    </a:solidFill>
                    <a:latin typeface="Arial" pitchFamily="34" charset="0"/>
                  </a:endParaRPr>
                </a:p>
              </p:txBody>
            </p:sp>
          </p:grpSp>
          <p:grpSp>
            <p:nvGrpSpPr>
              <p:cNvPr id="5" name="Group 17"/>
              <p:cNvGrpSpPr>
                <a:grpSpLocks/>
              </p:cNvGrpSpPr>
              <p:nvPr/>
            </p:nvGrpSpPr>
            <p:grpSpPr bwMode="auto">
              <a:xfrm>
                <a:off x="3985" y="6187"/>
                <a:ext cx="3785" cy="864"/>
                <a:chOff x="3997" y="5169"/>
                <a:chExt cx="3785" cy="864"/>
              </a:xfrm>
            </p:grpSpPr>
            <p:sp>
              <p:nvSpPr>
                <p:cNvPr id="14407" name="Text Box 18"/>
                <p:cNvSpPr txBox="1">
                  <a:spLocks noChangeArrowheads="1"/>
                </p:cNvSpPr>
                <p:nvPr/>
              </p:nvSpPr>
              <p:spPr bwMode="auto">
                <a:xfrm>
                  <a:off x="3997" y="5169"/>
                  <a:ext cx="1181" cy="864"/>
                </a:xfrm>
                <a:prstGeom prst="rect">
                  <a:avLst/>
                </a:prstGeom>
                <a:solidFill>
                  <a:srgbClr val="FFCC00"/>
                </a:solidFill>
                <a:ln w="9525">
                  <a:solidFill>
                    <a:srgbClr val="969696"/>
                  </a:solidFill>
                  <a:miter lim="800000"/>
                  <a:headEnd/>
                  <a:tailEnd/>
                </a:ln>
              </p:spPr>
              <p:txBody>
                <a:bodyPr lIns="0" tIns="91440" rIns="0" bIns="0"/>
                <a:lstStyle/>
                <a:p>
                  <a:pPr algn="ctr"/>
                  <a:r>
                    <a:rPr lang="en-US" sz="1200" b="1">
                      <a:solidFill>
                        <a:srgbClr val="003300"/>
                      </a:solidFill>
                      <a:latin typeface="Arial" pitchFamily="34" charset="0"/>
                    </a:rPr>
                    <a:t>Block</a:t>
                  </a:r>
                </a:p>
                <a:p>
                  <a:pPr algn="ctr"/>
                  <a:r>
                    <a:rPr lang="en-US" sz="1200" b="1">
                      <a:solidFill>
                        <a:srgbClr val="003300"/>
                      </a:solidFill>
                      <a:latin typeface="Arial" pitchFamily="34" charset="0"/>
                    </a:rPr>
                    <a:t>(0, 1)</a:t>
                  </a:r>
                  <a:endParaRPr lang="en-US" sz="1800">
                    <a:solidFill>
                      <a:srgbClr val="003300"/>
                    </a:solidFill>
                    <a:latin typeface="Arial" pitchFamily="34" charset="0"/>
                  </a:endParaRPr>
                </a:p>
              </p:txBody>
            </p:sp>
            <p:sp>
              <p:nvSpPr>
                <p:cNvPr id="14408" name="Text Box 19"/>
                <p:cNvSpPr txBox="1">
                  <a:spLocks noChangeArrowheads="1"/>
                </p:cNvSpPr>
                <p:nvPr/>
              </p:nvSpPr>
              <p:spPr bwMode="auto">
                <a:xfrm>
                  <a:off x="5299" y="5169"/>
                  <a:ext cx="1181" cy="864"/>
                </a:xfrm>
                <a:prstGeom prst="rect">
                  <a:avLst/>
                </a:prstGeom>
                <a:solidFill>
                  <a:srgbClr val="FFCC00"/>
                </a:solidFill>
                <a:ln w="9525">
                  <a:solidFill>
                    <a:srgbClr val="969696"/>
                  </a:solidFill>
                  <a:miter lim="800000"/>
                  <a:headEnd/>
                  <a:tailEnd/>
                </a:ln>
              </p:spPr>
              <p:txBody>
                <a:bodyPr lIns="0" tIns="91440" rIns="0" bIns="0"/>
                <a:lstStyle/>
                <a:p>
                  <a:pPr algn="ctr"/>
                  <a:r>
                    <a:rPr lang="en-US" sz="1200" b="1">
                      <a:solidFill>
                        <a:srgbClr val="003300"/>
                      </a:solidFill>
                      <a:latin typeface="Arial" pitchFamily="34" charset="0"/>
                    </a:rPr>
                    <a:t>Block</a:t>
                  </a:r>
                </a:p>
                <a:p>
                  <a:pPr algn="ctr"/>
                  <a:r>
                    <a:rPr lang="en-US" sz="1200" b="1">
                      <a:solidFill>
                        <a:srgbClr val="003300"/>
                      </a:solidFill>
                      <a:latin typeface="Arial" pitchFamily="34" charset="0"/>
                    </a:rPr>
                    <a:t>(1, 1)</a:t>
                  </a:r>
                  <a:endParaRPr lang="en-US" sz="1800">
                    <a:solidFill>
                      <a:srgbClr val="003300"/>
                    </a:solidFill>
                    <a:latin typeface="Arial" pitchFamily="34" charset="0"/>
                  </a:endParaRPr>
                </a:p>
              </p:txBody>
            </p:sp>
            <p:sp>
              <p:nvSpPr>
                <p:cNvPr id="14409" name="Text Box 20"/>
                <p:cNvSpPr txBox="1">
                  <a:spLocks noChangeArrowheads="1"/>
                </p:cNvSpPr>
                <p:nvPr/>
              </p:nvSpPr>
              <p:spPr bwMode="auto">
                <a:xfrm>
                  <a:off x="6601" y="5169"/>
                  <a:ext cx="1181" cy="864"/>
                </a:xfrm>
                <a:prstGeom prst="rect">
                  <a:avLst/>
                </a:prstGeom>
                <a:solidFill>
                  <a:srgbClr val="FFCC00"/>
                </a:solidFill>
                <a:ln w="9525">
                  <a:solidFill>
                    <a:srgbClr val="969696"/>
                  </a:solidFill>
                  <a:miter lim="800000"/>
                  <a:headEnd/>
                  <a:tailEnd/>
                </a:ln>
              </p:spPr>
              <p:txBody>
                <a:bodyPr lIns="0" tIns="91440" rIns="0" bIns="0"/>
                <a:lstStyle/>
                <a:p>
                  <a:pPr algn="ctr"/>
                  <a:r>
                    <a:rPr lang="en-US" sz="1200" b="1">
                      <a:solidFill>
                        <a:srgbClr val="003300"/>
                      </a:solidFill>
                      <a:latin typeface="Arial" pitchFamily="34" charset="0"/>
                    </a:rPr>
                    <a:t>Block</a:t>
                  </a:r>
                </a:p>
                <a:p>
                  <a:pPr algn="ctr"/>
                  <a:r>
                    <a:rPr lang="en-US" sz="1200" b="1">
                      <a:solidFill>
                        <a:srgbClr val="003300"/>
                      </a:solidFill>
                      <a:latin typeface="Arial" pitchFamily="34" charset="0"/>
                    </a:rPr>
                    <a:t>(2, 1)</a:t>
                  </a:r>
                  <a:endParaRPr lang="en-US" sz="1800">
                    <a:solidFill>
                      <a:srgbClr val="003300"/>
                    </a:solidFill>
                    <a:latin typeface="Arial" pitchFamily="34" charset="0"/>
                  </a:endParaRPr>
                </a:p>
              </p:txBody>
            </p:sp>
          </p:grpSp>
        </p:grpSp>
        <p:grpSp>
          <p:nvGrpSpPr>
            <p:cNvPr id="6" name="Group 21"/>
            <p:cNvGrpSpPr>
              <a:grpSpLocks/>
            </p:cNvGrpSpPr>
            <p:nvPr/>
          </p:nvGrpSpPr>
          <p:grpSpPr bwMode="auto">
            <a:xfrm>
              <a:off x="4051" y="2056"/>
              <a:ext cx="1306" cy="1416"/>
              <a:chOff x="4730" y="7615"/>
              <a:chExt cx="3458" cy="3752"/>
            </a:xfrm>
          </p:grpSpPr>
          <p:sp>
            <p:nvSpPr>
              <p:cNvPr id="14388" name="Text Box 22"/>
              <p:cNvSpPr txBox="1">
                <a:spLocks noChangeArrowheads="1"/>
              </p:cNvSpPr>
              <p:nvPr/>
            </p:nvSpPr>
            <p:spPr bwMode="auto">
              <a:xfrm>
                <a:off x="4730" y="7615"/>
                <a:ext cx="3458" cy="3752"/>
              </a:xfrm>
              <a:prstGeom prst="rect">
                <a:avLst/>
              </a:prstGeom>
              <a:solidFill>
                <a:srgbClr val="99FF66"/>
              </a:solidFill>
              <a:ln w="9525">
                <a:solidFill>
                  <a:srgbClr val="969696"/>
                </a:solidFill>
                <a:miter lim="800000"/>
                <a:headEnd/>
                <a:tailEnd/>
              </a:ln>
            </p:spPr>
            <p:txBody>
              <a:bodyPr/>
              <a:lstStyle/>
              <a:p>
                <a:r>
                  <a:rPr lang="en-US" sz="1200" b="1">
                    <a:solidFill>
                      <a:srgbClr val="003300"/>
                    </a:solidFill>
                    <a:latin typeface="Arial" pitchFamily="34" charset="0"/>
                  </a:rPr>
                  <a:t>Grid 2</a:t>
                </a:r>
                <a:endParaRPr lang="en-US" sz="1800">
                  <a:solidFill>
                    <a:srgbClr val="003300"/>
                  </a:solidFill>
                  <a:latin typeface="Arial" pitchFamily="34" charset="0"/>
                </a:endParaRPr>
              </a:p>
            </p:txBody>
          </p:sp>
          <p:grpSp>
            <p:nvGrpSpPr>
              <p:cNvPr id="7" name="Group 23"/>
              <p:cNvGrpSpPr>
                <a:grpSpLocks/>
              </p:cNvGrpSpPr>
              <p:nvPr/>
            </p:nvGrpSpPr>
            <p:grpSpPr bwMode="auto">
              <a:xfrm>
                <a:off x="4902" y="8203"/>
                <a:ext cx="3114" cy="892"/>
                <a:chOff x="4391" y="8441"/>
                <a:chExt cx="3114" cy="892"/>
              </a:xfrm>
            </p:grpSpPr>
            <p:sp>
              <p:nvSpPr>
                <p:cNvPr id="14400" name="Text Box 24"/>
                <p:cNvSpPr txBox="1">
                  <a:spLocks noChangeArrowheads="1"/>
                </p:cNvSpPr>
                <p:nvPr/>
              </p:nvSpPr>
              <p:spPr bwMode="auto">
                <a:xfrm>
                  <a:off x="4391" y="8441"/>
                  <a:ext cx="689" cy="892"/>
                </a:xfrm>
                <a:prstGeom prst="rect">
                  <a:avLst/>
                </a:prstGeom>
                <a:solidFill>
                  <a:srgbClr val="FFCC00"/>
                </a:solidFill>
                <a:ln w="9525">
                  <a:solidFill>
                    <a:srgbClr val="969696"/>
                  </a:solidFill>
                  <a:miter lim="800000"/>
                  <a:headEnd/>
                  <a:tailEnd/>
                </a:ln>
              </p:spPr>
              <p:txBody>
                <a:bodyPr lIns="0" tIns="91440" rIns="0" bIns="0"/>
                <a:lstStyle/>
                <a:p>
                  <a:endParaRPr lang="en-US" sz="1800">
                    <a:solidFill>
                      <a:srgbClr val="003300"/>
                    </a:solidFill>
                    <a:latin typeface="Arial" pitchFamily="34" charset="0"/>
                  </a:endParaRPr>
                </a:p>
              </p:txBody>
            </p:sp>
            <p:sp>
              <p:nvSpPr>
                <p:cNvPr id="14401" name="Text Box 25"/>
                <p:cNvSpPr txBox="1">
                  <a:spLocks noChangeArrowheads="1"/>
                </p:cNvSpPr>
                <p:nvPr/>
              </p:nvSpPr>
              <p:spPr bwMode="auto">
                <a:xfrm>
                  <a:off x="5199" y="8441"/>
                  <a:ext cx="689" cy="892"/>
                </a:xfrm>
                <a:prstGeom prst="rect">
                  <a:avLst/>
                </a:prstGeom>
                <a:solidFill>
                  <a:srgbClr val="FFCC00"/>
                </a:solidFill>
                <a:ln w="9525">
                  <a:solidFill>
                    <a:srgbClr val="969696"/>
                  </a:solidFill>
                  <a:miter lim="800000"/>
                  <a:headEnd/>
                  <a:tailEnd/>
                </a:ln>
              </p:spPr>
              <p:txBody>
                <a:bodyPr lIns="0" tIns="91440" rIns="0" bIns="0"/>
                <a:lstStyle/>
                <a:p>
                  <a:endParaRPr lang="en-US" sz="1800">
                    <a:solidFill>
                      <a:srgbClr val="003300"/>
                    </a:solidFill>
                    <a:latin typeface="Arial" pitchFamily="34" charset="0"/>
                  </a:endParaRPr>
                </a:p>
              </p:txBody>
            </p:sp>
            <p:sp>
              <p:nvSpPr>
                <p:cNvPr id="14402" name="Text Box 26"/>
                <p:cNvSpPr txBox="1">
                  <a:spLocks noChangeArrowheads="1"/>
                </p:cNvSpPr>
                <p:nvPr/>
              </p:nvSpPr>
              <p:spPr bwMode="auto">
                <a:xfrm>
                  <a:off x="6007" y="8441"/>
                  <a:ext cx="689" cy="892"/>
                </a:xfrm>
                <a:prstGeom prst="rect">
                  <a:avLst/>
                </a:prstGeom>
                <a:solidFill>
                  <a:srgbClr val="FFCC00"/>
                </a:solidFill>
                <a:ln w="9525">
                  <a:solidFill>
                    <a:srgbClr val="969696"/>
                  </a:solidFill>
                  <a:miter lim="800000"/>
                  <a:headEnd/>
                  <a:tailEnd/>
                </a:ln>
              </p:spPr>
              <p:txBody>
                <a:bodyPr lIns="0" tIns="91440" rIns="0" bIns="0"/>
                <a:lstStyle/>
                <a:p>
                  <a:endParaRPr lang="en-US" sz="1800">
                    <a:solidFill>
                      <a:srgbClr val="003300"/>
                    </a:solidFill>
                    <a:latin typeface="Arial" pitchFamily="34" charset="0"/>
                  </a:endParaRPr>
                </a:p>
              </p:txBody>
            </p:sp>
            <p:sp>
              <p:nvSpPr>
                <p:cNvPr id="14403" name="Text Box 27"/>
                <p:cNvSpPr txBox="1">
                  <a:spLocks noChangeArrowheads="1"/>
                </p:cNvSpPr>
                <p:nvPr/>
              </p:nvSpPr>
              <p:spPr bwMode="auto">
                <a:xfrm>
                  <a:off x="6816" y="8441"/>
                  <a:ext cx="689" cy="892"/>
                </a:xfrm>
                <a:prstGeom prst="rect">
                  <a:avLst/>
                </a:prstGeom>
                <a:solidFill>
                  <a:srgbClr val="FFCC00"/>
                </a:solidFill>
                <a:ln w="9525">
                  <a:solidFill>
                    <a:srgbClr val="969696"/>
                  </a:solidFill>
                  <a:miter lim="800000"/>
                  <a:headEnd/>
                  <a:tailEnd/>
                </a:ln>
              </p:spPr>
              <p:txBody>
                <a:bodyPr lIns="0" tIns="91440" rIns="0" bIns="0"/>
                <a:lstStyle/>
                <a:p>
                  <a:endParaRPr lang="en-US" sz="1800">
                    <a:solidFill>
                      <a:srgbClr val="003300"/>
                    </a:solidFill>
                    <a:latin typeface="Arial" pitchFamily="34" charset="0"/>
                  </a:endParaRPr>
                </a:p>
              </p:txBody>
            </p:sp>
          </p:grpSp>
          <p:grpSp>
            <p:nvGrpSpPr>
              <p:cNvPr id="8" name="Group 28"/>
              <p:cNvGrpSpPr>
                <a:grpSpLocks/>
              </p:cNvGrpSpPr>
              <p:nvPr/>
            </p:nvGrpSpPr>
            <p:grpSpPr bwMode="auto">
              <a:xfrm>
                <a:off x="4902" y="9253"/>
                <a:ext cx="3114" cy="892"/>
                <a:chOff x="4391" y="8441"/>
                <a:chExt cx="3114" cy="892"/>
              </a:xfrm>
            </p:grpSpPr>
            <p:sp>
              <p:nvSpPr>
                <p:cNvPr id="14396" name="Text Box 29"/>
                <p:cNvSpPr txBox="1">
                  <a:spLocks noChangeArrowheads="1"/>
                </p:cNvSpPr>
                <p:nvPr/>
              </p:nvSpPr>
              <p:spPr bwMode="auto">
                <a:xfrm>
                  <a:off x="4391" y="8441"/>
                  <a:ext cx="689" cy="892"/>
                </a:xfrm>
                <a:prstGeom prst="rect">
                  <a:avLst/>
                </a:prstGeom>
                <a:solidFill>
                  <a:srgbClr val="FFCC00"/>
                </a:solidFill>
                <a:ln w="9525">
                  <a:solidFill>
                    <a:srgbClr val="969696"/>
                  </a:solidFill>
                  <a:miter lim="800000"/>
                  <a:headEnd/>
                  <a:tailEnd/>
                </a:ln>
              </p:spPr>
              <p:txBody>
                <a:bodyPr lIns="0" tIns="91440" rIns="0" bIns="0"/>
                <a:lstStyle/>
                <a:p>
                  <a:endParaRPr lang="en-US" sz="1800">
                    <a:solidFill>
                      <a:srgbClr val="003300"/>
                    </a:solidFill>
                    <a:latin typeface="Arial" pitchFamily="34" charset="0"/>
                  </a:endParaRPr>
                </a:p>
              </p:txBody>
            </p:sp>
            <p:sp>
              <p:nvSpPr>
                <p:cNvPr id="14397" name="Text Box 30"/>
                <p:cNvSpPr txBox="1">
                  <a:spLocks noChangeArrowheads="1"/>
                </p:cNvSpPr>
                <p:nvPr/>
              </p:nvSpPr>
              <p:spPr bwMode="auto">
                <a:xfrm>
                  <a:off x="5199" y="8441"/>
                  <a:ext cx="689" cy="892"/>
                </a:xfrm>
                <a:prstGeom prst="rect">
                  <a:avLst/>
                </a:prstGeom>
                <a:solidFill>
                  <a:srgbClr val="FFCC00"/>
                </a:solidFill>
                <a:ln w="9525">
                  <a:solidFill>
                    <a:srgbClr val="969696"/>
                  </a:solidFill>
                  <a:miter lim="800000"/>
                  <a:headEnd/>
                  <a:tailEnd/>
                </a:ln>
              </p:spPr>
              <p:txBody>
                <a:bodyPr lIns="0" tIns="91440" rIns="0" bIns="0"/>
                <a:lstStyle/>
                <a:p>
                  <a:endParaRPr lang="en-US" sz="1800">
                    <a:solidFill>
                      <a:srgbClr val="003300"/>
                    </a:solidFill>
                    <a:latin typeface="Arial" pitchFamily="34" charset="0"/>
                  </a:endParaRPr>
                </a:p>
              </p:txBody>
            </p:sp>
            <p:sp>
              <p:nvSpPr>
                <p:cNvPr id="14398" name="Text Box 31"/>
                <p:cNvSpPr txBox="1">
                  <a:spLocks noChangeArrowheads="1"/>
                </p:cNvSpPr>
                <p:nvPr/>
              </p:nvSpPr>
              <p:spPr bwMode="auto">
                <a:xfrm>
                  <a:off x="6007" y="8441"/>
                  <a:ext cx="689" cy="892"/>
                </a:xfrm>
                <a:prstGeom prst="rect">
                  <a:avLst/>
                </a:prstGeom>
                <a:solidFill>
                  <a:srgbClr val="FFCC00"/>
                </a:solidFill>
                <a:ln w="9525">
                  <a:solidFill>
                    <a:srgbClr val="969696"/>
                  </a:solidFill>
                  <a:miter lim="800000"/>
                  <a:headEnd/>
                  <a:tailEnd/>
                </a:ln>
              </p:spPr>
              <p:txBody>
                <a:bodyPr lIns="0" tIns="91440" rIns="0" bIns="0"/>
                <a:lstStyle/>
                <a:p>
                  <a:endParaRPr lang="en-US" sz="1800">
                    <a:solidFill>
                      <a:srgbClr val="003300"/>
                    </a:solidFill>
                    <a:latin typeface="Arial" pitchFamily="34" charset="0"/>
                  </a:endParaRPr>
                </a:p>
              </p:txBody>
            </p:sp>
            <p:sp>
              <p:nvSpPr>
                <p:cNvPr id="14399" name="Text Box 32"/>
                <p:cNvSpPr txBox="1">
                  <a:spLocks noChangeArrowheads="1"/>
                </p:cNvSpPr>
                <p:nvPr/>
              </p:nvSpPr>
              <p:spPr bwMode="auto">
                <a:xfrm>
                  <a:off x="6816" y="8441"/>
                  <a:ext cx="689" cy="892"/>
                </a:xfrm>
                <a:prstGeom prst="rect">
                  <a:avLst/>
                </a:prstGeom>
                <a:solidFill>
                  <a:srgbClr val="FFCC00"/>
                </a:solidFill>
                <a:ln w="9525">
                  <a:solidFill>
                    <a:srgbClr val="969696"/>
                  </a:solidFill>
                  <a:miter lim="800000"/>
                  <a:headEnd/>
                  <a:tailEnd/>
                </a:ln>
              </p:spPr>
              <p:txBody>
                <a:bodyPr lIns="0" tIns="91440" rIns="0" bIns="0"/>
                <a:lstStyle/>
                <a:p>
                  <a:endParaRPr lang="en-US" sz="1800">
                    <a:solidFill>
                      <a:srgbClr val="003300"/>
                    </a:solidFill>
                    <a:latin typeface="Arial" pitchFamily="34" charset="0"/>
                  </a:endParaRPr>
                </a:p>
              </p:txBody>
            </p:sp>
          </p:grpSp>
          <p:grpSp>
            <p:nvGrpSpPr>
              <p:cNvPr id="9" name="Group 33"/>
              <p:cNvGrpSpPr>
                <a:grpSpLocks/>
              </p:cNvGrpSpPr>
              <p:nvPr/>
            </p:nvGrpSpPr>
            <p:grpSpPr bwMode="auto">
              <a:xfrm>
                <a:off x="4902" y="10303"/>
                <a:ext cx="3114" cy="892"/>
                <a:chOff x="4391" y="8441"/>
                <a:chExt cx="3114" cy="892"/>
              </a:xfrm>
            </p:grpSpPr>
            <p:sp>
              <p:nvSpPr>
                <p:cNvPr id="14392" name="Text Box 34"/>
                <p:cNvSpPr txBox="1">
                  <a:spLocks noChangeArrowheads="1"/>
                </p:cNvSpPr>
                <p:nvPr/>
              </p:nvSpPr>
              <p:spPr bwMode="auto">
                <a:xfrm>
                  <a:off x="4391" y="8441"/>
                  <a:ext cx="689" cy="892"/>
                </a:xfrm>
                <a:prstGeom prst="rect">
                  <a:avLst/>
                </a:prstGeom>
                <a:solidFill>
                  <a:srgbClr val="FFCC00"/>
                </a:solidFill>
                <a:ln w="9525">
                  <a:solidFill>
                    <a:srgbClr val="969696"/>
                  </a:solidFill>
                  <a:miter lim="800000"/>
                  <a:headEnd/>
                  <a:tailEnd/>
                </a:ln>
              </p:spPr>
              <p:txBody>
                <a:bodyPr lIns="0" tIns="91440" rIns="0" bIns="0"/>
                <a:lstStyle/>
                <a:p>
                  <a:endParaRPr lang="en-US" sz="1800">
                    <a:solidFill>
                      <a:srgbClr val="003300"/>
                    </a:solidFill>
                    <a:latin typeface="Arial" pitchFamily="34" charset="0"/>
                  </a:endParaRPr>
                </a:p>
              </p:txBody>
            </p:sp>
            <p:sp>
              <p:nvSpPr>
                <p:cNvPr id="14393" name="Text Box 35"/>
                <p:cNvSpPr txBox="1">
                  <a:spLocks noChangeArrowheads="1"/>
                </p:cNvSpPr>
                <p:nvPr/>
              </p:nvSpPr>
              <p:spPr bwMode="auto">
                <a:xfrm>
                  <a:off x="5199" y="8441"/>
                  <a:ext cx="689" cy="892"/>
                </a:xfrm>
                <a:prstGeom prst="rect">
                  <a:avLst/>
                </a:prstGeom>
                <a:solidFill>
                  <a:srgbClr val="FFCC00"/>
                </a:solidFill>
                <a:ln w="9525">
                  <a:solidFill>
                    <a:srgbClr val="969696"/>
                  </a:solidFill>
                  <a:miter lim="800000"/>
                  <a:headEnd/>
                  <a:tailEnd/>
                </a:ln>
              </p:spPr>
              <p:txBody>
                <a:bodyPr lIns="0" tIns="91440" rIns="0" bIns="0"/>
                <a:lstStyle/>
                <a:p>
                  <a:endParaRPr lang="en-US" sz="1800">
                    <a:solidFill>
                      <a:srgbClr val="003300"/>
                    </a:solidFill>
                    <a:latin typeface="Arial" pitchFamily="34" charset="0"/>
                  </a:endParaRPr>
                </a:p>
              </p:txBody>
            </p:sp>
            <p:sp>
              <p:nvSpPr>
                <p:cNvPr id="14394" name="Text Box 36"/>
                <p:cNvSpPr txBox="1">
                  <a:spLocks noChangeArrowheads="1"/>
                </p:cNvSpPr>
                <p:nvPr/>
              </p:nvSpPr>
              <p:spPr bwMode="auto">
                <a:xfrm>
                  <a:off x="6007" y="8441"/>
                  <a:ext cx="689" cy="892"/>
                </a:xfrm>
                <a:prstGeom prst="rect">
                  <a:avLst/>
                </a:prstGeom>
                <a:solidFill>
                  <a:srgbClr val="FFCC00"/>
                </a:solidFill>
                <a:ln w="9525">
                  <a:solidFill>
                    <a:srgbClr val="969696"/>
                  </a:solidFill>
                  <a:miter lim="800000"/>
                  <a:headEnd/>
                  <a:tailEnd/>
                </a:ln>
              </p:spPr>
              <p:txBody>
                <a:bodyPr lIns="0" tIns="91440" rIns="0" bIns="0"/>
                <a:lstStyle/>
                <a:p>
                  <a:endParaRPr lang="en-US" sz="1800">
                    <a:solidFill>
                      <a:srgbClr val="003300"/>
                    </a:solidFill>
                    <a:latin typeface="Arial" pitchFamily="34" charset="0"/>
                  </a:endParaRPr>
                </a:p>
              </p:txBody>
            </p:sp>
            <p:sp>
              <p:nvSpPr>
                <p:cNvPr id="14395" name="Text Box 37"/>
                <p:cNvSpPr txBox="1">
                  <a:spLocks noChangeArrowheads="1"/>
                </p:cNvSpPr>
                <p:nvPr/>
              </p:nvSpPr>
              <p:spPr bwMode="auto">
                <a:xfrm>
                  <a:off x="6816" y="8441"/>
                  <a:ext cx="689" cy="892"/>
                </a:xfrm>
                <a:prstGeom prst="rect">
                  <a:avLst/>
                </a:prstGeom>
                <a:solidFill>
                  <a:srgbClr val="FFCC00"/>
                </a:solidFill>
                <a:ln w="9525">
                  <a:solidFill>
                    <a:srgbClr val="969696"/>
                  </a:solidFill>
                  <a:miter lim="800000"/>
                  <a:headEnd/>
                  <a:tailEnd/>
                </a:ln>
              </p:spPr>
              <p:txBody>
                <a:bodyPr lIns="0" tIns="91440" rIns="0" bIns="0"/>
                <a:lstStyle/>
                <a:p>
                  <a:endParaRPr lang="en-US" sz="1800">
                    <a:solidFill>
                      <a:srgbClr val="003300"/>
                    </a:solidFill>
                    <a:latin typeface="Arial" pitchFamily="34" charset="0"/>
                  </a:endParaRPr>
                </a:p>
              </p:txBody>
            </p:sp>
          </p:grpSp>
        </p:grpSp>
        <p:grpSp>
          <p:nvGrpSpPr>
            <p:cNvPr id="10" name="Group 38"/>
            <p:cNvGrpSpPr>
              <a:grpSpLocks/>
            </p:cNvGrpSpPr>
            <p:nvPr/>
          </p:nvGrpSpPr>
          <p:grpSpPr bwMode="auto">
            <a:xfrm>
              <a:off x="3414" y="2782"/>
              <a:ext cx="1765" cy="1295"/>
              <a:chOff x="1972" y="8931"/>
              <a:chExt cx="4676" cy="3430"/>
            </a:xfrm>
          </p:grpSpPr>
          <p:sp>
            <p:nvSpPr>
              <p:cNvPr id="14360" name="Text Box 39"/>
              <p:cNvSpPr txBox="1">
                <a:spLocks noChangeArrowheads="1"/>
              </p:cNvSpPr>
              <p:nvPr/>
            </p:nvSpPr>
            <p:spPr bwMode="auto">
              <a:xfrm>
                <a:off x="1972" y="8931"/>
                <a:ext cx="4676" cy="3430"/>
              </a:xfrm>
              <a:prstGeom prst="rect">
                <a:avLst/>
              </a:prstGeom>
              <a:solidFill>
                <a:srgbClr val="FFCC00"/>
              </a:solidFill>
              <a:ln w="9525">
                <a:solidFill>
                  <a:srgbClr val="969696"/>
                </a:solidFill>
                <a:miter lim="800000"/>
                <a:headEnd/>
                <a:tailEnd/>
              </a:ln>
            </p:spPr>
            <p:txBody>
              <a:bodyPr/>
              <a:lstStyle/>
              <a:p>
                <a:r>
                  <a:rPr lang="en-US" sz="1200" b="1">
                    <a:solidFill>
                      <a:srgbClr val="003300"/>
                    </a:solidFill>
                    <a:latin typeface="Arial" pitchFamily="34" charset="0"/>
                  </a:rPr>
                  <a:t>Block (1, 1)</a:t>
                </a:r>
                <a:endParaRPr lang="en-US" sz="1800">
                  <a:solidFill>
                    <a:srgbClr val="003300"/>
                  </a:solidFill>
                  <a:latin typeface="Arial" pitchFamily="34" charset="0"/>
                </a:endParaRPr>
              </a:p>
            </p:txBody>
          </p:sp>
          <p:grpSp>
            <p:nvGrpSpPr>
              <p:cNvPr id="11" name="Group 40"/>
              <p:cNvGrpSpPr>
                <a:grpSpLocks/>
              </p:cNvGrpSpPr>
              <p:nvPr/>
            </p:nvGrpSpPr>
            <p:grpSpPr bwMode="auto">
              <a:xfrm>
                <a:off x="2147" y="9559"/>
                <a:ext cx="4325" cy="2592"/>
                <a:chOff x="2630" y="11267"/>
                <a:chExt cx="4325" cy="2592"/>
              </a:xfrm>
            </p:grpSpPr>
            <p:grpSp>
              <p:nvGrpSpPr>
                <p:cNvPr id="12" name="Group 41"/>
                <p:cNvGrpSpPr>
                  <a:grpSpLocks/>
                </p:cNvGrpSpPr>
                <p:nvPr/>
              </p:nvGrpSpPr>
              <p:grpSpPr bwMode="auto">
                <a:xfrm>
                  <a:off x="2630" y="11267"/>
                  <a:ext cx="4325" cy="2592"/>
                  <a:chOff x="2160" y="10769"/>
                  <a:chExt cx="4325" cy="2592"/>
                </a:xfrm>
              </p:grpSpPr>
              <p:sp>
                <p:nvSpPr>
                  <p:cNvPr id="14381" name="Rectangle 42"/>
                  <p:cNvSpPr>
                    <a:spLocks noChangeArrowheads="1"/>
                  </p:cNvSpPr>
                  <p:nvPr/>
                </p:nvSpPr>
                <p:spPr bwMode="auto">
                  <a:xfrm>
                    <a:off x="2160" y="10769"/>
                    <a:ext cx="4320" cy="2592"/>
                  </a:xfrm>
                  <a:prstGeom prst="rect">
                    <a:avLst/>
                  </a:prstGeom>
                  <a:solidFill>
                    <a:srgbClr val="FF6600"/>
                  </a:solidFill>
                  <a:ln w="12700">
                    <a:solidFill>
                      <a:srgbClr val="000000"/>
                    </a:solidFill>
                    <a:miter lim="800000"/>
                    <a:headEnd/>
                    <a:tailEnd/>
                  </a:ln>
                </p:spPr>
                <p:txBody>
                  <a:bodyPr/>
                  <a:lstStyle/>
                  <a:p>
                    <a:endParaRPr lang="en-US"/>
                  </a:p>
                </p:txBody>
              </p:sp>
              <p:sp>
                <p:nvSpPr>
                  <p:cNvPr id="14382" name="Line 43"/>
                  <p:cNvSpPr>
                    <a:spLocks noChangeShapeType="1"/>
                  </p:cNvSpPr>
                  <p:nvPr/>
                </p:nvSpPr>
                <p:spPr bwMode="auto">
                  <a:xfrm flipV="1">
                    <a:off x="2160" y="11631"/>
                    <a:ext cx="4325" cy="2"/>
                  </a:xfrm>
                  <a:prstGeom prst="line">
                    <a:avLst/>
                  </a:prstGeom>
                  <a:noFill/>
                  <a:ln w="12700">
                    <a:solidFill>
                      <a:srgbClr val="000000"/>
                    </a:solidFill>
                    <a:round/>
                    <a:headEnd/>
                    <a:tailEnd/>
                  </a:ln>
                </p:spPr>
                <p:txBody>
                  <a:bodyPr/>
                  <a:lstStyle/>
                  <a:p>
                    <a:endParaRPr lang="en-US"/>
                  </a:p>
                </p:txBody>
              </p:sp>
              <p:sp>
                <p:nvSpPr>
                  <p:cNvPr id="14383" name="Line 44"/>
                  <p:cNvSpPr>
                    <a:spLocks noChangeShapeType="1"/>
                  </p:cNvSpPr>
                  <p:nvPr/>
                </p:nvSpPr>
                <p:spPr bwMode="auto">
                  <a:xfrm>
                    <a:off x="2161" y="12497"/>
                    <a:ext cx="4324" cy="4"/>
                  </a:xfrm>
                  <a:prstGeom prst="line">
                    <a:avLst/>
                  </a:prstGeom>
                  <a:noFill/>
                  <a:ln w="12700">
                    <a:solidFill>
                      <a:srgbClr val="000000"/>
                    </a:solidFill>
                    <a:round/>
                    <a:headEnd/>
                    <a:tailEnd/>
                  </a:ln>
                </p:spPr>
                <p:txBody>
                  <a:bodyPr/>
                  <a:lstStyle/>
                  <a:p>
                    <a:endParaRPr lang="en-US"/>
                  </a:p>
                </p:txBody>
              </p:sp>
              <p:sp>
                <p:nvSpPr>
                  <p:cNvPr id="14384" name="Line 45"/>
                  <p:cNvSpPr>
                    <a:spLocks noChangeShapeType="1"/>
                  </p:cNvSpPr>
                  <p:nvPr/>
                </p:nvSpPr>
                <p:spPr bwMode="auto">
                  <a:xfrm>
                    <a:off x="3024" y="10769"/>
                    <a:ext cx="1" cy="2592"/>
                  </a:xfrm>
                  <a:prstGeom prst="line">
                    <a:avLst/>
                  </a:prstGeom>
                  <a:noFill/>
                  <a:ln w="12700">
                    <a:solidFill>
                      <a:srgbClr val="000000"/>
                    </a:solidFill>
                    <a:round/>
                    <a:headEnd/>
                    <a:tailEnd/>
                  </a:ln>
                </p:spPr>
                <p:txBody>
                  <a:bodyPr/>
                  <a:lstStyle/>
                  <a:p>
                    <a:endParaRPr lang="en-US"/>
                  </a:p>
                </p:txBody>
              </p:sp>
              <p:sp>
                <p:nvSpPr>
                  <p:cNvPr id="14385" name="Line 46"/>
                  <p:cNvSpPr>
                    <a:spLocks noChangeShapeType="1"/>
                  </p:cNvSpPr>
                  <p:nvPr/>
                </p:nvSpPr>
                <p:spPr bwMode="auto">
                  <a:xfrm>
                    <a:off x="3888" y="10769"/>
                    <a:ext cx="1" cy="2592"/>
                  </a:xfrm>
                  <a:prstGeom prst="line">
                    <a:avLst/>
                  </a:prstGeom>
                  <a:noFill/>
                  <a:ln w="12700">
                    <a:solidFill>
                      <a:srgbClr val="000000"/>
                    </a:solidFill>
                    <a:round/>
                    <a:headEnd/>
                    <a:tailEnd/>
                  </a:ln>
                </p:spPr>
                <p:txBody>
                  <a:bodyPr/>
                  <a:lstStyle/>
                  <a:p>
                    <a:endParaRPr lang="en-US"/>
                  </a:p>
                </p:txBody>
              </p:sp>
              <p:sp>
                <p:nvSpPr>
                  <p:cNvPr id="14386" name="Line 47"/>
                  <p:cNvSpPr>
                    <a:spLocks noChangeShapeType="1"/>
                  </p:cNvSpPr>
                  <p:nvPr/>
                </p:nvSpPr>
                <p:spPr bwMode="auto">
                  <a:xfrm>
                    <a:off x="4752" y="10769"/>
                    <a:ext cx="1" cy="2592"/>
                  </a:xfrm>
                  <a:prstGeom prst="line">
                    <a:avLst/>
                  </a:prstGeom>
                  <a:noFill/>
                  <a:ln w="12700">
                    <a:solidFill>
                      <a:srgbClr val="000000"/>
                    </a:solidFill>
                    <a:round/>
                    <a:headEnd/>
                    <a:tailEnd/>
                  </a:ln>
                </p:spPr>
                <p:txBody>
                  <a:bodyPr/>
                  <a:lstStyle/>
                  <a:p>
                    <a:endParaRPr lang="en-US"/>
                  </a:p>
                </p:txBody>
              </p:sp>
              <p:sp>
                <p:nvSpPr>
                  <p:cNvPr id="14387" name="Line 48"/>
                  <p:cNvSpPr>
                    <a:spLocks noChangeShapeType="1"/>
                  </p:cNvSpPr>
                  <p:nvPr/>
                </p:nvSpPr>
                <p:spPr bwMode="auto">
                  <a:xfrm>
                    <a:off x="5616" y="10769"/>
                    <a:ext cx="1" cy="2592"/>
                  </a:xfrm>
                  <a:prstGeom prst="line">
                    <a:avLst/>
                  </a:prstGeom>
                  <a:noFill/>
                  <a:ln w="12700">
                    <a:solidFill>
                      <a:srgbClr val="000000"/>
                    </a:solidFill>
                    <a:round/>
                    <a:headEnd/>
                    <a:tailEnd/>
                  </a:ln>
                </p:spPr>
                <p:txBody>
                  <a:bodyPr/>
                  <a:lstStyle/>
                  <a:p>
                    <a:endParaRPr lang="en-US"/>
                  </a:p>
                </p:txBody>
              </p:sp>
            </p:grpSp>
            <p:grpSp>
              <p:nvGrpSpPr>
                <p:cNvPr id="13" name="Group 49"/>
                <p:cNvGrpSpPr>
                  <a:grpSpLocks/>
                </p:cNvGrpSpPr>
                <p:nvPr/>
              </p:nvGrpSpPr>
              <p:grpSpPr bwMode="auto">
                <a:xfrm>
                  <a:off x="2756" y="12340"/>
                  <a:ext cx="4075" cy="448"/>
                  <a:chOff x="2364" y="10793"/>
                  <a:chExt cx="4075" cy="448"/>
                </a:xfrm>
              </p:grpSpPr>
              <p:sp>
                <p:nvSpPr>
                  <p:cNvPr id="14376" name="Text Box 50"/>
                  <p:cNvSpPr txBox="1">
                    <a:spLocks noChangeArrowheads="1"/>
                  </p:cNvSpPr>
                  <p:nvPr/>
                </p:nvSpPr>
                <p:spPr bwMode="auto">
                  <a:xfrm>
                    <a:off x="2364"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(0, 1)</a:t>
                    </a:r>
                    <a:endParaRPr lang="en-US" sz="1800">
                      <a:solidFill>
                        <a:srgbClr val="003300"/>
                      </a:solidFill>
                      <a:latin typeface="Arial" pitchFamily="34" charset="0"/>
                    </a:endParaRPr>
                  </a:p>
                </p:txBody>
              </p:sp>
              <p:sp>
                <p:nvSpPr>
                  <p:cNvPr id="14377" name="Text Box 51"/>
                  <p:cNvSpPr txBox="1">
                    <a:spLocks noChangeArrowheads="1"/>
                  </p:cNvSpPr>
                  <p:nvPr/>
                </p:nvSpPr>
                <p:spPr bwMode="auto">
                  <a:xfrm>
                    <a:off x="3228"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(1, 1)</a:t>
                    </a:r>
                    <a:endParaRPr lang="en-US" sz="1800">
                      <a:solidFill>
                        <a:srgbClr val="003300"/>
                      </a:solidFill>
                      <a:latin typeface="Arial" pitchFamily="34" charset="0"/>
                    </a:endParaRPr>
                  </a:p>
                </p:txBody>
              </p:sp>
              <p:sp>
                <p:nvSpPr>
                  <p:cNvPr id="14378" name="Text Box 52"/>
                  <p:cNvSpPr txBox="1">
                    <a:spLocks noChangeArrowheads="1"/>
                  </p:cNvSpPr>
                  <p:nvPr/>
                </p:nvSpPr>
                <p:spPr bwMode="auto">
                  <a:xfrm>
                    <a:off x="4093"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(2, 1)</a:t>
                    </a:r>
                    <a:endParaRPr lang="en-US" sz="1800">
                      <a:solidFill>
                        <a:srgbClr val="003300"/>
                      </a:solidFill>
                      <a:latin typeface="Arial" pitchFamily="34" charset="0"/>
                    </a:endParaRPr>
                  </a:p>
                </p:txBody>
              </p:sp>
              <p:sp>
                <p:nvSpPr>
                  <p:cNvPr id="14379" name="Text Box 53"/>
                  <p:cNvSpPr txBox="1">
                    <a:spLocks noChangeArrowheads="1"/>
                  </p:cNvSpPr>
                  <p:nvPr/>
                </p:nvSpPr>
                <p:spPr bwMode="auto">
                  <a:xfrm>
                    <a:off x="4957"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(3, 1)</a:t>
                    </a:r>
                    <a:endParaRPr lang="en-US" sz="1800">
                      <a:solidFill>
                        <a:srgbClr val="003300"/>
                      </a:solidFill>
                      <a:latin typeface="Arial" pitchFamily="34" charset="0"/>
                    </a:endParaRPr>
                  </a:p>
                </p:txBody>
              </p:sp>
              <p:sp>
                <p:nvSpPr>
                  <p:cNvPr id="14380" name="Text Box 54"/>
                  <p:cNvSpPr txBox="1">
                    <a:spLocks noChangeArrowheads="1"/>
                  </p:cNvSpPr>
                  <p:nvPr/>
                </p:nvSpPr>
                <p:spPr bwMode="auto">
                  <a:xfrm>
                    <a:off x="5822"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(4, 1)</a:t>
                    </a:r>
                    <a:endParaRPr lang="en-US" sz="1800">
                      <a:solidFill>
                        <a:srgbClr val="003300"/>
                      </a:solidFill>
                      <a:latin typeface="Arial" pitchFamily="34" charset="0"/>
                    </a:endParaRPr>
                  </a:p>
                </p:txBody>
              </p:sp>
            </p:grpSp>
            <p:grpSp>
              <p:nvGrpSpPr>
                <p:cNvPr id="14" name="Group 55"/>
                <p:cNvGrpSpPr>
                  <a:grpSpLocks/>
                </p:cNvGrpSpPr>
                <p:nvPr/>
              </p:nvGrpSpPr>
              <p:grpSpPr bwMode="auto">
                <a:xfrm>
                  <a:off x="2756" y="13201"/>
                  <a:ext cx="4075" cy="448"/>
                  <a:chOff x="2364" y="10793"/>
                  <a:chExt cx="4075" cy="448"/>
                </a:xfrm>
              </p:grpSpPr>
              <p:sp>
                <p:nvSpPr>
                  <p:cNvPr id="14371" name="Text Box 56"/>
                  <p:cNvSpPr txBox="1">
                    <a:spLocks noChangeArrowheads="1"/>
                  </p:cNvSpPr>
                  <p:nvPr/>
                </p:nvSpPr>
                <p:spPr bwMode="auto">
                  <a:xfrm>
                    <a:off x="2364"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(0, 2)</a:t>
                    </a:r>
                    <a:endParaRPr lang="en-US" sz="1800">
                      <a:solidFill>
                        <a:srgbClr val="003300"/>
                      </a:solidFill>
                      <a:latin typeface="Arial" pitchFamily="34" charset="0"/>
                    </a:endParaRPr>
                  </a:p>
                </p:txBody>
              </p:sp>
              <p:sp>
                <p:nvSpPr>
                  <p:cNvPr id="14372" name="Text Box 57"/>
                  <p:cNvSpPr txBox="1">
                    <a:spLocks noChangeArrowheads="1"/>
                  </p:cNvSpPr>
                  <p:nvPr/>
                </p:nvSpPr>
                <p:spPr bwMode="auto">
                  <a:xfrm>
                    <a:off x="3228"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(1, 2)</a:t>
                    </a:r>
                    <a:endParaRPr lang="en-US" sz="1800">
                      <a:solidFill>
                        <a:srgbClr val="003300"/>
                      </a:solidFill>
                      <a:latin typeface="Arial" pitchFamily="34" charset="0"/>
                    </a:endParaRPr>
                  </a:p>
                </p:txBody>
              </p:sp>
              <p:sp>
                <p:nvSpPr>
                  <p:cNvPr id="14373" name="Text Box 58"/>
                  <p:cNvSpPr txBox="1">
                    <a:spLocks noChangeArrowheads="1"/>
                  </p:cNvSpPr>
                  <p:nvPr/>
                </p:nvSpPr>
                <p:spPr bwMode="auto">
                  <a:xfrm>
                    <a:off x="4093"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(2, 2)</a:t>
                    </a:r>
                    <a:endParaRPr lang="en-US" sz="1800">
                      <a:solidFill>
                        <a:srgbClr val="003300"/>
                      </a:solidFill>
                      <a:latin typeface="Arial" pitchFamily="34" charset="0"/>
                    </a:endParaRPr>
                  </a:p>
                </p:txBody>
              </p:sp>
              <p:sp>
                <p:nvSpPr>
                  <p:cNvPr id="14374" name="Text Box 59"/>
                  <p:cNvSpPr txBox="1">
                    <a:spLocks noChangeArrowheads="1"/>
                  </p:cNvSpPr>
                  <p:nvPr/>
                </p:nvSpPr>
                <p:spPr bwMode="auto">
                  <a:xfrm>
                    <a:off x="4957"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(3, 2)</a:t>
                    </a:r>
                    <a:endParaRPr lang="en-US" sz="1800">
                      <a:solidFill>
                        <a:srgbClr val="003300"/>
                      </a:solidFill>
                      <a:latin typeface="Arial" pitchFamily="34" charset="0"/>
                    </a:endParaRPr>
                  </a:p>
                </p:txBody>
              </p:sp>
              <p:sp>
                <p:nvSpPr>
                  <p:cNvPr id="14375" name="Text Box 60"/>
                  <p:cNvSpPr txBox="1">
                    <a:spLocks noChangeArrowheads="1"/>
                  </p:cNvSpPr>
                  <p:nvPr/>
                </p:nvSpPr>
                <p:spPr bwMode="auto">
                  <a:xfrm>
                    <a:off x="5822"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(4, 2)</a:t>
                    </a:r>
                    <a:endParaRPr lang="en-US" sz="1800">
                      <a:solidFill>
                        <a:srgbClr val="003300"/>
                      </a:solidFill>
                      <a:latin typeface="Arial" pitchFamily="34" charset="0"/>
                    </a:endParaRPr>
                  </a:p>
                </p:txBody>
              </p:sp>
            </p:grpSp>
            <p:grpSp>
              <p:nvGrpSpPr>
                <p:cNvPr id="15" name="Group 61"/>
                <p:cNvGrpSpPr>
                  <a:grpSpLocks/>
                </p:cNvGrpSpPr>
                <p:nvPr/>
              </p:nvGrpSpPr>
              <p:grpSpPr bwMode="auto">
                <a:xfrm>
                  <a:off x="2755" y="11479"/>
                  <a:ext cx="4075" cy="448"/>
                  <a:chOff x="2364" y="10793"/>
                  <a:chExt cx="4075" cy="448"/>
                </a:xfrm>
              </p:grpSpPr>
              <p:sp>
                <p:nvSpPr>
                  <p:cNvPr id="14366" name="Text Box 62"/>
                  <p:cNvSpPr txBox="1">
                    <a:spLocks noChangeArrowheads="1"/>
                  </p:cNvSpPr>
                  <p:nvPr/>
                </p:nvSpPr>
                <p:spPr bwMode="auto">
                  <a:xfrm>
                    <a:off x="2364"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(0, 0)</a:t>
                    </a:r>
                    <a:endParaRPr lang="en-US" sz="1800">
                      <a:solidFill>
                        <a:srgbClr val="003300"/>
                      </a:solidFill>
                      <a:latin typeface="Arial" pitchFamily="34" charset="0"/>
                    </a:endParaRPr>
                  </a:p>
                </p:txBody>
              </p:sp>
              <p:sp>
                <p:nvSpPr>
                  <p:cNvPr id="14367" name="Text Box 63"/>
                  <p:cNvSpPr txBox="1">
                    <a:spLocks noChangeArrowheads="1"/>
                  </p:cNvSpPr>
                  <p:nvPr/>
                </p:nvSpPr>
                <p:spPr bwMode="auto">
                  <a:xfrm>
                    <a:off x="3228"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(1, 0)</a:t>
                    </a:r>
                    <a:endParaRPr lang="en-US" sz="1800">
                      <a:solidFill>
                        <a:srgbClr val="003300"/>
                      </a:solidFill>
                      <a:latin typeface="Arial" pitchFamily="34" charset="0"/>
                    </a:endParaRPr>
                  </a:p>
                </p:txBody>
              </p:sp>
              <p:sp>
                <p:nvSpPr>
                  <p:cNvPr id="14368" name="Text Box 64"/>
                  <p:cNvSpPr txBox="1">
                    <a:spLocks noChangeArrowheads="1"/>
                  </p:cNvSpPr>
                  <p:nvPr/>
                </p:nvSpPr>
                <p:spPr bwMode="auto">
                  <a:xfrm>
                    <a:off x="4093"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(2, 0)</a:t>
                    </a:r>
                    <a:endParaRPr lang="en-US" sz="1800">
                      <a:solidFill>
                        <a:srgbClr val="003300"/>
                      </a:solidFill>
                      <a:latin typeface="Arial" pitchFamily="34" charset="0"/>
                    </a:endParaRPr>
                  </a:p>
                </p:txBody>
              </p:sp>
              <p:sp>
                <p:nvSpPr>
                  <p:cNvPr id="14369" name="Text Box 65"/>
                  <p:cNvSpPr txBox="1">
                    <a:spLocks noChangeArrowheads="1"/>
                  </p:cNvSpPr>
                  <p:nvPr/>
                </p:nvSpPr>
                <p:spPr bwMode="auto">
                  <a:xfrm>
                    <a:off x="4957"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(3, 0)</a:t>
                    </a:r>
                    <a:endParaRPr lang="en-US" sz="1800">
                      <a:solidFill>
                        <a:srgbClr val="003300"/>
                      </a:solidFill>
                      <a:latin typeface="Arial" pitchFamily="34" charset="0"/>
                    </a:endParaRPr>
                  </a:p>
                </p:txBody>
              </p:sp>
              <p:sp>
                <p:nvSpPr>
                  <p:cNvPr id="14370" name="Text Box 66"/>
                  <p:cNvSpPr txBox="1">
                    <a:spLocks noChangeArrowheads="1"/>
                  </p:cNvSpPr>
                  <p:nvPr/>
                </p:nvSpPr>
                <p:spPr bwMode="auto">
                  <a:xfrm>
                    <a:off x="5822" y="10793"/>
                    <a:ext cx="617" cy="448"/>
                  </a:xfrm>
                  <a:prstGeom prst="rect">
                    <a:avLst/>
                  </a:prstGeom>
                  <a:noFill/>
                  <a:ln w="9525">
                    <a:noFill/>
                    <a:miter lim="800000"/>
                    <a:headEnd/>
                    <a:tailEnd/>
                  </a:ln>
                </p:spPr>
                <p:txBody>
                  <a:bodyPr wrap="none" lIns="0" tIns="0" rIns="0" bIns="0"/>
                  <a:lstStyle/>
                  <a:p>
                    <a:pPr algn="ctr"/>
                    <a:r>
                      <a:rPr lang="en-US" sz="1000" b="1">
                        <a:solidFill>
                          <a:srgbClr val="003300"/>
                        </a:solidFill>
                        <a:latin typeface="Times New Roman" pitchFamily="18" charset="0"/>
                      </a:rPr>
                      <a:t>Thread</a:t>
                    </a:r>
                  </a:p>
                  <a:p>
                    <a:pPr algn="ctr"/>
                    <a:r>
                      <a:rPr lang="en-US" sz="1000" b="1">
                        <a:solidFill>
                          <a:srgbClr val="003300"/>
                        </a:solidFill>
                        <a:latin typeface="Times New Roman" pitchFamily="18" charset="0"/>
                      </a:rPr>
                      <a:t>(4, 0)</a:t>
                    </a:r>
                    <a:endParaRPr lang="en-US" sz="1800">
                      <a:solidFill>
                        <a:srgbClr val="003300"/>
                      </a:solidFill>
                      <a:latin typeface="Arial" pitchFamily="34" charset="0"/>
                    </a:endParaRPr>
                  </a:p>
                </p:txBody>
              </p:sp>
            </p:grpSp>
          </p:grpSp>
        </p:grpSp>
        <p:sp>
          <p:nvSpPr>
            <p:cNvPr id="14352" name="Line 67"/>
            <p:cNvSpPr>
              <a:spLocks noChangeShapeType="1"/>
            </p:cNvSpPr>
            <p:nvPr/>
          </p:nvSpPr>
          <p:spPr bwMode="auto">
            <a:xfrm>
              <a:off x="3605" y="1277"/>
              <a:ext cx="322" cy="0"/>
            </a:xfrm>
            <a:prstGeom prst="line">
              <a:avLst/>
            </a:prstGeom>
            <a:noFill/>
            <a:ln w="19050">
              <a:solidFill>
                <a:schemeClr val="tx1"/>
              </a:solidFill>
              <a:round/>
              <a:headEnd/>
              <a:tailEnd type="triangle" w="lg" len="med"/>
            </a:ln>
          </p:spPr>
          <p:txBody>
            <a:bodyPr/>
            <a:lstStyle/>
            <a:p>
              <a:endParaRPr lang="en-US"/>
            </a:p>
          </p:txBody>
        </p:sp>
        <p:sp>
          <p:nvSpPr>
            <p:cNvPr id="14353" name="Line 68"/>
            <p:cNvSpPr>
              <a:spLocks noChangeShapeType="1"/>
            </p:cNvSpPr>
            <p:nvPr/>
          </p:nvSpPr>
          <p:spPr bwMode="auto">
            <a:xfrm>
              <a:off x="3615" y="2380"/>
              <a:ext cx="433" cy="1"/>
            </a:xfrm>
            <a:prstGeom prst="line">
              <a:avLst/>
            </a:prstGeom>
            <a:noFill/>
            <a:ln w="19050">
              <a:solidFill>
                <a:schemeClr val="tx1"/>
              </a:solidFill>
              <a:round/>
              <a:headEnd/>
              <a:tailEnd type="triangle" w="lg" len="med"/>
            </a:ln>
          </p:spPr>
          <p:txBody>
            <a:bodyPr/>
            <a:lstStyle/>
            <a:p>
              <a:endParaRPr lang="en-US"/>
            </a:p>
          </p:txBody>
        </p:sp>
        <p:sp>
          <p:nvSpPr>
            <p:cNvPr id="14354" name="Line 69"/>
            <p:cNvSpPr>
              <a:spLocks noChangeShapeType="1"/>
            </p:cNvSpPr>
            <p:nvPr/>
          </p:nvSpPr>
          <p:spPr bwMode="auto">
            <a:xfrm flipH="1">
              <a:off x="3414" y="1562"/>
              <a:ext cx="1068" cy="1220"/>
            </a:xfrm>
            <a:prstGeom prst="line">
              <a:avLst/>
            </a:prstGeom>
            <a:noFill/>
            <a:ln w="9525">
              <a:solidFill>
                <a:srgbClr val="000000"/>
              </a:solidFill>
              <a:prstDash val="dash"/>
              <a:round/>
              <a:headEnd/>
              <a:tailEnd/>
            </a:ln>
          </p:spPr>
          <p:txBody>
            <a:bodyPr/>
            <a:lstStyle/>
            <a:p>
              <a:endParaRPr lang="en-US"/>
            </a:p>
          </p:txBody>
        </p:sp>
        <p:sp>
          <p:nvSpPr>
            <p:cNvPr id="14355" name="Line 70"/>
            <p:cNvSpPr>
              <a:spLocks noChangeShapeType="1"/>
            </p:cNvSpPr>
            <p:nvPr/>
          </p:nvSpPr>
          <p:spPr bwMode="auto">
            <a:xfrm>
              <a:off x="4926" y="1562"/>
              <a:ext cx="243" cy="1215"/>
            </a:xfrm>
            <a:prstGeom prst="line">
              <a:avLst/>
            </a:prstGeom>
            <a:noFill/>
            <a:ln w="9525">
              <a:solidFill>
                <a:srgbClr val="000000"/>
              </a:solidFill>
              <a:prstDash val="dash"/>
              <a:round/>
              <a:headEnd/>
              <a:tailEnd/>
            </a:ln>
          </p:spPr>
          <p:txBody>
            <a:bodyPr/>
            <a:lstStyle/>
            <a:p>
              <a:endParaRPr lang="en-US"/>
            </a:p>
          </p:txBody>
        </p:sp>
        <p:sp>
          <p:nvSpPr>
            <p:cNvPr id="14356" name="Line 71"/>
            <p:cNvSpPr>
              <a:spLocks noChangeShapeType="1"/>
            </p:cNvSpPr>
            <p:nvPr/>
          </p:nvSpPr>
          <p:spPr bwMode="auto">
            <a:xfrm flipH="1">
              <a:off x="4048" y="1889"/>
              <a:ext cx="434" cy="883"/>
            </a:xfrm>
            <a:prstGeom prst="line">
              <a:avLst/>
            </a:prstGeom>
            <a:noFill/>
            <a:ln w="9525">
              <a:solidFill>
                <a:srgbClr val="000000"/>
              </a:solidFill>
              <a:prstDash val="dash"/>
              <a:round/>
              <a:headEnd/>
              <a:tailEnd/>
            </a:ln>
          </p:spPr>
          <p:txBody>
            <a:bodyPr/>
            <a:lstStyle/>
            <a:p>
              <a:endParaRPr lang="en-US"/>
            </a:p>
          </p:txBody>
        </p:sp>
        <p:sp>
          <p:nvSpPr>
            <p:cNvPr id="14357" name="Line 72"/>
            <p:cNvSpPr>
              <a:spLocks noChangeShapeType="1"/>
            </p:cNvSpPr>
            <p:nvPr/>
          </p:nvSpPr>
          <p:spPr bwMode="auto">
            <a:xfrm>
              <a:off x="4926" y="1895"/>
              <a:ext cx="100" cy="893"/>
            </a:xfrm>
            <a:prstGeom prst="line">
              <a:avLst/>
            </a:prstGeom>
            <a:noFill/>
            <a:ln w="9525">
              <a:solidFill>
                <a:srgbClr val="000000"/>
              </a:solidFill>
              <a:prstDash val="dash"/>
              <a:round/>
              <a:headEnd/>
              <a:tailEnd/>
            </a:ln>
          </p:spPr>
          <p:txBody>
            <a:bodyPr/>
            <a:lstStyle/>
            <a:p>
              <a:endParaRPr lang="en-US"/>
            </a:p>
          </p:txBody>
        </p:sp>
        <p:sp>
          <p:nvSpPr>
            <p:cNvPr id="14358" name="Line 73"/>
            <p:cNvSpPr>
              <a:spLocks noChangeShapeType="1"/>
            </p:cNvSpPr>
            <p:nvPr/>
          </p:nvSpPr>
          <p:spPr bwMode="auto">
            <a:xfrm flipH="1">
              <a:off x="3420" y="2777"/>
              <a:ext cx="623" cy="1295"/>
            </a:xfrm>
            <a:prstGeom prst="line">
              <a:avLst/>
            </a:prstGeom>
            <a:noFill/>
            <a:ln w="9525">
              <a:solidFill>
                <a:srgbClr val="000000">
                  <a:alpha val="10196"/>
                </a:srgbClr>
              </a:solidFill>
              <a:prstDash val="dash"/>
              <a:round/>
              <a:headEnd/>
              <a:tailEnd/>
            </a:ln>
          </p:spPr>
          <p:txBody>
            <a:bodyPr/>
            <a:lstStyle/>
            <a:p>
              <a:endParaRPr lang="en-US"/>
            </a:p>
          </p:txBody>
        </p:sp>
        <p:sp>
          <p:nvSpPr>
            <p:cNvPr id="14359" name="Line 74"/>
            <p:cNvSpPr>
              <a:spLocks noChangeShapeType="1"/>
            </p:cNvSpPr>
            <p:nvPr/>
          </p:nvSpPr>
          <p:spPr bwMode="auto">
            <a:xfrm>
              <a:off x="5026" y="2777"/>
              <a:ext cx="153" cy="1300"/>
            </a:xfrm>
            <a:prstGeom prst="line">
              <a:avLst/>
            </a:prstGeom>
            <a:noFill/>
            <a:ln w="9525">
              <a:solidFill>
                <a:srgbClr val="000000">
                  <a:alpha val="10196"/>
                </a:srgbClr>
              </a:solidFill>
              <a:prstDash val="dash"/>
              <a:round/>
              <a:headEnd/>
              <a:tailEnd/>
            </a:ln>
          </p:spPr>
          <p:txBody>
            <a:bodyPr/>
            <a:lstStyle/>
            <a:p>
              <a:endParaRPr lang="en-US"/>
            </a:p>
          </p:txBody>
        </p:sp>
      </p:grpSp>
      <p:sp>
        <p:nvSpPr>
          <p:cNvPr id="14342" name="Rectangle 75"/>
          <p:cNvSpPr>
            <a:spLocks noChangeArrowheads="1"/>
          </p:cNvSpPr>
          <p:nvPr/>
        </p:nvSpPr>
        <p:spPr bwMode="auto">
          <a:xfrm>
            <a:off x="6096000" y="6521450"/>
            <a:ext cx="1747838" cy="336550"/>
          </a:xfrm>
          <a:prstGeom prst="rect">
            <a:avLst/>
          </a:prstGeom>
          <a:noFill/>
          <a:ln w="9525">
            <a:noFill/>
            <a:miter lim="800000"/>
            <a:headEnd/>
            <a:tailEnd/>
          </a:ln>
        </p:spPr>
        <p:txBody>
          <a:bodyPr wrap="none">
            <a:spAutoFit/>
          </a:bodyPr>
          <a:lstStyle/>
          <a:p>
            <a:r>
              <a:rPr lang="en-US" sz="1600">
                <a:latin typeface="Times New Roman" pitchFamily="18" charset="0"/>
              </a:rPr>
              <a:t>Courtesy: NVIDIA</a:t>
            </a:r>
          </a:p>
        </p:txBody>
      </p:sp>
    </p:spTree>
    <p:extLst>
      <p:ext uri="{BB962C8B-B14F-4D97-AF65-F5344CB8AC3E}">
        <p14:creationId xmlns:p14="http://schemas.microsoft.com/office/powerpoint/2010/main" val="98740220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914400" y="152400"/>
            <a:ext cx="7391400" cy="1006475"/>
          </a:xfrm>
        </p:spPr>
        <p:txBody>
          <a:bodyPr/>
          <a:lstStyle/>
          <a:p>
            <a:pPr eaLnBrk="1" hangingPunct="1"/>
            <a:r>
              <a:rPr lang="en-US" sz="3600" dirty="0" smtClean="0"/>
              <a:t>CUDA Thread Block</a:t>
            </a:r>
          </a:p>
        </p:txBody>
      </p:sp>
      <p:sp>
        <p:nvSpPr>
          <p:cNvPr id="15364" name="Rectangle 3"/>
          <p:cNvSpPr>
            <a:spLocks noGrp="1" noChangeArrowheads="1"/>
          </p:cNvSpPr>
          <p:nvPr>
            <p:ph type="body" sz="half" idx="1"/>
          </p:nvPr>
        </p:nvSpPr>
        <p:spPr>
          <a:xfrm>
            <a:off x="457200" y="1219200"/>
            <a:ext cx="5751513" cy="4086225"/>
          </a:xfrm>
        </p:spPr>
        <p:txBody>
          <a:bodyPr/>
          <a:lstStyle/>
          <a:p>
            <a:pPr marL="457200" indent="-457200" eaLnBrk="1" hangingPunct="1">
              <a:lnSpc>
                <a:spcPct val="90000"/>
              </a:lnSpc>
            </a:pPr>
            <a:r>
              <a:rPr lang="en-US" sz="2400" smtClean="0"/>
              <a:t>Programmer declares (Thread) Block:</a:t>
            </a:r>
          </a:p>
          <a:p>
            <a:pPr marL="974725" lvl="1" indent="-403225" eaLnBrk="1" hangingPunct="1">
              <a:lnSpc>
                <a:spcPct val="90000"/>
              </a:lnSpc>
            </a:pPr>
            <a:r>
              <a:rPr lang="en-US" sz="2000" smtClean="0"/>
              <a:t>Block size 1 to </a:t>
            </a:r>
            <a:r>
              <a:rPr lang="en-US" sz="2000" b="1" smtClean="0"/>
              <a:t>512</a:t>
            </a:r>
            <a:r>
              <a:rPr lang="en-US" sz="2000" smtClean="0"/>
              <a:t> concurrent threads</a:t>
            </a:r>
          </a:p>
          <a:p>
            <a:pPr marL="974725" lvl="1" indent="-403225" eaLnBrk="1" hangingPunct="1">
              <a:lnSpc>
                <a:spcPct val="90000"/>
              </a:lnSpc>
            </a:pPr>
            <a:r>
              <a:rPr lang="en-US" sz="2000" smtClean="0"/>
              <a:t>Block shape 1D, 2D, or 3D</a:t>
            </a:r>
          </a:p>
          <a:p>
            <a:pPr marL="974725" lvl="1" indent="-403225" eaLnBrk="1" hangingPunct="1">
              <a:lnSpc>
                <a:spcPct val="90000"/>
              </a:lnSpc>
            </a:pPr>
            <a:r>
              <a:rPr lang="en-US" sz="2000" smtClean="0"/>
              <a:t>Block dimensions in threads</a:t>
            </a:r>
          </a:p>
          <a:p>
            <a:pPr marL="974725" lvl="1" indent="-403225" eaLnBrk="1" hangingPunct="1">
              <a:lnSpc>
                <a:spcPct val="90000"/>
              </a:lnSpc>
              <a:buFontTx/>
              <a:buNone/>
            </a:pPr>
            <a:endParaRPr lang="en-US" sz="2000" smtClean="0"/>
          </a:p>
          <a:p>
            <a:pPr marL="457200" indent="-457200" eaLnBrk="1" hangingPunct="1">
              <a:lnSpc>
                <a:spcPct val="90000"/>
              </a:lnSpc>
            </a:pPr>
            <a:r>
              <a:rPr lang="en-US" sz="2400" smtClean="0"/>
              <a:t>All threads in a Block execute the same thread program</a:t>
            </a:r>
          </a:p>
          <a:p>
            <a:pPr marL="457200" indent="-457200" eaLnBrk="1" hangingPunct="1">
              <a:lnSpc>
                <a:spcPct val="90000"/>
              </a:lnSpc>
            </a:pPr>
            <a:r>
              <a:rPr lang="en-US" sz="2400" smtClean="0"/>
              <a:t>Threads have </a:t>
            </a:r>
            <a:r>
              <a:rPr lang="en-US" sz="2400" smtClean="0">
                <a:solidFill>
                  <a:schemeClr val="accent2"/>
                </a:solidFill>
              </a:rPr>
              <a:t>thread id</a:t>
            </a:r>
            <a:r>
              <a:rPr lang="en-US" sz="2400" smtClean="0"/>
              <a:t> numbers within Block</a:t>
            </a:r>
          </a:p>
          <a:p>
            <a:pPr marL="457200" indent="-457200" eaLnBrk="1" hangingPunct="1">
              <a:lnSpc>
                <a:spcPct val="90000"/>
              </a:lnSpc>
            </a:pPr>
            <a:r>
              <a:rPr lang="en-US" sz="2400" smtClean="0"/>
              <a:t>Threads share data and synchronize while doing their share of the work</a:t>
            </a:r>
          </a:p>
          <a:p>
            <a:pPr marL="457200" indent="-457200" eaLnBrk="1" hangingPunct="1">
              <a:lnSpc>
                <a:spcPct val="90000"/>
              </a:lnSpc>
            </a:pPr>
            <a:r>
              <a:rPr lang="en-US" sz="2400" smtClean="0"/>
              <a:t>Thread program uses </a:t>
            </a:r>
            <a:r>
              <a:rPr lang="en-US" sz="2400" smtClean="0">
                <a:solidFill>
                  <a:schemeClr val="accent2"/>
                </a:solidFill>
              </a:rPr>
              <a:t>thread id</a:t>
            </a:r>
            <a:r>
              <a:rPr lang="en-US" sz="2400" smtClean="0"/>
              <a:t> to select work and address shared data</a:t>
            </a:r>
          </a:p>
        </p:txBody>
      </p:sp>
      <p:sp>
        <p:nvSpPr>
          <p:cNvPr id="15365" name="Text Box 4"/>
          <p:cNvSpPr txBox="1">
            <a:spLocks noChangeArrowheads="1"/>
          </p:cNvSpPr>
          <p:nvPr/>
        </p:nvSpPr>
        <p:spPr bwMode="auto">
          <a:xfrm>
            <a:off x="6062663" y="2057400"/>
            <a:ext cx="3081337" cy="457200"/>
          </a:xfrm>
          <a:prstGeom prst="rect">
            <a:avLst/>
          </a:prstGeom>
          <a:noFill/>
          <a:ln w="19050" algn="ctr">
            <a:noFill/>
            <a:miter lim="800000"/>
            <a:headEnd/>
            <a:tailEnd/>
          </a:ln>
        </p:spPr>
        <p:txBody>
          <a:bodyPr wrap="none">
            <a:spAutoFit/>
          </a:bodyPr>
          <a:lstStyle/>
          <a:p>
            <a:pPr algn="ctr"/>
            <a:r>
              <a:rPr lang="en-US" b="1">
                <a:latin typeface="Arial" pitchFamily="34" charset="0"/>
              </a:rPr>
              <a:t>CUDA Thread Block</a:t>
            </a:r>
          </a:p>
        </p:txBody>
      </p:sp>
      <p:sp>
        <p:nvSpPr>
          <p:cNvPr id="15366" name="Text Box 5"/>
          <p:cNvSpPr txBox="1">
            <a:spLocks noChangeArrowheads="1"/>
          </p:cNvSpPr>
          <p:nvPr/>
        </p:nvSpPr>
        <p:spPr bwMode="auto">
          <a:xfrm>
            <a:off x="6215063" y="2697163"/>
            <a:ext cx="2754312" cy="2928937"/>
          </a:xfrm>
          <a:prstGeom prst="rect">
            <a:avLst/>
          </a:prstGeom>
          <a:noFill/>
          <a:ln w="28575">
            <a:solidFill>
              <a:srgbClr val="00CC00"/>
            </a:solidFill>
            <a:miter lim="800000"/>
            <a:headEnd/>
            <a:tailEnd/>
          </a:ln>
        </p:spPr>
        <p:txBody>
          <a:bodyPr lIns="0" rIns="0"/>
          <a:lstStyle/>
          <a:p>
            <a:pPr algn="ctr"/>
            <a:r>
              <a:rPr lang="en-US" sz="2000">
                <a:latin typeface="Tahoma" pitchFamily="34" charset="0"/>
              </a:rPr>
              <a:t>Thread Id #:</a:t>
            </a:r>
            <a:br>
              <a:rPr lang="en-US" sz="2000">
                <a:latin typeface="Tahoma" pitchFamily="34" charset="0"/>
              </a:rPr>
            </a:br>
            <a:r>
              <a:rPr lang="en-US" sz="2000">
                <a:latin typeface="Tahoma" pitchFamily="34" charset="0"/>
              </a:rPr>
              <a:t>0 1 2 3 …          m   </a:t>
            </a:r>
            <a:endParaRPr lang="en-US" sz="2000">
              <a:latin typeface="Arial" pitchFamily="34" charset="0"/>
            </a:endParaRPr>
          </a:p>
        </p:txBody>
      </p:sp>
      <p:grpSp>
        <p:nvGrpSpPr>
          <p:cNvPr id="2" name="Group 6"/>
          <p:cNvGrpSpPr>
            <a:grpSpLocks/>
          </p:cNvGrpSpPr>
          <p:nvPr/>
        </p:nvGrpSpPr>
        <p:grpSpPr bwMode="auto">
          <a:xfrm>
            <a:off x="6472238" y="3427413"/>
            <a:ext cx="2238375" cy="1976437"/>
            <a:chOff x="1045" y="1780"/>
            <a:chExt cx="806" cy="773"/>
          </a:xfrm>
        </p:grpSpPr>
        <p:sp>
          <p:nvSpPr>
            <p:cNvPr id="15370" name="Freeform 7"/>
            <p:cNvSpPr>
              <a:spLocks/>
            </p:cNvSpPr>
            <p:nvPr/>
          </p:nvSpPr>
          <p:spPr bwMode="auto">
            <a:xfrm>
              <a:off x="1045"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25400">
              <a:solidFill>
                <a:schemeClr val="tx1"/>
              </a:solidFill>
              <a:round/>
              <a:headEnd/>
              <a:tailEnd type="triangle" w="med" len="lg"/>
            </a:ln>
          </p:spPr>
          <p:txBody>
            <a:bodyPr/>
            <a:lstStyle/>
            <a:p>
              <a:endParaRPr lang="en-US"/>
            </a:p>
          </p:txBody>
        </p:sp>
        <p:sp>
          <p:nvSpPr>
            <p:cNvPr id="15371" name="Freeform 8"/>
            <p:cNvSpPr>
              <a:spLocks/>
            </p:cNvSpPr>
            <p:nvPr/>
          </p:nvSpPr>
          <p:spPr bwMode="auto">
            <a:xfrm>
              <a:off x="1116"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25400">
              <a:solidFill>
                <a:schemeClr val="tx1"/>
              </a:solidFill>
              <a:round/>
              <a:headEnd/>
              <a:tailEnd type="triangle" w="med" len="lg"/>
            </a:ln>
          </p:spPr>
          <p:txBody>
            <a:bodyPr/>
            <a:lstStyle/>
            <a:p>
              <a:endParaRPr lang="en-US"/>
            </a:p>
          </p:txBody>
        </p:sp>
        <p:sp>
          <p:nvSpPr>
            <p:cNvPr id="15372" name="Freeform 9"/>
            <p:cNvSpPr>
              <a:spLocks/>
            </p:cNvSpPr>
            <p:nvPr/>
          </p:nvSpPr>
          <p:spPr bwMode="auto">
            <a:xfrm>
              <a:off x="1181"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25400">
              <a:solidFill>
                <a:schemeClr val="tx1"/>
              </a:solidFill>
              <a:round/>
              <a:headEnd/>
              <a:tailEnd type="triangle" w="med" len="lg"/>
            </a:ln>
          </p:spPr>
          <p:txBody>
            <a:bodyPr/>
            <a:lstStyle/>
            <a:p>
              <a:endParaRPr lang="en-US"/>
            </a:p>
          </p:txBody>
        </p:sp>
        <p:sp>
          <p:nvSpPr>
            <p:cNvPr id="15373" name="Freeform 10"/>
            <p:cNvSpPr>
              <a:spLocks/>
            </p:cNvSpPr>
            <p:nvPr/>
          </p:nvSpPr>
          <p:spPr bwMode="auto">
            <a:xfrm>
              <a:off x="1247" y="1780"/>
              <a:ext cx="147" cy="773"/>
            </a:xfrm>
            <a:custGeom>
              <a:avLst/>
              <a:gdLst>
                <a:gd name="T0" fmla="*/ 40 w 208"/>
                <a:gd name="T1" fmla="*/ 0 h 1536"/>
                <a:gd name="T2" fmla="*/ 141 w 208"/>
                <a:gd name="T3" fmla="*/ 97 h 1536"/>
                <a:gd name="T4" fmla="*/ 6 w 208"/>
                <a:gd name="T5" fmla="*/ 169 h 1536"/>
                <a:gd name="T6" fmla="*/ 107 w 208"/>
                <a:gd name="T7" fmla="*/ 266 h 1536"/>
                <a:gd name="T8" fmla="*/ 6 w 208"/>
                <a:gd name="T9" fmla="*/ 362 h 1536"/>
                <a:gd name="T10" fmla="*/ 107 w 208"/>
                <a:gd name="T11" fmla="*/ 411 h 1536"/>
                <a:gd name="T12" fmla="*/ 40 w 208"/>
                <a:gd name="T13" fmla="*/ 483 h 1536"/>
                <a:gd name="T14" fmla="*/ 107 w 208"/>
                <a:gd name="T15" fmla="*/ 556 h 1536"/>
                <a:gd name="T16" fmla="*/ 6 w 208"/>
                <a:gd name="T17" fmla="*/ 628 h 1536"/>
                <a:gd name="T18" fmla="*/ 74 w 208"/>
                <a:gd name="T19" fmla="*/ 676 h 1536"/>
                <a:gd name="T20" fmla="*/ 40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25400">
              <a:solidFill>
                <a:schemeClr val="tx1"/>
              </a:solidFill>
              <a:round/>
              <a:headEnd/>
              <a:tailEnd type="triangle" w="med" len="lg"/>
            </a:ln>
          </p:spPr>
          <p:txBody>
            <a:bodyPr/>
            <a:lstStyle/>
            <a:p>
              <a:endParaRPr lang="en-US"/>
            </a:p>
          </p:txBody>
        </p:sp>
        <p:sp>
          <p:nvSpPr>
            <p:cNvPr id="15374" name="Freeform 11"/>
            <p:cNvSpPr>
              <a:spLocks/>
            </p:cNvSpPr>
            <p:nvPr/>
          </p:nvSpPr>
          <p:spPr bwMode="auto">
            <a:xfrm>
              <a:off x="1312"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25400">
              <a:solidFill>
                <a:schemeClr val="tx1"/>
              </a:solidFill>
              <a:round/>
              <a:headEnd/>
              <a:tailEnd type="triangle" w="med" len="lg"/>
            </a:ln>
          </p:spPr>
          <p:txBody>
            <a:bodyPr/>
            <a:lstStyle/>
            <a:p>
              <a:endParaRPr lang="en-US"/>
            </a:p>
          </p:txBody>
        </p:sp>
        <p:sp>
          <p:nvSpPr>
            <p:cNvPr id="15375" name="Freeform 12"/>
            <p:cNvSpPr>
              <a:spLocks/>
            </p:cNvSpPr>
            <p:nvPr/>
          </p:nvSpPr>
          <p:spPr bwMode="auto">
            <a:xfrm>
              <a:off x="1378"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25400">
              <a:solidFill>
                <a:schemeClr val="tx1"/>
              </a:solidFill>
              <a:round/>
              <a:headEnd/>
              <a:tailEnd type="triangle" w="med" len="lg"/>
            </a:ln>
          </p:spPr>
          <p:txBody>
            <a:bodyPr/>
            <a:lstStyle/>
            <a:p>
              <a:endParaRPr lang="en-US"/>
            </a:p>
          </p:txBody>
        </p:sp>
        <p:sp>
          <p:nvSpPr>
            <p:cNvPr id="15376" name="Freeform 13"/>
            <p:cNvSpPr>
              <a:spLocks/>
            </p:cNvSpPr>
            <p:nvPr/>
          </p:nvSpPr>
          <p:spPr bwMode="auto">
            <a:xfrm>
              <a:off x="1443"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25400">
              <a:solidFill>
                <a:schemeClr val="tx1"/>
              </a:solidFill>
              <a:round/>
              <a:headEnd/>
              <a:tailEnd type="triangle" w="med" len="lg"/>
            </a:ln>
          </p:spPr>
          <p:txBody>
            <a:bodyPr/>
            <a:lstStyle/>
            <a:p>
              <a:endParaRPr lang="en-US"/>
            </a:p>
          </p:txBody>
        </p:sp>
        <p:sp>
          <p:nvSpPr>
            <p:cNvPr id="15377" name="Freeform 14"/>
            <p:cNvSpPr>
              <a:spLocks/>
            </p:cNvSpPr>
            <p:nvPr/>
          </p:nvSpPr>
          <p:spPr bwMode="auto">
            <a:xfrm>
              <a:off x="1509"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25400">
              <a:solidFill>
                <a:schemeClr val="tx1"/>
              </a:solidFill>
              <a:round/>
              <a:headEnd/>
              <a:tailEnd type="triangle" w="med" len="lg"/>
            </a:ln>
          </p:spPr>
          <p:txBody>
            <a:bodyPr/>
            <a:lstStyle/>
            <a:p>
              <a:endParaRPr lang="en-US"/>
            </a:p>
          </p:txBody>
        </p:sp>
        <p:sp>
          <p:nvSpPr>
            <p:cNvPr id="15378" name="Freeform 15"/>
            <p:cNvSpPr>
              <a:spLocks/>
            </p:cNvSpPr>
            <p:nvPr/>
          </p:nvSpPr>
          <p:spPr bwMode="auto">
            <a:xfrm>
              <a:off x="1574"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25400">
              <a:solidFill>
                <a:schemeClr val="tx1"/>
              </a:solidFill>
              <a:round/>
              <a:headEnd/>
              <a:tailEnd type="triangle" w="med" len="lg"/>
            </a:ln>
          </p:spPr>
          <p:txBody>
            <a:bodyPr/>
            <a:lstStyle/>
            <a:p>
              <a:endParaRPr lang="en-US"/>
            </a:p>
          </p:txBody>
        </p:sp>
        <p:sp>
          <p:nvSpPr>
            <p:cNvPr id="15379" name="Freeform 16"/>
            <p:cNvSpPr>
              <a:spLocks/>
            </p:cNvSpPr>
            <p:nvPr/>
          </p:nvSpPr>
          <p:spPr bwMode="auto">
            <a:xfrm>
              <a:off x="1640" y="1780"/>
              <a:ext cx="145" cy="773"/>
            </a:xfrm>
            <a:custGeom>
              <a:avLst/>
              <a:gdLst>
                <a:gd name="T0" fmla="*/ 39 w 208"/>
                <a:gd name="T1" fmla="*/ 0 h 1536"/>
                <a:gd name="T2" fmla="*/ 139 w 208"/>
                <a:gd name="T3" fmla="*/ 97 h 1536"/>
                <a:gd name="T4" fmla="*/ 6 w 208"/>
                <a:gd name="T5" fmla="*/ 169 h 1536"/>
                <a:gd name="T6" fmla="*/ 106 w 208"/>
                <a:gd name="T7" fmla="*/ 266 h 1536"/>
                <a:gd name="T8" fmla="*/ 6 w 208"/>
                <a:gd name="T9" fmla="*/ 362 h 1536"/>
                <a:gd name="T10" fmla="*/ 106 w 208"/>
                <a:gd name="T11" fmla="*/ 411 h 1536"/>
                <a:gd name="T12" fmla="*/ 39 w 208"/>
                <a:gd name="T13" fmla="*/ 483 h 1536"/>
                <a:gd name="T14" fmla="*/ 106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25400">
              <a:solidFill>
                <a:schemeClr val="tx1"/>
              </a:solidFill>
              <a:round/>
              <a:headEnd/>
              <a:tailEnd type="triangle" w="med" len="lg"/>
            </a:ln>
          </p:spPr>
          <p:txBody>
            <a:bodyPr/>
            <a:lstStyle/>
            <a:p>
              <a:endParaRPr lang="en-US"/>
            </a:p>
          </p:txBody>
        </p:sp>
        <p:sp>
          <p:nvSpPr>
            <p:cNvPr id="15380" name="Freeform 17"/>
            <p:cNvSpPr>
              <a:spLocks/>
            </p:cNvSpPr>
            <p:nvPr/>
          </p:nvSpPr>
          <p:spPr bwMode="auto">
            <a:xfrm>
              <a:off x="1705" y="1780"/>
              <a:ext cx="146" cy="773"/>
            </a:xfrm>
            <a:custGeom>
              <a:avLst/>
              <a:gdLst>
                <a:gd name="T0" fmla="*/ 39 w 208"/>
                <a:gd name="T1" fmla="*/ 0 h 1536"/>
                <a:gd name="T2" fmla="*/ 140 w 208"/>
                <a:gd name="T3" fmla="*/ 97 h 1536"/>
                <a:gd name="T4" fmla="*/ 6 w 208"/>
                <a:gd name="T5" fmla="*/ 169 h 1536"/>
                <a:gd name="T6" fmla="*/ 107 w 208"/>
                <a:gd name="T7" fmla="*/ 266 h 1536"/>
                <a:gd name="T8" fmla="*/ 6 w 208"/>
                <a:gd name="T9" fmla="*/ 362 h 1536"/>
                <a:gd name="T10" fmla="*/ 107 w 208"/>
                <a:gd name="T11" fmla="*/ 411 h 1536"/>
                <a:gd name="T12" fmla="*/ 39 w 208"/>
                <a:gd name="T13" fmla="*/ 483 h 1536"/>
                <a:gd name="T14" fmla="*/ 107 w 208"/>
                <a:gd name="T15" fmla="*/ 556 h 1536"/>
                <a:gd name="T16" fmla="*/ 6 w 208"/>
                <a:gd name="T17" fmla="*/ 628 h 1536"/>
                <a:gd name="T18" fmla="*/ 73 w 208"/>
                <a:gd name="T19" fmla="*/ 676 h 1536"/>
                <a:gd name="T20" fmla="*/ 39 w 208"/>
                <a:gd name="T21" fmla="*/ 773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25400">
              <a:solidFill>
                <a:schemeClr val="tx1"/>
              </a:solidFill>
              <a:round/>
              <a:headEnd/>
              <a:tailEnd type="triangle" w="med" len="lg"/>
            </a:ln>
          </p:spPr>
          <p:txBody>
            <a:bodyPr/>
            <a:lstStyle/>
            <a:p>
              <a:endParaRPr lang="en-US"/>
            </a:p>
          </p:txBody>
        </p:sp>
      </p:grpSp>
      <p:sp>
        <p:nvSpPr>
          <p:cNvPr id="15368" name="AutoShape 18"/>
          <p:cNvSpPr>
            <a:spLocks noChangeArrowheads="1"/>
          </p:cNvSpPr>
          <p:nvPr/>
        </p:nvSpPr>
        <p:spPr bwMode="auto">
          <a:xfrm>
            <a:off x="6475413" y="3983038"/>
            <a:ext cx="2232025" cy="603250"/>
          </a:xfrm>
          <a:prstGeom prst="roundRect">
            <a:avLst>
              <a:gd name="adj" fmla="val 16667"/>
            </a:avLst>
          </a:prstGeom>
          <a:solidFill>
            <a:srgbClr val="003300">
              <a:alpha val="79999"/>
            </a:srgbClr>
          </a:solidFill>
          <a:ln w="9525" algn="ctr">
            <a:solidFill>
              <a:srgbClr val="73B900"/>
            </a:solidFill>
            <a:round/>
            <a:headEnd/>
            <a:tailEnd/>
          </a:ln>
        </p:spPr>
        <p:txBody>
          <a:bodyPr anchor="ctr" anchorCtr="1"/>
          <a:lstStyle/>
          <a:p>
            <a:pPr algn="ctr">
              <a:lnSpc>
                <a:spcPct val="85000"/>
              </a:lnSpc>
              <a:spcBef>
                <a:spcPct val="10000"/>
              </a:spcBef>
            </a:pPr>
            <a:r>
              <a:rPr lang="en-US" sz="2000" b="1">
                <a:solidFill>
                  <a:srgbClr val="FFFF99"/>
                </a:solidFill>
                <a:latin typeface="Arial" pitchFamily="34" charset="0"/>
              </a:rPr>
              <a:t>Thread program</a:t>
            </a:r>
          </a:p>
        </p:txBody>
      </p:sp>
      <p:sp>
        <p:nvSpPr>
          <p:cNvPr id="15369" name="Text Box 19"/>
          <p:cNvSpPr txBox="1">
            <a:spLocks noChangeArrowheads="1"/>
          </p:cNvSpPr>
          <p:nvPr/>
        </p:nvSpPr>
        <p:spPr bwMode="auto">
          <a:xfrm>
            <a:off x="5867400" y="5715000"/>
            <a:ext cx="3276600" cy="336550"/>
          </a:xfrm>
          <a:prstGeom prst="rect">
            <a:avLst/>
          </a:prstGeom>
          <a:noFill/>
          <a:ln w="9525">
            <a:noFill/>
            <a:miter lim="800000"/>
            <a:headEnd/>
            <a:tailEnd/>
          </a:ln>
        </p:spPr>
        <p:txBody>
          <a:bodyPr>
            <a:spAutoFit/>
          </a:bodyPr>
          <a:lstStyle/>
          <a:p>
            <a:r>
              <a:rPr lang="en-US" sz="1600"/>
              <a:t>Courtesy: John Nickolls, NVIDIA</a:t>
            </a:r>
          </a:p>
        </p:txBody>
      </p:sp>
      <p:sp>
        <p:nvSpPr>
          <p:cNvPr id="21" name="Footer Placeholder 3"/>
          <p:cNvSpPr>
            <a:spLocks noGrp="1"/>
          </p:cNvSpPr>
          <p:nvPr>
            <p:ph type="ftr" sz="quarter" idx="10"/>
          </p:nvPr>
        </p:nvSpPr>
        <p:spPr>
          <a:xfrm>
            <a:off x="381000" y="6172200"/>
            <a:ext cx="4267200" cy="609600"/>
          </a:xfrm>
          <a:noFill/>
        </p:spPr>
        <p:txBody>
          <a:bodyPr/>
          <a:lstStyle/>
          <a:p>
            <a:r>
              <a:rPr lang="en-US" smtClean="0"/>
              <a:t>© David Kirk/NVIDIA and Wen-mei W. Hwu, 2007</a:t>
            </a:r>
          </a:p>
          <a:p>
            <a:r>
              <a:rPr lang="en-US" smtClean="0"/>
              <a:t>ECE 498AL, University of Illinois, Urbana-Champaign</a:t>
            </a:r>
            <a:endParaRPr lang="en-US" dirty="0" smtClean="0"/>
          </a:p>
        </p:txBody>
      </p:sp>
    </p:spTree>
    <p:extLst>
      <p:ext uri="{BB962C8B-B14F-4D97-AF65-F5344CB8AC3E}">
        <p14:creationId xmlns:p14="http://schemas.microsoft.com/office/powerpoint/2010/main" val="269765802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pPr eaLnBrk="1" hangingPunct="1"/>
            <a:r>
              <a:rPr lang="en-US" smtClean="0"/>
              <a:t>GeForce-8 Series HW Overview</a:t>
            </a:r>
          </a:p>
        </p:txBody>
      </p:sp>
      <p:sp>
        <p:nvSpPr>
          <p:cNvPr id="16388" name="AutoShape 3"/>
          <p:cNvSpPr>
            <a:spLocks noChangeAspect="1" noChangeArrowheads="1" noTextEdit="1"/>
          </p:cNvSpPr>
          <p:nvPr/>
        </p:nvSpPr>
        <p:spPr bwMode="auto">
          <a:xfrm>
            <a:off x="1770063" y="1236663"/>
            <a:ext cx="5603875" cy="4724400"/>
          </a:xfrm>
          <a:prstGeom prst="rect">
            <a:avLst/>
          </a:prstGeom>
          <a:noFill/>
          <a:ln w="9525">
            <a:noFill/>
            <a:miter lim="800000"/>
            <a:headEnd/>
            <a:tailEnd/>
          </a:ln>
        </p:spPr>
        <p:txBody>
          <a:bodyPr/>
          <a:lstStyle/>
          <a:p>
            <a:endParaRPr lang="en-US"/>
          </a:p>
        </p:txBody>
      </p:sp>
      <p:sp>
        <p:nvSpPr>
          <p:cNvPr id="16389" name="Rectangle 4"/>
          <p:cNvSpPr>
            <a:spLocks noChangeArrowheads="1"/>
          </p:cNvSpPr>
          <p:nvPr/>
        </p:nvSpPr>
        <p:spPr bwMode="auto">
          <a:xfrm>
            <a:off x="1828800" y="3505200"/>
            <a:ext cx="1960563" cy="2424113"/>
          </a:xfrm>
          <a:prstGeom prst="rect">
            <a:avLst/>
          </a:prstGeom>
          <a:solidFill>
            <a:srgbClr val="9E91FD"/>
          </a:solidFill>
          <a:ln w="20638">
            <a:solidFill>
              <a:srgbClr val="000000"/>
            </a:solidFill>
            <a:miter lim="800000"/>
            <a:headEnd/>
            <a:tailEnd/>
          </a:ln>
        </p:spPr>
        <p:txBody>
          <a:bodyPr/>
          <a:lstStyle/>
          <a:p>
            <a:endParaRPr lang="en-US"/>
          </a:p>
        </p:txBody>
      </p:sp>
      <p:sp>
        <p:nvSpPr>
          <p:cNvPr id="16390" name="Freeform 5"/>
          <p:cNvSpPr>
            <a:spLocks/>
          </p:cNvSpPr>
          <p:nvPr/>
        </p:nvSpPr>
        <p:spPr bwMode="auto">
          <a:xfrm>
            <a:off x="3598863" y="3522663"/>
            <a:ext cx="692150" cy="2208212"/>
          </a:xfrm>
          <a:custGeom>
            <a:avLst/>
            <a:gdLst>
              <a:gd name="T0" fmla="*/ 692150 w 871"/>
              <a:gd name="T1" fmla="*/ 2208212 h 2780"/>
              <a:gd name="T2" fmla="*/ 692150 w 871"/>
              <a:gd name="T3" fmla="*/ 0 h 2780"/>
              <a:gd name="T4" fmla="*/ 689766 w 871"/>
              <a:gd name="T5" fmla="*/ 46865 h 2780"/>
              <a:gd name="T6" fmla="*/ 684203 w 871"/>
              <a:gd name="T7" fmla="*/ 94524 h 2780"/>
              <a:gd name="T8" fmla="*/ 672283 w 871"/>
              <a:gd name="T9" fmla="*/ 140595 h 2780"/>
              <a:gd name="T10" fmla="*/ 658774 w 871"/>
              <a:gd name="T11" fmla="*/ 186665 h 2780"/>
              <a:gd name="T12" fmla="*/ 638908 w 871"/>
              <a:gd name="T13" fmla="*/ 231147 h 2780"/>
              <a:gd name="T14" fmla="*/ 617452 w 871"/>
              <a:gd name="T15" fmla="*/ 274835 h 2780"/>
              <a:gd name="T16" fmla="*/ 590433 w 871"/>
              <a:gd name="T17" fmla="*/ 316140 h 2780"/>
              <a:gd name="T18" fmla="*/ 559442 w 871"/>
              <a:gd name="T19" fmla="*/ 355856 h 2780"/>
              <a:gd name="T20" fmla="*/ 526066 w 871"/>
              <a:gd name="T21" fmla="*/ 392394 h 2780"/>
              <a:gd name="T22" fmla="*/ 489511 w 871"/>
              <a:gd name="T23" fmla="*/ 428139 h 2780"/>
              <a:gd name="T24" fmla="*/ 449778 w 871"/>
              <a:gd name="T25" fmla="*/ 460706 h 2780"/>
              <a:gd name="T26" fmla="*/ 406867 w 871"/>
              <a:gd name="T27" fmla="*/ 489302 h 2780"/>
              <a:gd name="T28" fmla="*/ 360776 w 871"/>
              <a:gd name="T29" fmla="*/ 516309 h 2780"/>
              <a:gd name="T30" fmla="*/ 313891 w 871"/>
              <a:gd name="T31" fmla="*/ 539344 h 2780"/>
              <a:gd name="T32" fmla="*/ 265417 w 871"/>
              <a:gd name="T33" fmla="*/ 559996 h 2780"/>
              <a:gd name="T34" fmla="*/ 212969 w 871"/>
              <a:gd name="T35" fmla="*/ 576677 h 2780"/>
              <a:gd name="T36" fmla="*/ 161316 w 871"/>
              <a:gd name="T37" fmla="*/ 589386 h 2780"/>
              <a:gd name="T38" fmla="*/ 108074 w 871"/>
              <a:gd name="T39" fmla="*/ 598124 h 2780"/>
              <a:gd name="T40" fmla="*/ 54037 w 871"/>
              <a:gd name="T41" fmla="*/ 603684 h 2780"/>
              <a:gd name="T42" fmla="*/ 0 w 871"/>
              <a:gd name="T43" fmla="*/ 606067 h 2780"/>
              <a:gd name="T44" fmla="*/ 0 w 871"/>
              <a:gd name="T45" fmla="*/ 1039766 h 2780"/>
              <a:gd name="T46" fmla="*/ 43706 w 871"/>
              <a:gd name="T47" fmla="*/ 1042149 h 2780"/>
              <a:gd name="T48" fmla="*/ 86618 w 871"/>
              <a:gd name="T49" fmla="*/ 1048504 h 2780"/>
              <a:gd name="T50" fmla="*/ 128735 w 871"/>
              <a:gd name="T51" fmla="*/ 1058830 h 2780"/>
              <a:gd name="T52" fmla="*/ 171647 w 871"/>
              <a:gd name="T53" fmla="*/ 1075510 h 2780"/>
              <a:gd name="T54" fmla="*/ 212969 w 871"/>
              <a:gd name="T55" fmla="*/ 1096163 h 2780"/>
              <a:gd name="T56" fmla="*/ 255086 w 871"/>
              <a:gd name="T57" fmla="*/ 1121581 h 2780"/>
              <a:gd name="T58" fmla="*/ 294025 w 871"/>
              <a:gd name="T59" fmla="*/ 1150177 h 2780"/>
              <a:gd name="T60" fmla="*/ 332963 w 871"/>
              <a:gd name="T61" fmla="*/ 1183538 h 2780"/>
              <a:gd name="T62" fmla="*/ 370312 w 871"/>
              <a:gd name="T63" fmla="*/ 1220871 h 2780"/>
              <a:gd name="T64" fmla="*/ 406867 w 871"/>
              <a:gd name="T65" fmla="*/ 1262176 h 2780"/>
              <a:gd name="T66" fmla="*/ 441037 w 871"/>
              <a:gd name="T67" fmla="*/ 1307452 h 2780"/>
              <a:gd name="T68" fmla="*/ 474413 w 871"/>
              <a:gd name="T69" fmla="*/ 1355906 h 2780"/>
              <a:gd name="T70" fmla="*/ 503815 w 871"/>
              <a:gd name="T71" fmla="*/ 1408331 h 2780"/>
              <a:gd name="T72" fmla="*/ 533218 w 871"/>
              <a:gd name="T73" fmla="*/ 1463139 h 2780"/>
              <a:gd name="T74" fmla="*/ 559442 w 871"/>
              <a:gd name="T75" fmla="*/ 1521124 h 2780"/>
              <a:gd name="T76" fmla="*/ 584871 w 871"/>
              <a:gd name="T77" fmla="*/ 1582287 h 2780"/>
              <a:gd name="T78" fmla="*/ 607121 w 871"/>
              <a:gd name="T79" fmla="*/ 1645039 h 2780"/>
              <a:gd name="T80" fmla="*/ 626193 w 871"/>
              <a:gd name="T81" fmla="*/ 1710967 h 2780"/>
              <a:gd name="T82" fmla="*/ 643676 w 871"/>
              <a:gd name="T83" fmla="*/ 1777690 h 2780"/>
              <a:gd name="T84" fmla="*/ 658774 w 871"/>
              <a:gd name="T85" fmla="*/ 1846796 h 2780"/>
              <a:gd name="T86" fmla="*/ 670694 w 871"/>
              <a:gd name="T87" fmla="*/ 1917491 h 2780"/>
              <a:gd name="T88" fmla="*/ 679435 w 871"/>
              <a:gd name="T89" fmla="*/ 1988980 h 2780"/>
              <a:gd name="T90" fmla="*/ 686587 w 871"/>
              <a:gd name="T91" fmla="*/ 2062057 h 2780"/>
              <a:gd name="T92" fmla="*/ 691355 w 871"/>
              <a:gd name="T93" fmla="*/ 2135929 h 2780"/>
              <a:gd name="T94" fmla="*/ 692150 w 871"/>
              <a:gd name="T95" fmla="*/ 2208212 h 278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71"/>
              <a:gd name="T145" fmla="*/ 0 h 2780"/>
              <a:gd name="T146" fmla="*/ 871 w 871"/>
              <a:gd name="T147" fmla="*/ 2780 h 278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71" h="2780">
                <a:moveTo>
                  <a:pt x="871" y="2780"/>
                </a:moveTo>
                <a:lnTo>
                  <a:pt x="871" y="0"/>
                </a:lnTo>
                <a:lnTo>
                  <a:pt x="868" y="59"/>
                </a:lnTo>
                <a:lnTo>
                  <a:pt x="861" y="119"/>
                </a:lnTo>
                <a:lnTo>
                  <a:pt x="846" y="177"/>
                </a:lnTo>
                <a:lnTo>
                  <a:pt x="829" y="235"/>
                </a:lnTo>
                <a:lnTo>
                  <a:pt x="804" y="291"/>
                </a:lnTo>
                <a:lnTo>
                  <a:pt x="777" y="346"/>
                </a:lnTo>
                <a:lnTo>
                  <a:pt x="743" y="398"/>
                </a:lnTo>
                <a:lnTo>
                  <a:pt x="704" y="448"/>
                </a:lnTo>
                <a:lnTo>
                  <a:pt x="662" y="494"/>
                </a:lnTo>
                <a:lnTo>
                  <a:pt x="616" y="539"/>
                </a:lnTo>
                <a:lnTo>
                  <a:pt x="566" y="580"/>
                </a:lnTo>
                <a:lnTo>
                  <a:pt x="512" y="616"/>
                </a:lnTo>
                <a:lnTo>
                  <a:pt x="454" y="650"/>
                </a:lnTo>
                <a:lnTo>
                  <a:pt x="395" y="679"/>
                </a:lnTo>
                <a:lnTo>
                  <a:pt x="334" y="705"/>
                </a:lnTo>
                <a:lnTo>
                  <a:pt x="268" y="726"/>
                </a:lnTo>
                <a:lnTo>
                  <a:pt x="203" y="742"/>
                </a:lnTo>
                <a:lnTo>
                  <a:pt x="136" y="753"/>
                </a:lnTo>
                <a:lnTo>
                  <a:pt x="68" y="760"/>
                </a:lnTo>
                <a:lnTo>
                  <a:pt x="0" y="763"/>
                </a:lnTo>
                <a:lnTo>
                  <a:pt x="0" y="1309"/>
                </a:lnTo>
                <a:lnTo>
                  <a:pt x="55" y="1312"/>
                </a:lnTo>
                <a:lnTo>
                  <a:pt x="109" y="1320"/>
                </a:lnTo>
                <a:lnTo>
                  <a:pt x="162" y="1333"/>
                </a:lnTo>
                <a:lnTo>
                  <a:pt x="216" y="1354"/>
                </a:lnTo>
                <a:lnTo>
                  <a:pt x="268" y="1380"/>
                </a:lnTo>
                <a:lnTo>
                  <a:pt x="321" y="1412"/>
                </a:lnTo>
                <a:lnTo>
                  <a:pt x="370" y="1448"/>
                </a:lnTo>
                <a:lnTo>
                  <a:pt x="419" y="1490"/>
                </a:lnTo>
                <a:lnTo>
                  <a:pt x="466" y="1537"/>
                </a:lnTo>
                <a:lnTo>
                  <a:pt x="512" y="1589"/>
                </a:lnTo>
                <a:lnTo>
                  <a:pt x="555" y="1646"/>
                </a:lnTo>
                <a:lnTo>
                  <a:pt x="597" y="1707"/>
                </a:lnTo>
                <a:lnTo>
                  <a:pt x="634" y="1773"/>
                </a:lnTo>
                <a:lnTo>
                  <a:pt x="671" y="1842"/>
                </a:lnTo>
                <a:lnTo>
                  <a:pt x="704" y="1915"/>
                </a:lnTo>
                <a:lnTo>
                  <a:pt x="736" y="1992"/>
                </a:lnTo>
                <a:lnTo>
                  <a:pt x="764" y="2071"/>
                </a:lnTo>
                <a:lnTo>
                  <a:pt x="788" y="2154"/>
                </a:lnTo>
                <a:lnTo>
                  <a:pt x="810" y="2238"/>
                </a:lnTo>
                <a:lnTo>
                  <a:pt x="829" y="2325"/>
                </a:lnTo>
                <a:lnTo>
                  <a:pt x="844" y="2414"/>
                </a:lnTo>
                <a:lnTo>
                  <a:pt x="855" y="2504"/>
                </a:lnTo>
                <a:lnTo>
                  <a:pt x="864" y="2596"/>
                </a:lnTo>
                <a:lnTo>
                  <a:pt x="870" y="2689"/>
                </a:lnTo>
                <a:lnTo>
                  <a:pt x="871" y="2780"/>
                </a:lnTo>
                <a:close/>
              </a:path>
            </a:pathLst>
          </a:custGeom>
          <a:solidFill>
            <a:srgbClr val="FFFFFF"/>
          </a:solidFill>
          <a:ln w="6350">
            <a:solidFill>
              <a:srgbClr val="000000"/>
            </a:solidFill>
            <a:round/>
            <a:headEnd/>
            <a:tailEnd/>
          </a:ln>
        </p:spPr>
        <p:txBody>
          <a:bodyPr/>
          <a:lstStyle/>
          <a:p>
            <a:endParaRPr lang="en-US"/>
          </a:p>
        </p:txBody>
      </p:sp>
      <p:sp>
        <p:nvSpPr>
          <p:cNvPr id="16391" name="Rectangle 6"/>
          <p:cNvSpPr>
            <a:spLocks noChangeArrowheads="1"/>
          </p:cNvSpPr>
          <p:nvPr/>
        </p:nvSpPr>
        <p:spPr bwMode="auto">
          <a:xfrm>
            <a:off x="1801813" y="1514475"/>
            <a:ext cx="5532437" cy="1557338"/>
          </a:xfrm>
          <a:prstGeom prst="rect">
            <a:avLst/>
          </a:prstGeom>
          <a:solidFill>
            <a:srgbClr val="E8E8E8"/>
          </a:solidFill>
          <a:ln w="20638">
            <a:solidFill>
              <a:srgbClr val="000000"/>
            </a:solidFill>
            <a:miter lim="800000"/>
            <a:headEnd/>
            <a:tailEnd/>
          </a:ln>
        </p:spPr>
        <p:txBody>
          <a:bodyPr/>
          <a:lstStyle/>
          <a:p>
            <a:endParaRPr lang="en-US"/>
          </a:p>
        </p:txBody>
      </p:sp>
      <p:sp>
        <p:nvSpPr>
          <p:cNvPr id="16392" name="Rectangle 7"/>
          <p:cNvSpPr>
            <a:spLocks noChangeArrowheads="1"/>
          </p:cNvSpPr>
          <p:nvPr/>
        </p:nvSpPr>
        <p:spPr bwMode="auto">
          <a:xfrm>
            <a:off x="4308475" y="3505200"/>
            <a:ext cx="2852738" cy="2760663"/>
          </a:xfrm>
          <a:prstGeom prst="rect">
            <a:avLst/>
          </a:prstGeom>
          <a:solidFill>
            <a:srgbClr val="D8D8D8"/>
          </a:solidFill>
          <a:ln w="20638">
            <a:solidFill>
              <a:srgbClr val="000000"/>
            </a:solidFill>
            <a:miter lim="800000"/>
            <a:headEnd/>
            <a:tailEnd/>
          </a:ln>
        </p:spPr>
        <p:txBody>
          <a:bodyPr/>
          <a:lstStyle/>
          <a:p>
            <a:endParaRPr lang="en-US"/>
          </a:p>
        </p:txBody>
      </p:sp>
      <p:sp>
        <p:nvSpPr>
          <p:cNvPr id="16393" name="Rectangle 8"/>
          <p:cNvSpPr>
            <a:spLocks noChangeArrowheads="1"/>
          </p:cNvSpPr>
          <p:nvPr/>
        </p:nvSpPr>
        <p:spPr bwMode="auto">
          <a:xfrm>
            <a:off x="1887538" y="1600200"/>
            <a:ext cx="519112" cy="1385888"/>
          </a:xfrm>
          <a:prstGeom prst="rect">
            <a:avLst/>
          </a:prstGeom>
          <a:solidFill>
            <a:srgbClr val="9E91FD"/>
          </a:solidFill>
          <a:ln w="20638">
            <a:solidFill>
              <a:srgbClr val="000000"/>
            </a:solidFill>
            <a:miter lim="800000"/>
            <a:headEnd/>
            <a:tailEnd/>
          </a:ln>
        </p:spPr>
        <p:txBody>
          <a:bodyPr/>
          <a:lstStyle/>
          <a:p>
            <a:endParaRPr lang="en-US"/>
          </a:p>
        </p:txBody>
      </p:sp>
      <p:sp>
        <p:nvSpPr>
          <p:cNvPr id="16394" name="Rectangle 9"/>
          <p:cNvSpPr>
            <a:spLocks noChangeArrowheads="1"/>
          </p:cNvSpPr>
          <p:nvPr/>
        </p:nvSpPr>
        <p:spPr bwMode="auto">
          <a:xfrm>
            <a:off x="2011363" y="2208213"/>
            <a:ext cx="280987" cy="168275"/>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TPC</a:t>
            </a:r>
            <a:endParaRPr lang="en-US" sz="2000">
              <a:latin typeface="Arial" pitchFamily="34" charset="0"/>
            </a:endParaRPr>
          </a:p>
        </p:txBody>
      </p:sp>
      <p:sp>
        <p:nvSpPr>
          <p:cNvPr id="16395" name="Rectangle 10"/>
          <p:cNvSpPr>
            <a:spLocks noChangeArrowheads="1"/>
          </p:cNvSpPr>
          <p:nvPr/>
        </p:nvSpPr>
        <p:spPr bwMode="auto">
          <a:xfrm>
            <a:off x="2579688" y="1600200"/>
            <a:ext cx="519112" cy="1385888"/>
          </a:xfrm>
          <a:prstGeom prst="rect">
            <a:avLst/>
          </a:prstGeom>
          <a:solidFill>
            <a:srgbClr val="9E91FD"/>
          </a:solidFill>
          <a:ln w="20638">
            <a:solidFill>
              <a:srgbClr val="000000"/>
            </a:solidFill>
            <a:miter lim="800000"/>
            <a:headEnd/>
            <a:tailEnd/>
          </a:ln>
        </p:spPr>
        <p:txBody>
          <a:bodyPr/>
          <a:lstStyle/>
          <a:p>
            <a:endParaRPr lang="en-US"/>
          </a:p>
        </p:txBody>
      </p:sp>
      <p:sp>
        <p:nvSpPr>
          <p:cNvPr id="16396" name="Rectangle 11"/>
          <p:cNvSpPr>
            <a:spLocks noChangeArrowheads="1"/>
          </p:cNvSpPr>
          <p:nvPr/>
        </p:nvSpPr>
        <p:spPr bwMode="auto">
          <a:xfrm>
            <a:off x="2703513" y="2208213"/>
            <a:ext cx="280987" cy="168275"/>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TPC</a:t>
            </a:r>
            <a:endParaRPr lang="en-US" sz="2000">
              <a:latin typeface="Arial" pitchFamily="34" charset="0"/>
            </a:endParaRPr>
          </a:p>
        </p:txBody>
      </p:sp>
      <p:sp>
        <p:nvSpPr>
          <p:cNvPr id="16397" name="Rectangle 12"/>
          <p:cNvSpPr>
            <a:spLocks noChangeArrowheads="1"/>
          </p:cNvSpPr>
          <p:nvPr/>
        </p:nvSpPr>
        <p:spPr bwMode="auto">
          <a:xfrm>
            <a:off x="3270250" y="1600200"/>
            <a:ext cx="519113" cy="1385888"/>
          </a:xfrm>
          <a:prstGeom prst="rect">
            <a:avLst/>
          </a:prstGeom>
          <a:solidFill>
            <a:srgbClr val="9E91FD"/>
          </a:solidFill>
          <a:ln w="20638">
            <a:solidFill>
              <a:srgbClr val="000000"/>
            </a:solidFill>
            <a:miter lim="800000"/>
            <a:headEnd/>
            <a:tailEnd/>
          </a:ln>
        </p:spPr>
        <p:txBody>
          <a:bodyPr/>
          <a:lstStyle/>
          <a:p>
            <a:endParaRPr lang="en-US"/>
          </a:p>
        </p:txBody>
      </p:sp>
      <p:sp>
        <p:nvSpPr>
          <p:cNvPr id="16398" name="Rectangle 13"/>
          <p:cNvSpPr>
            <a:spLocks noChangeArrowheads="1"/>
          </p:cNvSpPr>
          <p:nvPr/>
        </p:nvSpPr>
        <p:spPr bwMode="auto">
          <a:xfrm>
            <a:off x="3395663" y="2208213"/>
            <a:ext cx="280987" cy="168275"/>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TPC</a:t>
            </a:r>
            <a:endParaRPr lang="en-US" sz="2000">
              <a:latin typeface="Arial" pitchFamily="34" charset="0"/>
            </a:endParaRPr>
          </a:p>
        </p:txBody>
      </p:sp>
      <p:sp>
        <p:nvSpPr>
          <p:cNvPr id="16399" name="Rectangle 14"/>
          <p:cNvSpPr>
            <a:spLocks noChangeArrowheads="1"/>
          </p:cNvSpPr>
          <p:nvPr/>
        </p:nvSpPr>
        <p:spPr bwMode="auto">
          <a:xfrm>
            <a:off x="5346700" y="1600200"/>
            <a:ext cx="517525" cy="1385888"/>
          </a:xfrm>
          <a:prstGeom prst="rect">
            <a:avLst/>
          </a:prstGeom>
          <a:solidFill>
            <a:srgbClr val="9E91FD"/>
          </a:solidFill>
          <a:ln w="20638">
            <a:solidFill>
              <a:srgbClr val="000000"/>
            </a:solidFill>
            <a:miter lim="800000"/>
            <a:headEnd/>
            <a:tailEnd/>
          </a:ln>
        </p:spPr>
        <p:txBody>
          <a:bodyPr/>
          <a:lstStyle/>
          <a:p>
            <a:endParaRPr lang="en-US"/>
          </a:p>
        </p:txBody>
      </p:sp>
      <p:sp>
        <p:nvSpPr>
          <p:cNvPr id="16400" name="Rectangle 15"/>
          <p:cNvSpPr>
            <a:spLocks noChangeArrowheads="1"/>
          </p:cNvSpPr>
          <p:nvPr/>
        </p:nvSpPr>
        <p:spPr bwMode="auto">
          <a:xfrm>
            <a:off x="5470525" y="2208213"/>
            <a:ext cx="280988" cy="168275"/>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TPC</a:t>
            </a:r>
            <a:endParaRPr lang="en-US" sz="2000">
              <a:latin typeface="Arial" pitchFamily="34" charset="0"/>
            </a:endParaRPr>
          </a:p>
        </p:txBody>
      </p:sp>
      <p:sp>
        <p:nvSpPr>
          <p:cNvPr id="16401" name="Rectangle 16"/>
          <p:cNvSpPr>
            <a:spLocks noChangeArrowheads="1"/>
          </p:cNvSpPr>
          <p:nvPr/>
        </p:nvSpPr>
        <p:spPr bwMode="auto">
          <a:xfrm>
            <a:off x="6037263" y="1600200"/>
            <a:ext cx="519112" cy="1385888"/>
          </a:xfrm>
          <a:prstGeom prst="rect">
            <a:avLst/>
          </a:prstGeom>
          <a:solidFill>
            <a:srgbClr val="9E91FD"/>
          </a:solidFill>
          <a:ln w="20638">
            <a:solidFill>
              <a:srgbClr val="000000"/>
            </a:solidFill>
            <a:miter lim="800000"/>
            <a:headEnd/>
            <a:tailEnd/>
          </a:ln>
        </p:spPr>
        <p:txBody>
          <a:bodyPr/>
          <a:lstStyle/>
          <a:p>
            <a:endParaRPr lang="en-US"/>
          </a:p>
        </p:txBody>
      </p:sp>
      <p:sp>
        <p:nvSpPr>
          <p:cNvPr id="16402" name="Rectangle 17"/>
          <p:cNvSpPr>
            <a:spLocks noChangeArrowheads="1"/>
          </p:cNvSpPr>
          <p:nvPr/>
        </p:nvSpPr>
        <p:spPr bwMode="auto">
          <a:xfrm>
            <a:off x="6162675" y="2208213"/>
            <a:ext cx="280988" cy="168275"/>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TPC</a:t>
            </a:r>
            <a:endParaRPr lang="en-US" sz="2000">
              <a:latin typeface="Arial" pitchFamily="34" charset="0"/>
            </a:endParaRPr>
          </a:p>
        </p:txBody>
      </p:sp>
      <p:sp>
        <p:nvSpPr>
          <p:cNvPr id="16403" name="Rectangle 18"/>
          <p:cNvSpPr>
            <a:spLocks noChangeArrowheads="1"/>
          </p:cNvSpPr>
          <p:nvPr/>
        </p:nvSpPr>
        <p:spPr bwMode="auto">
          <a:xfrm>
            <a:off x="6729413" y="1600200"/>
            <a:ext cx="519112" cy="1385888"/>
          </a:xfrm>
          <a:prstGeom prst="rect">
            <a:avLst/>
          </a:prstGeom>
          <a:solidFill>
            <a:srgbClr val="9E91FD"/>
          </a:solidFill>
          <a:ln w="20638">
            <a:solidFill>
              <a:srgbClr val="000000"/>
            </a:solidFill>
            <a:miter lim="800000"/>
            <a:headEnd/>
            <a:tailEnd/>
          </a:ln>
        </p:spPr>
        <p:txBody>
          <a:bodyPr/>
          <a:lstStyle/>
          <a:p>
            <a:endParaRPr lang="en-US"/>
          </a:p>
        </p:txBody>
      </p:sp>
      <p:sp>
        <p:nvSpPr>
          <p:cNvPr id="16404" name="Rectangle 19"/>
          <p:cNvSpPr>
            <a:spLocks noChangeArrowheads="1"/>
          </p:cNvSpPr>
          <p:nvPr/>
        </p:nvSpPr>
        <p:spPr bwMode="auto">
          <a:xfrm>
            <a:off x="6853238" y="2208213"/>
            <a:ext cx="280987" cy="168275"/>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TPC</a:t>
            </a:r>
            <a:endParaRPr lang="en-US" sz="2000">
              <a:latin typeface="Arial" pitchFamily="34" charset="0"/>
            </a:endParaRPr>
          </a:p>
        </p:txBody>
      </p:sp>
      <p:sp>
        <p:nvSpPr>
          <p:cNvPr id="16405" name="Rectangle 20"/>
          <p:cNvSpPr>
            <a:spLocks noChangeArrowheads="1"/>
          </p:cNvSpPr>
          <p:nvPr/>
        </p:nvSpPr>
        <p:spPr bwMode="auto">
          <a:xfrm>
            <a:off x="1974850" y="3808413"/>
            <a:ext cx="733425" cy="1990725"/>
          </a:xfrm>
          <a:prstGeom prst="rect">
            <a:avLst/>
          </a:prstGeom>
          <a:solidFill>
            <a:srgbClr val="A8EAE0"/>
          </a:solidFill>
          <a:ln w="20638">
            <a:solidFill>
              <a:srgbClr val="000000"/>
            </a:solidFill>
            <a:miter lim="800000"/>
            <a:headEnd/>
            <a:tailEnd/>
          </a:ln>
        </p:spPr>
        <p:txBody>
          <a:bodyPr/>
          <a:lstStyle/>
          <a:p>
            <a:endParaRPr lang="en-US"/>
          </a:p>
        </p:txBody>
      </p:sp>
      <p:sp>
        <p:nvSpPr>
          <p:cNvPr id="16406" name="Rectangle 21"/>
          <p:cNvSpPr>
            <a:spLocks noChangeArrowheads="1"/>
          </p:cNvSpPr>
          <p:nvPr/>
        </p:nvSpPr>
        <p:spPr bwMode="auto">
          <a:xfrm>
            <a:off x="2209800" y="4718050"/>
            <a:ext cx="273050" cy="168275"/>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TEX</a:t>
            </a:r>
            <a:endParaRPr lang="en-US" sz="2000">
              <a:latin typeface="Arial" pitchFamily="34" charset="0"/>
            </a:endParaRPr>
          </a:p>
        </p:txBody>
      </p:sp>
      <p:sp>
        <p:nvSpPr>
          <p:cNvPr id="16407" name="Rectangle 22"/>
          <p:cNvSpPr>
            <a:spLocks noChangeArrowheads="1"/>
          </p:cNvSpPr>
          <p:nvPr/>
        </p:nvSpPr>
        <p:spPr bwMode="auto">
          <a:xfrm>
            <a:off x="2925763" y="4849813"/>
            <a:ext cx="690562" cy="941387"/>
          </a:xfrm>
          <a:prstGeom prst="rect">
            <a:avLst/>
          </a:prstGeom>
          <a:solidFill>
            <a:srgbClr val="FF7171"/>
          </a:solidFill>
          <a:ln w="20638">
            <a:solidFill>
              <a:srgbClr val="000000"/>
            </a:solidFill>
            <a:miter lim="800000"/>
            <a:headEnd/>
            <a:tailEnd/>
          </a:ln>
        </p:spPr>
        <p:txBody>
          <a:bodyPr/>
          <a:lstStyle/>
          <a:p>
            <a:endParaRPr lang="en-US"/>
          </a:p>
        </p:txBody>
      </p:sp>
      <p:sp>
        <p:nvSpPr>
          <p:cNvPr id="16408" name="Rectangle 23"/>
          <p:cNvSpPr>
            <a:spLocks noChangeArrowheads="1"/>
          </p:cNvSpPr>
          <p:nvPr/>
        </p:nvSpPr>
        <p:spPr bwMode="auto">
          <a:xfrm>
            <a:off x="3170238" y="5230813"/>
            <a:ext cx="209550" cy="168275"/>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SM</a:t>
            </a:r>
            <a:endParaRPr lang="en-US" sz="2000">
              <a:latin typeface="Arial" pitchFamily="34" charset="0"/>
            </a:endParaRPr>
          </a:p>
        </p:txBody>
      </p:sp>
      <p:sp>
        <p:nvSpPr>
          <p:cNvPr id="16409" name="Rectangle 24"/>
          <p:cNvSpPr>
            <a:spLocks noChangeArrowheads="1"/>
          </p:cNvSpPr>
          <p:nvPr/>
        </p:nvSpPr>
        <p:spPr bwMode="auto">
          <a:xfrm>
            <a:off x="4481513" y="5853113"/>
            <a:ext cx="692150" cy="260350"/>
          </a:xfrm>
          <a:prstGeom prst="rect">
            <a:avLst/>
          </a:prstGeom>
          <a:solidFill>
            <a:srgbClr val="FF0000"/>
          </a:solidFill>
          <a:ln w="20638">
            <a:solidFill>
              <a:srgbClr val="000000"/>
            </a:solidFill>
            <a:miter lim="800000"/>
            <a:headEnd/>
            <a:tailEnd/>
          </a:ln>
        </p:spPr>
        <p:txBody>
          <a:bodyPr/>
          <a:lstStyle/>
          <a:p>
            <a:endParaRPr lang="en-US"/>
          </a:p>
        </p:txBody>
      </p:sp>
      <p:sp>
        <p:nvSpPr>
          <p:cNvPr id="16410" name="Rectangle 25"/>
          <p:cNvSpPr>
            <a:spLocks noChangeArrowheads="1"/>
          </p:cNvSpPr>
          <p:nvPr/>
        </p:nvSpPr>
        <p:spPr bwMode="auto">
          <a:xfrm>
            <a:off x="4737100" y="5899150"/>
            <a:ext cx="187325" cy="168275"/>
          </a:xfrm>
          <a:prstGeom prst="rect">
            <a:avLst/>
          </a:prstGeom>
          <a:noFill/>
          <a:ln w="9525">
            <a:noFill/>
            <a:miter lim="800000"/>
            <a:headEnd/>
            <a:tailEnd/>
          </a:ln>
        </p:spPr>
        <p:txBody>
          <a:bodyPr wrap="none" lIns="0" tIns="0" rIns="0" bIns="0">
            <a:spAutoFit/>
          </a:bodyPr>
          <a:lstStyle/>
          <a:p>
            <a:r>
              <a:rPr lang="en-US" sz="1100" b="1">
                <a:solidFill>
                  <a:srgbClr val="FFFFFF"/>
                </a:solidFill>
                <a:latin typeface="Arial" pitchFamily="34" charset="0"/>
              </a:rPr>
              <a:t>SP</a:t>
            </a:r>
            <a:endParaRPr lang="en-US" sz="2000">
              <a:latin typeface="Arial" pitchFamily="34" charset="0"/>
            </a:endParaRPr>
          </a:p>
        </p:txBody>
      </p:sp>
      <p:sp>
        <p:nvSpPr>
          <p:cNvPr id="16411" name="Rectangle 26"/>
          <p:cNvSpPr>
            <a:spLocks noChangeArrowheads="1"/>
          </p:cNvSpPr>
          <p:nvPr/>
        </p:nvSpPr>
        <p:spPr bwMode="auto">
          <a:xfrm>
            <a:off x="4481513" y="5507038"/>
            <a:ext cx="692150" cy="258762"/>
          </a:xfrm>
          <a:prstGeom prst="rect">
            <a:avLst/>
          </a:prstGeom>
          <a:solidFill>
            <a:srgbClr val="FF0000"/>
          </a:solidFill>
          <a:ln w="20638">
            <a:solidFill>
              <a:srgbClr val="000000"/>
            </a:solidFill>
            <a:miter lim="800000"/>
            <a:headEnd/>
            <a:tailEnd/>
          </a:ln>
        </p:spPr>
        <p:txBody>
          <a:bodyPr/>
          <a:lstStyle/>
          <a:p>
            <a:endParaRPr lang="en-US"/>
          </a:p>
        </p:txBody>
      </p:sp>
      <p:sp>
        <p:nvSpPr>
          <p:cNvPr id="16412" name="Rectangle 27"/>
          <p:cNvSpPr>
            <a:spLocks noChangeArrowheads="1"/>
          </p:cNvSpPr>
          <p:nvPr/>
        </p:nvSpPr>
        <p:spPr bwMode="auto">
          <a:xfrm>
            <a:off x="4737100" y="5551488"/>
            <a:ext cx="187325" cy="168275"/>
          </a:xfrm>
          <a:prstGeom prst="rect">
            <a:avLst/>
          </a:prstGeom>
          <a:noFill/>
          <a:ln w="9525">
            <a:noFill/>
            <a:miter lim="800000"/>
            <a:headEnd/>
            <a:tailEnd/>
          </a:ln>
        </p:spPr>
        <p:txBody>
          <a:bodyPr wrap="none" lIns="0" tIns="0" rIns="0" bIns="0">
            <a:spAutoFit/>
          </a:bodyPr>
          <a:lstStyle/>
          <a:p>
            <a:r>
              <a:rPr lang="en-US" sz="1100" b="1">
                <a:solidFill>
                  <a:srgbClr val="FFFFFF"/>
                </a:solidFill>
                <a:latin typeface="Arial" pitchFamily="34" charset="0"/>
              </a:rPr>
              <a:t>SP</a:t>
            </a:r>
            <a:endParaRPr lang="en-US" sz="2000">
              <a:latin typeface="Arial" pitchFamily="34" charset="0"/>
            </a:endParaRPr>
          </a:p>
        </p:txBody>
      </p:sp>
      <p:sp>
        <p:nvSpPr>
          <p:cNvPr id="16413" name="Rectangle 28"/>
          <p:cNvSpPr>
            <a:spLocks noChangeArrowheads="1"/>
          </p:cNvSpPr>
          <p:nvPr/>
        </p:nvSpPr>
        <p:spPr bwMode="auto">
          <a:xfrm>
            <a:off x="4481513" y="5160963"/>
            <a:ext cx="692150" cy="258762"/>
          </a:xfrm>
          <a:prstGeom prst="rect">
            <a:avLst/>
          </a:prstGeom>
          <a:solidFill>
            <a:srgbClr val="FF0000"/>
          </a:solidFill>
          <a:ln w="20638">
            <a:solidFill>
              <a:srgbClr val="000000"/>
            </a:solidFill>
            <a:miter lim="800000"/>
            <a:headEnd/>
            <a:tailEnd/>
          </a:ln>
        </p:spPr>
        <p:txBody>
          <a:bodyPr/>
          <a:lstStyle/>
          <a:p>
            <a:endParaRPr lang="en-US"/>
          </a:p>
        </p:txBody>
      </p:sp>
      <p:sp>
        <p:nvSpPr>
          <p:cNvPr id="16414" name="Rectangle 29"/>
          <p:cNvSpPr>
            <a:spLocks noChangeArrowheads="1"/>
          </p:cNvSpPr>
          <p:nvPr/>
        </p:nvSpPr>
        <p:spPr bwMode="auto">
          <a:xfrm>
            <a:off x="4737100" y="5205413"/>
            <a:ext cx="187325" cy="168275"/>
          </a:xfrm>
          <a:prstGeom prst="rect">
            <a:avLst/>
          </a:prstGeom>
          <a:noFill/>
          <a:ln w="9525">
            <a:noFill/>
            <a:miter lim="800000"/>
            <a:headEnd/>
            <a:tailEnd/>
          </a:ln>
        </p:spPr>
        <p:txBody>
          <a:bodyPr wrap="none" lIns="0" tIns="0" rIns="0" bIns="0">
            <a:spAutoFit/>
          </a:bodyPr>
          <a:lstStyle/>
          <a:p>
            <a:r>
              <a:rPr lang="en-US" sz="1100" b="1">
                <a:solidFill>
                  <a:srgbClr val="FFFFFF"/>
                </a:solidFill>
                <a:latin typeface="Arial" pitchFamily="34" charset="0"/>
              </a:rPr>
              <a:t>SP</a:t>
            </a:r>
            <a:endParaRPr lang="en-US" sz="2000">
              <a:latin typeface="Arial" pitchFamily="34" charset="0"/>
            </a:endParaRPr>
          </a:p>
        </p:txBody>
      </p:sp>
      <p:sp>
        <p:nvSpPr>
          <p:cNvPr id="16415" name="Rectangle 30"/>
          <p:cNvSpPr>
            <a:spLocks noChangeArrowheads="1"/>
          </p:cNvSpPr>
          <p:nvPr/>
        </p:nvSpPr>
        <p:spPr bwMode="auto">
          <a:xfrm>
            <a:off x="4481513" y="4814888"/>
            <a:ext cx="692150" cy="258762"/>
          </a:xfrm>
          <a:prstGeom prst="rect">
            <a:avLst/>
          </a:prstGeom>
          <a:solidFill>
            <a:srgbClr val="FF0000"/>
          </a:solidFill>
          <a:ln w="20638">
            <a:solidFill>
              <a:srgbClr val="000000"/>
            </a:solidFill>
            <a:miter lim="800000"/>
            <a:headEnd/>
            <a:tailEnd/>
          </a:ln>
        </p:spPr>
        <p:txBody>
          <a:bodyPr/>
          <a:lstStyle/>
          <a:p>
            <a:endParaRPr lang="en-US"/>
          </a:p>
        </p:txBody>
      </p:sp>
      <p:sp>
        <p:nvSpPr>
          <p:cNvPr id="16416" name="Rectangle 31"/>
          <p:cNvSpPr>
            <a:spLocks noChangeArrowheads="1"/>
          </p:cNvSpPr>
          <p:nvPr/>
        </p:nvSpPr>
        <p:spPr bwMode="auto">
          <a:xfrm>
            <a:off x="4737100" y="4859338"/>
            <a:ext cx="187325" cy="168275"/>
          </a:xfrm>
          <a:prstGeom prst="rect">
            <a:avLst/>
          </a:prstGeom>
          <a:noFill/>
          <a:ln w="9525">
            <a:noFill/>
            <a:miter lim="800000"/>
            <a:headEnd/>
            <a:tailEnd/>
          </a:ln>
        </p:spPr>
        <p:txBody>
          <a:bodyPr wrap="none" lIns="0" tIns="0" rIns="0" bIns="0">
            <a:spAutoFit/>
          </a:bodyPr>
          <a:lstStyle/>
          <a:p>
            <a:r>
              <a:rPr lang="en-US" sz="1100" b="1">
                <a:solidFill>
                  <a:srgbClr val="FFFFFF"/>
                </a:solidFill>
                <a:latin typeface="Arial" pitchFamily="34" charset="0"/>
              </a:rPr>
              <a:t>SP</a:t>
            </a:r>
            <a:endParaRPr lang="en-US" sz="2000">
              <a:latin typeface="Arial" pitchFamily="34" charset="0"/>
            </a:endParaRPr>
          </a:p>
        </p:txBody>
      </p:sp>
      <p:sp>
        <p:nvSpPr>
          <p:cNvPr id="16417" name="Rectangle 32"/>
          <p:cNvSpPr>
            <a:spLocks noChangeArrowheads="1"/>
          </p:cNvSpPr>
          <p:nvPr/>
        </p:nvSpPr>
        <p:spPr bwMode="auto">
          <a:xfrm>
            <a:off x="5259388" y="4835525"/>
            <a:ext cx="498475" cy="1277938"/>
          </a:xfrm>
          <a:prstGeom prst="rect">
            <a:avLst/>
          </a:prstGeom>
          <a:solidFill>
            <a:srgbClr val="FA9EEC"/>
          </a:solidFill>
          <a:ln w="20638">
            <a:solidFill>
              <a:srgbClr val="000000"/>
            </a:solidFill>
            <a:miter lim="800000"/>
            <a:headEnd/>
            <a:tailEnd/>
          </a:ln>
        </p:spPr>
        <p:txBody>
          <a:bodyPr/>
          <a:lstStyle/>
          <a:p>
            <a:endParaRPr lang="en-US"/>
          </a:p>
        </p:txBody>
      </p:sp>
      <p:sp>
        <p:nvSpPr>
          <p:cNvPr id="16418" name="Rectangle 33"/>
          <p:cNvSpPr>
            <a:spLocks noChangeArrowheads="1"/>
          </p:cNvSpPr>
          <p:nvPr/>
        </p:nvSpPr>
        <p:spPr bwMode="auto">
          <a:xfrm>
            <a:off x="5373688" y="5389563"/>
            <a:ext cx="280987" cy="168275"/>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SFU</a:t>
            </a:r>
            <a:endParaRPr lang="en-US" sz="2000">
              <a:latin typeface="Arial" pitchFamily="34" charset="0"/>
            </a:endParaRPr>
          </a:p>
        </p:txBody>
      </p:sp>
      <p:sp>
        <p:nvSpPr>
          <p:cNvPr id="16419" name="Rectangle 34"/>
          <p:cNvSpPr>
            <a:spLocks noChangeArrowheads="1"/>
          </p:cNvSpPr>
          <p:nvPr/>
        </p:nvSpPr>
        <p:spPr bwMode="auto">
          <a:xfrm>
            <a:off x="5864225" y="5853113"/>
            <a:ext cx="692150" cy="260350"/>
          </a:xfrm>
          <a:prstGeom prst="rect">
            <a:avLst/>
          </a:prstGeom>
          <a:solidFill>
            <a:srgbClr val="FF0000"/>
          </a:solidFill>
          <a:ln w="20638">
            <a:solidFill>
              <a:srgbClr val="000000"/>
            </a:solidFill>
            <a:miter lim="800000"/>
            <a:headEnd/>
            <a:tailEnd/>
          </a:ln>
        </p:spPr>
        <p:txBody>
          <a:bodyPr/>
          <a:lstStyle/>
          <a:p>
            <a:endParaRPr lang="en-US"/>
          </a:p>
        </p:txBody>
      </p:sp>
      <p:sp>
        <p:nvSpPr>
          <p:cNvPr id="16420" name="Rectangle 35"/>
          <p:cNvSpPr>
            <a:spLocks noChangeArrowheads="1"/>
          </p:cNvSpPr>
          <p:nvPr/>
        </p:nvSpPr>
        <p:spPr bwMode="auto">
          <a:xfrm>
            <a:off x="6121400" y="5899150"/>
            <a:ext cx="187325" cy="168275"/>
          </a:xfrm>
          <a:prstGeom prst="rect">
            <a:avLst/>
          </a:prstGeom>
          <a:noFill/>
          <a:ln w="9525">
            <a:noFill/>
            <a:miter lim="800000"/>
            <a:headEnd/>
            <a:tailEnd/>
          </a:ln>
        </p:spPr>
        <p:txBody>
          <a:bodyPr wrap="none" lIns="0" tIns="0" rIns="0" bIns="0">
            <a:spAutoFit/>
          </a:bodyPr>
          <a:lstStyle/>
          <a:p>
            <a:r>
              <a:rPr lang="en-US" sz="1100" b="1">
                <a:solidFill>
                  <a:srgbClr val="FFFFFF"/>
                </a:solidFill>
                <a:latin typeface="Arial" pitchFamily="34" charset="0"/>
              </a:rPr>
              <a:t>SP</a:t>
            </a:r>
            <a:endParaRPr lang="en-US" sz="2000">
              <a:latin typeface="Arial" pitchFamily="34" charset="0"/>
            </a:endParaRPr>
          </a:p>
        </p:txBody>
      </p:sp>
      <p:sp>
        <p:nvSpPr>
          <p:cNvPr id="16421" name="Rectangle 36"/>
          <p:cNvSpPr>
            <a:spLocks noChangeArrowheads="1"/>
          </p:cNvSpPr>
          <p:nvPr/>
        </p:nvSpPr>
        <p:spPr bwMode="auto">
          <a:xfrm>
            <a:off x="5864225" y="5507038"/>
            <a:ext cx="692150" cy="258762"/>
          </a:xfrm>
          <a:prstGeom prst="rect">
            <a:avLst/>
          </a:prstGeom>
          <a:solidFill>
            <a:srgbClr val="FF0000"/>
          </a:solidFill>
          <a:ln w="20638">
            <a:solidFill>
              <a:srgbClr val="000000"/>
            </a:solidFill>
            <a:miter lim="800000"/>
            <a:headEnd/>
            <a:tailEnd/>
          </a:ln>
        </p:spPr>
        <p:txBody>
          <a:bodyPr/>
          <a:lstStyle/>
          <a:p>
            <a:endParaRPr lang="en-US"/>
          </a:p>
        </p:txBody>
      </p:sp>
      <p:sp>
        <p:nvSpPr>
          <p:cNvPr id="16422" name="Rectangle 37"/>
          <p:cNvSpPr>
            <a:spLocks noChangeArrowheads="1"/>
          </p:cNvSpPr>
          <p:nvPr/>
        </p:nvSpPr>
        <p:spPr bwMode="auto">
          <a:xfrm>
            <a:off x="6121400" y="5551488"/>
            <a:ext cx="187325" cy="168275"/>
          </a:xfrm>
          <a:prstGeom prst="rect">
            <a:avLst/>
          </a:prstGeom>
          <a:noFill/>
          <a:ln w="9525">
            <a:noFill/>
            <a:miter lim="800000"/>
            <a:headEnd/>
            <a:tailEnd/>
          </a:ln>
        </p:spPr>
        <p:txBody>
          <a:bodyPr wrap="none" lIns="0" tIns="0" rIns="0" bIns="0">
            <a:spAutoFit/>
          </a:bodyPr>
          <a:lstStyle/>
          <a:p>
            <a:r>
              <a:rPr lang="en-US" sz="1100" b="1">
                <a:solidFill>
                  <a:srgbClr val="FFFFFF"/>
                </a:solidFill>
                <a:latin typeface="Arial" pitchFamily="34" charset="0"/>
              </a:rPr>
              <a:t>SP</a:t>
            </a:r>
            <a:endParaRPr lang="en-US" sz="2000">
              <a:latin typeface="Arial" pitchFamily="34" charset="0"/>
            </a:endParaRPr>
          </a:p>
        </p:txBody>
      </p:sp>
      <p:sp>
        <p:nvSpPr>
          <p:cNvPr id="16423" name="Rectangle 38"/>
          <p:cNvSpPr>
            <a:spLocks noChangeArrowheads="1"/>
          </p:cNvSpPr>
          <p:nvPr/>
        </p:nvSpPr>
        <p:spPr bwMode="auto">
          <a:xfrm>
            <a:off x="5864225" y="5160963"/>
            <a:ext cx="692150" cy="258762"/>
          </a:xfrm>
          <a:prstGeom prst="rect">
            <a:avLst/>
          </a:prstGeom>
          <a:solidFill>
            <a:srgbClr val="FF0000"/>
          </a:solidFill>
          <a:ln w="20638">
            <a:solidFill>
              <a:srgbClr val="000000"/>
            </a:solidFill>
            <a:miter lim="800000"/>
            <a:headEnd/>
            <a:tailEnd/>
          </a:ln>
        </p:spPr>
        <p:txBody>
          <a:bodyPr/>
          <a:lstStyle/>
          <a:p>
            <a:endParaRPr lang="en-US"/>
          </a:p>
        </p:txBody>
      </p:sp>
      <p:sp>
        <p:nvSpPr>
          <p:cNvPr id="16424" name="Rectangle 39"/>
          <p:cNvSpPr>
            <a:spLocks noChangeArrowheads="1"/>
          </p:cNvSpPr>
          <p:nvPr/>
        </p:nvSpPr>
        <p:spPr bwMode="auto">
          <a:xfrm>
            <a:off x="6121400" y="5205413"/>
            <a:ext cx="187325" cy="168275"/>
          </a:xfrm>
          <a:prstGeom prst="rect">
            <a:avLst/>
          </a:prstGeom>
          <a:noFill/>
          <a:ln w="9525">
            <a:noFill/>
            <a:miter lim="800000"/>
            <a:headEnd/>
            <a:tailEnd/>
          </a:ln>
        </p:spPr>
        <p:txBody>
          <a:bodyPr wrap="none" lIns="0" tIns="0" rIns="0" bIns="0">
            <a:spAutoFit/>
          </a:bodyPr>
          <a:lstStyle/>
          <a:p>
            <a:r>
              <a:rPr lang="en-US" sz="1100" b="1">
                <a:solidFill>
                  <a:srgbClr val="FFFFFF"/>
                </a:solidFill>
                <a:latin typeface="Arial" pitchFamily="34" charset="0"/>
              </a:rPr>
              <a:t>SP</a:t>
            </a:r>
            <a:endParaRPr lang="en-US" sz="2000">
              <a:latin typeface="Arial" pitchFamily="34" charset="0"/>
            </a:endParaRPr>
          </a:p>
        </p:txBody>
      </p:sp>
      <p:sp>
        <p:nvSpPr>
          <p:cNvPr id="16425" name="Rectangle 40"/>
          <p:cNvSpPr>
            <a:spLocks noChangeArrowheads="1"/>
          </p:cNvSpPr>
          <p:nvPr/>
        </p:nvSpPr>
        <p:spPr bwMode="auto">
          <a:xfrm>
            <a:off x="5864225" y="4814888"/>
            <a:ext cx="692150" cy="258762"/>
          </a:xfrm>
          <a:prstGeom prst="rect">
            <a:avLst/>
          </a:prstGeom>
          <a:solidFill>
            <a:srgbClr val="FF0000"/>
          </a:solidFill>
          <a:ln w="20638">
            <a:solidFill>
              <a:srgbClr val="000000"/>
            </a:solidFill>
            <a:miter lim="800000"/>
            <a:headEnd/>
            <a:tailEnd/>
          </a:ln>
        </p:spPr>
        <p:txBody>
          <a:bodyPr/>
          <a:lstStyle/>
          <a:p>
            <a:endParaRPr lang="en-US"/>
          </a:p>
        </p:txBody>
      </p:sp>
      <p:sp>
        <p:nvSpPr>
          <p:cNvPr id="16426" name="Rectangle 41"/>
          <p:cNvSpPr>
            <a:spLocks noChangeArrowheads="1"/>
          </p:cNvSpPr>
          <p:nvPr/>
        </p:nvSpPr>
        <p:spPr bwMode="auto">
          <a:xfrm>
            <a:off x="6121400" y="4859338"/>
            <a:ext cx="187325" cy="168275"/>
          </a:xfrm>
          <a:prstGeom prst="rect">
            <a:avLst/>
          </a:prstGeom>
          <a:noFill/>
          <a:ln w="9525">
            <a:noFill/>
            <a:miter lim="800000"/>
            <a:headEnd/>
            <a:tailEnd/>
          </a:ln>
        </p:spPr>
        <p:txBody>
          <a:bodyPr wrap="none" lIns="0" tIns="0" rIns="0" bIns="0">
            <a:spAutoFit/>
          </a:bodyPr>
          <a:lstStyle/>
          <a:p>
            <a:r>
              <a:rPr lang="en-US" sz="1100" b="1">
                <a:solidFill>
                  <a:srgbClr val="FFFFFF"/>
                </a:solidFill>
                <a:latin typeface="Arial" pitchFamily="34" charset="0"/>
              </a:rPr>
              <a:t>SP</a:t>
            </a:r>
            <a:endParaRPr lang="en-US" sz="2000">
              <a:latin typeface="Arial" pitchFamily="34" charset="0"/>
            </a:endParaRPr>
          </a:p>
        </p:txBody>
      </p:sp>
      <p:sp>
        <p:nvSpPr>
          <p:cNvPr id="16427" name="Rectangle 42"/>
          <p:cNvSpPr>
            <a:spLocks noChangeArrowheads="1"/>
          </p:cNvSpPr>
          <p:nvPr/>
        </p:nvSpPr>
        <p:spPr bwMode="auto">
          <a:xfrm>
            <a:off x="6643688" y="4835525"/>
            <a:ext cx="411162" cy="1277938"/>
          </a:xfrm>
          <a:prstGeom prst="rect">
            <a:avLst/>
          </a:prstGeom>
          <a:solidFill>
            <a:srgbClr val="FA9EEC"/>
          </a:solidFill>
          <a:ln w="20638">
            <a:solidFill>
              <a:srgbClr val="000000"/>
            </a:solidFill>
            <a:miter lim="800000"/>
            <a:headEnd/>
            <a:tailEnd/>
          </a:ln>
        </p:spPr>
        <p:txBody>
          <a:bodyPr/>
          <a:lstStyle/>
          <a:p>
            <a:endParaRPr lang="en-US"/>
          </a:p>
        </p:txBody>
      </p:sp>
      <p:sp>
        <p:nvSpPr>
          <p:cNvPr id="16428" name="Rectangle 43"/>
          <p:cNvSpPr>
            <a:spLocks noChangeArrowheads="1"/>
          </p:cNvSpPr>
          <p:nvPr/>
        </p:nvSpPr>
        <p:spPr bwMode="auto">
          <a:xfrm>
            <a:off x="6713538" y="5389563"/>
            <a:ext cx="280987" cy="168275"/>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SFU</a:t>
            </a:r>
            <a:endParaRPr lang="en-US" sz="2000">
              <a:latin typeface="Arial" pitchFamily="34" charset="0"/>
            </a:endParaRPr>
          </a:p>
        </p:txBody>
      </p:sp>
      <p:sp>
        <p:nvSpPr>
          <p:cNvPr id="16429" name="Rectangle 44"/>
          <p:cNvSpPr>
            <a:spLocks noChangeArrowheads="1"/>
          </p:cNvSpPr>
          <p:nvPr/>
        </p:nvSpPr>
        <p:spPr bwMode="auto">
          <a:xfrm>
            <a:off x="4481513" y="4110038"/>
            <a:ext cx="2506662" cy="260350"/>
          </a:xfrm>
          <a:prstGeom prst="rect">
            <a:avLst/>
          </a:prstGeom>
          <a:solidFill>
            <a:srgbClr val="FFFF99"/>
          </a:solidFill>
          <a:ln w="20638">
            <a:solidFill>
              <a:srgbClr val="000000"/>
            </a:solidFill>
            <a:miter lim="800000"/>
            <a:headEnd/>
            <a:tailEnd/>
          </a:ln>
        </p:spPr>
        <p:txBody>
          <a:bodyPr/>
          <a:lstStyle/>
          <a:p>
            <a:endParaRPr lang="en-US"/>
          </a:p>
        </p:txBody>
      </p:sp>
      <p:sp>
        <p:nvSpPr>
          <p:cNvPr id="16430" name="Rectangle 45"/>
          <p:cNvSpPr>
            <a:spLocks noChangeArrowheads="1"/>
          </p:cNvSpPr>
          <p:nvPr/>
        </p:nvSpPr>
        <p:spPr bwMode="auto">
          <a:xfrm>
            <a:off x="4884738" y="4156075"/>
            <a:ext cx="1760537" cy="168275"/>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Instruction Fetch/Dispatch</a:t>
            </a:r>
            <a:endParaRPr lang="en-US" sz="2000">
              <a:latin typeface="Arial" pitchFamily="34" charset="0"/>
            </a:endParaRPr>
          </a:p>
        </p:txBody>
      </p:sp>
      <p:sp>
        <p:nvSpPr>
          <p:cNvPr id="16431" name="Rectangle 46"/>
          <p:cNvSpPr>
            <a:spLocks noChangeArrowheads="1"/>
          </p:cNvSpPr>
          <p:nvPr/>
        </p:nvSpPr>
        <p:spPr bwMode="auto">
          <a:xfrm>
            <a:off x="4481513" y="3810000"/>
            <a:ext cx="1123950" cy="214313"/>
          </a:xfrm>
          <a:prstGeom prst="rect">
            <a:avLst/>
          </a:prstGeom>
          <a:solidFill>
            <a:srgbClr val="4D92E6"/>
          </a:solidFill>
          <a:ln w="20638">
            <a:solidFill>
              <a:srgbClr val="000000"/>
            </a:solidFill>
            <a:miter lim="800000"/>
            <a:headEnd/>
            <a:tailEnd/>
          </a:ln>
        </p:spPr>
        <p:txBody>
          <a:bodyPr/>
          <a:lstStyle/>
          <a:p>
            <a:endParaRPr lang="en-US"/>
          </a:p>
        </p:txBody>
      </p:sp>
      <p:sp>
        <p:nvSpPr>
          <p:cNvPr id="16432" name="Rectangle 47"/>
          <p:cNvSpPr>
            <a:spLocks noChangeArrowheads="1"/>
          </p:cNvSpPr>
          <p:nvPr/>
        </p:nvSpPr>
        <p:spPr bwMode="auto">
          <a:xfrm>
            <a:off x="4572000" y="3810000"/>
            <a:ext cx="922338" cy="168275"/>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Instruction L1</a:t>
            </a:r>
            <a:endParaRPr lang="en-US" sz="2000">
              <a:latin typeface="Arial" pitchFamily="34" charset="0"/>
            </a:endParaRPr>
          </a:p>
        </p:txBody>
      </p:sp>
      <p:sp>
        <p:nvSpPr>
          <p:cNvPr id="16433" name="Rectangle 48"/>
          <p:cNvSpPr>
            <a:spLocks noChangeArrowheads="1"/>
          </p:cNvSpPr>
          <p:nvPr/>
        </p:nvSpPr>
        <p:spPr bwMode="auto">
          <a:xfrm>
            <a:off x="5864225" y="3810000"/>
            <a:ext cx="1123950" cy="214313"/>
          </a:xfrm>
          <a:prstGeom prst="rect">
            <a:avLst/>
          </a:prstGeom>
          <a:solidFill>
            <a:srgbClr val="4D92E6"/>
          </a:solidFill>
          <a:ln w="20638">
            <a:solidFill>
              <a:srgbClr val="000000"/>
            </a:solidFill>
            <a:miter lim="800000"/>
            <a:headEnd/>
            <a:tailEnd/>
          </a:ln>
        </p:spPr>
        <p:txBody>
          <a:bodyPr/>
          <a:lstStyle/>
          <a:p>
            <a:endParaRPr lang="en-US"/>
          </a:p>
        </p:txBody>
      </p:sp>
      <p:sp>
        <p:nvSpPr>
          <p:cNvPr id="16434" name="Rectangle 49"/>
          <p:cNvSpPr>
            <a:spLocks noChangeArrowheads="1"/>
          </p:cNvSpPr>
          <p:nvPr/>
        </p:nvSpPr>
        <p:spPr bwMode="auto">
          <a:xfrm>
            <a:off x="6172200" y="3810000"/>
            <a:ext cx="504825" cy="168275"/>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Data L1</a:t>
            </a:r>
            <a:endParaRPr lang="en-US" sz="2000">
              <a:latin typeface="Arial" pitchFamily="34" charset="0"/>
            </a:endParaRPr>
          </a:p>
        </p:txBody>
      </p:sp>
      <p:sp>
        <p:nvSpPr>
          <p:cNvPr id="16435" name="Freeform 50"/>
          <p:cNvSpPr>
            <a:spLocks/>
          </p:cNvSpPr>
          <p:nvPr/>
        </p:nvSpPr>
        <p:spPr bwMode="auto">
          <a:xfrm>
            <a:off x="1887538" y="2986088"/>
            <a:ext cx="1901825" cy="519112"/>
          </a:xfrm>
          <a:custGeom>
            <a:avLst/>
            <a:gdLst>
              <a:gd name="T0" fmla="*/ 1901825 w 2397"/>
              <a:gd name="T1" fmla="*/ 519112 h 654"/>
              <a:gd name="T2" fmla="*/ 1847079 w 2397"/>
              <a:gd name="T3" fmla="*/ 518318 h 654"/>
              <a:gd name="T4" fmla="*/ 1793127 w 2397"/>
              <a:gd name="T5" fmla="*/ 512762 h 654"/>
              <a:gd name="T6" fmla="*/ 1739968 w 2397"/>
              <a:gd name="T7" fmla="*/ 505618 h 654"/>
              <a:gd name="T8" fmla="*/ 1688395 w 2397"/>
              <a:gd name="T9" fmla="*/ 493712 h 654"/>
              <a:gd name="T10" fmla="*/ 1636823 w 2397"/>
              <a:gd name="T11" fmla="*/ 480218 h 654"/>
              <a:gd name="T12" fmla="*/ 1588424 w 2397"/>
              <a:gd name="T13" fmla="*/ 462756 h 654"/>
              <a:gd name="T14" fmla="*/ 1540026 w 2397"/>
              <a:gd name="T15" fmla="*/ 443706 h 654"/>
              <a:gd name="T16" fmla="*/ 1494801 w 2397"/>
              <a:gd name="T17" fmla="*/ 419893 h 654"/>
              <a:gd name="T18" fmla="*/ 1451956 w 2397"/>
              <a:gd name="T19" fmla="*/ 394493 h 654"/>
              <a:gd name="T20" fmla="*/ 1413079 w 2397"/>
              <a:gd name="T21" fmla="*/ 367506 h 654"/>
              <a:gd name="T22" fmla="*/ 1375788 w 2397"/>
              <a:gd name="T23" fmla="*/ 337343 h 654"/>
              <a:gd name="T24" fmla="*/ 1342465 w 2397"/>
              <a:gd name="T25" fmla="*/ 304800 h 654"/>
              <a:gd name="T26" fmla="*/ 1311521 w 2397"/>
              <a:gd name="T27" fmla="*/ 271462 h 654"/>
              <a:gd name="T28" fmla="*/ 1285338 w 2397"/>
              <a:gd name="T29" fmla="*/ 235744 h 654"/>
              <a:gd name="T30" fmla="*/ 1263123 w 2397"/>
              <a:gd name="T31" fmla="*/ 198437 h 654"/>
              <a:gd name="T32" fmla="*/ 1243287 w 2397"/>
              <a:gd name="T33" fmla="*/ 160337 h 654"/>
              <a:gd name="T34" fmla="*/ 1229799 w 2397"/>
              <a:gd name="T35" fmla="*/ 121444 h 654"/>
              <a:gd name="T36" fmla="*/ 1217898 w 2397"/>
              <a:gd name="T37" fmla="*/ 80962 h 654"/>
              <a:gd name="T38" fmla="*/ 1212344 w 2397"/>
              <a:gd name="T39" fmla="*/ 40481 h 654"/>
              <a:gd name="T40" fmla="*/ 1209964 w 2397"/>
              <a:gd name="T41" fmla="*/ 0 h 654"/>
              <a:gd name="T42" fmla="*/ 691861 w 2397"/>
              <a:gd name="T43" fmla="*/ 0 h 654"/>
              <a:gd name="T44" fmla="*/ 689481 w 2397"/>
              <a:gd name="T45" fmla="*/ 40481 h 654"/>
              <a:gd name="T46" fmla="*/ 682340 w 2397"/>
              <a:gd name="T47" fmla="*/ 80962 h 654"/>
              <a:gd name="T48" fmla="*/ 672026 w 2397"/>
              <a:gd name="T49" fmla="*/ 119856 h 654"/>
              <a:gd name="T50" fmla="*/ 656951 w 2397"/>
              <a:gd name="T51" fmla="*/ 159544 h 654"/>
              <a:gd name="T52" fmla="*/ 638702 w 2397"/>
              <a:gd name="T53" fmla="*/ 197644 h 654"/>
              <a:gd name="T54" fmla="*/ 615693 w 2397"/>
              <a:gd name="T55" fmla="*/ 234156 h 654"/>
              <a:gd name="T56" fmla="*/ 588717 w 2397"/>
              <a:gd name="T57" fmla="*/ 269875 h 654"/>
              <a:gd name="T58" fmla="*/ 557773 w 2397"/>
              <a:gd name="T59" fmla="*/ 304006 h 654"/>
              <a:gd name="T60" fmla="*/ 524450 w 2397"/>
              <a:gd name="T61" fmla="*/ 335756 h 654"/>
              <a:gd name="T62" fmla="*/ 487159 w 2397"/>
              <a:gd name="T63" fmla="*/ 365918 h 654"/>
              <a:gd name="T64" fmla="*/ 448282 w 2397"/>
              <a:gd name="T65" fmla="*/ 393700 h 654"/>
              <a:gd name="T66" fmla="*/ 405437 w 2397"/>
              <a:gd name="T67" fmla="*/ 419100 h 654"/>
              <a:gd name="T68" fmla="*/ 361006 w 2397"/>
              <a:gd name="T69" fmla="*/ 442118 h 654"/>
              <a:gd name="T70" fmla="*/ 313400 w 2397"/>
              <a:gd name="T71" fmla="*/ 461962 h 654"/>
              <a:gd name="T72" fmla="*/ 264208 w 2397"/>
              <a:gd name="T73" fmla="*/ 479425 h 654"/>
              <a:gd name="T74" fmla="*/ 213430 w 2397"/>
              <a:gd name="T75" fmla="*/ 492918 h 654"/>
              <a:gd name="T76" fmla="*/ 161064 w 2397"/>
              <a:gd name="T77" fmla="*/ 504825 h 654"/>
              <a:gd name="T78" fmla="*/ 107112 w 2397"/>
              <a:gd name="T79" fmla="*/ 512762 h 654"/>
              <a:gd name="T80" fmla="*/ 53952 w 2397"/>
              <a:gd name="T81" fmla="*/ 517525 h 654"/>
              <a:gd name="T82" fmla="*/ 0 w 2397"/>
              <a:gd name="T83" fmla="*/ 519112 h 654"/>
              <a:gd name="T84" fmla="*/ 1901825 w 2397"/>
              <a:gd name="T85" fmla="*/ 519112 h 65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397"/>
              <a:gd name="T130" fmla="*/ 0 h 654"/>
              <a:gd name="T131" fmla="*/ 2397 w 2397"/>
              <a:gd name="T132" fmla="*/ 654 h 65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397" h="654">
                <a:moveTo>
                  <a:pt x="2397" y="654"/>
                </a:moveTo>
                <a:lnTo>
                  <a:pt x="2328" y="653"/>
                </a:lnTo>
                <a:lnTo>
                  <a:pt x="2260" y="646"/>
                </a:lnTo>
                <a:lnTo>
                  <a:pt x="2193" y="637"/>
                </a:lnTo>
                <a:lnTo>
                  <a:pt x="2128" y="622"/>
                </a:lnTo>
                <a:lnTo>
                  <a:pt x="2063" y="605"/>
                </a:lnTo>
                <a:lnTo>
                  <a:pt x="2002" y="583"/>
                </a:lnTo>
                <a:lnTo>
                  <a:pt x="1941" y="559"/>
                </a:lnTo>
                <a:lnTo>
                  <a:pt x="1884" y="529"/>
                </a:lnTo>
                <a:lnTo>
                  <a:pt x="1830" y="497"/>
                </a:lnTo>
                <a:lnTo>
                  <a:pt x="1781" y="463"/>
                </a:lnTo>
                <a:lnTo>
                  <a:pt x="1734" y="425"/>
                </a:lnTo>
                <a:lnTo>
                  <a:pt x="1692" y="384"/>
                </a:lnTo>
                <a:lnTo>
                  <a:pt x="1653" y="342"/>
                </a:lnTo>
                <a:lnTo>
                  <a:pt x="1620" y="297"/>
                </a:lnTo>
                <a:lnTo>
                  <a:pt x="1592" y="250"/>
                </a:lnTo>
                <a:lnTo>
                  <a:pt x="1567" y="202"/>
                </a:lnTo>
                <a:lnTo>
                  <a:pt x="1550" y="153"/>
                </a:lnTo>
                <a:lnTo>
                  <a:pt x="1535" y="102"/>
                </a:lnTo>
                <a:lnTo>
                  <a:pt x="1528" y="51"/>
                </a:lnTo>
                <a:lnTo>
                  <a:pt x="1525" y="0"/>
                </a:lnTo>
                <a:lnTo>
                  <a:pt x="872" y="0"/>
                </a:lnTo>
                <a:lnTo>
                  <a:pt x="869" y="51"/>
                </a:lnTo>
                <a:lnTo>
                  <a:pt x="860" y="102"/>
                </a:lnTo>
                <a:lnTo>
                  <a:pt x="847" y="151"/>
                </a:lnTo>
                <a:lnTo>
                  <a:pt x="828" y="201"/>
                </a:lnTo>
                <a:lnTo>
                  <a:pt x="805" y="249"/>
                </a:lnTo>
                <a:lnTo>
                  <a:pt x="776" y="295"/>
                </a:lnTo>
                <a:lnTo>
                  <a:pt x="742" y="340"/>
                </a:lnTo>
                <a:lnTo>
                  <a:pt x="703" y="383"/>
                </a:lnTo>
                <a:lnTo>
                  <a:pt x="661" y="423"/>
                </a:lnTo>
                <a:lnTo>
                  <a:pt x="614" y="461"/>
                </a:lnTo>
                <a:lnTo>
                  <a:pt x="565" y="496"/>
                </a:lnTo>
                <a:lnTo>
                  <a:pt x="511" y="528"/>
                </a:lnTo>
                <a:lnTo>
                  <a:pt x="455" y="557"/>
                </a:lnTo>
                <a:lnTo>
                  <a:pt x="395" y="582"/>
                </a:lnTo>
                <a:lnTo>
                  <a:pt x="333" y="604"/>
                </a:lnTo>
                <a:lnTo>
                  <a:pt x="269" y="621"/>
                </a:lnTo>
                <a:lnTo>
                  <a:pt x="203" y="636"/>
                </a:lnTo>
                <a:lnTo>
                  <a:pt x="135" y="646"/>
                </a:lnTo>
                <a:lnTo>
                  <a:pt x="68" y="652"/>
                </a:lnTo>
                <a:lnTo>
                  <a:pt x="0" y="654"/>
                </a:lnTo>
                <a:lnTo>
                  <a:pt x="2397" y="654"/>
                </a:lnTo>
                <a:close/>
              </a:path>
            </a:pathLst>
          </a:custGeom>
          <a:solidFill>
            <a:srgbClr val="FFFFFF"/>
          </a:solidFill>
          <a:ln w="6350">
            <a:solidFill>
              <a:srgbClr val="993300"/>
            </a:solidFill>
            <a:round/>
            <a:headEnd/>
            <a:tailEnd/>
          </a:ln>
        </p:spPr>
        <p:txBody>
          <a:bodyPr/>
          <a:lstStyle/>
          <a:p>
            <a:endParaRPr lang="en-US"/>
          </a:p>
        </p:txBody>
      </p:sp>
      <p:sp>
        <p:nvSpPr>
          <p:cNvPr id="16436" name="Rectangle 51"/>
          <p:cNvSpPr>
            <a:spLocks noChangeArrowheads="1"/>
          </p:cNvSpPr>
          <p:nvPr/>
        </p:nvSpPr>
        <p:spPr bwMode="auto">
          <a:xfrm>
            <a:off x="1905000" y="3581400"/>
            <a:ext cx="1814513" cy="173038"/>
          </a:xfrm>
          <a:prstGeom prst="rect">
            <a:avLst/>
          </a:prstGeom>
          <a:solidFill>
            <a:srgbClr val="FFFFFF"/>
          </a:solidFill>
          <a:ln w="6350">
            <a:solidFill>
              <a:srgbClr val="000000"/>
            </a:solidFill>
            <a:miter lim="800000"/>
            <a:headEnd/>
            <a:tailEnd/>
          </a:ln>
        </p:spPr>
        <p:txBody>
          <a:bodyPr/>
          <a:lstStyle/>
          <a:p>
            <a:endParaRPr lang="en-US"/>
          </a:p>
        </p:txBody>
      </p:sp>
      <p:sp>
        <p:nvSpPr>
          <p:cNvPr id="16437" name="Rectangle 52"/>
          <p:cNvSpPr>
            <a:spLocks noChangeArrowheads="1"/>
          </p:cNvSpPr>
          <p:nvPr/>
        </p:nvSpPr>
        <p:spPr bwMode="auto">
          <a:xfrm>
            <a:off x="1905000" y="3581400"/>
            <a:ext cx="1746250" cy="168275"/>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Texture Processor Cluster</a:t>
            </a:r>
            <a:endParaRPr lang="en-US" sz="2000">
              <a:latin typeface="Arial" pitchFamily="34" charset="0"/>
            </a:endParaRPr>
          </a:p>
        </p:txBody>
      </p:sp>
      <p:sp>
        <p:nvSpPr>
          <p:cNvPr id="16438" name="Rectangle 53"/>
          <p:cNvSpPr>
            <a:spLocks noChangeArrowheads="1"/>
          </p:cNvSpPr>
          <p:nvPr/>
        </p:nvSpPr>
        <p:spPr bwMode="auto">
          <a:xfrm>
            <a:off x="4800600" y="3581400"/>
            <a:ext cx="1879600" cy="182563"/>
          </a:xfrm>
          <a:prstGeom prst="rect">
            <a:avLst/>
          </a:prstGeom>
          <a:noFill/>
          <a:ln w="9525">
            <a:noFill/>
            <a:miter lim="800000"/>
            <a:headEnd/>
            <a:tailEnd/>
          </a:ln>
        </p:spPr>
        <p:txBody>
          <a:bodyPr wrap="none" lIns="0" tIns="0" rIns="0" bIns="0">
            <a:spAutoFit/>
          </a:bodyPr>
          <a:lstStyle/>
          <a:p>
            <a:r>
              <a:rPr lang="en-US" sz="1200" b="1">
                <a:solidFill>
                  <a:srgbClr val="000000"/>
                </a:solidFill>
                <a:latin typeface="Arial" pitchFamily="34" charset="0"/>
              </a:rPr>
              <a:t>Streaming Multiprocessor</a:t>
            </a:r>
            <a:endParaRPr lang="en-US" sz="1200">
              <a:latin typeface="Arial" pitchFamily="34" charset="0"/>
            </a:endParaRPr>
          </a:p>
        </p:txBody>
      </p:sp>
      <p:sp>
        <p:nvSpPr>
          <p:cNvPr id="16439" name="Rectangle 54"/>
          <p:cNvSpPr>
            <a:spLocks noChangeArrowheads="1"/>
          </p:cNvSpPr>
          <p:nvPr/>
        </p:nvSpPr>
        <p:spPr bwMode="auto">
          <a:xfrm>
            <a:off x="2925763" y="3827463"/>
            <a:ext cx="692150" cy="946150"/>
          </a:xfrm>
          <a:prstGeom prst="rect">
            <a:avLst/>
          </a:prstGeom>
          <a:solidFill>
            <a:srgbClr val="FF7171"/>
          </a:solidFill>
          <a:ln w="20638">
            <a:solidFill>
              <a:srgbClr val="000000"/>
            </a:solidFill>
            <a:miter lim="800000"/>
            <a:headEnd/>
            <a:tailEnd/>
          </a:ln>
        </p:spPr>
        <p:txBody>
          <a:bodyPr/>
          <a:lstStyle/>
          <a:p>
            <a:endParaRPr lang="en-US"/>
          </a:p>
        </p:txBody>
      </p:sp>
      <p:sp>
        <p:nvSpPr>
          <p:cNvPr id="16440" name="Rectangle 55"/>
          <p:cNvSpPr>
            <a:spLocks noChangeArrowheads="1"/>
          </p:cNvSpPr>
          <p:nvPr/>
        </p:nvSpPr>
        <p:spPr bwMode="auto">
          <a:xfrm>
            <a:off x="3170238" y="4224338"/>
            <a:ext cx="209550" cy="168275"/>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SM</a:t>
            </a:r>
            <a:endParaRPr lang="en-US" sz="2000">
              <a:latin typeface="Arial" pitchFamily="34" charset="0"/>
            </a:endParaRPr>
          </a:p>
        </p:txBody>
      </p:sp>
      <p:sp>
        <p:nvSpPr>
          <p:cNvPr id="16441" name="Rectangle 56"/>
          <p:cNvSpPr>
            <a:spLocks noChangeArrowheads="1"/>
          </p:cNvSpPr>
          <p:nvPr/>
        </p:nvSpPr>
        <p:spPr bwMode="auto">
          <a:xfrm>
            <a:off x="4491038" y="4481513"/>
            <a:ext cx="2506662" cy="260350"/>
          </a:xfrm>
          <a:prstGeom prst="rect">
            <a:avLst/>
          </a:prstGeom>
          <a:solidFill>
            <a:schemeClr val="folHlink"/>
          </a:solidFill>
          <a:ln w="20638">
            <a:solidFill>
              <a:srgbClr val="000000"/>
            </a:solidFill>
            <a:miter lim="800000"/>
            <a:headEnd/>
            <a:tailEnd/>
          </a:ln>
        </p:spPr>
        <p:txBody>
          <a:bodyPr/>
          <a:lstStyle/>
          <a:p>
            <a:endParaRPr lang="en-US"/>
          </a:p>
        </p:txBody>
      </p:sp>
      <p:sp>
        <p:nvSpPr>
          <p:cNvPr id="16442" name="Rectangle 57"/>
          <p:cNvSpPr>
            <a:spLocks noChangeArrowheads="1"/>
          </p:cNvSpPr>
          <p:nvPr/>
        </p:nvSpPr>
        <p:spPr bwMode="auto">
          <a:xfrm>
            <a:off x="5218113" y="4527550"/>
            <a:ext cx="1047750" cy="168275"/>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Shared Memory</a:t>
            </a:r>
            <a:endParaRPr lang="en-US" sz="2000">
              <a:latin typeface="Arial" pitchFamily="34" charset="0"/>
            </a:endParaRPr>
          </a:p>
        </p:txBody>
      </p:sp>
      <p:sp>
        <p:nvSpPr>
          <p:cNvPr id="16443" name="Text Box 58"/>
          <p:cNvSpPr txBox="1">
            <a:spLocks noChangeArrowheads="1"/>
          </p:cNvSpPr>
          <p:nvPr/>
        </p:nvSpPr>
        <p:spPr bwMode="auto">
          <a:xfrm>
            <a:off x="4648200" y="1219200"/>
            <a:ext cx="2312988" cy="304800"/>
          </a:xfrm>
          <a:prstGeom prst="rect">
            <a:avLst/>
          </a:prstGeom>
          <a:noFill/>
          <a:ln w="9525">
            <a:noFill/>
            <a:miter lim="800000"/>
            <a:headEnd/>
            <a:tailEnd/>
          </a:ln>
        </p:spPr>
        <p:txBody>
          <a:bodyPr wrap="none">
            <a:spAutoFit/>
          </a:bodyPr>
          <a:lstStyle/>
          <a:p>
            <a:r>
              <a:rPr lang="en-US" sz="1400">
                <a:latin typeface="Arial" pitchFamily="34" charset="0"/>
              </a:rPr>
              <a:t>Streaming Processor Array</a:t>
            </a:r>
          </a:p>
        </p:txBody>
      </p:sp>
      <p:sp>
        <p:nvSpPr>
          <p:cNvPr id="16444" name="Text Box 59"/>
          <p:cNvSpPr txBox="1">
            <a:spLocks noChangeArrowheads="1"/>
          </p:cNvSpPr>
          <p:nvPr/>
        </p:nvSpPr>
        <p:spPr bwMode="auto">
          <a:xfrm>
            <a:off x="4343400" y="1981200"/>
            <a:ext cx="488950" cy="457200"/>
          </a:xfrm>
          <a:prstGeom prst="rect">
            <a:avLst/>
          </a:prstGeom>
          <a:noFill/>
          <a:ln w="9525">
            <a:noFill/>
            <a:miter lim="800000"/>
            <a:headEnd/>
            <a:tailEnd/>
          </a:ln>
        </p:spPr>
        <p:txBody>
          <a:bodyPr wrap="none">
            <a:spAutoFit/>
          </a:bodyPr>
          <a:lstStyle/>
          <a:p>
            <a:r>
              <a:rPr lang="en-US"/>
              <a:t>…</a:t>
            </a:r>
          </a:p>
        </p:txBody>
      </p:sp>
      <p:sp>
        <p:nvSpPr>
          <p:cNvPr id="61" name="Footer Placeholder 3"/>
          <p:cNvSpPr>
            <a:spLocks noGrp="1"/>
          </p:cNvSpPr>
          <p:nvPr>
            <p:ph type="ftr" sz="quarter" idx="10"/>
          </p:nvPr>
        </p:nvSpPr>
        <p:spPr>
          <a:xfrm>
            <a:off x="381000" y="6172200"/>
            <a:ext cx="4267200" cy="609600"/>
          </a:xfrm>
          <a:noFill/>
        </p:spPr>
        <p:txBody>
          <a:bodyPr/>
          <a:lstStyle/>
          <a:p>
            <a:r>
              <a:rPr lang="en-US" smtClean="0"/>
              <a:t>© David Kirk/NVIDIA and Wen-mei W. Hwu, 2007</a:t>
            </a:r>
          </a:p>
          <a:p>
            <a:r>
              <a:rPr lang="en-US" smtClean="0"/>
              <a:t>ECE 498AL, University of Illinois, Urbana-Champaign</a:t>
            </a:r>
            <a:endParaRPr lang="en-US" dirty="0" smtClean="0"/>
          </a:p>
        </p:txBody>
      </p:sp>
    </p:spTree>
    <p:extLst>
      <p:ext uri="{BB962C8B-B14F-4D97-AF65-F5344CB8AC3E}">
        <p14:creationId xmlns:p14="http://schemas.microsoft.com/office/powerpoint/2010/main" val="294162609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body" idx="1"/>
          </p:nvPr>
        </p:nvSpPr>
        <p:spPr>
          <a:xfrm>
            <a:off x="838200" y="1219200"/>
            <a:ext cx="8001000" cy="4572000"/>
          </a:xfrm>
        </p:spPr>
        <p:txBody>
          <a:bodyPr/>
          <a:lstStyle/>
          <a:p>
            <a:pPr marL="457200" indent="-457200" eaLnBrk="1" hangingPunct="1"/>
            <a:r>
              <a:rPr lang="en-US" sz="2400" smtClean="0"/>
              <a:t>SPA</a:t>
            </a:r>
          </a:p>
          <a:p>
            <a:pPr marL="974725" lvl="1" indent="-403225" eaLnBrk="1" hangingPunct="1"/>
            <a:r>
              <a:rPr lang="en-US" sz="2000" smtClean="0"/>
              <a:t>Streaming Processor Array (variable across GeForce 8-series, 8 in GeForce8800)</a:t>
            </a:r>
          </a:p>
          <a:p>
            <a:pPr marL="457200" indent="-457200" eaLnBrk="1" hangingPunct="1"/>
            <a:r>
              <a:rPr lang="en-US" sz="2400" smtClean="0"/>
              <a:t>TPC</a:t>
            </a:r>
          </a:p>
          <a:p>
            <a:pPr marL="974725" lvl="1" indent="-403225" eaLnBrk="1" hangingPunct="1"/>
            <a:r>
              <a:rPr lang="en-US" sz="2000" smtClean="0"/>
              <a:t>Texture Processor Cluster (2 SM + TEX)</a:t>
            </a:r>
          </a:p>
          <a:p>
            <a:pPr marL="457200" indent="-457200" eaLnBrk="1" hangingPunct="1"/>
            <a:r>
              <a:rPr lang="en-US" sz="2400" smtClean="0"/>
              <a:t>SM</a:t>
            </a:r>
          </a:p>
          <a:p>
            <a:pPr marL="974725" lvl="1" indent="-403225" eaLnBrk="1" hangingPunct="1"/>
            <a:r>
              <a:rPr lang="en-US" sz="2000" smtClean="0"/>
              <a:t>Streaming Multiprocessor (8 SP)</a:t>
            </a:r>
          </a:p>
          <a:p>
            <a:pPr marL="974725" lvl="1" indent="-403225" eaLnBrk="1" hangingPunct="1"/>
            <a:r>
              <a:rPr lang="en-US" sz="2000" smtClean="0"/>
              <a:t>Multi-threaded processor core</a:t>
            </a:r>
          </a:p>
          <a:p>
            <a:pPr marL="974725" lvl="1" indent="-403225" eaLnBrk="1" hangingPunct="1"/>
            <a:r>
              <a:rPr lang="en-US" sz="2000" smtClean="0"/>
              <a:t>Fundamental processing unit for CUDA thread block</a:t>
            </a:r>
          </a:p>
          <a:p>
            <a:pPr marL="457200" indent="-457200" eaLnBrk="1" hangingPunct="1"/>
            <a:r>
              <a:rPr lang="en-US" sz="2400" smtClean="0"/>
              <a:t>SP</a:t>
            </a:r>
          </a:p>
          <a:p>
            <a:pPr marL="974725" lvl="1" indent="-403225" eaLnBrk="1" hangingPunct="1"/>
            <a:r>
              <a:rPr lang="en-US" sz="2000" smtClean="0"/>
              <a:t>Streaming Processor</a:t>
            </a:r>
          </a:p>
          <a:p>
            <a:pPr marL="974725" lvl="1" indent="-403225" eaLnBrk="1" hangingPunct="1"/>
            <a:r>
              <a:rPr lang="en-US" sz="2000" smtClean="0"/>
              <a:t>Scalar ALU for a single CUDA thread</a:t>
            </a:r>
          </a:p>
        </p:txBody>
      </p:sp>
      <p:sp>
        <p:nvSpPr>
          <p:cNvPr id="17412" name="Rectangle 3"/>
          <p:cNvSpPr>
            <a:spLocks noGrp="1" noChangeArrowheads="1"/>
          </p:cNvSpPr>
          <p:nvPr>
            <p:ph type="title"/>
          </p:nvPr>
        </p:nvSpPr>
        <p:spPr/>
        <p:txBody>
          <a:bodyPr/>
          <a:lstStyle/>
          <a:p>
            <a:pPr eaLnBrk="1" hangingPunct="1"/>
            <a:r>
              <a:rPr lang="en-US" smtClean="0"/>
              <a:t>CUDA Processor Terminology</a:t>
            </a:r>
          </a:p>
        </p:txBody>
      </p:sp>
      <p:sp>
        <p:nvSpPr>
          <p:cNvPr id="5" name="Footer Placeholder 3"/>
          <p:cNvSpPr>
            <a:spLocks noGrp="1"/>
          </p:cNvSpPr>
          <p:nvPr>
            <p:ph type="ftr" sz="quarter" idx="10"/>
          </p:nvPr>
        </p:nvSpPr>
        <p:spPr>
          <a:xfrm>
            <a:off x="381000" y="6172200"/>
            <a:ext cx="4267200" cy="609600"/>
          </a:xfrm>
          <a:noFill/>
        </p:spPr>
        <p:txBody>
          <a:bodyPr/>
          <a:lstStyle/>
          <a:p>
            <a:r>
              <a:rPr lang="en-US" smtClean="0"/>
              <a:t>© David Kirk/NVIDIA and Wen-mei W. Hwu, 2007</a:t>
            </a:r>
          </a:p>
          <a:p>
            <a:r>
              <a:rPr lang="en-US" smtClean="0"/>
              <a:t>ECE 498AL, University of Illinois, Urbana-Champaign</a:t>
            </a:r>
            <a:endParaRPr lang="en-US" dirty="0" smtClean="0"/>
          </a:p>
        </p:txBody>
      </p:sp>
    </p:spTree>
    <p:extLst>
      <p:ext uri="{BB962C8B-B14F-4D97-AF65-F5344CB8AC3E}">
        <p14:creationId xmlns:p14="http://schemas.microsoft.com/office/powerpoint/2010/main" val="3278534706"/>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9.0&quot;&gt;&lt;object type=&quot;1&quot; unique_id=&quot;10001&quot;&gt;&lt;object type=&quot;8&quot; unique_id=&quot;10002&quot;&gt;&lt;/object&gt;&lt;object type=&quot;2&quot; unique_id=&quot;10003&quot;&gt;&lt;object type=&quot;3&quot; unique_id=&quot;93252&quot;&gt;&lt;property id=&quot;20148&quot; value=&quot;5&quot;/&gt;&lt;property id=&quot;20300&quot; value=&quot;Slide 1 - &amp;quot;ECE/CS 757: Advanced  Computer Architecture II&amp;quot;&quot;/&gt;&lt;property id=&quot;20307&quot; value=&quot;563&quot;/&gt;&lt;/object&gt;&lt;object type=&quot;3&quot; unique_id=&quot;93253&quot;&gt;&lt;property id=&quot;20148&quot; value=&quot;5&quot;/&gt;&lt;property id=&quot;20300&quot; value=&quot;Slide 2 - &amp;quot;Lecture  Outline&amp;quot;&quot;/&gt;&lt;property id=&quot;20307&quot; value=&quot;737&quot;/&gt;&lt;/object&gt;&lt;object type=&quot;3&quot; unique_id=&quot;93254&quot;&gt;&lt;property id=&quot;20148&quot; value=&quot;5&quot;/&gt;&lt;property id=&quot;20300&quot; value=&quot;Slide 3 - &amp;quot;GPGPU&amp;quot;&quot;/&gt;&lt;property id=&quot;20307&quot; value=&quot;695&quot;/&gt;&lt;/object&gt;&lt;object type=&quot;3&quot; unique_id=&quot;93255&quot;&gt;&lt;property id=&quot;20148&quot; value=&quot;5&quot;/&gt;&lt;property id=&quot;20300&quot; value=&quot;Slide 4 - &amp;quot;Speedup of Applications&amp;quot;&quot;/&gt;&lt;property id=&quot;20307&quot; value=&quot;696&quot;/&gt;&lt;/object&gt;&lt;object type=&quot;3&quot; unique_id=&quot;93256&quot;&gt;&lt;property id=&quot;20148&quot; value=&quot;5&quot;/&gt;&lt;property id=&quot;20300&quot; value=&quot;Slide 5 - &amp;quot;Single-Program Multiple-Data (SPMD)&amp;quot;&quot;/&gt;&lt;property id=&quot;20307&quot; value=&quot;697&quot;/&gt;&lt;/object&gt;&lt;object type=&quot;3&quot; unique_id=&quot;93257&quot;&gt;&lt;property id=&quot;20148&quot; value=&quot;5&quot;/&gt;&lt;property id=&quot;20300&quot; value=&quot;Slide 6 - &amp;quot;Grids and Blocks&amp;quot;&quot;/&gt;&lt;property id=&quot;20307&quot; value=&quot;698&quot;/&gt;&lt;/object&gt;&lt;object type=&quot;3&quot; unique_id=&quot;93258&quot;&gt;&lt;property id=&quot;20148&quot; value=&quot;5&quot;/&gt;&lt;property id=&quot;20300&quot; value=&quot;Slide 7 - &amp;quot;CUDA Thread Block&amp;quot;&quot;/&gt;&lt;property id=&quot;20307&quot; value=&quot;699&quot;/&gt;&lt;/object&gt;&lt;object type=&quot;3&quot; unique_id=&quot;93259&quot;&gt;&lt;property id=&quot;20148&quot; value=&quot;5&quot;/&gt;&lt;property id=&quot;20300&quot; value=&quot;Slide 8 - &amp;quot;GeForce-8 Series HW Overview&amp;quot;&quot;/&gt;&lt;property id=&quot;20307&quot; value=&quot;700&quot;/&gt;&lt;/object&gt;&lt;object type=&quot;3&quot; unique_id=&quot;93260&quot;&gt;&lt;property id=&quot;20148&quot; value=&quot;5&quot;/&gt;&lt;property id=&quot;20300&quot; value=&quot;Slide 9 - &amp;quot;CUDA Processor Terminology&amp;quot;&quot;/&gt;&lt;property id=&quot;20307&quot; value=&quot;701&quot;/&gt;&lt;/object&gt;&lt;object type=&quot;3&quot; unique_id=&quot;93261&quot;&gt;&lt;property id=&quot;20148&quot; value=&quot;5&quot;/&gt;&lt;property id=&quot;20300&quot; value=&quot;Slide 10 - &amp;quot;Streaming Multiprocessor (SM)&amp;quot;&quot;/&gt;&lt;property id=&quot;20307&quot; value=&quot;702&quot;/&gt;&lt;/object&gt;&lt;object type=&quot;3&quot; unique_id=&quot;93262&quot;&gt;&lt;property id=&quot;20148&quot; value=&quot;5&quot;/&gt;&lt;property id=&quot;20300&quot; value=&quot;Slide 11 - &amp;quot;Thread Life Cycle in HW&amp;quot;&quot;/&gt;&lt;property id=&quot;20307&quot; value=&quot;703&quot;/&gt;&lt;/object&gt;&lt;object type=&quot;3&quot; unique_id=&quot;93263&quot;&gt;&lt;property id=&quot;20148&quot; value=&quot;5&quot;/&gt;&lt;property id=&quot;20300&quot; value=&quot;Slide 12 - &amp;quot;SM Executes Blocks&amp;quot;&quot;/&gt;&lt;property id=&quot;20307&quot; value=&quot;704&quot;/&gt;&lt;/object&gt;&lt;object type=&quot;3&quot; unique_id=&quot;93264&quot;&gt;&lt;property id=&quot;20148&quot; value=&quot;5&quot;/&gt;&lt;property id=&quot;20300&quot; value=&quot;Slide 13 - &amp;quot;Thread Scheduling/Execution&amp;quot;&quot;/&gt;&lt;property id=&quot;20307&quot; value=&quot;705&quot;/&gt;&lt;/object&gt;&lt;object type=&quot;3&quot; unique_id=&quot;93265&quot;&gt;&lt;property id=&quot;20148&quot; value=&quot;5&quot;/&gt;&lt;property id=&quot;20300&quot; value=&quot;Slide 14 - &amp;quot;SM Warp Scheduling&amp;quot;&quot;/&gt;&lt;property id=&quot;20307&quot; value=&quot;706&quot;/&gt;&lt;/object&gt;&lt;object type=&quot;3&quot; unique_id=&quot;93266&quot;&gt;&lt;property id=&quot;20148&quot; value=&quot;5&quot;/&gt;&lt;property id=&quot;20300&quot; value=&quot;Slide 15 - &amp;quot;SM Instruction Buffer – Warp Scheduling&amp;quot;&quot;/&gt;&lt;property id=&quot;20307&quot; value=&quot;707&quot;/&gt;&lt;/object&gt;&lt;object type=&quot;3&quot; unique_id=&quot;93267&quot;&gt;&lt;property id=&quot;20148&quot; value=&quot;5&quot;/&gt;&lt;property id=&quot;20300&quot; value=&quot;Slide 16 - &amp;quot;Scoreboarding&amp;quot;&quot;/&gt;&lt;property id=&quot;20307&quot; value=&quot;708&quot;/&gt;&lt;/object&gt;&lt;object type=&quot;3&quot; unique_id=&quot;93268&quot;&gt;&lt;property id=&quot;20148&quot; value=&quot;5&quot;/&gt;&lt;property id=&quot;20300&quot; value=&quot;Slide 17 - &amp;quot;CUDA Device Memory&amp;quot;&quot;/&gt;&lt;property id=&quot;20307&quot; value=&quot;709&quot;/&gt;&lt;/object&gt;&lt;object type=&quot;3&quot; unique_id=&quot;93269&quot;&gt;&lt;property id=&quot;20148&quot; value=&quot;5&quot;/&gt;&lt;property id=&quot;20300&quot; value=&quot;Slide 18 - &amp;quot;Global, Constant, and Texture Memories (Long Latency Accesses)&amp;quot;&quot;/&gt;&lt;property id=&quot;20307&quot; value=&quot;710&quot;/&gt;&lt;/object&gt;&lt;object type=&quot;3&quot; unique_id=&quot;93270&quot;&gt;&lt;property id=&quot;20148&quot; value=&quot;5&quot;/&gt;&lt;property id=&quot;20300&quot; value=&quot;Slide 19 - &amp;quot;Parallel Memory Sharing&amp;quot;&quot;/&gt;&lt;property id=&quot;20307&quot; value=&quot;711&quot;/&gt;&lt;/object&gt;&lt;object type=&quot;3&quot; unique_id=&quot;93271&quot;&gt;&lt;property id=&quot;20148&quot; value=&quot;5&quot;/&gt;&lt;property id=&quot;20300&quot; value=&quot;Slide 20 - &amp;quot;SM Register File&amp;quot;&quot;/&gt;&lt;property id=&quot;20307&quot; value=&quot;712&quot;/&gt;&lt;/object&gt;&lt;object type=&quot;3&quot; unique_id=&quot;93272&quot;&gt;&lt;property id=&quot;20148&quot; value=&quot;5&quot;/&gt;&lt;property id=&quot;20300&quot; value=&quot;Slide 21 - &amp;quot;Programmer View of Register File&amp;quot;&quot;/&gt;&lt;property id=&quot;20307&quot; value=&quot;713&quot;/&gt;&lt;/object&gt;&lt;object type=&quot;3&quot; unique_id=&quot;93273&quot;&gt;&lt;property id=&quot;20148&quot; value=&quot;5&quot;/&gt;&lt;property id=&quot;20300&quot; value=&quot;Slide 22 - &amp;quot;Constants&amp;quot;&quot;/&gt;&lt;property id=&quot;20307&quot; value=&quot;714&quot;/&gt;&lt;/object&gt;&lt;object type=&quot;3&quot; unique_id=&quot;93274&quot;&gt;&lt;property id=&quot;20148&quot; value=&quot;5&quot;/&gt;&lt;property id=&quot;20300&quot; value=&quot;Slide 23 - &amp;quot;Shared Memory&amp;quot;&quot;/&gt;&lt;property id=&quot;20307&quot; value=&quot;715&quot;/&gt;&lt;/object&gt;&lt;object type=&quot;3&quot; unique_id=&quot;93275&quot;&gt;&lt;property id=&quot;20148&quot; value=&quot;5&quot;/&gt;&lt;property id=&quot;20300&quot; value=&quot;Slide 24 - &amp;quot;Parallel Memory Architecture&amp;quot;&quot;/&gt;&lt;property id=&quot;20307&quot; value=&quot;716&quot;/&gt;&lt;/object&gt;&lt;object type=&quot;3&quot; unique_id=&quot;93276&quot;&gt;&lt;property id=&quot;20148&quot; value=&quot;5&quot;/&gt;&lt;property id=&quot;20300&quot; value=&quot;Slide 25 - &amp;quot;Bank Addressing Examples&amp;quot;&quot;/&gt;&lt;property id=&quot;20307&quot; value=&quot;717&quot;/&gt;&lt;/object&gt;&lt;object type=&quot;3&quot; unique_id=&quot;93277&quot;&gt;&lt;property id=&quot;20148&quot; value=&quot;5&quot;/&gt;&lt;property id=&quot;20300&quot; value=&quot;Slide 26 - &amp;quot;Extended C&amp;quot;&quot;/&gt;&lt;property id=&quot;20307&quot; value=&quot;718&quot;/&gt;&lt;/object&gt;&lt;object type=&quot;3&quot; unique_id=&quot;93278&quot;&gt;&lt;property id=&quot;20148&quot; value=&quot;5&quot;/&gt;&lt;property id=&quot;20300&quot; value=&quot;Slide 27 - &amp;quot;Extended C&amp;quot;&quot;/&gt;&lt;property id=&quot;20307&quot; value=&quot;719&quot;/&gt;&lt;/object&gt;&lt;object type=&quot;3&quot; unique_id=&quot;93279&quot;&gt;&lt;property id=&quot;20148&quot; value=&quot;5&quot;/&gt;&lt;property id=&quot;20300&quot; value=&quot;Slide 28 - &amp;quot;CUDA Programming Model: A Highly Multithreaded Coprocessor&amp;quot;&quot;/&gt;&lt;property id=&quot;20307&quot; value=&quot;720&quot;/&gt;&lt;/object&gt;&lt;object type=&quot;3&quot; unique_id=&quot;93280&quot;&gt;&lt;property id=&quot;20148&quot; value=&quot;5&quot;/&gt;&lt;property id=&quot;20300&quot; value=&quot;Slide 29 - &amp;quot;Thread Batching: Grids and Blocks&amp;quot;&quot;/&gt;&lt;property id=&quot;20307&quot; value=&quot;721&quot;/&gt;&lt;/object&gt;&lt;object type=&quot;3&quot; unique_id=&quot;93281&quot;&gt;&lt;property id=&quot;20148&quot; value=&quot;5&quot;/&gt;&lt;property id=&quot;20300&quot; value=&quot;Slide 30 - &amp;quot;Block and Thread IDs&amp;quot;&quot;/&gt;&lt;property id=&quot;20307&quot; value=&quot;722&quot;/&gt;&lt;/object&gt;&lt;object type=&quot;3&quot; unique_id=&quot;93282&quot;&gt;&lt;property id=&quot;20148&quot; value=&quot;5&quot;/&gt;&lt;property id=&quot;20300&quot; value=&quot;Slide 31 - &amp;quot;A Simple Running Example Matrix Multiplication&amp;quot;&quot;/&gt;&lt;property id=&quot;20307&quot; value=&quot;723&quot;/&gt;&lt;/object&gt;&lt;object type=&quot;3&quot; unique_id=&quot;93283&quot;&gt;&lt;property id=&quot;20148&quot; value=&quot;5&quot;/&gt;&lt;property id=&quot;20300&quot; value=&quot;Slide 32 - &amp;quot;Programming Model: Square Matrix Multiplication Example&amp;quot;&quot;/&gt;&lt;property id=&quot;20307&quot; value=&quot;724&quot;/&gt;&lt;/object&gt;&lt;object type=&quot;3&quot; unique_id=&quot;93284&quot;&gt;&lt;property id=&quot;20148&quot; value=&quot;5&quot;/&gt;&lt;property id=&quot;20300&quot; value=&quot;Slide 33 - &amp;quot;Step 1: Matrix Data Transfers&amp;quot;&quot;/&gt;&lt;property id=&quot;20307&quot; value=&quot;725&quot;/&gt;&lt;/object&gt;&lt;object type=&quot;3&quot; unique_id=&quot;93285&quot;&gt;&lt;property id=&quot;20148&quot; value=&quot;5&quot;/&gt;&lt;property id=&quot;20300&quot; value=&quot;Slide 34 - &amp;quot;Step 2: Matrix Multiplication A Simple Host Code in C&amp;quot;&quot;/&gt;&lt;property id=&quot;20307&quot; value=&quot;726&quot;/&gt;&lt;/object&gt;&lt;object type=&quot;3&quot; unique_id=&quot;93286&quot;&gt;&lt;property id=&quot;20148&quot; value=&quot;5&quot;/&gt;&lt;property id=&quot;20300&quot; value=&quot;Slide 35 - &amp;quot;Multiply Using One Thread Block&amp;quot;&quot;/&gt;&lt;property id=&quot;20307&quot; value=&quot;727&quot;/&gt;&lt;/object&gt;&lt;object type=&quot;3&quot; unique_id=&quot;93287&quot;&gt;&lt;property id=&quot;20148&quot; value=&quot;5&quot;/&gt;&lt;property id=&quot;20300&quot; value=&quot;Slide 36 - &amp;quot;Step 3: Matrix Multiplication Host-side Main Program Code&amp;quot;&quot;/&gt;&lt;property id=&quot;20307&quot; value=&quot;728&quot;/&gt;&lt;/object&gt;&lt;object type=&quot;3&quot; unique_id=&quot;93288&quot;&gt;&lt;property id=&quot;20148&quot; value=&quot;5&quot;/&gt;&lt;property id=&quot;20300&quot; value=&quot;Slide 37 - &amp;quot;Step 3: Matrix Multiplication Host-side code&amp;quot;&quot;/&gt;&lt;property id=&quot;20307&quot; value=&quot;729&quot;/&gt;&lt;/object&gt;&lt;object type=&quot;3&quot; unique_id=&quot;93289&quot;&gt;&lt;property id=&quot;20148&quot; value=&quot;5&quot;/&gt;&lt;property id=&quot;20300&quot; value=&quot;Slide 38 - &amp;quot;Step 3: Matrix Multiplication Host-side Code (cont.)&amp;quot;&quot;/&gt;&lt;property id=&quot;20307&quot; value=&quot;730&quot;/&gt;&lt;/object&gt;&lt;object type=&quot;3&quot; unique_id=&quot;93290&quot;&gt;&lt;property id=&quot;20148&quot; value=&quot;5&quot;/&gt;&lt;property id=&quot;20300&quot; value=&quot;Slide 39 - &amp;quot;Step 4: Matrix Multiplication Device-side Kernel Function&amp;quot;&quot;/&gt;&lt;property id=&quot;20307&quot; value=&quot;731&quot;/&gt;&lt;/object&gt;&lt;object type=&quot;3&quot; unique_id=&quot;93291&quot;&gt;&lt;property id=&quot;20148&quot; value=&quot;5&quot;/&gt;&lt;property id=&quot;20300&quot; value=&quot;Slide 40 - &amp;quot;Step 4: Matrix Multiplication  Device-Side Kernel Function  (cont.)&amp;quot;&quot;/&gt;&lt;property id=&quot;20307&quot; value=&quot;732&quot;/&gt;&lt;/object&gt;&lt;object type=&quot;3&quot; unique_id=&quot;93292&quot;&gt;&lt;property id=&quot;20148&quot; value=&quot;5&quot;/&gt;&lt;property id=&quot;20300&quot; value=&quot;Slide 41 - &amp;quot;Step 5: Some Loose Ends&amp;quot;&quot;/&gt;&lt;property id=&quot;20307&quot; value=&quot;733&quot;/&gt;&lt;/object&gt;&lt;object type=&quot;3&quot; unique_id=&quot;93293&quot;&gt;&lt;property id=&quot;20148&quot; value=&quot;5&quot;/&gt;&lt;property id=&quot;20300&quot; value=&quot;Slide 42 - &amp;quot;Step 5: Some Loose Ends (cont.)&amp;quot;&quot;/&gt;&lt;property id=&quot;20307&quot; value=&quot;734&quot;/&gt;&lt;/object&gt;&lt;object type=&quot;3&quot; unique_id=&quot;93294&quot;&gt;&lt;property id=&quot;20148&quot; value=&quot;5&quot;/&gt;&lt;property id=&quot;20300&quot; value=&quot;Slide 43 - &amp;quot;Granularity Considerations&amp;quot;&quot;/&gt;&lt;property id=&quot;20307&quot; value=&quot;735&quot;/&gt;&lt;/object&gt;&lt;object type=&quot;3&quot; unique_id=&quot;93295&quot;&gt;&lt;property id=&quot;20148&quot; value=&quot;5&quot;/&gt;&lt;property id=&quot;20300&quot; value=&quot;Slide 44 - &amp;quot;What’s new since G80?&amp;quot;&quot;/&gt;&lt;property id=&quot;20307&quot; value=&quot;738&quot;/&gt;&lt;/object&gt;&lt;object type=&quot;3&quot; unique_id=&quot;93781&quot;&gt;&lt;property id=&quot;20148&quot; value=&quot;5&quot;/&gt;&lt;property id=&quot;20300&quot; value=&quot;Slide 45 - &amp;quot;Lecture  Outline&amp;quot;&quot;/&gt;&lt;property id=&quot;20307&quot; value=&quot;739&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5273</TotalTime>
  <Words>4729</Words>
  <Application>Microsoft Office PowerPoint</Application>
  <PresentationFormat>On-screen Show (4:3)</PresentationFormat>
  <Paragraphs>1053</Paragraphs>
  <Slides>46</Slides>
  <Notes>9</Notes>
  <HiddenSlides>3</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48" baseType="lpstr">
      <vt:lpstr>Office Theme</vt:lpstr>
      <vt:lpstr>Visio</vt:lpstr>
      <vt:lpstr>ECE/CS 757: Advanced  Computer Architecture II GPGPUs</vt:lpstr>
      <vt:lpstr>Lecture  Outline</vt:lpstr>
      <vt:lpstr>GPGPU</vt:lpstr>
      <vt:lpstr>Speedup of Applications</vt:lpstr>
      <vt:lpstr>Single-Program Multiple-Data (SPMD)</vt:lpstr>
      <vt:lpstr>Grids and Blocks</vt:lpstr>
      <vt:lpstr>CUDA Thread Block</vt:lpstr>
      <vt:lpstr>GeForce-8 Series HW Overview</vt:lpstr>
      <vt:lpstr>CUDA Processor Terminology</vt:lpstr>
      <vt:lpstr>Streaming Multiprocessor (SM)</vt:lpstr>
      <vt:lpstr>Thread Life Cycle in HW</vt:lpstr>
      <vt:lpstr>SM Executes Blocks</vt:lpstr>
      <vt:lpstr>Thread Scheduling/Execution</vt:lpstr>
      <vt:lpstr>SM Warp Scheduling</vt:lpstr>
      <vt:lpstr>SM Execution Pipeline</vt:lpstr>
      <vt:lpstr>Scoreboarding</vt:lpstr>
      <vt:lpstr>CUDA Device Memory</vt:lpstr>
      <vt:lpstr>Global, Constant, and Texture Memories (Long Latency Accesses)</vt:lpstr>
      <vt:lpstr>Parallel Memory Sharing</vt:lpstr>
      <vt:lpstr>SM Operand Collector</vt:lpstr>
      <vt:lpstr>Programmer View of Register File</vt:lpstr>
      <vt:lpstr>Constants</vt:lpstr>
      <vt:lpstr>Shared Memory</vt:lpstr>
      <vt:lpstr>Parallel Memory Architecture</vt:lpstr>
      <vt:lpstr>Bank Addressing Examples</vt:lpstr>
      <vt:lpstr>Memory Coalescing</vt:lpstr>
      <vt:lpstr>Extended C</vt:lpstr>
      <vt:lpstr>Extended C</vt:lpstr>
      <vt:lpstr>CUDA Programming Model: A Highly Multithreaded Coprocessor</vt:lpstr>
      <vt:lpstr>Thread Batching: Grids and Blocks</vt:lpstr>
      <vt:lpstr>Block and Thread IDs</vt:lpstr>
      <vt:lpstr>A Simple Running Example Matrix Multiplication</vt:lpstr>
      <vt:lpstr>Programming Model: Square Matrix Multiplication Example</vt:lpstr>
      <vt:lpstr>Step 1: Matrix Data Transfers</vt:lpstr>
      <vt:lpstr>Step 2: Matrix Multiplication A Simple Host Code in C</vt:lpstr>
      <vt:lpstr>Multiply Using One Thread Block</vt:lpstr>
      <vt:lpstr>Step 3: Matrix Multiplication Host-side Main Program Code</vt:lpstr>
      <vt:lpstr>Step 3: Matrix Multiplication Host-side code</vt:lpstr>
      <vt:lpstr>Step 3: Matrix Multiplication Host-side Code (cont.)</vt:lpstr>
      <vt:lpstr>Step 4: Matrix Multiplication Device-side Kernel Function</vt:lpstr>
      <vt:lpstr>Step 4: Matrix Multiplication  Device-Side Kernel Function  (cont.)</vt:lpstr>
      <vt:lpstr>Step 5: Some Loose Ends</vt:lpstr>
      <vt:lpstr>Step 5: Some Loose Ends (cont.)</vt:lpstr>
      <vt:lpstr>Granularity Considerations</vt:lpstr>
      <vt:lpstr>What’s new since G80?</vt:lpstr>
      <vt:lpstr>Lecture  Outline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mikko</dc:creator>
  <cp:lastModifiedBy>Mikko Lipasti</cp:lastModifiedBy>
  <cp:revision>131</cp:revision>
  <cp:lastPrinted>2013-04-03T01:03:25Z</cp:lastPrinted>
  <dcterms:created xsi:type="dcterms:W3CDTF">1601-01-01T00:00:00Z</dcterms:created>
  <dcterms:modified xsi:type="dcterms:W3CDTF">2017-04-10T16:51:01Z</dcterms:modified>
</cp:coreProperties>
</file>