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8" r:id="rId3"/>
    <p:sldId id="279" r:id="rId4"/>
    <p:sldId id="282" r:id="rId5"/>
    <p:sldId id="280" r:id="rId6"/>
    <p:sldId id="281" r:id="rId7"/>
    <p:sldId id="283" r:id="rId8"/>
    <p:sldId id="284" r:id="rId9"/>
    <p:sldId id="287" r:id="rId10"/>
    <p:sldId id="288" r:id="rId11"/>
    <p:sldId id="289" r:id="rId12"/>
    <p:sldId id="302" r:id="rId13"/>
    <p:sldId id="303" r:id="rId14"/>
    <p:sldId id="290" r:id="rId15"/>
    <p:sldId id="291" r:id="rId16"/>
    <p:sldId id="292" r:id="rId17"/>
    <p:sldId id="293" r:id="rId18"/>
    <p:sldId id="301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06D"/>
    <a:srgbClr val="C6A67F"/>
    <a:srgbClr val="E1D3B6"/>
    <a:srgbClr val="E1D7AC"/>
    <a:srgbClr val="E3D7BC"/>
    <a:srgbClr val="F1EEE4"/>
    <a:srgbClr val="9F0000"/>
    <a:srgbClr val="A70000"/>
    <a:srgbClr val="AB0000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7"/>
    <p:restoredTop sz="86087" autoAdjust="0"/>
  </p:normalViewPr>
  <p:slideViewPr>
    <p:cSldViewPr snapToGrid="0" snapToObjects="1">
      <p:cViewPr varScale="1">
        <p:scale>
          <a:sx n="75" d="100"/>
          <a:sy n="75" d="100"/>
        </p:scale>
        <p:origin x="1526" y="43"/>
      </p:cViewPr>
      <p:guideLst>
        <p:guide orient="horz" pos="645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v\Desktop\ECE%20757\CNN_MODEL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v\Desktop\ECE%20757\CNN_MODEL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Speedup</a:t>
            </a:r>
            <a:r>
              <a:rPr lang="en-US" baseline="0" dirty="0"/>
              <a:t> of CSRMM over GEMM for random sparsity (CPU)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Speedup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Sheet1!$A$5:$A$10</c:f>
              <c:numCache>
                <c:formatCode>General</c:formatCode>
                <c:ptCount val="6"/>
                <c:pt idx="1">
                  <c:v>0.95</c:v>
                </c:pt>
                <c:pt idx="2">
                  <c:v>0.96</c:v>
                </c:pt>
                <c:pt idx="3">
                  <c:v>0.97</c:v>
                </c:pt>
                <c:pt idx="4">
                  <c:v>0.98</c:v>
                </c:pt>
                <c:pt idx="5">
                  <c:v>0.99</c:v>
                </c:pt>
              </c:numCache>
            </c:numRef>
          </c:xVal>
          <c:yVal>
            <c:numRef>
              <c:f>Sheet1!$B$5:$B$10</c:f>
              <c:numCache>
                <c:formatCode>General</c:formatCode>
                <c:ptCount val="6"/>
                <c:pt idx="1">
                  <c:v>0.60199999999999998</c:v>
                </c:pt>
                <c:pt idx="2">
                  <c:v>0.75700000000000001</c:v>
                </c:pt>
                <c:pt idx="3">
                  <c:v>0.83</c:v>
                </c:pt>
                <c:pt idx="4">
                  <c:v>1.409</c:v>
                </c:pt>
                <c:pt idx="5">
                  <c:v>2.1960000000000002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9F-46A8-9C4C-A946302C6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2207776"/>
        <c:axId val="-382204656"/>
      </c:scatterChart>
      <c:valAx>
        <c:axId val="-38220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2204656"/>
        <c:crosses val="autoZero"/>
        <c:crossBetween val="midCat"/>
      </c:valAx>
      <c:valAx>
        <c:axId val="-38220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2207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 of</a:t>
            </a:r>
            <a:r>
              <a:rPr lang="en-US" baseline="0"/>
              <a:t> CSRMM over GEMM for random sparsity (GPU)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Sheet1!$J$4</c:f>
              <c:strCache>
                <c:ptCount val="1"/>
                <c:pt idx="0">
                  <c:v>Speedup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Sheet1!$I$5:$I$10</c:f>
              <c:numCache>
                <c:formatCode>General</c:formatCode>
                <c:ptCount val="6"/>
                <c:pt idx="1">
                  <c:v>0.95</c:v>
                </c:pt>
                <c:pt idx="2">
                  <c:v>0.96</c:v>
                </c:pt>
                <c:pt idx="3">
                  <c:v>0.97</c:v>
                </c:pt>
                <c:pt idx="4">
                  <c:v>0.98</c:v>
                </c:pt>
                <c:pt idx="5">
                  <c:v>0.99</c:v>
                </c:pt>
              </c:numCache>
            </c:numRef>
          </c:xVal>
          <c:yVal>
            <c:numRef>
              <c:f>Sheet1!$J$5:$J$10</c:f>
              <c:numCache>
                <c:formatCode>General</c:formatCode>
                <c:ptCount val="6"/>
                <c:pt idx="1">
                  <c:v>0.31397899263044698</c:v>
                </c:pt>
                <c:pt idx="2">
                  <c:v>0.34426376403936998</c:v>
                </c:pt>
                <c:pt idx="3">
                  <c:v>0.49769194933133898</c:v>
                </c:pt>
                <c:pt idx="4">
                  <c:v>0.51481869371083</c:v>
                </c:pt>
                <c:pt idx="5">
                  <c:v>0.51304304039423998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E6-4D80-9BCF-19484D4F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1176496"/>
        <c:axId val="-381173376"/>
      </c:scatterChart>
      <c:valAx>
        <c:axId val="-38117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1173376"/>
        <c:crosses val="autoZero"/>
        <c:crossBetween val="midCat"/>
      </c:valAx>
      <c:valAx>
        <c:axId val="-3811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1176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AEA7-3027-BF49-8D98-C9F29127087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5EAF-1AD2-024C-9CEA-210A3CE4E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43CC-DFA3-D748-87B1-D173CF9C20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4550-0B61-9F4E-901B-ECD58072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E2EAD93D-13F5-1547-8AB9-E36A1A5A8AC5}" type="datetime1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ig_Re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7E4ABAA7-8792-3249-95E1-68306673F8EB}" type="datetime1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FA1498D8-2452-384D-B8B1-90E6D75151B9}" type="datetime1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67133"/>
            <a:ext cx="7141589" cy="628777"/>
          </a:xfrm>
        </p:spPr>
        <p:txBody>
          <a:bodyPr anchor="t" anchorCtr="0">
            <a:noAutofit/>
          </a:bodyPr>
          <a:lstStyle>
            <a:lvl1pPr algn="l">
              <a:defRPr sz="28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1" y="1380846"/>
            <a:ext cx="3994816" cy="4745316"/>
          </a:xfrm>
        </p:spPr>
        <p:txBody>
          <a:bodyPr/>
          <a:lstStyle>
            <a:lvl1pPr marL="182880" indent="-192024">
              <a:spcBef>
                <a:spcPts val="800"/>
              </a:spcBef>
              <a:defRPr sz="2400" baseline="0"/>
            </a:lvl1pPr>
            <a:lvl2pPr marL="457200" indent="-201168">
              <a:spcBef>
                <a:spcPts val="600"/>
              </a:spcBef>
              <a:defRPr sz="2200"/>
            </a:lvl2pPr>
            <a:lvl3pPr marL="640080" indent="-182880">
              <a:spcBef>
                <a:spcPts val="600"/>
              </a:spcBef>
              <a:defRPr sz="2000"/>
            </a:lvl3pPr>
            <a:lvl4pPr marL="914400" indent="-182880">
              <a:spcBef>
                <a:spcPts val="500"/>
              </a:spcBef>
              <a:defRPr sz="1800" baseline="0"/>
            </a:lvl4pPr>
            <a:lvl5pPr marL="1097280" indent="-164592"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380846"/>
            <a:ext cx="2838531" cy="474531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AB0CF9AA-5288-E245-A061-C8C655E66BB5}" type="datetime1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4070"/>
            <a:ext cx="5486400" cy="6981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A1C1CCDF-4423-C34E-B6B9-5F907660D86A}" type="datetime1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755017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cap="all" spc="70" dirty="0">
                <a:solidFill>
                  <a:srgbClr val="BEA06D"/>
                </a:solidFill>
              </a:rPr>
              <a:t>University of Wisconsin-Madison </a:t>
            </a:r>
          </a:p>
        </p:txBody>
      </p:sp>
    </p:spTree>
    <p:extLst>
      <p:ext uri="{BB962C8B-B14F-4D97-AF65-F5344CB8AC3E}">
        <p14:creationId xmlns:p14="http://schemas.microsoft.com/office/powerpoint/2010/main" val="109410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5191" y="0"/>
            <a:ext cx="9239191" cy="6858000"/>
          </a:xfrm>
          <a:prstGeom prst="rect">
            <a:avLst/>
          </a:prstGeom>
          <a:gradFill flip="none" rotWithShape="1">
            <a:gsLst>
              <a:gs pos="63000">
                <a:srgbClr val="C3020B"/>
              </a:gs>
              <a:gs pos="92000">
                <a:srgbClr val="9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60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1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CFC8880B-AA47-5D42-ABDC-9241961D08C6}" type="datetime1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249328"/>
            <a:ext cx="7422468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713730"/>
            <a:ext cx="7422468" cy="51781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A61BE44D-17DC-6740-9B20-E06BD0C3A845}" type="datetime1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92" y="1600200"/>
            <a:ext cx="341532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 kern="1400" spc="2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86" y="1600200"/>
            <a:ext cx="340299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891C2C0D-BD5A-AD44-AA74-521B5A282F79}" type="datetime1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535113"/>
            <a:ext cx="3439981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2" y="2174875"/>
            <a:ext cx="3439981" cy="3951288"/>
          </a:xfrm>
        </p:spPr>
        <p:txBody>
          <a:bodyPr/>
          <a:lstStyle>
            <a:lvl1pPr marL="182880" indent="-182880">
              <a:spcBef>
                <a:spcPts val="800"/>
              </a:spcBef>
              <a:defRPr sz="2000" baseline="0"/>
            </a:lvl1pPr>
            <a:lvl2pPr marL="45720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97" y="1535113"/>
            <a:ext cx="3439980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97" y="2174875"/>
            <a:ext cx="3439980" cy="3951288"/>
          </a:xfrm>
        </p:spPr>
        <p:txBody>
          <a:bodyPr/>
          <a:lstStyle>
            <a:lvl1pPr marL="182880" indent="-182880">
              <a:defRPr sz="2000" baseline="0"/>
            </a:lvl1pPr>
            <a:lvl2pPr marL="54864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/>
          <a:lstStyle/>
          <a:p>
            <a:fld id="{DFC3EB51-1B61-3A43-A508-D0F8C216A386}" type="datetime1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3B6">
                <a:alpha val="80000"/>
              </a:srgbClr>
            </a:gs>
            <a:gs pos="32000">
              <a:srgbClr val="F1EEE4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1" y="1491808"/>
            <a:ext cx="7138886" cy="4437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Red_logo_bandP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55017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cap="all" spc="70" dirty="0">
                <a:solidFill>
                  <a:srgbClr val="BEA06D"/>
                </a:solidFill>
              </a:rPr>
              <a:t>University of Wisconsin-Madison </a:t>
            </a:r>
          </a:p>
        </p:txBody>
      </p:sp>
    </p:spTree>
    <p:extLst>
      <p:ext uri="{BB962C8B-B14F-4D97-AF65-F5344CB8AC3E}">
        <p14:creationId xmlns:p14="http://schemas.microsoft.com/office/powerpoint/2010/main" val="216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61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C3020B"/>
          </a:solidFill>
          <a:effectLst/>
          <a:latin typeface="Times New Roman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20B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554480" indent="-219456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82880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49" y="2345029"/>
            <a:ext cx="7772400" cy="840861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Sparse Convolutional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2750"/>
            <a:ext cx="7086600" cy="1356049"/>
          </a:xfrm>
        </p:spPr>
        <p:txBody>
          <a:bodyPr>
            <a:normAutofit/>
          </a:bodyPr>
          <a:lstStyle/>
          <a:p>
            <a:r>
              <a:rPr lang="en-US" sz="2400" dirty="0"/>
              <a:t>Sabareesh Ganapathy</a:t>
            </a:r>
          </a:p>
          <a:p>
            <a:r>
              <a:rPr lang="en-US" sz="2400" dirty="0"/>
              <a:t>Manav Garg</a:t>
            </a:r>
          </a:p>
          <a:p>
            <a:r>
              <a:rPr lang="en-US" sz="2400" dirty="0" err="1"/>
              <a:t>Prasanna</a:t>
            </a:r>
            <a:r>
              <a:rPr lang="en-US" sz="2400" dirty="0"/>
              <a:t> </a:t>
            </a:r>
            <a:r>
              <a:rPr lang="en-US" sz="2400" dirty="0" err="1"/>
              <a:t>Venkatesh</a:t>
            </a:r>
            <a:r>
              <a:rPr lang="en-US" sz="2400" dirty="0"/>
              <a:t> Srinivasan</a:t>
            </a:r>
          </a:p>
        </p:txBody>
      </p:sp>
    </p:spTree>
    <p:extLst>
      <p:ext uri="{BB962C8B-B14F-4D97-AF65-F5344CB8AC3E}">
        <p14:creationId xmlns:p14="http://schemas.microsoft.com/office/powerpoint/2010/main" val="91938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CPU- CSRMM vs GEMM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14096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CSRMM slower compared to GEMM.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Overhead depends on sparsity percentage.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240" y="1226820"/>
            <a:ext cx="6045200" cy="3636963"/>
          </a:xfrm>
        </p:spPr>
      </p:pic>
    </p:spTree>
    <p:extLst>
      <p:ext uri="{BB962C8B-B14F-4D97-AF65-F5344CB8AC3E}">
        <p14:creationId xmlns:p14="http://schemas.microsoft.com/office/powerpoint/2010/main" val="296104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 CSRMM vs GEMM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680" y="5028726"/>
            <a:ext cx="534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CSRMM overhead more in GPU.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GPU operations are faster compared to CPU.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652" y="1262780"/>
            <a:ext cx="5995988" cy="3906102"/>
          </a:xfrm>
        </p:spPr>
      </p:pic>
    </p:spTree>
    <p:extLst>
      <p:ext uri="{BB962C8B-B14F-4D97-AF65-F5344CB8AC3E}">
        <p14:creationId xmlns:p14="http://schemas.microsoft.com/office/powerpoint/2010/main" val="246659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Fully Connected Layer (FC)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91" y="1402936"/>
            <a:ext cx="7138886" cy="4723544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Fully Connected Layers form the final layers of a typical CNN and implemented as Matrix Vector Multiply operation. (GEMV).</a:t>
            </a:r>
          </a:p>
          <a:p>
            <a:endParaRPr lang="en-US" sz="3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Modified Caffe’s internal data structures (blob) to represent Weights of FC layer in sparse format. </a:t>
            </a:r>
          </a:p>
          <a:p>
            <a:endParaRPr lang="en-US" sz="3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/>
              <a:t>Sparse </a:t>
            </a:r>
            <a:r>
              <a:rPr lang="en-US" sz="3800" dirty="0"/>
              <a:t>Matrix-Vector Multiplication (</a:t>
            </a:r>
            <a:r>
              <a:rPr lang="en-US" sz="3800" dirty="0" err="1"/>
              <a:t>SpMV</a:t>
            </a:r>
            <a:r>
              <a:rPr lang="en-US" sz="3800" dirty="0"/>
              <a:t>) used for sparse computation.</a:t>
            </a:r>
            <a:endParaRPr lang="en-US" sz="4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Deep Compression Model used for analysis.</a:t>
            </a:r>
          </a:p>
          <a:p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53" y="2061754"/>
            <a:ext cx="5160207" cy="1702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834" y="6116320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taken from petewarden.com</a:t>
            </a:r>
          </a:p>
        </p:txBody>
      </p:sp>
    </p:spTree>
    <p:extLst>
      <p:ext uri="{BB962C8B-B14F-4D97-AF65-F5344CB8AC3E}">
        <p14:creationId xmlns:p14="http://schemas.microsoft.com/office/powerpoint/2010/main" val="323132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FC Layer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98" y="1387457"/>
            <a:ext cx="6556641" cy="3583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320" y="5394960"/>
            <a:ext cx="644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Speed-up of 3x observed for both CPU and GPU.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Multiply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C++ and </a:t>
            </a:r>
            <a:r>
              <a:rPr lang="en-US" dirty="0" err="1"/>
              <a:t>Cuda</a:t>
            </a:r>
            <a:r>
              <a:rPr lang="en-US" dirty="0"/>
              <a:t> programs were written to measure the time taken to execute only matrix multiplication routines.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allowed us to vary the sparsity of weight matrix to figure out the break-even point where CSRMM performs faster than GEMM.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of the weight matrix were chosen to be equal to that of the largest </a:t>
            </a:r>
            <a:r>
              <a:rPr lang="en-US" dirty="0" err="1"/>
              <a:t>AlexNet</a:t>
            </a:r>
            <a:r>
              <a:rPr lang="en-US" dirty="0"/>
              <a:t> CONV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zeros were distributed randomly in the weight matrix.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9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Multiply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7708"/>
            <a:ext cx="7138886" cy="443709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						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57061"/>
              </p:ext>
            </p:extLst>
          </p:nvPr>
        </p:nvGraphicFramePr>
        <p:xfrm>
          <a:off x="1841212" y="1402936"/>
          <a:ext cx="4470688" cy="263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841212" y="3926253"/>
          <a:ext cx="44706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467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 Scaling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Motivation:</a:t>
            </a:r>
          </a:p>
          <a:p>
            <a:endParaRPr lang="en-US" dirty="0"/>
          </a:p>
          <a:p>
            <a:r>
              <a:rPr lang="en-US" dirty="0"/>
              <a:t>As Sparse Matrix representation occupies significantly less space compared to dense representation, a larger working set can fit in the Cache/Memory system in the case of sparse.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Implementation:</a:t>
            </a:r>
          </a:p>
          <a:p>
            <a:endParaRPr lang="en-US" dirty="0"/>
          </a:p>
          <a:p>
            <a:r>
              <a:rPr lang="en-US" dirty="0"/>
              <a:t>As the “Weights” matrix was the one being passed in the Sparse format, we increased its size to a larger value.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6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GPU Results (GEMM vs CSRMM)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984"/>
              </p:ext>
            </p:extLst>
          </p:nvPr>
        </p:nvGraphicFramePr>
        <p:xfrm>
          <a:off x="1237770" y="1814743"/>
          <a:ext cx="5667059" cy="135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170">
                  <a:extLst>
                    <a:ext uri="{9D8B030D-6E8A-4147-A177-3AD203B41FA5}">
                      <a16:colId xmlns:a16="http://schemas.microsoft.com/office/drawing/2014/main" val="2631905704"/>
                    </a:ext>
                  </a:extLst>
                </a:gridCol>
                <a:gridCol w="211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Memory Used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Runtime (ns)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3377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/>
                        <a:t>60473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/>
                        <a:t>141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207910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87212"/>
              </p:ext>
            </p:extLst>
          </p:nvPr>
        </p:nvGraphicFramePr>
        <p:xfrm>
          <a:off x="1237770" y="3842830"/>
          <a:ext cx="5686271" cy="135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41">
                  <a:extLst>
                    <a:ext uri="{9D8B030D-6E8A-4147-A177-3AD203B41FA5}">
                      <a16:colId xmlns:a16="http://schemas.microsoft.com/office/drawing/2014/main" val="926846548"/>
                    </a:ext>
                  </a:extLst>
                </a:gridCol>
                <a:gridCol w="212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Memory Used (MB)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Runtime (ns)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/>
                        <a:t>96334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/>
                        <a:t>1947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/>
                        <a:t>184496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2792" y="3390900"/>
            <a:ext cx="53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GEMM vs CSRMM ( Weight Matrix = 25600 x 24000 )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352" y="1387796"/>
            <a:ext cx="516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GEMM vs CSRMM ( Weight Matrix = 256 x 1200 )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792" y="5285085"/>
            <a:ext cx="704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While GEMM is still faster in both cases, (GEMM/CSRMM) Time Ratio increases to </a:t>
            </a:r>
            <a:r>
              <a:rPr lang="en-US" b="1" dirty="0"/>
              <a:t>0.52</a:t>
            </a:r>
            <a:r>
              <a:rPr lang="en-US" dirty="0"/>
              <a:t> from </a:t>
            </a:r>
            <a:r>
              <a:rPr lang="en-US" b="1" dirty="0"/>
              <a:t>0.29</a:t>
            </a:r>
            <a:r>
              <a:rPr lang="en-US" dirty="0"/>
              <a:t> as the Weight Matrix Dimensions are bumped. </a:t>
            </a:r>
          </a:p>
        </p:txBody>
      </p:sp>
    </p:spTree>
    <p:extLst>
      <p:ext uri="{BB962C8B-B14F-4D97-AF65-F5344CB8AC3E}">
        <p14:creationId xmlns:p14="http://schemas.microsoft.com/office/powerpoint/2010/main" val="413263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GPU: Sparse X Sparse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91" y="1491808"/>
            <a:ext cx="7138886" cy="44370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IFM sparsity due to </a:t>
            </a:r>
            <a:r>
              <a:rPr lang="en-US" sz="1900" dirty="0" err="1"/>
              <a:t>ReLU</a:t>
            </a:r>
            <a:r>
              <a:rPr lang="en-US" sz="1900" dirty="0"/>
              <a:t> activation.  Sparsity in CONV layers of </a:t>
            </a:r>
            <a:r>
              <a:rPr lang="en-US" sz="1900" dirty="0" err="1"/>
              <a:t>AlexNet</a:t>
            </a:r>
            <a:r>
              <a:rPr lang="en-US" sz="1900" dirty="0"/>
              <a:t> given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CUSP library used in custom program for sparse x sparse multiply of IFM and Weights.</a:t>
            </a:r>
          </a:p>
          <a:p>
            <a:pPr marL="1028700" lvl="1"/>
            <a:r>
              <a:rPr lang="en-US" sz="1600" dirty="0"/>
              <a:t>Speedup of 4x observed compared to GEMM routine.</a:t>
            </a:r>
          </a:p>
          <a:p>
            <a:pPr marL="1028700" lvl="1"/>
            <a:r>
              <a:rPr lang="en-US" sz="1600" dirty="0"/>
              <a:t>Memory savings of 4.2x compared to GEMM.</a:t>
            </a:r>
          </a:p>
          <a:p>
            <a:pPr marL="1028700" lvl="1"/>
            <a:r>
              <a:rPr lang="en-US" sz="1600" dirty="0"/>
              <a:t>Could not scale to typical dimensions of </a:t>
            </a:r>
            <a:r>
              <a:rPr lang="en-US" sz="1600" dirty="0" err="1"/>
              <a:t>AlexNet</a:t>
            </a:r>
            <a:r>
              <a:rPr lang="en-US" sz="1600" dirty="0"/>
              <a:t>. This is in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sz="1900" dirty="0"/>
          </a:p>
          <a:p>
            <a:endParaRPr lang="en-US" sz="19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2878"/>
              </p:ext>
            </p:extLst>
          </p:nvPr>
        </p:nvGraphicFramePr>
        <p:xfrm>
          <a:off x="975360" y="227271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958194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41349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Sparsity</a:t>
                      </a:r>
                      <a:r>
                        <a:rPr lang="en-US" baseline="0" dirty="0"/>
                        <a:t> Percentage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3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0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5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74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0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Representing Matrices in Sparse Format results in significant Memory savings as expected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didn’t  observe any practical computational benefits for Convolutional Layers using library routines provide by MKL &amp; </a:t>
            </a:r>
            <a:r>
              <a:rPr lang="en-US" dirty="0" err="1">
                <a:solidFill>
                  <a:schemeClr val="tx1"/>
                </a:solidFill>
              </a:rPr>
              <a:t>cuSPARSE</a:t>
            </a:r>
            <a:r>
              <a:rPr lang="en-US" dirty="0">
                <a:solidFill>
                  <a:schemeClr val="tx1"/>
                </a:solidFill>
              </a:rPr>
              <a:t> for both CPU &amp; GPU.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Fully Connected Layers showed around 3x Speedup for layers having a high sparsity.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a large dataset &amp; GPU Memory, we might see drop in convolutional runtime for Sparse representation.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Sparse x Sparse computation showed promising results. Will be implemented in Caffe.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506582"/>
            <a:ext cx="7138885" cy="859629"/>
          </a:xfrm>
        </p:spPr>
        <p:txBody>
          <a:bodyPr/>
          <a:lstStyle/>
          <a:p>
            <a:r>
              <a:rPr lang="en-US" dirty="0"/>
              <a:t>Convolutional Neural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626" y="1582051"/>
            <a:ext cx="7468051" cy="3187535"/>
          </a:xfrm>
        </p:spPr>
      </p:pic>
      <p:sp>
        <p:nvSpPr>
          <p:cNvPr id="8" name="TextBox 7"/>
          <p:cNvSpPr txBox="1"/>
          <p:nvPr/>
        </p:nvSpPr>
        <p:spPr>
          <a:xfrm>
            <a:off x="560439" y="5132439"/>
            <a:ext cx="7281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of the art in Image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Terminology – Feature Maps,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Layers - Convolution, </a:t>
            </a:r>
            <a:r>
              <a:rPr lang="en-US" dirty="0" err="1"/>
              <a:t>ReLU</a:t>
            </a:r>
            <a:r>
              <a:rPr lang="en-US" dirty="0"/>
              <a:t>, Pooling, Fully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- </a:t>
            </a:r>
            <a:r>
              <a:rPr lang="en-US" dirty="0" err="1"/>
              <a:t>AlexNet</a:t>
            </a:r>
            <a:r>
              <a:rPr lang="en-US" dirty="0"/>
              <a:t> 2012</a:t>
            </a:r>
          </a:p>
          <a:p>
            <a:r>
              <a:rPr lang="en-US" sz="1200" i="1" dirty="0"/>
              <a:t>			    </a:t>
            </a:r>
          </a:p>
          <a:p>
            <a:r>
              <a:rPr lang="en-US" sz="1200" i="1" dirty="0"/>
              <a:t>				           (Image taken from mdpi.com)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6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  <a:p>
            <a:pPr algn="ctr"/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09062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in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Trained networks occupy huge memory. (~200MB for </a:t>
            </a:r>
            <a:r>
              <a:rPr lang="en-US" dirty="0" err="1"/>
              <a:t>AlexNet</a:t>
            </a:r>
            <a:r>
              <a:rPr lang="en-US" dirty="0"/>
              <a:t>)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Many DRAM accesses.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Filters can be sparse. Sparsity percentage for filters in </a:t>
            </a:r>
            <a:r>
              <a:rPr lang="en-US" dirty="0" err="1"/>
              <a:t>Alexnet</a:t>
            </a:r>
            <a:r>
              <a:rPr lang="en-US" dirty="0"/>
              <a:t> convolutional layers shown below.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Sparsity too 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Thresholding in inference will lead to accuracy 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 for sparsity during training.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797"/>
              </p:ext>
            </p:extLst>
          </p:nvPr>
        </p:nvGraphicFramePr>
        <p:xfrm>
          <a:off x="973393" y="296867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60892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46225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 </a:t>
                      </a:r>
                      <a:r>
                        <a:rPr lang="en-US" baseline="0" dirty="0"/>
                        <a:t>    </a:t>
                      </a:r>
                      <a:r>
                        <a:rPr lang="en-US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Sparsity  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13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CONV2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38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CONV3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8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CONV4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4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in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Compression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Pruning low-weight values, retrain to recover accuracy.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Less storage and also speedup reported in Fully Connected layers.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 Sparsity Learning (SSL) in Deep Neural Networks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Employs locality optimization for sparse weights.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Memory savings and speedup in Convolutional layers.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93452"/>
              </p:ext>
            </p:extLst>
          </p:nvPr>
        </p:nvGraphicFramePr>
        <p:xfrm>
          <a:off x="988450" y="360034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588953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8518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Sparsity 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CONV1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5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CONV2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5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CONV3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5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CONV4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0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CONV5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4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44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Open-source framework to build and run convolutional neural 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Python and C++ interface for inference.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code in C++ and </a:t>
            </a:r>
            <a:r>
              <a:rPr lang="en-US" dirty="0" err="1"/>
              <a:t>Cuda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Employs efficient data structures for feature maps and weights.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Blob data structure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Caffe Model Zoo -  Repository of CNN models for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Pretrained models for base and compressed versions of </a:t>
            </a:r>
            <a:r>
              <a:rPr lang="en-US" dirty="0" err="1"/>
              <a:t>AlexNet</a:t>
            </a:r>
            <a:r>
              <a:rPr lang="en-US" dirty="0"/>
              <a:t> available in the Model zoo.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5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= Matrix Multiply </a:t>
            </a:r>
          </a:p>
        </p:txBody>
      </p:sp>
      <p:sp>
        <p:nvSpPr>
          <p:cNvPr id="4" name="Cube 3"/>
          <p:cNvSpPr/>
          <p:nvPr/>
        </p:nvSpPr>
        <p:spPr>
          <a:xfrm>
            <a:off x="538847" y="1637980"/>
            <a:ext cx="1766489" cy="205996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589024" y="1266852"/>
            <a:ext cx="678424" cy="66090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3593445" y="2167158"/>
            <a:ext cx="669582" cy="63478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581448" y="3115118"/>
            <a:ext cx="669582" cy="63478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4679209" y="2263064"/>
            <a:ext cx="841628" cy="5379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81831" y="2710107"/>
            <a:ext cx="9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11" name="Flowchart: Summing Junction 10"/>
          <p:cNvSpPr/>
          <p:nvPr/>
        </p:nvSpPr>
        <p:spPr>
          <a:xfrm>
            <a:off x="2648809" y="2366413"/>
            <a:ext cx="441038" cy="404418"/>
          </a:xfrm>
          <a:prstGeom prst="flowChartSummingJunc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6024562" y="1660050"/>
            <a:ext cx="1451011" cy="166487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8847" y="3768119"/>
            <a:ext cx="158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IFM: 227x227x3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011" y="3846561"/>
            <a:ext cx="193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Filter: 11x11x3x96</a:t>
            </a:r>
          </a:p>
          <a:p>
            <a:r>
              <a:rPr lang="en-US" sz="1400" dirty="0"/>
              <a:t>Stride: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3948" y="3409045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OFM: 55x55x96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890" y="4555684"/>
            <a:ext cx="6574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IFM converted to 363x3025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filter looks at 11x11x3 input volume, 55 locations along W,H.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Weights converted to 96x363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OFM = Weights x IFM.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BLAS libraries used to implement matrix multiply ( GEMM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MKL for CPU,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CuBLAS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GPU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Multiply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Weight matrix can be represented in sparse format for sparse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Compressed Sparse Row Format. Matrix converted to arrays to represent non-zero values.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Array A  - Contains non zero values.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Array JA - Column index of each element in A.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Array IA -  Cumulative sum of number of non-zero values in previous rows.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 representation saves memory and could result in efficient computation.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Wen-Wei – New Caffe branch for sparse convolution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Represent convolutional layer weights in CSR format.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Uses sparse matrix multiply routines. (CSRMM)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Weight in sparse format, IFM in dense , Output is in dense.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MKL library for CPU, </a:t>
            </a:r>
            <a:r>
              <a:rPr lang="en-US" sz="1600" dirty="0" err="1"/>
              <a:t>cuSPARSE</a:t>
            </a:r>
            <a:r>
              <a:rPr lang="en-US" sz="1600" dirty="0"/>
              <a:t> for GPU.</a:t>
            </a:r>
          </a:p>
          <a:p>
            <a:pPr marL="142875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 gem5-gpu was planned to be used as simulation framework. Gem5 ended up being very slow due to the large size of Deep Neural Networks.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was performed by running Caffe and </a:t>
            </a:r>
            <a:r>
              <a:rPr lang="en-US" dirty="0" err="1"/>
              <a:t>Cuda</a:t>
            </a:r>
            <a:r>
              <a:rPr lang="en-US" dirty="0"/>
              <a:t> programs on Native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CPU analysis, AWS system with 2 Intel Xeon cores running @ 2.4GHz was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GPU analysis, </a:t>
            </a:r>
            <a:r>
              <a:rPr lang="en-US" dirty="0" err="1"/>
              <a:t>dodeca</a:t>
            </a:r>
            <a:r>
              <a:rPr lang="en-US" dirty="0"/>
              <a:t> system with NVIDIA GeForce GTX 1080 GPU was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9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91" y="1278448"/>
            <a:ext cx="7138886" cy="49191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Deep Compression and SSL trained networks were used for analysis. Both showed similar trends.</a:t>
            </a:r>
          </a:p>
          <a:p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Memory savings obtained with sparse representation is given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The time taken for the multiplication was recorded. Conversion time to CSR format was not included as weights are </a:t>
            </a:r>
            <a:r>
              <a:rPr lang="en-US" sz="2100" dirty="0" err="1"/>
              <a:t>sparsified</a:t>
            </a:r>
            <a:r>
              <a:rPr lang="en-US" sz="2100" dirty="0"/>
              <a:t> only once for a set of IFMs.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24035"/>
              </p:ext>
            </p:extLst>
          </p:nvPr>
        </p:nvGraphicFramePr>
        <p:xfrm>
          <a:off x="1234394" y="2747145"/>
          <a:ext cx="5664246" cy="210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23">
                  <a:extLst>
                    <a:ext uri="{9D8B030D-6E8A-4147-A177-3AD203B41FA5}">
                      <a16:colId xmlns:a16="http://schemas.microsoft.com/office/drawing/2014/main" val="149240569"/>
                    </a:ext>
                  </a:extLst>
                </a:gridCol>
                <a:gridCol w="2832123">
                  <a:extLst>
                    <a:ext uri="{9D8B030D-6E8A-4147-A177-3AD203B41FA5}">
                      <a16:colId xmlns:a16="http://schemas.microsoft.com/office/drawing/2014/main" val="2623719430"/>
                    </a:ext>
                  </a:extLst>
                </a:gridCol>
              </a:tblGrid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Memory Saving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66981"/>
                  </a:ext>
                </a:extLst>
              </a:tr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75644"/>
                  </a:ext>
                </a:extLst>
              </a:tr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52590"/>
                  </a:ext>
                </a:extLst>
              </a:tr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2877"/>
                  </a:ext>
                </a:extLst>
              </a:tr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30339"/>
                  </a:ext>
                </a:extLst>
              </a:tr>
              <a:tr h="351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5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07064"/>
      </p:ext>
    </p:extLst>
  </p:cSld>
  <p:clrMapOvr>
    <a:masterClrMapping/>
  </p:clrMapOvr>
</p:sld>
</file>

<file path=ppt/theme/theme1.xml><?xml version="1.0" encoding="utf-8"?>
<a:theme xmlns:a="http://schemas.openxmlformats.org/drawingml/2006/main" name="UW_PP1_UW_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UW_PP1_UW_intro.potx</Template>
  <TotalTime>1326</TotalTime>
  <Words>1123</Words>
  <Application>Microsoft Office PowerPoint</Application>
  <PresentationFormat>On-screen Show (4:3)</PresentationFormat>
  <Paragraphs>254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UW_PP1_UW_intro</vt:lpstr>
      <vt:lpstr>Analysis of Sparse Convolutional Neural Networks</vt:lpstr>
      <vt:lpstr>Convolutional Neural Network</vt:lpstr>
      <vt:lpstr>Sparsity in Networks</vt:lpstr>
      <vt:lpstr>Sparsity in Networks</vt:lpstr>
      <vt:lpstr>Caffe Framework</vt:lpstr>
      <vt:lpstr>Convolution = Matrix Multiply </vt:lpstr>
      <vt:lpstr>Sparse Matrix Multiply</vt:lpstr>
      <vt:lpstr>Analysis Framework</vt:lpstr>
      <vt:lpstr>Convolutional Layer Analysis</vt:lpstr>
      <vt:lpstr>CPU- CSRMM vs GEMM</vt:lpstr>
      <vt:lpstr>GPU- CSRMM vs GEMM</vt:lpstr>
      <vt:lpstr>Fully Connected Layer (FC) Analysis</vt:lpstr>
      <vt:lpstr>FC Layer Analysis</vt:lpstr>
      <vt:lpstr>Matrix Multiply Analysis</vt:lpstr>
      <vt:lpstr>Matrix Multiply Analysis</vt:lpstr>
      <vt:lpstr>GPU Memory Scaling Experiment</vt:lpstr>
      <vt:lpstr>GPU Results (GEMM vs CSRMM)</vt:lpstr>
      <vt:lpstr>GPU: Sparse X Sparse</vt:lpstr>
      <vt:lpstr>CONCLUSION</vt:lpstr>
      <vt:lpstr>PowerPoint Presentation</vt:lpstr>
    </vt:vector>
  </TitlesOfParts>
  <Company>University of Wisconsin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Rinehart</dc:creator>
  <cp:lastModifiedBy>sabareesh ganapathy</cp:lastModifiedBy>
  <cp:revision>197</cp:revision>
  <cp:lastPrinted>2014-12-02T16:40:54Z</cp:lastPrinted>
  <dcterms:created xsi:type="dcterms:W3CDTF">2012-12-04T20:12:51Z</dcterms:created>
  <dcterms:modified xsi:type="dcterms:W3CDTF">2017-05-01T00:46:04Z</dcterms:modified>
</cp:coreProperties>
</file>