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4.xml" ContentType="application/vnd.openxmlformats-officedocument.presentationml.notesSlide+xml"/>
  <Override PartName="/ppt/tags/tag4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8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9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0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2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3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4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5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6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7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18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9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4" r:id="rId1"/>
  </p:sldMasterIdLst>
  <p:notesMasterIdLst>
    <p:notesMasterId r:id="rId69"/>
  </p:notesMasterIdLst>
  <p:handoutMasterIdLst>
    <p:handoutMasterId r:id="rId70"/>
  </p:handoutMasterIdLst>
  <p:sldIdLst>
    <p:sldId id="338" r:id="rId2"/>
    <p:sldId id="438" r:id="rId3"/>
    <p:sldId id="439" r:id="rId4"/>
    <p:sldId id="442" r:id="rId5"/>
    <p:sldId id="441" r:id="rId6"/>
    <p:sldId id="440" r:id="rId7"/>
    <p:sldId id="340" r:id="rId8"/>
    <p:sldId id="437" r:id="rId9"/>
    <p:sldId id="343" r:id="rId10"/>
    <p:sldId id="342" r:id="rId11"/>
    <p:sldId id="339" r:id="rId12"/>
    <p:sldId id="344" r:id="rId13"/>
    <p:sldId id="347" r:id="rId14"/>
    <p:sldId id="443" r:id="rId15"/>
    <p:sldId id="444" r:id="rId16"/>
    <p:sldId id="445" r:id="rId17"/>
    <p:sldId id="348" r:id="rId18"/>
    <p:sldId id="349" r:id="rId19"/>
    <p:sldId id="350" r:id="rId20"/>
    <p:sldId id="351" r:id="rId21"/>
    <p:sldId id="352" r:id="rId22"/>
    <p:sldId id="356" r:id="rId23"/>
    <p:sldId id="365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434" r:id="rId33"/>
    <p:sldId id="366" r:id="rId34"/>
    <p:sldId id="367" r:id="rId35"/>
    <p:sldId id="379" r:id="rId36"/>
    <p:sldId id="368" r:id="rId37"/>
    <p:sldId id="369" r:id="rId38"/>
    <p:sldId id="370" r:id="rId39"/>
    <p:sldId id="371" r:id="rId40"/>
    <p:sldId id="446" r:id="rId41"/>
    <p:sldId id="447" r:id="rId42"/>
    <p:sldId id="448" r:id="rId43"/>
    <p:sldId id="449" r:id="rId44"/>
    <p:sldId id="435" r:id="rId45"/>
    <p:sldId id="374" r:id="rId46"/>
    <p:sldId id="375" r:id="rId47"/>
    <p:sldId id="455" r:id="rId48"/>
    <p:sldId id="456" r:id="rId49"/>
    <p:sldId id="457" r:id="rId50"/>
    <p:sldId id="458" r:id="rId51"/>
    <p:sldId id="459" r:id="rId52"/>
    <p:sldId id="460" r:id="rId53"/>
    <p:sldId id="376" r:id="rId54"/>
    <p:sldId id="450" r:id="rId55"/>
    <p:sldId id="451" r:id="rId56"/>
    <p:sldId id="454" r:id="rId57"/>
    <p:sldId id="461" r:id="rId58"/>
    <p:sldId id="462" r:id="rId59"/>
    <p:sldId id="463" r:id="rId60"/>
    <p:sldId id="464" r:id="rId61"/>
    <p:sldId id="465" r:id="rId62"/>
    <p:sldId id="466" r:id="rId63"/>
    <p:sldId id="467" r:id="rId64"/>
    <p:sldId id="377" r:id="rId65"/>
    <p:sldId id="380" r:id="rId66"/>
    <p:sldId id="468" r:id="rId67"/>
    <p:sldId id="469" r:id="rId68"/>
  </p:sldIdLst>
  <p:sldSz cx="9144000" cy="6858000" type="screen4x3"/>
  <p:notesSz cx="7315200" cy="9601200"/>
  <p:custDataLst>
    <p:tags r:id="rId7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FF0000"/>
    <a:srgbClr val="FF9933"/>
    <a:srgbClr val="000000"/>
    <a:srgbClr val="006600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08" autoAdjust="0"/>
  </p:normalViewPr>
  <p:slideViewPr>
    <p:cSldViewPr>
      <p:cViewPr varScale="1">
        <p:scale>
          <a:sx n="81" d="100"/>
          <a:sy n="81" d="100"/>
        </p:scale>
        <p:origin x="117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8"/>
    </p:cViewPr>
  </p:sorterViewPr>
  <p:notesViewPr>
    <p:cSldViewPr>
      <p:cViewPr varScale="1">
        <p:scale>
          <a:sx n="55" d="100"/>
          <a:sy n="55" d="100"/>
        </p:scale>
        <p:origin x="-1800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54.xml"/><Relationship Id="rId3" Type="http://schemas.openxmlformats.org/officeDocument/2006/relationships/slide" Target="slides/slide14.xml"/><Relationship Id="rId7" Type="http://schemas.openxmlformats.org/officeDocument/2006/relationships/slide" Target="slides/slide29.xml"/><Relationship Id="rId2" Type="http://schemas.openxmlformats.org/officeDocument/2006/relationships/slide" Target="slides/slide13.xml"/><Relationship Id="rId1" Type="http://schemas.openxmlformats.org/officeDocument/2006/relationships/slide" Target="slides/slide6.xml"/><Relationship Id="rId6" Type="http://schemas.openxmlformats.org/officeDocument/2006/relationships/slide" Target="slides/slide21.xml"/><Relationship Id="rId5" Type="http://schemas.openxmlformats.org/officeDocument/2006/relationships/slide" Target="slides/slide19.xml"/><Relationship Id="rId10" Type="http://schemas.openxmlformats.org/officeDocument/2006/relationships/slide" Target="slides/slide59.xml"/><Relationship Id="rId4" Type="http://schemas.openxmlformats.org/officeDocument/2006/relationships/slide" Target="slides/slide17.xml"/><Relationship Id="rId9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58140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Parallelism and the Design of Parallel Computers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Lecture 1: Course  Introduction</a:t>
            </a:r>
            <a:endParaRPr 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err="1" smtClean="0"/>
              <a:t>Mikko</a:t>
            </a:r>
            <a:r>
              <a:rPr lang="en-US" dirty="0" smtClean="0"/>
              <a:t> </a:t>
            </a:r>
            <a:r>
              <a:rPr lang="en-US" dirty="0" err="1" smtClean="0"/>
              <a:t>Lipasti</a:t>
            </a:r>
            <a:r>
              <a:rPr lang="en-US" dirty="0" smtClean="0"/>
              <a:t>-University of Wisconsin</a:t>
            </a:r>
            <a:endParaRPr 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0B31478-DE34-4D72-A208-C14F59E1A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86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3775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685A651-65C8-4409-9DE4-600BA02D2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10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FB7D70-AB33-4513-A830-6716CECEA38B}" type="slidenum">
              <a:rPr kumimoji="0" lang="en-US" altLang="en-US"/>
              <a:pPr>
                <a:spcBef>
                  <a:spcPct val="0"/>
                </a:spcBef>
              </a:pPr>
              <a:t>4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2036463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94F2BA2A-054B-48BD-B306-D390555AD11C}" type="slidenum">
              <a:rPr kumimoji="0" lang="en-US" altLang="en-US" smtClean="0"/>
              <a:pPr>
                <a:spcBef>
                  <a:spcPct val="0"/>
                </a:spcBef>
                <a:defRPr/>
              </a:pPr>
              <a:t>19</a:t>
            </a:fld>
            <a:endParaRPr kumimoji="0" lang="en-US" alt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Decode: PC = PC + DISP (adder) (1 cycle penalty)</a:t>
            </a:r>
          </a:p>
          <a:p>
            <a:r>
              <a:rPr lang="en-US" altLang="en-US" smtClean="0"/>
              <a:t>Dispatch: PC = (R2) ( 2 cycle penalty)</a:t>
            </a:r>
          </a:p>
          <a:p>
            <a:r>
              <a:rPr lang="en-US" altLang="en-US" smtClean="0"/>
              <a:t>Execute: PC = (R2) + offset (3 cycle penalty)</a:t>
            </a:r>
          </a:p>
          <a:p>
            <a:r>
              <a:rPr lang="en-US" altLang="en-US" smtClean="0"/>
              <a:t>Both cond &amp; uncond</a:t>
            </a:r>
          </a:p>
          <a:p>
            <a:r>
              <a:rPr lang="en-US" altLang="en-US" smtClean="0"/>
              <a:t>Guess target address? Keep history based on branch address</a:t>
            </a:r>
          </a:p>
        </p:txBody>
      </p:sp>
    </p:spTree>
    <p:extLst>
      <p:ext uri="{BB962C8B-B14F-4D97-AF65-F5344CB8AC3E}">
        <p14:creationId xmlns:p14="http://schemas.microsoft.com/office/powerpoint/2010/main" val="1309362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70036998-9DA8-47D7-8EE0-590335F65CEB}" type="slidenum">
              <a:rPr kumimoji="0" lang="en-US" altLang="en-US" smtClean="0"/>
              <a:pPr>
                <a:spcBef>
                  <a:spcPct val="0"/>
                </a:spcBef>
                <a:defRPr/>
              </a:pPr>
              <a:t>20</a:t>
            </a:fld>
            <a:endParaRPr kumimoji="0" lang="en-US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Dispatch: RD (2 cycle penalty)</a:t>
            </a:r>
          </a:p>
          <a:p>
            <a:r>
              <a:rPr lang="en-US" altLang="en-US" smtClean="0"/>
              <a:t>Execute: Status (3 cycle penalty)</a:t>
            </a:r>
          </a:p>
          <a:p>
            <a:r>
              <a:rPr lang="en-US" altLang="en-US" smtClean="0"/>
              <a:t>Both cond &amp; uncond</a:t>
            </a:r>
          </a:p>
          <a:p>
            <a:r>
              <a:rPr lang="en-US" altLang="en-US" smtClean="0"/>
              <a:t>Guess taken vs. not taken</a:t>
            </a:r>
          </a:p>
        </p:txBody>
      </p:sp>
    </p:spTree>
    <p:extLst>
      <p:ext uri="{BB962C8B-B14F-4D97-AF65-F5344CB8AC3E}">
        <p14:creationId xmlns:p14="http://schemas.microsoft.com/office/powerpoint/2010/main" val="3971364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E4341CDB-BAC1-469B-822D-556671DE430C}" type="slidenum">
              <a:rPr kumimoji="0" lang="en-US" altLang="en-US" smtClean="0"/>
              <a:pPr>
                <a:spcBef>
                  <a:spcPct val="0"/>
                </a:spcBef>
                <a:defRPr/>
              </a:pPr>
              <a:t>21</a:t>
            </a:fld>
            <a:endParaRPr kumimoji="0" lang="en-US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Fetch: PC = PC + 4</a:t>
            </a:r>
          </a:p>
          <a:p>
            <a:r>
              <a:rPr lang="en-US" altLang="en-US" smtClean="0"/>
              <a:t>BTB (cache) contains k cycles of history, generates guess</a:t>
            </a:r>
          </a:p>
          <a:p>
            <a:r>
              <a:rPr lang="en-US" altLang="en-US" smtClean="0"/>
              <a:t>Execute: corrects wrong guess</a:t>
            </a:r>
          </a:p>
        </p:txBody>
      </p:sp>
    </p:spTree>
    <p:extLst>
      <p:ext uri="{BB962C8B-B14F-4D97-AF65-F5344CB8AC3E}">
        <p14:creationId xmlns:p14="http://schemas.microsoft.com/office/powerpoint/2010/main" val="1822962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F8110098-FF97-4D56-9971-2295E8C5FC10}" type="slidenum">
              <a:rPr kumimoji="0" lang="en-US" altLang="en-US" smtClean="0"/>
              <a:pPr>
                <a:spcBef>
                  <a:spcPct val="0"/>
                </a:spcBef>
                <a:defRPr/>
              </a:pPr>
              <a:t>26</a:t>
            </a:fld>
            <a:endParaRPr kumimoji="0" lang="en-US" alt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035" y="4561226"/>
            <a:ext cx="5367130" cy="431857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“squash” on instructions following NT prediction</a:t>
            </a:r>
          </a:p>
        </p:txBody>
      </p:sp>
    </p:spTree>
    <p:extLst>
      <p:ext uri="{BB962C8B-B14F-4D97-AF65-F5344CB8AC3E}">
        <p14:creationId xmlns:p14="http://schemas.microsoft.com/office/powerpoint/2010/main" val="3576190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581A1908-E131-4ED8-B835-44DEE85C8ADB}" type="slidenum">
              <a:rPr kumimoji="0" lang="en-US" altLang="en-US" smtClean="0"/>
              <a:pPr>
                <a:spcBef>
                  <a:spcPct val="0"/>
                </a:spcBef>
                <a:defRPr/>
              </a:pPr>
              <a:t>27</a:t>
            </a:fld>
            <a:endParaRPr kumimoji="0" lang="en-US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035" y="4561226"/>
            <a:ext cx="5367130" cy="431857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5637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DDBE0C5E-E48B-4127-BCF7-28CEB5D73B47}" type="slidenum">
              <a:rPr kumimoji="0" lang="en-US" altLang="en-US" smtClean="0"/>
              <a:pPr>
                <a:spcBef>
                  <a:spcPct val="0"/>
                </a:spcBef>
                <a:defRPr/>
              </a:pPr>
              <a:t>28</a:t>
            </a:fld>
            <a:endParaRPr kumimoji="0" lang="en-US" alt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RISC vs. CISC: inherently serial</a:t>
            </a:r>
          </a:p>
          <a:p>
            <a:r>
              <a:rPr lang="en-US" altLang="en-US" smtClean="0"/>
              <a:t>Find branches early: redirect fetch</a:t>
            </a:r>
          </a:p>
          <a:p>
            <a:r>
              <a:rPr lang="en-US" altLang="en-US" smtClean="0"/>
              <a:t>Detect dependences: nxn comparators (pairwise)</a:t>
            </a:r>
          </a:p>
          <a:p>
            <a:r>
              <a:rPr lang="en-US" altLang="en-US" smtClean="0"/>
              <a:t>RISC: fixed length, regular format, easier</a:t>
            </a:r>
          </a:p>
          <a:p>
            <a:r>
              <a:rPr lang="en-US" altLang="en-US" smtClean="0"/>
              <a:t>CISC: can be multiple stages (lots of work), P6: I$ =&gt; decode is 5 cycles, often translates into internal RISC-like uops or ROPs</a:t>
            </a:r>
          </a:p>
        </p:txBody>
      </p:sp>
    </p:spTree>
    <p:extLst>
      <p:ext uri="{BB962C8B-B14F-4D97-AF65-F5344CB8AC3E}">
        <p14:creationId xmlns:p14="http://schemas.microsoft.com/office/powerpoint/2010/main" val="1075930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F92A73BD-8BAB-4C0F-8AE5-479E179AC5C4}" type="slidenum">
              <a:rPr kumimoji="0" lang="en-US" altLang="en-US" smtClean="0"/>
              <a:pPr>
                <a:spcBef>
                  <a:spcPct val="0"/>
                </a:spcBef>
                <a:defRPr/>
              </a:pPr>
              <a:t>29</a:t>
            </a:fld>
            <a:endParaRPr kumimoji="0" lang="en-US" alt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16B/cycle delivered from I$ into FIFO instruction buffer</a:t>
            </a:r>
          </a:p>
          <a:p>
            <a:r>
              <a:rPr lang="en-US" altLang="en-US" smtClean="0"/>
              <a:t>Decoder 0 is fully general, 1 &amp; 2 can handle only simple uops.</a:t>
            </a:r>
          </a:p>
          <a:p>
            <a:r>
              <a:rPr lang="en-US" altLang="en-US" smtClean="0"/>
              <a:t>Enter centralized window (reservation station); wait here until operands ready, structural hazards resolved.</a:t>
            </a:r>
          </a:p>
          <a:p>
            <a:r>
              <a:rPr lang="en-US" altLang="en-US" smtClean="0"/>
              <a:t>Why is this bad? Branch penalty; need a good branch predictor.</a:t>
            </a:r>
          </a:p>
          <a:p>
            <a:r>
              <a:rPr lang="en-US" altLang="en-US" smtClean="0"/>
              <a:t>Other option: predecode bits</a:t>
            </a:r>
          </a:p>
        </p:txBody>
      </p:sp>
    </p:spTree>
    <p:extLst>
      <p:ext uri="{BB962C8B-B14F-4D97-AF65-F5344CB8AC3E}">
        <p14:creationId xmlns:p14="http://schemas.microsoft.com/office/powerpoint/2010/main" val="3273061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16D6D8FD-3A29-47E5-80C9-768ACDD04AC4}" type="slidenum">
              <a:rPr kumimoji="0" lang="en-US" altLang="en-US" smtClean="0"/>
              <a:pPr>
                <a:spcBef>
                  <a:spcPct val="0"/>
                </a:spcBef>
                <a:defRPr/>
              </a:pPr>
              <a:t>31</a:t>
            </a:fld>
            <a:endParaRPr kumimoji="0" lang="en-US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2812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1DBFA4D6-13D0-4FFD-93DE-DC312D5A0028}" type="slidenum">
              <a:rPr kumimoji="0" lang="en-US" altLang="en-US" smtClean="0"/>
              <a:pPr>
                <a:spcBef>
                  <a:spcPct val="0"/>
                </a:spcBef>
                <a:defRPr/>
              </a:pPr>
              <a:t>34</a:t>
            </a:fld>
            <a:endParaRPr kumimoji="0" lang="en-US" alt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Distributed, with localized control (easy win: break up based on data type, I.e. FP vs. integer)</a:t>
            </a:r>
          </a:p>
          <a:p>
            <a:r>
              <a:rPr lang="en-US" altLang="en-US" smtClean="0"/>
              <a:t>Less efficient utilization, but each unit is smaller since can be single-ported (for dispatch and issue)</a:t>
            </a:r>
          </a:p>
          <a:p>
            <a:r>
              <a:rPr lang="en-US" altLang="en-US" smtClean="0"/>
              <a:t>Must tune for proper utilization</a:t>
            </a:r>
          </a:p>
        </p:txBody>
      </p:sp>
    </p:spTree>
    <p:extLst>
      <p:ext uri="{BB962C8B-B14F-4D97-AF65-F5344CB8AC3E}">
        <p14:creationId xmlns:p14="http://schemas.microsoft.com/office/powerpoint/2010/main" val="1169452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45C204D7-1AB0-4D7A-A86A-1EFAE9428D72}" type="slidenum">
              <a:rPr kumimoji="0" lang="en-US" altLang="en-US" smtClean="0"/>
              <a:pPr>
                <a:spcBef>
                  <a:spcPct val="0"/>
                </a:spcBef>
                <a:defRPr/>
              </a:pPr>
              <a:t>53</a:t>
            </a:fld>
            <a:endParaRPr kumimoji="0"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Duplicating load/store pipelines is fundamentally harder because they contain shared state (in the cache)</a:t>
            </a:r>
          </a:p>
          <a:p>
            <a:r>
              <a:rPr lang="en-US" altLang="en-US" smtClean="0"/>
              <a:t>Loads that miss can be set aside in a “missed load buffer” or “miss status handling register” (MSHR)</a:t>
            </a:r>
          </a:p>
          <a:p>
            <a:r>
              <a:rPr lang="en-US" altLang="en-US" smtClean="0"/>
              <a:t>Subsequent loads that hit can still be handled</a:t>
            </a:r>
          </a:p>
        </p:txBody>
      </p:sp>
    </p:spTree>
    <p:extLst>
      <p:ext uri="{BB962C8B-B14F-4D97-AF65-F5344CB8AC3E}">
        <p14:creationId xmlns:p14="http://schemas.microsoft.com/office/powerpoint/2010/main" val="3829054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E73078-7A0D-4C72-9658-9A9AB0FA940E}" type="slidenum">
              <a:rPr kumimoji="0" lang="en-US" altLang="en-US"/>
              <a:pPr>
                <a:spcBef>
                  <a:spcPct val="0"/>
                </a:spcBef>
              </a:pPr>
              <a:t>5</a:t>
            </a:fld>
            <a:endParaRPr kumimoji="0"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Not 100 or 1000 degree of parallelism, but 2-3-4</a:t>
            </a:r>
          </a:p>
          <a:p>
            <a:r>
              <a:rPr lang="en-US" altLang="en-US" smtClean="0"/>
              <a:t>Fine-grained vs. medium-grained (loop iterations) vs. coarse-grained (threads)</a:t>
            </a:r>
          </a:p>
        </p:txBody>
      </p:sp>
    </p:spTree>
    <p:extLst>
      <p:ext uri="{BB962C8B-B14F-4D97-AF65-F5344CB8AC3E}">
        <p14:creationId xmlns:p14="http://schemas.microsoft.com/office/powerpoint/2010/main" val="3897528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45C204D7-1AB0-4D7A-A86A-1EFAE9428D72}" type="slidenum">
              <a:rPr kumimoji="0" lang="en-US" altLang="en-US" smtClean="0"/>
              <a:pPr>
                <a:spcBef>
                  <a:spcPct val="0"/>
                </a:spcBef>
                <a:defRPr/>
              </a:pPr>
              <a:t>55</a:t>
            </a:fld>
            <a:endParaRPr kumimoji="0"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Duplicating load/store pipelines is fundamentally harder because they contain shared state (in the cache)</a:t>
            </a:r>
          </a:p>
          <a:p>
            <a:r>
              <a:rPr lang="en-US" altLang="en-US" smtClean="0"/>
              <a:t>Loads that miss can be set aside in a “missed load buffer” or “miss status handling register” (MSHR)</a:t>
            </a:r>
          </a:p>
          <a:p>
            <a:r>
              <a:rPr lang="en-US" altLang="en-US" smtClean="0"/>
              <a:t>Subsequent loads that hit can still be handled</a:t>
            </a:r>
          </a:p>
        </p:txBody>
      </p:sp>
    </p:spTree>
    <p:extLst>
      <p:ext uri="{BB962C8B-B14F-4D97-AF65-F5344CB8AC3E}">
        <p14:creationId xmlns:p14="http://schemas.microsoft.com/office/powerpoint/2010/main" val="3829054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D82F8B7-6364-4574-9ED4-674C86DAD159}" type="slidenum">
              <a:rPr kumimoji="0" lang="en-US" altLang="en-US">
                <a:latin typeface="Arial" charset="0"/>
                <a:ea typeface="Gulim" pitchFamily="34" charset="-127"/>
              </a:rPr>
              <a:pPr>
                <a:spcBef>
                  <a:spcPct val="0"/>
                </a:spcBef>
              </a:pPr>
              <a:t>59</a:t>
            </a:fld>
            <a:endParaRPr kumimoji="0" lang="en-US" altLang="en-US">
              <a:latin typeface="Arial" charset="0"/>
              <a:ea typeface="Gulim" pitchFamily="34" charset="-127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2309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C8225E5-276F-4A6C-8E6B-B1DCFF85F665}" type="slidenum">
              <a:rPr kumimoji="0" lang="en-US" altLang="en-US">
                <a:latin typeface="Arial" charset="0"/>
                <a:ea typeface="Gulim" pitchFamily="34" charset="-127"/>
              </a:rPr>
              <a:pPr>
                <a:spcBef>
                  <a:spcPct val="0"/>
                </a:spcBef>
              </a:pPr>
              <a:t>60</a:t>
            </a:fld>
            <a:endParaRPr kumimoji="0" lang="en-US" altLang="en-US">
              <a:latin typeface="Arial" charset="0"/>
              <a:ea typeface="Gulim" pitchFamily="34" charset="-127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9542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EAE90A6-5B48-443F-BB92-3FE36E19F104}" type="slidenum">
              <a:rPr kumimoji="0" lang="en-US" altLang="en-US">
                <a:latin typeface="Arial" charset="0"/>
                <a:ea typeface="Gulim" pitchFamily="34" charset="-127"/>
              </a:rPr>
              <a:pPr>
                <a:spcBef>
                  <a:spcPct val="0"/>
                </a:spcBef>
              </a:pPr>
              <a:t>61</a:t>
            </a:fld>
            <a:endParaRPr kumimoji="0" lang="en-US" altLang="en-US">
              <a:latin typeface="Arial" charset="0"/>
              <a:ea typeface="Gulim" pitchFamily="34" charset="-127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925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5B9704F-1A82-40A6-AA10-ED0B690840A6}" type="slidenum">
              <a:rPr kumimoji="0" lang="en-US" altLang="en-US">
                <a:latin typeface="Arial" charset="0"/>
                <a:ea typeface="Gulim" pitchFamily="34" charset="-127"/>
              </a:rPr>
              <a:pPr>
                <a:spcBef>
                  <a:spcPct val="0"/>
                </a:spcBef>
              </a:pPr>
              <a:t>62</a:t>
            </a:fld>
            <a:endParaRPr kumimoji="0" lang="en-US" altLang="en-US">
              <a:latin typeface="Arial" charset="0"/>
              <a:ea typeface="Gulim" pitchFamily="34" charset="-127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8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AB61FB8-35BD-45EC-AF5A-01543C377E0D}" type="slidenum">
              <a:rPr kumimoji="0" lang="en-US" altLang="en-US">
                <a:latin typeface="Arial" charset="0"/>
                <a:ea typeface="Gulim" pitchFamily="34" charset="-127"/>
              </a:rPr>
              <a:pPr>
                <a:spcBef>
                  <a:spcPct val="0"/>
                </a:spcBef>
              </a:pPr>
              <a:t>63</a:t>
            </a:fld>
            <a:endParaRPr kumimoji="0" lang="en-US" altLang="en-US">
              <a:latin typeface="Arial" charset="0"/>
              <a:ea typeface="Gulim" pitchFamily="34" charset="-127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741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33B1555F-EE20-4A0D-83A0-A1428E413102}" type="slidenum">
              <a:rPr kumimoji="0" lang="en-US" altLang="en-US" smtClean="0"/>
              <a:pPr>
                <a:spcBef>
                  <a:spcPct val="0"/>
                </a:spcBef>
                <a:defRPr/>
              </a:pPr>
              <a:t>64</a:t>
            </a:fld>
            <a:endParaRPr kumimoji="0" lang="en-US" alt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Precise exception – clean instr. Boundary for restart</a:t>
            </a:r>
          </a:p>
          <a:p>
            <a:r>
              <a:rPr lang="en-US" altLang="en-US" smtClean="0"/>
              <a:t>Memory consistency – WAW, also subtle multiprocessor issues (in 757)</a:t>
            </a:r>
          </a:p>
          <a:p>
            <a:r>
              <a:rPr lang="en-US" altLang="en-US" smtClean="0"/>
              <a:t>Memory coherence – RAR expect later load to also see new value seen by earlier load</a:t>
            </a:r>
          </a:p>
        </p:txBody>
      </p:sp>
    </p:spTree>
    <p:extLst>
      <p:ext uri="{BB962C8B-B14F-4D97-AF65-F5344CB8AC3E}">
        <p14:creationId xmlns:p14="http://schemas.microsoft.com/office/powerpoint/2010/main" val="14968623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F592E66-7121-4291-A568-8045FC5181D0}" type="slidenum">
              <a:rPr kumimoji="0" lang="en-US" altLang="en-US"/>
              <a:pPr>
                <a:spcBef>
                  <a:spcPct val="0"/>
                </a:spcBef>
              </a:pPr>
              <a:t>66</a:t>
            </a:fld>
            <a:endParaRPr kumimoji="0" lang="en-US" alt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892175"/>
            <a:ext cx="4803775" cy="3603625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4641850"/>
            <a:ext cx="6845300" cy="38989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5682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D004130-7F0E-4F05-8C6B-3F422ADED8FC}" type="slidenum">
              <a:rPr kumimoji="0" lang="en-US" altLang="en-US"/>
              <a:pPr>
                <a:spcBef>
                  <a:spcPct val="0"/>
                </a:spcBef>
              </a:pPr>
              <a:t>6</a:t>
            </a:fld>
            <a:endParaRPr kumimoji="0"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Flynn’s bottleneck: IPC &lt; 2 because of branches, control flow</a:t>
            </a:r>
          </a:p>
          <a:p>
            <a:r>
              <a:rPr lang="en-US" altLang="en-US" smtClean="0"/>
              <a:t>Fisher’s optimism: benchmarks very loop-intensive scientific workloads, led to Multiflow startup, Trace VLIW machine</a:t>
            </a:r>
          </a:p>
          <a:p>
            <a:r>
              <a:rPr lang="en-US" altLang="en-US" smtClean="0"/>
              <a:t>Variance due : benchmarks, machine models, cache latency &amp; hit rate, compilers, religious bias, gen. Purpose vs. special purpose/scientific, C vs. Fortran</a:t>
            </a:r>
          </a:p>
          <a:p>
            <a:r>
              <a:rPr lang="en-US" altLang="en-US" smtClean="0"/>
              <a:t>Not monotonic with time</a:t>
            </a:r>
          </a:p>
          <a:p>
            <a:r>
              <a:rPr lang="en-US" altLang="en-US" smtClean="0"/>
              <a:t>Jouppi disagreed with 7</a:t>
            </a:r>
          </a:p>
        </p:txBody>
      </p:sp>
    </p:spTree>
    <p:extLst>
      <p:ext uri="{BB962C8B-B14F-4D97-AF65-F5344CB8AC3E}">
        <p14:creationId xmlns:p14="http://schemas.microsoft.com/office/powerpoint/2010/main" val="2950418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1BE70A03-0B88-4B43-BA97-E8D786505B36}" type="slidenum">
              <a:rPr kumimoji="0" lang="en-US" altLang="en-US" smtClean="0"/>
              <a:pPr>
                <a:spcBef>
                  <a:spcPct val="0"/>
                </a:spcBef>
                <a:defRPr/>
              </a:pPr>
              <a:t>13</a:t>
            </a:fld>
            <a:endParaRPr kumimoji="0" lang="en-US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Don’t starve the pipeline: n/cycle</a:t>
            </a:r>
          </a:p>
          <a:p>
            <a:r>
              <a:rPr lang="en-US" altLang="en-US" smtClean="0"/>
              <a:t>Must fetch n/cycle from I$</a:t>
            </a:r>
          </a:p>
        </p:txBody>
      </p:sp>
    </p:spTree>
    <p:extLst>
      <p:ext uri="{BB962C8B-B14F-4D97-AF65-F5344CB8AC3E}">
        <p14:creationId xmlns:p14="http://schemas.microsoft.com/office/powerpoint/2010/main" val="1650259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B7C94C5-1DD0-4E58-919B-B5CA35E92F72}" type="slidenum">
              <a:rPr kumimoji="0" lang="en-US" altLang="en-US"/>
              <a:pPr>
                <a:spcBef>
                  <a:spcPct val="0"/>
                </a:spcBef>
              </a:pPr>
              <a:t>14</a:t>
            </a:fld>
            <a:endParaRPr kumimoji="0"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Physical implementation constraints: want array to be square, not rectangular, e.g.</a:t>
            </a:r>
          </a:p>
          <a:p>
            <a:r>
              <a:rPr lang="en-US" altLang="en-US" dirty="0" smtClean="0"/>
              <a:t>32K 2-w SA with 64B blocks: naïve array is 100 tag+512 </a:t>
            </a:r>
            <a:r>
              <a:rPr lang="en-US" altLang="en-US" dirty="0" err="1" smtClean="0"/>
              <a:t>inst</a:t>
            </a:r>
            <a:r>
              <a:rPr lang="en-US" altLang="en-US" dirty="0" smtClean="0"/>
              <a:t> per row by 256 rows</a:t>
            </a:r>
          </a:p>
          <a:p>
            <a:r>
              <a:rPr lang="en-US" altLang="en-US" dirty="0" smtClean="0"/>
              <a:t>Optimized would be 100 tag + 256 </a:t>
            </a:r>
            <a:r>
              <a:rPr lang="en-US" altLang="en-US" dirty="0" err="1" smtClean="0"/>
              <a:t>inst</a:t>
            </a:r>
            <a:r>
              <a:rPr lang="en-US" altLang="en-US" dirty="0" smtClean="0"/>
              <a:t> per row by 512 rows (still not quite square)</a:t>
            </a:r>
          </a:p>
          <a:p>
            <a:r>
              <a:rPr lang="en-US" altLang="en-US" dirty="0" smtClean="0"/>
              <a:t>Why square?  Latency l = x + y, capacity C = x * y.</a:t>
            </a:r>
          </a:p>
          <a:p>
            <a:r>
              <a:rPr lang="en-US" altLang="en-US" dirty="0" smtClean="0"/>
              <a:t>Substitute l = x + C/x, take derivative dl/dx = 1 – C/x^2, set to 0 and solve for x:</a:t>
            </a:r>
          </a:p>
          <a:p>
            <a:r>
              <a:rPr lang="en-US" altLang="en-US" dirty="0" smtClean="0"/>
              <a:t>C/x^2 = 1 =&gt; x = </a:t>
            </a:r>
            <a:r>
              <a:rPr lang="en-US" altLang="en-US" dirty="0" err="1" smtClean="0"/>
              <a:t>sqrt</a:t>
            </a:r>
            <a:r>
              <a:rPr lang="en-US" altLang="en-US" dirty="0" smtClean="0"/>
              <a:t>(C), also y = </a:t>
            </a:r>
            <a:r>
              <a:rPr lang="en-US" altLang="en-US" dirty="0" err="1" smtClean="0"/>
              <a:t>sqrt</a:t>
            </a:r>
            <a:r>
              <a:rPr lang="en-US" altLang="en-US" dirty="0" smtClean="0"/>
              <a:t> (C), hence x = y, hence square</a:t>
            </a:r>
          </a:p>
        </p:txBody>
      </p:sp>
    </p:spTree>
    <p:extLst>
      <p:ext uri="{BB962C8B-B14F-4D97-AF65-F5344CB8AC3E}">
        <p14:creationId xmlns:p14="http://schemas.microsoft.com/office/powerpoint/2010/main" val="1897822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3B3D18-7E31-4E81-8DFA-ABFD9F2017C2}" type="slidenum">
              <a:rPr kumimoji="0" lang="en-US" altLang="en-US"/>
              <a:pPr>
                <a:spcBef>
                  <a:spcPct val="0"/>
                </a:spcBef>
              </a:pPr>
              <a:t>15</a:t>
            </a:fld>
            <a:endParaRPr kumimoji="0"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Fetch size n=4: losing fetch bandwidth if not aligned</a:t>
            </a:r>
          </a:p>
          <a:p>
            <a:r>
              <a:rPr lang="en-US" altLang="en-US" smtClean="0"/>
              <a:t>Static/compiler: align branch targets at 00 (may need to pad with NOPs); implementation specific</a:t>
            </a:r>
          </a:p>
        </p:txBody>
      </p:sp>
    </p:spTree>
    <p:extLst>
      <p:ext uri="{BB962C8B-B14F-4D97-AF65-F5344CB8AC3E}">
        <p14:creationId xmlns:p14="http://schemas.microsoft.com/office/powerpoint/2010/main" val="1741794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1091B5E-17AE-462C-9F23-5835ED710614}" type="slidenum">
              <a:rPr kumimoji="0" lang="en-US" altLang="en-US"/>
              <a:pPr>
                <a:spcBef>
                  <a:spcPct val="0"/>
                </a:spcBef>
              </a:pPr>
              <a:t>16</a:t>
            </a:fld>
            <a:endParaRPr kumimoji="0"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1989 design used in the first IBM RS/6000 (POWER or RIOS-I): 4-wide machine with </a:t>
            </a:r>
            <a:r>
              <a:rPr lang="en-US" altLang="en-US" dirty="0" err="1" smtClean="0"/>
              <a:t>Int</a:t>
            </a:r>
            <a:r>
              <a:rPr lang="en-US" altLang="en-US" dirty="0" smtClean="0"/>
              <a:t>, FP, BR, CR (typically 2 or fewer issue)</a:t>
            </a:r>
          </a:p>
          <a:p>
            <a:r>
              <a:rPr lang="en-US" altLang="en-US" dirty="0" smtClean="0"/>
              <a:t>2-way set-</a:t>
            </a:r>
            <a:r>
              <a:rPr lang="en-US" altLang="en-US" dirty="0" err="1" smtClean="0"/>
              <a:t>assoc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linesize</a:t>
            </a:r>
            <a:r>
              <a:rPr lang="en-US" altLang="en-US" dirty="0" smtClean="0"/>
              <a:t> 64B spans 4 physical rows, each instruction word interleaved</a:t>
            </a:r>
          </a:p>
          <a:p>
            <a:r>
              <a:rPr lang="en-US" altLang="en-US" dirty="0" smtClean="0"/>
              <a:t>Say fetch 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 is B10, i+1 is B11and chooses appropriate index</a:t>
            </a:r>
          </a:p>
          <a:p>
            <a:r>
              <a:rPr lang="en-US" altLang="en-US" dirty="0" smtClean="0"/>
              <a:t>Mux selects based on tag match.</a:t>
            </a:r>
          </a:p>
          <a:p>
            <a:r>
              <a:rPr lang="en-US" altLang="en-US" dirty="0" smtClean="0"/>
              <a:t>I-buffer network rotates instructions so they leave in program order</a:t>
            </a:r>
          </a:p>
          <a:p>
            <a:r>
              <a:rPr lang="en-US" altLang="en-US" dirty="0" smtClean="0"/>
              <a:t>Efficiency: 13/16 x 4 + 1/16 x 3 + 1/16 x 2 + 1/16 x 1 = 3.625 I/cycle (pretty close to 4).  Naïve would be ¼ x 4 + ¼ x 3 + ¼ x 2 + ¼ x 1 = 2.5 I/cycle</a:t>
            </a:r>
          </a:p>
          <a:p>
            <a:r>
              <a:rPr lang="en-US" altLang="en-US" dirty="0" smtClean="0"/>
              <a:t>“Interleaved sequential” improves by interleaving tag array; allows combining of ops from two cache lines.  If both hit, can get 4 every cycle.</a:t>
            </a:r>
          </a:p>
        </p:txBody>
      </p:sp>
    </p:spTree>
    <p:extLst>
      <p:ext uri="{BB962C8B-B14F-4D97-AF65-F5344CB8AC3E}">
        <p14:creationId xmlns:p14="http://schemas.microsoft.com/office/powerpoint/2010/main" val="1549811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5E29BE8D-E105-469C-8E7D-F4547165F959}" type="slidenum">
              <a:rPr kumimoji="0" lang="en-US" altLang="en-US" smtClean="0"/>
              <a:pPr>
                <a:spcBef>
                  <a:spcPct val="0"/>
                </a:spcBef>
                <a:defRPr/>
              </a:pPr>
              <a:t>17</a:t>
            </a:fld>
            <a:endParaRPr kumimoji="0" lang="en-US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Penalty (increased lost opportunity cost): 1) target addr. Generation, 2) condition resolution</a:t>
            </a:r>
          </a:p>
          <a:p>
            <a:r>
              <a:rPr lang="en-US" altLang="en-US" smtClean="0"/>
              <a:t>Sketch Tyranny of Amdahl’s Law pipeline diagram</a:t>
            </a:r>
          </a:p>
        </p:txBody>
      </p:sp>
    </p:spTree>
    <p:extLst>
      <p:ext uri="{BB962C8B-B14F-4D97-AF65-F5344CB8AC3E}">
        <p14:creationId xmlns:p14="http://schemas.microsoft.com/office/powerpoint/2010/main" val="2194723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CFD39EEA-5161-49FC-A0D1-00CB53980362}" type="slidenum">
              <a:rPr kumimoji="0" lang="en-US" altLang="en-US" smtClean="0"/>
              <a:pPr>
                <a:spcBef>
                  <a:spcPct val="0"/>
                </a:spcBef>
                <a:defRPr/>
              </a:pPr>
              <a:t>18</a:t>
            </a:fld>
            <a:endParaRPr kumimoji="0" lang="en-US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Non-CC architecture requires actual computation to resolve condition</a:t>
            </a:r>
          </a:p>
        </p:txBody>
      </p:sp>
    </p:spTree>
    <p:extLst>
      <p:ext uri="{BB962C8B-B14F-4D97-AF65-F5344CB8AC3E}">
        <p14:creationId xmlns:p14="http://schemas.microsoft.com/office/powerpoint/2010/main" val="60215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_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_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362200"/>
            <a:ext cx="7772400" cy="1238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FFF4EDC-19D7-4667-8C7B-E3DD2EBCE2C6}" type="slidenum">
              <a:rPr lang="en-US" smtClean="0"/>
              <a:pPr lvl="1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161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_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_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2pPr lvl="1">
              <a:defRPr sz="1400"/>
            </a:lvl2pPr>
          </a:lstStyle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8591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theme" Target="../theme/theme1.xml"/><Relationship Id="rId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Mikko Lipasti-University of Wisconsin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lvl="1" algn="r">
              <a:defRPr baseline="0">
                <a:latin typeface="Calibri" panose="020F0502020204030204" pitchFamily="34" charset="0"/>
                <a:cs typeface="+mn-cs"/>
              </a:defRPr>
            </a:lvl2pPr>
          </a:lstStyle>
          <a:p>
            <a:pPr lvl="1">
              <a:defRPr/>
            </a:pPr>
            <a:fld id="{8BDD44FB-66B3-4163-8804-8208DF6BD635}" type="slidenum">
              <a:rPr lang="en-US" smtClean="0"/>
              <a:pPr lvl="1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26" Type="http://schemas.openxmlformats.org/officeDocument/2006/relationships/notesSlide" Target="../notesSlides/notesSlide4.xml"/><Relationship Id="rId3" Type="http://schemas.openxmlformats.org/officeDocument/2006/relationships/tags" Target="../tags/tag26.xml"/><Relationship Id="rId21" Type="http://schemas.openxmlformats.org/officeDocument/2006/relationships/tags" Target="../tags/tag44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tags" Target="../tags/tag47.xml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tags" Target="../tags/tag46.xml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tags" Target="../tags/tag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51.xml"/><Relationship Id="rId7" Type="http://schemas.openxmlformats.org/officeDocument/2006/relationships/image" Target="../media/image13.wmf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.xml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14.wmf"/><Relationship Id="rId4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15.wmf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16.wmf"/><Relationship Id="rId4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17.wmf"/><Relationship Id="rId4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18.emf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20.wmf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21.wmf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22.wmf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image" Target="../media/image23.wmf"/><Relationship Id="rId4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26" Type="http://schemas.openxmlformats.org/officeDocument/2006/relationships/tags" Target="../tags/tag109.xml"/><Relationship Id="rId39" Type="http://schemas.openxmlformats.org/officeDocument/2006/relationships/tags" Target="../tags/tag122.xml"/><Relationship Id="rId3" Type="http://schemas.openxmlformats.org/officeDocument/2006/relationships/tags" Target="../tags/tag86.xml"/><Relationship Id="rId21" Type="http://schemas.openxmlformats.org/officeDocument/2006/relationships/tags" Target="../tags/tag104.xml"/><Relationship Id="rId34" Type="http://schemas.openxmlformats.org/officeDocument/2006/relationships/tags" Target="../tags/tag117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tags" Target="../tags/tag108.xml"/><Relationship Id="rId33" Type="http://schemas.openxmlformats.org/officeDocument/2006/relationships/tags" Target="../tags/tag116.xml"/><Relationship Id="rId38" Type="http://schemas.openxmlformats.org/officeDocument/2006/relationships/tags" Target="../tags/tag121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tags" Target="../tags/tag103.xml"/><Relationship Id="rId29" Type="http://schemas.openxmlformats.org/officeDocument/2006/relationships/tags" Target="../tags/tag112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tags" Target="../tags/tag107.xml"/><Relationship Id="rId32" Type="http://schemas.openxmlformats.org/officeDocument/2006/relationships/tags" Target="../tags/tag115.xml"/><Relationship Id="rId37" Type="http://schemas.openxmlformats.org/officeDocument/2006/relationships/tags" Target="../tags/tag120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tags" Target="../tags/tag106.xml"/><Relationship Id="rId28" Type="http://schemas.openxmlformats.org/officeDocument/2006/relationships/tags" Target="../tags/tag111.xml"/><Relationship Id="rId36" Type="http://schemas.openxmlformats.org/officeDocument/2006/relationships/tags" Target="../tags/tag119.xml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31" Type="http://schemas.openxmlformats.org/officeDocument/2006/relationships/tags" Target="../tags/tag114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tags" Target="../tags/tag105.xml"/><Relationship Id="rId27" Type="http://schemas.openxmlformats.org/officeDocument/2006/relationships/tags" Target="../tags/tag110.xml"/><Relationship Id="rId30" Type="http://schemas.openxmlformats.org/officeDocument/2006/relationships/tags" Target="../tags/tag113.xml"/><Relationship Id="rId35" Type="http://schemas.openxmlformats.org/officeDocument/2006/relationships/tags" Target="../tags/tag1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tags" Target="../tags/tag12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image" Target="../media/image24.jpe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137.xml"/><Relationship Id="rId7" Type="http://schemas.openxmlformats.org/officeDocument/2006/relationships/image" Target="../media/image25.wmf"/><Relationship Id="rId2" Type="http://schemas.openxmlformats.org/officeDocument/2006/relationships/tags" Target="../tags/tag13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7.wmf"/><Relationship Id="rId5" Type="http://schemas.openxmlformats.org/officeDocument/2006/relationships/slideLayout" Target="../slideLayouts/slideLayout2.xml"/><Relationship Id="rId10" Type="http://schemas.openxmlformats.org/officeDocument/2006/relationships/oleObject" Target="../embeddings/oleObject3.bin"/><Relationship Id="rId4" Type="http://schemas.openxmlformats.org/officeDocument/2006/relationships/tags" Target="../tags/tag138.xml"/><Relationship Id="rId9" Type="http://schemas.openxmlformats.org/officeDocument/2006/relationships/image" Target="../media/image2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5" Type="http://schemas.openxmlformats.org/officeDocument/2006/relationships/image" Target="../media/image24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60.xml"/><Relationship Id="rId9" Type="http://schemas.openxmlformats.org/officeDocument/2006/relationships/tags" Target="../tags/tag16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image" Target="../media/image28.wmf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image" Target="../media/image28.wmf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6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5.w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57200" y="2667000"/>
            <a:ext cx="8229600" cy="2057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600" dirty="0" smtClean="0"/>
              <a:t>Day 1: Introduction</a:t>
            </a:r>
            <a:br>
              <a:rPr lang="en-US" altLang="en-US" sz="3600" dirty="0" smtClean="0"/>
            </a:br>
            <a:r>
              <a:rPr lang="en-US" altLang="en-US" sz="3600" dirty="0" smtClean="0"/>
              <a:t>Course: Superscalar Architecture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International ACACES Summer School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10-16 July 2016, </a:t>
            </a:r>
            <a:r>
              <a:rPr lang="en-US" sz="2400" dirty="0" err="1"/>
              <a:t>Fiuggi</a:t>
            </a:r>
            <a:r>
              <a:rPr lang="en-US" sz="2400" dirty="0"/>
              <a:t>, Italy</a:t>
            </a:r>
            <a:endParaRPr lang="en-US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4800600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© Prof</a:t>
            </a:r>
            <a:r>
              <a:rPr lang="en-US" dirty="0"/>
              <a:t>. </a:t>
            </a:r>
            <a:r>
              <a:rPr lang="en-US" dirty="0" err="1"/>
              <a:t>Mikko</a:t>
            </a:r>
            <a:r>
              <a:rPr lang="en-US" dirty="0"/>
              <a:t> </a:t>
            </a:r>
            <a:r>
              <a:rPr lang="en-US" dirty="0" err="1" smtClean="0"/>
              <a:t>Lipasti</a:t>
            </a:r>
            <a:endParaRPr lang="en-US" dirty="0" smtClean="0"/>
          </a:p>
          <a:p>
            <a:pPr eaLnBrk="1" hangingPunct="1"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Lecture notes based in part on slides created by John </a:t>
            </a:r>
            <a:r>
              <a:rPr lang="en-US" dirty="0" smtClean="0"/>
              <a:t>Shen and Ilhyun Kim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37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/>
          <a:lstStyle/>
          <a:p>
            <a:r>
              <a:rPr lang="en-US" dirty="0" smtClean="0"/>
              <a:t>Power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73163"/>
          </a:xfrm>
        </p:spPr>
        <p:txBody>
          <a:bodyPr/>
          <a:lstStyle/>
          <a:p>
            <a:r>
              <a:rPr lang="en-US" dirty="0" smtClean="0"/>
              <a:t>Actual computation overwhelmed by overhead of aggressive execution pipeline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10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" y="1524000"/>
            <a:ext cx="3955325" cy="311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2766" y="1138535"/>
            <a:ext cx="3869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ARM Cortex A15 </a:t>
            </a:r>
            <a:r>
              <a:rPr lang="en-US" sz="1800" dirty="0" smtClean="0">
                <a:latin typeface="+mn-lt"/>
              </a:rPr>
              <a:t>[Source: NVIDIA]</a:t>
            </a:r>
            <a:endParaRPr lang="en-US" dirty="0">
              <a:latin typeface="+mn-lt"/>
            </a:endParaRPr>
          </a:p>
        </p:txBody>
      </p:sp>
      <p:sp>
        <p:nvSpPr>
          <p:cNvPr id="8" name="Pie 7"/>
          <p:cNvSpPr/>
          <p:nvPr/>
        </p:nvSpPr>
        <p:spPr>
          <a:xfrm>
            <a:off x="838199" y="1828800"/>
            <a:ext cx="2488885" cy="2551176"/>
          </a:xfrm>
          <a:prstGeom prst="pie">
            <a:avLst>
              <a:gd name="adj1" fmla="val 2162069"/>
              <a:gd name="adj2" fmla="val 5024830"/>
            </a:avLst>
          </a:prstGeom>
          <a:solidFill>
            <a:schemeClr val="accent1">
              <a:alpha val="65000"/>
            </a:schemeClr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38" y="1611857"/>
            <a:ext cx="4720262" cy="295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e 9"/>
          <p:cNvSpPr/>
          <p:nvPr/>
        </p:nvSpPr>
        <p:spPr>
          <a:xfrm>
            <a:off x="4459327" y="1926516"/>
            <a:ext cx="2525358" cy="2551176"/>
          </a:xfrm>
          <a:prstGeom prst="pie">
            <a:avLst>
              <a:gd name="adj1" fmla="val 21535953"/>
              <a:gd name="adj2" fmla="val 6471096"/>
            </a:avLst>
          </a:prstGeom>
          <a:solidFill>
            <a:schemeClr val="accent1">
              <a:alpha val="65000"/>
            </a:schemeClr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12223" y="1132242"/>
            <a:ext cx="2447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Core i7 </a:t>
            </a:r>
            <a:r>
              <a:rPr lang="en-US" sz="1800" dirty="0" smtClean="0">
                <a:latin typeface="+mn-lt"/>
              </a:rPr>
              <a:t>[Source: Intel]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7557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0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sz="2800" dirty="0" smtClean="0"/>
              <a:t>Evolution of High-IPC Processors</a:t>
            </a:r>
          </a:p>
          <a:p>
            <a:r>
              <a:rPr lang="en-US" sz="2800" dirty="0" smtClean="0"/>
              <a:t>Main challenges</a:t>
            </a:r>
          </a:p>
          <a:p>
            <a:pPr lvl="1"/>
            <a:r>
              <a:rPr lang="en-US" sz="2400" dirty="0" smtClean="0"/>
              <a:t>Instruction Flow</a:t>
            </a:r>
          </a:p>
          <a:p>
            <a:pPr lvl="1"/>
            <a:r>
              <a:rPr lang="en-US" sz="2400" dirty="0" smtClean="0"/>
              <a:t>Register Data Flow</a:t>
            </a:r>
          </a:p>
          <a:p>
            <a:pPr lvl="1"/>
            <a:r>
              <a:rPr lang="en-US" sz="2400" dirty="0" smtClean="0"/>
              <a:t>Memory Data Flow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628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High-IPC Processor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12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73" y="1143000"/>
            <a:ext cx="622992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1786270" y="1143001"/>
            <a:ext cx="4919330" cy="2133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22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Instruction Flow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533400" y="2438400"/>
            <a:ext cx="5486400" cy="3352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Challenges:</a:t>
            </a:r>
          </a:p>
          <a:p>
            <a:pPr lvl="1" eaLnBrk="1" hangingPunct="1"/>
            <a:r>
              <a:rPr lang="en-US" altLang="en-US" sz="2400" dirty="0" smtClean="0"/>
              <a:t>Branches: unpredictable</a:t>
            </a:r>
          </a:p>
          <a:p>
            <a:pPr lvl="1" eaLnBrk="1" hangingPunct="1"/>
            <a:r>
              <a:rPr lang="en-US" altLang="en-US" sz="2400" dirty="0" smtClean="0"/>
              <a:t>Branch targets misaligned</a:t>
            </a:r>
          </a:p>
          <a:p>
            <a:pPr lvl="1" eaLnBrk="1" hangingPunct="1"/>
            <a:r>
              <a:rPr lang="en-US" altLang="en-US" sz="2400" dirty="0" smtClean="0"/>
              <a:t>Instruction cache misses</a:t>
            </a:r>
          </a:p>
          <a:p>
            <a:pPr eaLnBrk="1" hangingPunct="1"/>
            <a:r>
              <a:rPr lang="en-US" altLang="en-US" sz="2800" dirty="0" smtClean="0"/>
              <a:t>Solutions</a:t>
            </a:r>
          </a:p>
          <a:p>
            <a:pPr lvl="1" eaLnBrk="1" hangingPunct="1"/>
            <a:r>
              <a:rPr lang="en-US" altLang="en-US" sz="2400" dirty="0" smtClean="0"/>
              <a:t>Prediction and speculation</a:t>
            </a:r>
          </a:p>
          <a:p>
            <a:pPr lvl="1" eaLnBrk="1" hangingPunct="1"/>
            <a:r>
              <a:rPr lang="en-US" altLang="en-US" sz="2400" dirty="0" smtClean="0"/>
              <a:t>High-bandwidth fetch logic</a:t>
            </a:r>
          </a:p>
          <a:p>
            <a:pPr lvl="1" eaLnBrk="1" hangingPunct="1"/>
            <a:r>
              <a:rPr lang="en-US" altLang="en-US" sz="2400" dirty="0" err="1" smtClean="0"/>
              <a:t>Nonblocking</a:t>
            </a:r>
            <a:r>
              <a:rPr lang="en-US" altLang="en-US" sz="2400" dirty="0" smtClean="0"/>
              <a:t> cache and prefetching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6912DCBC-5728-4D48-9266-214E7ED8D140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13</a:t>
            </a:fld>
            <a:endParaRPr lang="en-US" altLang="en-US" sz="14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10203" y="3048001"/>
            <a:ext cx="3633789" cy="2090738"/>
            <a:chOff x="3264" y="2496"/>
            <a:chExt cx="2289" cy="1317"/>
          </a:xfrm>
        </p:grpSpPr>
        <p:sp>
          <p:nvSpPr>
            <p:cNvPr id="17415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4" y="2784"/>
              <a:ext cx="1728" cy="5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Times New Roman" pitchFamily="18" charset="0"/>
                </a:rPr>
                <a:t>Instruction </a:t>
              </a:r>
              <a:r>
                <a:rPr lang="en-US" altLang="en-US" sz="1000" dirty="0" smtClean="0">
                  <a:latin typeface="Times New Roman" pitchFamily="18" charset="0"/>
                </a:rPr>
                <a:t>Cache</a:t>
              </a:r>
              <a:endParaRPr lang="en-US" altLang="en-US" sz="1000" dirty="0">
                <a:latin typeface="Times New Roman" pitchFamily="18" charset="0"/>
              </a:endParaRPr>
            </a:p>
          </p:txBody>
        </p:sp>
        <p:grpSp>
          <p:nvGrpSpPr>
            <p:cNvPr id="17416" name="Group 6"/>
            <p:cNvGrpSpPr>
              <a:grpSpLocks/>
            </p:cNvGrpSpPr>
            <p:nvPr/>
          </p:nvGrpSpPr>
          <p:grpSpPr bwMode="auto">
            <a:xfrm>
              <a:off x="3264" y="3120"/>
              <a:ext cx="1728" cy="144"/>
              <a:chOff x="3264" y="2976"/>
              <a:chExt cx="1728" cy="144"/>
            </a:xfrm>
          </p:grpSpPr>
          <p:sp>
            <p:nvSpPr>
              <p:cNvPr id="17423" name="Line 7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264" y="2976"/>
                <a:ext cx="17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Line 8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264" y="3120"/>
                <a:ext cx="17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Line 9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408" y="29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6" name="Line 10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552" y="29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Line 11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696" y="29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8" name="Line 12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840" y="29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Line 13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984" y="29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Line 14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128" y="29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Line 15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272" y="29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2" name="Line 16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16" y="29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3" name="Line 17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60" y="29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4" name="Line 18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704" y="29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5" name="Line 19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848" y="29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17" name="Text Box 20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408" y="2496"/>
              <a:ext cx="2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itchFamily="18" charset="0"/>
                </a:rPr>
                <a:t>PC</a:t>
              </a:r>
            </a:p>
          </p:txBody>
        </p:sp>
        <p:sp>
          <p:nvSpPr>
            <p:cNvPr id="17418" name="Line 21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3696" y="2592"/>
              <a:ext cx="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Line 22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608" y="2592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Rectangle 2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560" y="3120"/>
              <a:ext cx="432" cy="14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00">
                <a:latin typeface="Times New Roman" pitchFamily="18" charset="0"/>
              </a:endParaRPr>
            </a:p>
          </p:txBody>
        </p:sp>
        <p:sp>
          <p:nvSpPr>
            <p:cNvPr id="17421" name="Line 24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752" y="3264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Text Box 2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057" y="3600"/>
              <a:ext cx="149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 smtClean="0">
                  <a:latin typeface="Times New Roman" pitchFamily="18" charset="0"/>
                </a:rPr>
                <a:t>only 3 </a:t>
              </a:r>
              <a:r>
                <a:rPr lang="en-US" altLang="en-US" sz="1600" dirty="0">
                  <a:latin typeface="Times New Roman" pitchFamily="18" charset="0"/>
                </a:rPr>
                <a:t>instructions fetched</a:t>
              </a:r>
            </a:p>
          </p:txBody>
        </p:sp>
      </p:grpSp>
      <p:sp>
        <p:nvSpPr>
          <p:cNvPr id="18438" name="Rectangle 2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905000"/>
            <a:ext cx="7927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562" tIns="46038" rIns="182562" bIns="46038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2"/>
              </a:buClr>
              <a:buSzPct val="75000"/>
              <a:buFontTx/>
              <a:buNone/>
              <a:defRPr/>
            </a:pPr>
            <a:r>
              <a:rPr lang="en-US" altLang="en-US" sz="2800" dirty="0" smtClean="0">
                <a:latin typeface="+mn-lt"/>
              </a:rPr>
              <a:t>Objective: Fetch multiple instructions per cycle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04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I-Cache Organization</a:t>
            </a:r>
          </a:p>
        </p:txBody>
      </p:sp>
      <p:grpSp>
        <p:nvGrpSpPr>
          <p:cNvPr id="31747" name="Group 468"/>
          <p:cNvGrpSpPr>
            <a:grpSpLocks/>
          </p:cNvGrpSpPr>
          <p:nvPr/>
        </p:nvGrpSpPr>
        <p:grpSpPr bwMode="auto">
          <a:xfrm>
            <a:off x="685800" y="2145691"/>
            <a:ext cx="8172450" cy="3486150"/>
            <a:chOff x="378" y="1398"/>
            <a:chExt cx="5148" cy="2196"/>
          </a:xfrm>
        </p:grpSpPr>
        <p:grpSp>
          <p:nvGrpSpPr>
            <p:cNvPr id="31748" name="Group 6"/>
            <p:cNvGrpSpPr>
              <a:grpSpLocks/>
            </p:cNvGrpSpPr>
            <p:nvPr/>
          </p:nvGrpSpPr>
          <p:grpSpPr bwMode="auto">
            <a:xfrm>
              <a:off x="579" y="1603"/>
              <a:ext cx="2430" cy="1705"/>
              <a:chOff x="606" y="1514"/>
              <a:chExt cx="2301" cy="1329"/>
            </a:xfrm>
          </p:grpSpPr>
          <p:sp>
            <p:nvSpPr>
              <p:cNvPr id="32010" name="Freeform 7"/>
              <p:cNvSpPr>
                <a:spLocks/>
              </p:cNvSpPr>
              <p:nvPr/>
            </p:nvSpPr>
            <p:spPr bwMode="auto">
              <a:xfrm>
                <a:off x="624" y="1666"/>
                <a:ext cx="136" cy="864"/>
              </a:xfrm>
              <a:custGeom>
                <a:avLst/>
                <a:gdLst>
                  <a:gd name="T0" fmla="*/ 136 w 136"/>
                  <a:gd name="T1" fmla="*/ 0 h 864"/>
                  <a:gd name="T2" fmla="*/ 136 w 136"/>
                  <a:gd name="T3" fmla="*/ 864 h 864"/>
                  <a:gd name="T4" fmla="*/ 0 w 136"/>
                  <a:gd name="T5" fmla="*/ 728 h 864"/>
                  <a:gd name="T6" fmla="*/ 0 w 136"/>
                  <a:gd name="T7" fmla="*/ 136 h 864"/>
                  <a:gd name="T8" fmla="*/ 136 w 136"/>
                  <a:gd name="T9" fmla="*/ 0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864"/>
                  <a:gd name="T17" fmla="*/ 136 w 136"/>
                  <a:gd name="T18" fmla="*/ 864 h 8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864">
                    <a:moveTo>
                      <a:pt x="136" y="0"/>
                    </a:moveTo>
                    <a:lnTo>
                      <a:pt x="136" y="864"/>
                    </a:lnTo>
                    <a:lnTo>
                      <a:pt x="0" y="728"/>
                    </a:lnTo>
                    <a:lnTo>
                      <a:pt x="0" y="136"/>
                    </a:lnTo>
                    <a:lnTo>
                      <a:pt x="136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1" name="Freeform 8"/>
              <p:cNvSpPr>
                <a:spLocks/>
              </p:cNvSpPr>
              <p:nvPr/>
            </p:nvSpPr>
            <p:spPr bwMode="auto">
              <a:xfrm>
                <a:off x="624" y="1666"/>
                <a:ext cx="144" cy="880"/>
              </a:xfrm>
              <a:custGeom>
                <a:avLst/>
                <a:gdLst>
                  <a:gd name="T0" fmla="*/ 144 w 144"/>
                  <a:gd name="T1" fmla="*/ 0 h 880"/>
                  <a:gd name="T2" fmla="*/ 144 w 144"/>
                  <a:gd name="T3" fmla="*/ 864 h 880"/>
                  <a:gd name="T4" fmla="*/ 144 w 144"/>
                  <a:gd name="T5" fmla="*/ 880 h 880"/>
                  <a:gd name="T6" fmla="*/ 136 w 144"/>
                  <a:gd name="T7" fmla="*/ 872 h 880"/>
                  <a:gd name="T8" fmla="*/ 0 w 144"/>
                  <a:gd name="T9" fmla="*/ 736 h 880"/>
                  <a:gd name="T10" fmla="*/ 0 w 144"/>
                  <a:gd name="T11" fmla="*/ 736 h 880"/>
                  <a:gd name="T12" fmla="*/ 0 w 144"/>
                  <a:gd name="T13" fmla="*/ 728 h 880"/>
                  <a:gd name="T14" fmla="*/ 0 w 144"/>
                  <a:gd name="T15" fmla="*/ 136 h 880"/>
                  <a:gd name="T16" fmla="*/ 0 w 144"/>
                  <a:gd name="T17" fmla="*/ 136 h 880"/>
                  <a:gd name="T18" fmla="*/ 0 w 144"/>
                  <a:gd name="T19" fmla="*/ 136 h 880"/>
                  <a:gd name="T20" fmla="*/ 8 w 144"/>
                  <a:gd name="T21" fmla="*/ 136 h 880"/>
                  <a:gd name="T22" fmla="*/ 8 w 144"/>
                  <a:gd name="T23" fmla="*/ 728 h 880"/>
                  <a:gd name="T24" fmla="*/ 0 w 144"/>
                  <a:gd name="T25" fmla="*/ 728 h 880"/>
                  <a:gd name="T26" fmla="*/ 8 w 144"/>
                  <a:gd name="T27" fmla="*/ 728 h 880"/>
                  <a:gd name="T28" fmla="*/ 144 w 144"/>
                  <a:gd name="T29" fmla="*/ 864 h 880"/>
                  <a:gd name="T30" fmla="*/ 136 w 144"/>
                  <a:gd name="T31" fmla="*/ 872 h 880"/>
                  <a:gd name="T32" fmla="*/ 136 w 144"/>
                  <a:gd name="T33" fmla="*/ 864 h 880"/>
                  <a:gd name="T34" fmla="*/ 136 w 144"/>
                  <a:gd name="T35" fmla="*/ 0 h 880"/>
                  <a:gd name="T36" fmla="*/ 144 w 144"/>
                  <a:gd name="T37" fmla="*/ 0 h 8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4"/>
                  <a:gd name="T58" fmla="*/ 0 h 880"/>
                  <a:gd name="T59" fmla="*/ 144 w 144"/>
                  <a:gd name="T60" fmla="*/ 880 h 88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4" h="880">
                    <a:moveTo>
                      <a:pt x="144" y="0"/>
                    </a:moveTo>
                    <a:lnTo>
                      <a:pt x="144" y="864"/>
                    </a:lnTo>
                    <a:lnTo>
                      <a:pt x="144" y="880"/>
                    </a:lnTo>
                    <a:lnTo>
                      <a:pt x="136" y="872"/>
                    </a:lnTo>
                    <a:lnTo>
                      <a:pt x="0" y="736"/>
                    </a:lnTo>
                    <a:lnTo>
                      <a:pt x="0" y="728"/>
                    </a:lnTo>
                    <a:lnTo>
                      <a:pt x="0" y="136"/>
                    </a:lnTo>
                    <a:lnTo>
                      <a:pt x="8" y="136"/>
                    </a:lnTo>
                    <a:lnTo>
                      <a:pt x="8" y="728"/>
                    </a:lnTo>
                    <a:lnTo>
                      <a:pt x="0" y="728"/>
                    </a:lnTo>
                    <a:lnTo>
                      <a:pt x="8" y="728"/>
                    </a:lnTo>
                    <a:lnTo>
                      <a:pt x="144" y="864"/>
                    </a:lnTo>
                    <a:lnTo>
                      <a:pt x="136" y="872"/>
                    </a:lnTo>
                    <a:lnTo>
                      <a:pt x="136" y="864"/>
                    </a:lnTo>
                    <a:lnTo>
                      <a:pt x="136" y="0"/>
                    </a:lnTo>
                    <a:lnTo>
                      <a:pt x="144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2" name="Freeform 9"/>
              <p:cNvSpPr>
                <a:spLocks/>
              </p:cNvSpPr>
              <p:nvPr/>
            </p:nvSpPr>
            <p:spPr bwMode="auto">
              <a:xfrm>
                <a:off x="624" y="1658"/>
                <a:ext cx="144" cy="152"/>
              </a:xfrm>
              <a:custGeom>
                <a:avLst/>
                <a:gdLst>
                  <a:gd name="T0" fmla="*/ 0 w 144"/>
                  <a:gd name="T1" fmla="*/ 144 h 152"/>
                  <a:gd name="T2" fmla="*/ 136 w 144"/>
                  <a:gd name="T3" fmla="*/ 8 h 152"/>
                  <a:gd name="T4" fmla="*/ 144 w 144"/>
                  <a:gd name="T5" fmla="*/ 0 h 152"/>
                  <a:gd name="T6" fmla="*/ 144 w 144"/>
                  <a:gd name="T7" fmla="*/ 8 h 152"/>
                  <a:gd name="T8" fmla="*/ 144 w 144"/>
                  <a:gd name="T9" fmla="*/ 16 h 152"/>
                  <a:gd name="T10" fmla="*/ 8 w 144"/>
                  <a:gd name="T11" fmla="*/ 152 h 152"/>
                  <a:gd name="T12" fmla="*/ 0 w 144"/>
                  <a:gd name="T13" fmla="*/ 144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4"/>
                  <a:gd name="T22" fmla="*/ 0 h 152"/>
                  <a:gd name="T23" fmla="*/ 144 w 144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4" h="152">
                    <a:moveTo>
                      <a:pt x="0" y="144"/>
                    </a:moveTo>
                    <a:lnTo>
                      <a:pt x="136" y="8"/>
                    </a:lnTo>
                    <a:lnTo>
                      <a:pt x="144" y="0"/>
                    </a:lnTo>
                    <a:lnTo>
                      <a:pt x="144" y="8"/>
                    </a:lnTo>
                    <a:lnTo>
                      <a:pt x="144" y="16"/>
                    </a:lnTo>
                    <a:lnTo>
                      <a:pt x="8" y="152"/>
                    </a:lnTo>
                    <a:lnTo>
                      <a:pt x="0" y="144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3" name="Freeform 10"/>
              <p:cNvSpPr>
                <a:spLocks/>
              </p:cNvSpPr>
              <p:nvPr/>
            </p:nvSpPr>
            <p:spPr bwMode="auto">
              <a:xfrm>
                <a:off x="624" y="1650"/>
                <a:ext cx="136" cy="864"/>
              </a:xfrm>
              <a:custGeom>
                <a:avLst/>
                <a:gdLst>
                  <a:gd name="T0" fmla="*/ 136 w 136"/>
                  <a:gd name="T1" fmla="*/ 0 h 864"/>
                  <a:gd name="T2" fmla="*/ 136 w 136"/>
                  <a:gd name="T3" fmla="*/ 864 h 864"/>
                  <a:gd name="T4" fmla="*/ 0 w 136"/>
                  <a:gd name="T5" fmla="*/ 728 h 864"/>
                  <a:gd name="T6" fmla="*/ 0 w 136"/>
                  <a:gd name="T7" fmla="*/ 136 h 864"/>
                  <a:gd name="T8" fmla="*/ 136 w 136"/>
                  <a:gd name="T9" fmla="*/ 0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864"/>
                  <a:gd name="T17" fmla="*/ 136 w 136"/>
                  <a:gd name="T18" fmla="*/ 864 h 8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864">
                    <a:moveTo>
                      <a:pt x="136" y="0"/>
                    </a:moveTo>
                    <a:lnTo>
                      <a:pt x="136" y="864"/>
                    </a:lnTo>
                    <a:lnTo>
                      <a:pt x="0" y="728"/>
                    </a:lnTo>
                    <a:lnTo>
                      <a:pt x="0" y="136"/>
                    </a:lnTo>
                    <a:lnTo>
                      <a:pt x="136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4" name="Freeform 11"/>
              <p:cNvSpPr>
                <a:spLocks/>
              </p:cNvSpPr>
              <p:nvPr/>
            </p:nvSpPr>
            <p:spPr bwMode="auto">
              <a:xfrm>
                <a:off x="624" y="1650"/>
                <a:ext cx="144" cy="880"/>
              </a:xfrm>
              <a:custGeom>
                <a:avLst/>
                <a:gdLst>
                  <a:gd name="T0" fmla="*/ 144 w 144"/>
                  <a:gd name="T1" fmla="*/ 0 h 880"/>
                  <a:gd name="T2" fmla="*/ 144 w 144"/>
                  <a:gd name="T3" fmla="*/ 864 h 880"/>
                  <a:gd name="T4" fmla="*/ 144 w 144"/>
                  <a:gd name="T5" fmla="*/ 880 h 880"/>
                  <a:gd name="T6" fmla="*/ 136 w 144"/>
                  <a:gd name="T7" fmla="*/ 872 h 880"/>
                  <a:gd name="T8" fmla="*/ 0 w 144"/>
                  <a:gd name="T9" fmla="*/ 736 h 880"/>
                  <a:gd name="T10" fmla="*/ 0 w 144"/>
                  <a:gd name="T11" fmla="*/ 736 h 880"/>
                  <a:gd name="T12" fmla="*/ 0 w 144"/>
                  <a:gd name="T13" fmla="*/ 728 h 880"/>
                  <a:gd name="T14" fmla="*/ 0 w 144"/>
                  <a:gd name="T15" fmla="*/ 136 h 880"/>
                  <a:gd name="T16" fmla="*/ 0 w 144"/>
                  <a:gd name="T17" fmla="*/ 136 h 880"/>
                  <a:gd name="T18" fmla="*/ 0 w 144"/>
                  <a:gd name="T19" fmla="*/ 136 h 880"/>
                  <a:gd name="T20" fmla="*/ 8 w 144"/>
                  <a:gd name="T21" fmla="*/ 136 h 880"/>
                  <a:gd name="T22" fmla="*/ 8 w 144"/>
                  <a:gd name="T23" fmla="*/ 728 h 880"/>
                  <a:gd name="T24" fmla="*/ 0 w 144"/>
                  <a:gd name="T25" fmla="*/ 728 h 880"/>
                  <a:gd name="T26" fmla="*/ 8 w 144"/>
                  <a:gd name="T27" fmla="*/ 728 h 880"/>
                  <a:gd name="T28" fmla="*/ 144 w 144"/>
                  <a:gd name="T29" fmla="*/ 864 h 880"/>
                  <a:gd name="T30" fmla="*/ 136 w 144"/>
                  <a:gd name="T31" fmla="*/ 872 h 880"/>
                  <a:gd name="T32" fmla="*/ 136 w 144"/>
                  <a:gd name="T33" fmla="*/ 864 h 880"/>
                  <a:gd name="T34" fmla="*/ 136 w 144"/>
                  <a:gd name="T35" fmla="*/ 0 h 880"/>
                  <a:gd name="T36" fmla="*/ 144 w 144"/>
                  <a:gd name="T37" fmla="*/ 0 h 8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4"/>
                  <a:gd name="T58" fmla="*/ 0 h 880"/>
                  <a:gd name="T59" fmla="*/ 144 w 144"/>
                  <a:gd name="T60" fmla="*/ 880 h 88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4" h="880">
                    <a:moveTo>
                      <a:pt x="144" y="0"/>
                    </a:moveTo>
                    <a:lnTo>
                      <a:pt x="144" y="864"/>
                    </a:lnTo>
                    <a:lnTo>
                      <a:pt x="144" y="880"/>
                    </a:lnTo>
                    <a:lnTo>
                      <a:pt x="136" y="872"/>
                    </a:lnTo>
                    <a:lnTo>
                      <a:pt x="0" y="736"/>
                    </a:lnTo>
                    <a:lnTo>
                      <a:pt x="0" y="728"/>
                    </a:lnTo>
                    <a:lnTo>
                      <a:pt x="0" y="136"/>
                    </a:lnTo>
                    <a:lnTo>
                      <a:pt x="8" y="136"/>
                    </a:lnTo>
                    <a:lnTo>
                      <a:pt x="8" y="728"/>
                    </a:lnTo>
                    <a:lnTo>
                      <a:pt x="0" y="728"/>
                    </a:lnTo>
                    <a:lnTo>
                      <a:pt x="8" y="728"/>
                    </a:lnTo>
                    <a:lnTo>
                      <a:pt x="144" y="864"/>
                    </a:lnTo>
                    <a:lnTo>
                      <a:pt x="136" y="872"/>
                    </a:lnTo>
                    <a:lnTo>
                      <a:pt x="136" y="864"/>
                    </a:lnTo>
                    <a:lnTo>
                      <a:pt x="136" y="0"/>
                    </a:lnTo>
                    <a:lnTo>
                      <a:pt x="144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5" name="Freeform 12"/>
              <p:cNvSpPr>
                <a:spLocks/>
              </p:cNvSpPr>
              <p:nvPr/>
            </p:nvSpPr>
            <p:spPr bwMode="auto">
              <a:xfrm>
                <a:off x="624" y="1642"/>
                <a:ext cx="144" cy="152"/>
              </a:xfrm>
              <a:custGeom>
                <a:avLst/>
                <a:gdLst>
                  <a:gd name="T0" fmla="*/ 0 w 144"/>
                  <a:gd name="T1" fmla="*/ 144 h 152"/>
                  <a:gd name="T2" fmla="*/ 136 w 144"/>
                  <a:gd name="T3" fmla="*/ 8 h 152"/>
                  <a:gd name="T4" fmla="*/ 144 w 144"/>
                  <a:gd name="T5" fmla="*/ 0 h 152"/>
                  <a:gd name="T6" fmla="*/ 144 w 144"/>
                  <a:gd name="T7" fmla="*/ 8 h 152"/>
                  <a:gd name="T8" fmla="*/ 144 w 144"/>
                  <a:gd name="T9" fmla="*/ 16 h 152"/>
                  <a:gd name="T10" fmla="*/ 8 w 144"/>
                  <a:gd name="T11" fmla="*/ 152 h 152"/>
                  <a:gd name="T12" fmla="*/ 0 w 144"/>
                  <a:gd name="T13" fmla="*/ 144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4"/>
                  <a:gd name="T22" fmla="*/ 0 h 152"/>
                  <a:gd name="T23" fmla="*/ 144 w 144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4" h="152">
                    <a:moveTo>
                      <a:pt x="0" y="144"/>
                    </a:moveTo>
                    <a:lnTo>
                      <a:pt x="136" y="8"/>
                    </a:lnTo>
                    <a:lnTo>
                      <a:pt x="144" y="0"/>
                    </a:lnTo>
                    <a:lnTo>
                      <a:pt x="144" y="8"/>
                    </a:lnTo>
                    <a:lnTo>
                      <a:pt x="144" y="16"/>
                    </a:lnTo>
                    <a:lnTo>
                      <a:pt x="8" y="152"/>
                    </a:lnTo>
                    <a:lnTo>
                      <a:pt x="0" y="144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6" name="Rectangle 13"/>
              <p:cNvSpPr>
                <a:spLocks noChangeArrowheads="1"/>
              </p:cNvSpPr>
              <p:nvPr/>
            </p:nvSpPr>
            <p:spPr bwMode="auto">
              <a:xfrm rot="-5400000">
                <a:off x="643" y="2341"/>
                <a:ext cx="72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R</a:t>
                </a:r>
                <a:endParaRPr lang="en-US" altLang="en-US"/>
              </a:p>
            </p:txBody>
          </p:sp>
          <p:sp>
            <p:nvSpPr>
              <p:cNvPr id="32017" name="Rectangle 14"/>
              <p:cNvSpPr>
                <a:spLocks noChangeArrowheads="1"/>
              </p:cNvSpPr>
              <p:nvPr/>
            </p:nvSpPr>
            <p:spPr bwMode="auto">
              <a:xfrm rot="-5400000">
                <a:off x="651" y="2262"/>
                <a:ext cx="55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o</a:t>
                </a:r>
                <a:endParaRPr lang="en-US" altLang="en-US"/>
              </a:p>
            </p:txBody>
          </p:sp>
          <p:sp>
            <p:nvSpPr>
              <p:cNvPr id="32018" name="Rectangle 15"/>
              <p:cNvSpPr>
                <a:spLocks noChangeArrowheads="1"/>
              </p:cNvSpPr>
              <p:nvPr/>
            </p:nvSpPr>
            <p:spPr bwMode="auto">
              <a:xfrm rot="-5400000">
                <a:off x="643" y="2182"/>
                <a:ext cx="71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w</a:t>
                </a:r>
                <a:endParaRPr lang="en-US" altLang="en-US"/>
              </a:p>
            </p:txBody>
          </p:sp>
          <p:sp>
            <p:nvSpPr>
              <p:cNvPr id="32019" name="Rectangle 16"/>
              <p:cNvSpPr>
                <a:spLocks noChangeArrowheads="1"/>
              </p:cNvSpPr>
              <p:nvPr/>
            </p:nvSpPr>
            <p:spPr bwMode="auto">
              <a:xfrm rot="-5400000">
                <a:off x="665" y="2106"/>
                <a:ext cx="2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 </a:t>
                </a:r>
                <a:endParaRPr lang="en-US" altLang="en-US"/>
              </a:p>
            </p:txBody>
          </p:sp>
          <p:sp>
            <p:nvSpPr>
              <p:cNvPr id="32020" name="Rectangle 17"/>
              <p:cNvSpPr>
                <a:spLocks noChangeArrowheads="1"/>
              </p:cNvSpPr>
              <p:nvPr/>
            </p:nvSpPr>
            <p:spPr bwMode="auto">
              <a:xfrm rot="-5400000">
                <a:off x="643" y="2053"/>
                <a:ext cx="72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D</a:t>
                </a:r>
                <a:endParaRPr lang="en-US" altLang="en-US"/>
              </a:p>
            </p:txBody>
          </p:sp>
          <p:sp>
            <p:nvSpPr>
              <p:cNvPr id="32021" name="Rectangle 18"/>
              <p:cNvSpPr>
                <a:spLocks noChangeArrowheads="1"/>
              </p:cNvSpPr>
              <p:nvPr/>
            </p:nvSpPr>
            <p:spPr bwMode="auto">
              <a:xfrm rot="-5400000">
                <a:off x="652" y="1966"/>
                <a:ext cx="55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e</a:t>
                </a:r>
                <a:endParaRPr lang="en-US" altLang="en-US"/>
              </a:p>
            </p:txBody>
          </p:sp>
          <p:sp>
            <p:nvSpPr>
              <p:cNvPr id="32022" name="Rectangle 19"/>
              <p:cNvSpPr>
                <a:spLocks noChangeArrowheads="1"/>
              </p:cNvSpPr>
              <p:nvPr/>
            </p:nvSpPr>
            <p:spPr bwMode="auto">
              <a:xfrm rot="-5400000">
                <a:off x="655" y="1896"/>
                <a:ext cx="50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c</a:t>
                </a:r>
                <a:endParaRPr lang="en-US" altLang="en-US"/>
              </a:p>
            </p:txBody>
          </p:sp>
          <p:sp>
            <p:nvSpPr>
              <p:cNvPr id="32023" name="Rectangle 20"/>
              <p:cNvSpPr>
                <a:spLocks noChangeArrowheads="1"/>
              </p:cNvSpPr>
              <p:nvPr/>
            </p:nvSpPr>
            <p:spPr bwMode="auto">
              <a:xfrm rot="-5400000">
                <a:off x="652" y="1830"/>
                <a:ext cx="55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o</a:t>
                </a:r>
                <a:endParaRPr lang="en-US" altLang="en-US"/>
              </a:p>
            </p:txBody>
          </p:sp>
          <p:sp>
            <p:nvSpPr>
              <p:cNvPr id="32024" name="Rectangle 21"/>
              <p:cNvSpPr>
                <a:spLocks noChangeArrowheads="1"/>
              </p:cNvSpPr>
              <p:nvPr/>
            </p:nvSpPr>
            <p:spPr bwMode="auto">
              <a:xfrm rot="-5400000">
                <a:off x="652" y="1757"/>
                <a:ext cx="56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d</a:t>
                </a:r>
                <a:endParaRPr lang="en-US" altLang="en-US"/>
              </a:p>
            </p:txBody>
          </p:sp>
          <p:sp>
            <p:nvSpPr>
              <p:cNvPr id="32025" name="Rectangle 22"/>
              <p:cNvSpPr>
                <a:spLocks noChangeArrowheads="1"/>
              </p:cNvSpPr>
              <p:nvPr/>
            </p:nvSpPr>
            <p:spPr bwMode="auto">
              <a:xfrm rot="-5400000">
                <a:off x="652" y="1686"/>
                <a:ext cx="55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e</a:t>
                </a:r>
                <a:endParaRPr lang="en-US" altLang="en-US"/>
              </a:p>
            </p:txBody>
          </p:sp>
          <p:sp>
            <p:nvSpPr>
              <p:cNvPr id="32026" name="Rectangle 23"/>
              <p:cNvSpPr>
                <a:spLocks noChangeArrowheads="1"/>
              </p:cNvSpPr>
              <p:nvPr/>
            </p:nvSpPr>
            <p:spPr bwMode="auto">
              <a:xfrm rot="-5400000">
                <a:off x="663" y="1633"/>
                <a:ext cx="33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r</a:t>
                </a:r>
                <a:endParaRPr lang="en-US" altLang="en-US"/>
              </a:p>
            </p:txBody>
          </p:sp>
          <p:sp>
            <p:nvSpPr>
              <p:cNvPr id="32027" name="Rectangle 24"/>
              <p:cNvSpPr>
                <a:spLocks noChangeArrowheads="1"/>
              </p:cNvSpPr>
              <p:nvPr/>
            </p:nvSpPr>
            <p:spPr bwMode="auto">
              <a:xfrm>
                <a:off x="896" y="1874"/>
                <a:ext cx="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28" name="Freeform 25"/>
              <p:cNvSpPr>
                <a:spLocks/>
              </p:cNvSpPr>
              <p:nvPr/>
            </p:nvSpPr>
            <p:spPr bwMode="auto">
              <a:xfrm>
                <a:off x="904" y="1858"/>
                <a:ext cx="40" cy="32"/>
              </a:xfrm>
              <a:custGeom>
                <a:avLst/>
                <a:gdLst>
                  <a:gd name="T0" fmla="*/ 0 w 40"/>
                  <a:gd name="T1" fmla="*/ 16 h 32"/>
                  <a:gd name="T2" fmla="*/ 0 w 40"/>
                  <a:gd name="T3" fmla="*/ 0 h 32"/>
                  <a:gd name="T4" fmla="*/ 0 w 40"/>
                  <a:gd name="T5" fmla="*/ 0 h 32"/>
                  <a:gd name="T6" fmla="*/ 0 w 40"/>
                  <a:gd name="T7" fmla="*/ 0 h 32"/>
                  <a:gd name="T8" fmla="*/ 40 w 40"/>
                  <a:gd name="T9" fmla="*/ 16 h 32"/>
                  <a:gd name="T10" fmla="*/ 40 w 40"/>
                  <a:gd name="T11" fmla="*/ 24 h 32"/>
                  <a:gd name="T12" fmla="*/ 40 w 40"/>
                  <a:gd name="T13" fmla="*/ 24 h 32"/>
                  <a:gd name="T14" fmla="*/ 0 w 40"/>
                  <a:gd name="T15" fmla="*/ 32 h 32"/>
                  <a:gd name="T16" fmla="*/ 0 w 40"/>
                  <a:gd name="T17" fmla="*/ 32 h 32"/>
                  <a:gd name="T18" fmla="*/ 0 w 40"/>
                  <a:gd name="T19" fmla="*/ 24 h 32"/>
                  <a:gd name="T20" fmla="*/ 0 w 40"/>
                  <a:gd name="T21" fmla="*/ 24 h 32"/>
                  <a:gd name="T22" fmla="*/ 40 w 40"/>
                  <a:gd name="T23" fmla="*/ 16 h 32"/>
                  <a:gd name="T24" fmla="*/ 40 w 40"/>
                  <a:gd name="T25" fmla="*/ 24 h 32"/>
                  <a:gd name="T26" fmla="*/ 40 w 40"/>
                  <a:gd name="T27" fmla="*/ 24 h 32"/>
                  <a:gd name="T28" fmla="*/ 0 w 40"/>
                  <a:gd name="T29" fmla="*/ 8 h 32"/>
                  <a:gd name="T30" fmla="*/ 0 w 40"/>
                  <a:gd name="T31" fmla="*/ 0 h 32"/>
                  <a:gd name="T32" fmla="*/ 8 w 40"/>
                  <a:gd name="T33" fmla="*/ 0 h 32"/>
                  <a:gd name="T34" fmla="*/ 8 w 40"/>
                  <a:gd name="T35" fmla="*/ 16 h 32"/>
                  <a:gd name="T36" fmla="*/ 0 w 40"/>
                  <a:gd name="T37" fmla="*/ 16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0"/>
                  <a:gd name="T58" fmla="*/ 0 h 32"/>
                  <a:gd name="T59" fmla="*/ 40 w 40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0" h="32">
                    <a:moveTo>
                      <a:pt x="0" y="16"/>
                    </a:moveTo>
                    <a:lnTo>
                      <a:pt x="0" y="0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6"/>
                    </a:lnTo>
                    <a:lnTo>
                      <a:pt x="0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9" name="Freeform 26"/>
              <p:cNvSpPr>
                <a:spLocks/>
              </p:cNvSpPr>
              <p:nvPr/>
            </p:nvSpPr>
            <p:spPr bwMode="auto">
              <a:xfrm>
                <a:off x="904" y="1874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0 w 8"/>
                  <a:gd name="T3" fmla="*/ 0 h 8"/>
                  <a:gd name="T4" fmla="*/ 8 w 8"/>
                  <a:gd name="T5" fmla="*/ 0 h 8"/>
                  <a:gd name="T6" fmla="*/ 8 w 8"/>
                  <a:gd name="T7" fmla="*/ 0 h 8"/>
                  <a:gd name="T8" fmla="*/ 8 w 8"/>
                  <a:gd name="T9" fmla="*/ 0 h 8"/>
                  <a:gd name="T10" fmla="*/ 8 w 8"/>
                  <a:gd name="T11" fmla="*/ 8 h 8"/>
                  <a:gd name="T12" fmla="*/ 0 w 8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8"/>
                  <a:gd name="T23" fmla="*/ 8 w 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8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0" name="Freeform 27"/>
              <p:cNvSpPr>
                <a:spLocks/>
              </p:cNvSpPr>
              <p:nvPr/>
            </p:nvSpPr>
            <p:spPr bwMode="auto">
              <a:xfrm>
                <a:off x="904" y="1858"/>
                <a:ext cx="40" cy="24"/>
              </a:xfrm>
              <a:custGeom>
                <a:avLst/>
                <a:gdLst>
                  <a:gd name="T0" fmla="*/ 0 w 40"/>
                  <a:gd name="T1" fmla="*/ 16 h 24"/>
                  <a:gd name="T2" fmla="*/ 0 w 40"/>
                  <a:gd name="T3" fmla="*/ 0 h 24"/>
                  <a:gd name="T4" fmla="*/ 40 w 40"/>
                  <a:gd name="T5" fmla="*/ 16 h 24"/>
                  <a:gd name="T6" fmla="*/ 0 w 40"/>
                  <a:gd name="T7" fmla="*/ 24 h 24"/>
                  <a:gd name="T8" fmla="*/ 0 w 40"/>
                  <a:gd name="T9" fmla="*/ 1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24"/>
                  <a:gd name="T17" fmla="*/ 40 w 40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24">
                    <a:moveTo>
                      <a:pt x="0" y="16"/>
                    </a:moveTo>
                    <a:lnTo>
                      <a:pt x="0" y="0"/>
                    </a:lnTo>
                    <a:lnTo>
                      <a:pt x="40" y="16"/>
                    </a:lnTo>
                    <a:lnTo>
                      <a:pt x="0" y="24"/>
                    </a:lnTo>
                    <a:lnTo>
                      <a:pt x="0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1" name="Rectangle 28"/>
              <p:cNvSpPr>
                <a:spLocks noChangeArrowheads="1"/>
              </p:cNvSpPr>
              <p:nvPr/>
            </p:nvSpPr>
            <p:spPr bwMode="auto">
              <a:xfrm>
                <a:off x="760" y="1874"/>
                <a:ext cx="1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32" name="Rectangle 29"/>
              <p:cNvSpPr>
                <a:spLocks noChangeArrowheads="1"/>
              </p:cNvSpPr>
              <p:nvPr/>
            </p:nvSpPr>
            <p:spPr bwMode="auto">
              <a:xfrm>
                <a:off x="896" y="1874"/>
                <a:ext cx="1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33" name="Rectangle 30"/>
              <p:cNvSpPr>
                <a:spLocks noChangeArrowheads="1"/>
              </p:cNvSpPr>
              <p:nvPr/>
            </p:nvSpPr>
            <p:spPr bwMode="auto">
              <a:xfrm>
                <a:off x="760" y="1874"/>
                <a:ext cx="136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34" name="Rectangle 31"/>
              <p:cNvSpPr>
                <a:spLocks noChangeArrowheads="1"/>
              </p:cNvSpPr>
              <p:nvPr/>
            </p:nvSpPr>
            <p:spPr bwMode="auto">
              <a:xfrm>
                <a:off x="896" y="2418"/>
                <a:ext cx="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35" name="Freeform 32"/>
              <p:cNvSpPr>
                <a:spLocks/>
              </p:cNvSpPr>
              <p:nvPr/>
            </p:nvSpPr>
            <p:spPr bwMode="auto">
              <a:xfrm>
                <a:off x="904" y="2410"/>
                <a:ext cx="64" cy="32"/>
              </a:xfrm>
              <a:custGeom>
                <a:avLst/>
                <a:gdLst>
                  <a:gd name="T0" fmla="*/ 0 w 64"/>
                  <a:gd name="T1" fmla="*/ 8 h 32"/>
                  <a:gd name="T2" fmla="*/ 0 w 64"/>
                  <a:gd name="T3" fmla="*/ 0 h 32"/>
                  <a:gd name="T4" fmla="*/ 0 w 64"/>
                  <a:gd name="T5" fmla="*/ 0 h 32"/>
                  <a:gd name="T6" fmla="*/ 0 w 64"/>
                  <a:gd name="T7" fmla="*/ 0 h 32"/>
                  <a:gd name="T8" fmla="*/ 40 w 64"/>
                  <a:gd name="T9" fmla="*/ 8 h 32"/>
                  <a:gd name="T10" fmla="*/ 64 w 64"/>
                  <a:gd name="T11" fmla="*/ 8 h 32"/>
                  <a:gd name="T12" fmla="*/ 40 w 64"/>
                  <a:gd name="T13" fmla="*/ 16 h 32"/>
                  <a:gd name="T14" fmla="*/ 0 w 64"/>
                  <a:gd name="T15" fmla="*/ 32 h 32"/>
                  <a:gd name="T16" fmla="*/ 0 w 64"/>
                  <a:gd name="T17" fmla="*/ 32 h 32"/>
                  <a:gd name="T18" fmla="*/ 0 w 64"/>
                  <a:gd name="T19" fmla="*/ 24 h 32"/>
                  <a:gd name="T20" fmla="*/ 0 w 64"/>
                  <a:gd name="T21" fmla="*/ 24 h 32"/>
                  <a:gd name="T22" fmla="*/ 40 w 64"/>
                  <a:gd name="T23" fmla="*/ 8 h 32"/>
                  <a:gd name="T24" fmla="*/ 40 w 64"/>
                  <a:gd name="T25" fmla="*/ 16 h 32"/>
                  <a:gd name="T26" fmla="*/ 40 w 64"/>
                  <a:gd name="T27" fmla="*/ 16 h 32"/>
                  <a:gd name="T28" fmla="*/ 0 w 64"/>
                  <a:gd name="T29" fmla="*/ 8 h 32"/>
                  <a:gd name="T30" fmla="*/ 0 w 64"/>
                  <a:gd name="T31" fmla="*/ 0 h 32"/>
                  <a:gd name="T32" fmla="*/ 8 w 64"/>
                  <a:gd name="T33" fmla="*/ 0 h 32"/>
                  <a:gd name="T34" fmla="*/ 8 w 64"/>
                  <a:gd name="T35" fmla="*/ 8 h 32"/>
                  <a:gd name="T36" fmla="*/ 0 w 64"/>
                  <a:gd name="T37" fmla="*/ 8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4"/>
                  <a:gd name="T58" fmla="*/ 0 h 32"/>
                  <a:gd name="T59" fmla="*/ 64 w 64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4" h="32">
                    <a:moveTo>
                      <a:pt x="0" y="8"/>
                    </a:moveTo>
                    <a:lnTo>
                      <a:pt x="0" y="0"/>
                    </a:lnTo>
                    <a:lnTo>
                      <a:pt x="40" y="8"/>
                    </a:lnTo>
                    <a:lnTo>
                      <a:pt x="64" y="8"/>
                    </a:lnTo>
                    <a:lnTo>
                      <a:pt x="40" y="16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6" name="Freeform 33"/>
              <p:cNvSpPr>
                <a:spLocks/>
              </p:cNvSpPr>
              <p:nvPr/>
            </p:nvSpPr>
            <p:spPr bwMode="auto">
              <a:xfrm>
                <a:off x="904" y="2418"/>
                <a:ext cx="8" cy="16"/>
              </a:xfrm>
              <a:custGeom>
                <a:avLst/>
                <a:gdLst>
                  <a:gd name="T0" fmla="*/ 0 w 8"/>
                  <a:gd name="T1" fmla="*/ 16 h 16"/>
                  <a:gd name="T2" fmla="*/ 0 w 8"/>
                  <a:gd name="T3" fmla="*/ 0 h 16"/>
                  <a:gd name="T4" fmla="*/ 8 w 8"/>
                  <a:gd name="T5" fmla="*/ 0 h 16"/>
                  <a:gd name="T6" fmla="*/ 8 w 8"/>
                  <a:gd name="T7" fmla="*/ 0 h 16"/>
                  <a:gd name="T8" fmla="*/ 8 w 8"/>
                  <a:gd name="T9" fmla="*/ 0 h 16"/>
                  <a:gd name="T10" fmla="*/ 8 w 8"/>
                  <a:gd name="T11" fmla="*/ 16 h 16"/>
                  <a:gd name="T12" fmla="*/ 0 w 8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6"/>
                  <a:gd name="T23" fmla="*/ 8 w 8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6">
                    <a:moveTo>
                      <a:pt x="0" y="16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16"/>
                    </a:lnTo>
                    <a:lnTo>
                      <a:pt x="0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7" name="Freeform 34"/>
              <p:cNvSpPr>
                <a:spLocks/>
              </p:cNvSpPr>
              <p:nvPr/>
            </p:nvSpPr>
            <p:spPr bwMode="auto">
              <a:xfrm>
                <a:off x="904" y="2410"/>
                <a:ext cx="40" cy="24"/>
              </a:xfrm>
              <a:custGeom>
                <a:avLst/>
                <a:gdLst>
                  <a:gd name="T0" fmla="*/ 0 w 40"/>
                  <a:gd name="T1" fmla="*/ 8 h 24"/>
                  <a:gd name="T2" fmla="*/ 0 w 40"/>
                  <a:gd name="T3" fmla="*/ 0 h 24"/>
                  <a:gd name="T4" fmla="*/ 40 w 40"/>
                  <a:gd name="T5" fmla="*/ 8 h 24"/>
                  <a:gd name="T6" fmla="*/ 0 w 40"/>
                  <a:gd name="T7" fmla="*/ 24 h 24"/>
                  <a:gd name="T8" fmla="*/ 0 w 40"/>
                  <a:gd name="T9" fmla="*/ 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24"/>
                  <a:gd name="T17" fmla="*/ 40 w 40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24">
                    <a:moveTo>
                      <a:pt x="0" y="8"/>
                    </a:moveTo>
                    <a:lnTo>
                      <a:pt x="0" y="0"/>
                    </a:lnTo>
                    <a:lnTo>
                      <a:pt x="40" y="8"/>
                    </a:lnTo>
                    <a:lnTo>
                      <a:pt x="0" y="24"/>
                    </a:lnTo>
                    <a:lnTo>
                      <a:pt x="0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8" name="Rectangle 35"/>
              <p:cNvSpPr>
                <a:spLocks noChangeArrowheads="1"/>
              </p:cNvSpPr>
              <p:nvPr/>
            </p:nvSpPr>
            <p:spPr bwMode="auto">
              <a:xfrm>
                <a:off x="760" y="2418"/>
                <a:ext cx="1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39" name="Rectangle 36"/>
              <p:cNvSpPr>
                <a:spLocks noChangeArrowheads="1"/>
              </p:cNvSpPr>
              <p:nvPr/>
            </p:nvSpPr>
            <p:spPr bwMode="auto">
              <a:xfrm>
                <a:off x="896" y="2418"/>
                <a:ext cx="1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40" name="Rectangle 37"/>
              <p:cNvSpPr>
                <a:spLocks noChangeArrowheads="1"/>
              </p:cNvSpPr>
              <p:nvPr/>
            </p:nvSpPr>
            <p:spPr bwMode="auto">
              <a:xfrm>
                <a:off x="760" y="2418"/>
                <a:ext cx="136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41" name="Rectangle 38"/>
              <p:cNvSpPr>
                <a:spLocks noChangeArrowheads="1"/>
              </p:cNvSpPr>
              <p:nvPr/>
            </p:nvSpPr>
            <p:spPr bwMode="auto">
              <a:xfrm>
                <a:off x="992" y="1658"/>
                <a:ext cx="1512" cy="29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42" name="Rectangle 39"/>
              <p:cNvSpPr>
                <a:spLocks noChangeArrowheads="1"/>
              </p:cNvSpPr>
              <p:nvPr/>
            </p:nvSpPr>
            <p:spPr bwMode="auto">
              <a:xfrm>
                <a:off x="992" y="1658"/>
                <a:ext cx="1520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43" name="Rectangle 40"/>
              <p:cNvSpPr>
                <a:spLocks noChangeArrowheads="1"/>
              </p:cNvSpPr>
              <p:nvPr/>
            </p:nvSpPr>
            <p:spPr bwMode="auto">
              <a:xfrm>
                <a:off x="2504" y="1658"/>
                <a:ext cx="8" cy="304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44" name="Rectangle 41"/>
              <p:cNvSpPr>
                <a:spLocks noChangeArrowheads="1"/>
              </p:cNvSpPr>
              <p:nvPr/>
            </p:nvSpPr>
            <p:spPr bwMode="auto">
              <a:xfrm>
                <a:off x="992" y="1954"/>
                <a:ext cx="1512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45" name="Rectangle 42"/>
              <p:cNvSpPr>
                <a:spLocks noChangeArrowheads="1"/>
              </p:cNvSpPr>
              <p:nvPr/>
            </p:nvSpPr>
            <p:spPr bwMode="auto">
              <a:xfrm>
                <a:off x="992" y="1658"/>
                <a:ext cx="8" cy="29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46" name="Rectangle 43"/>
              <p:cNvSpPr>
                <a:spLocks noChangeArrowheads="1"/>
              </p:cNvSpPr>
              <p:nvPr/>
            </p:nvSpPr>
            <p:spPr bwMode="auto">
              <a:xfrm>
                <a:off x="992" y="2210"/>
                <a:ext cx="1512" cy="29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47" name="Rectangle 44"/>
              <p:cNvSpPr>
                <a:spLocks noChangeArrowheads="1"/>
              </p:cNvSpPr>
              <p:nvPr/>
            </p:nvSpPr>
            <p:spPr bwMode="auto">
              <a:xfrm>
                <a:off x="992" y="2210"/>
                <a:ext cx="1520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48" name="Rectangle 45"/>
              <p:cNvSpPr>
                <a:spLocks noChangeArrowheads="1"/>
              </p:cNvSpPr>
              <p:nvPr/>
            </p:nvSpPr>
            <p:spPr bwMode="auto">
              <a:xfrm>
                <a:off x="2504" y="2210"/>
                <a:ext cx="8" cy="304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49" name="Rectangle 46"/>
              <p:cNvSpPr>
                <a:spLocks noChangeArrowheads="1"/>
              </p:cNvSpPr>
              <p:nvPr/>
            </p:nvSpPr>
            <p:spPr bwMode="auto">
              <a:xfrm>
                <a:off x="992" y="2506"/>
                <a:ext cx="1512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50" name="Rectangle 47"/>
              <p:cNvSpPr>
                <a:spLocks noChangeArrowheads="1"/>
              </p:cNvSpPr>
              <p:nvPr/>
            </p:nvSpPr>
            <p:spPr bwMode="auto">
              <a:xfrm>
                <a:off x="992" y="2210"/>
                <a:ext cx="8" cy="29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51" name="Rectangle 48"/>
              <p:cNvSpPr>
                <a:spLocks noChangeArrowheads="1"/>
              </p:cNvSpPr>
              <p:nvPr/>
            </p:nvSpPr>
            <p:spPr bwMode="auto">
              <a:xfrm>
                <a:off x="1104" y="2618"/>
                <a:ext cx="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52" name="Freeform 49"/>
              <p:cNvSpPr>
                <a:spLocks/>
              </p:cNvSpPr>
              <p:nvPr/>
            </p:nvSpPr>
            <p:spPr bwMode="auto">
              <a:xfrm>
                <a:off x="1088" y="2610"/>
                <a:ext cx="32" cy="72"/>
              </a:xfrm>
              <a:custGeom>
                <a:avLst/>
                <a:gdLst>
                  <a:gd name="T0" fmla="*/ 16 w 32"/>
                  <a:gd name="T1" fmla="*/ 16 h 72"/>
                  <a:gd name="T2" fmla="*/ 24 w 32"/>
                  <a:gd name="T3" fmla="*/ 8 h 72"/>
                  <a:gd name="T4" fmla="*/ 32 w 32"/>
                  <a:gd name="T5" fmla="*/ 8 h 72"/>
                  <a:gd name="T6" fmla="*/ 32 w 32"/>
                  <a:gd name="T7" fmla="*/ 8 h 72"/>
                  <a:gd name="T8" fmla="*/ 24 w 32"/>
                  <a:gd name="T9" fmla="*/ 48 h 72"/>
                  <a:gd name="T10" fmla="*/ 24 w 32"/>
                  <a:gd name="T11" fmla="*/ 72 h 72"/>
                  <a:gd name="T12" fmla="*/ 16 w 32"/>
                  <a:gd name="T13" fmla="*/ 48 h 72"/>
                  <a:gd name="T14" fmla="*/ 0 w 32"/>
                  <a:gd name="T15" fmla="*/ 8 h 72"/>
                  <a:gd name="T16" fmla="*/ 0 w 32"/>
                  <a:gd name="T17" fmla="*/ 0 h 72"/>
                  <a:gd name="T18" fmla="*/ 8 w 32"/>
                  <a:gd name="T19" fmla="*/ 8 h 72"/>
                  <a:gd name="T20" fmla="*/ 8 w 32"/>
                  <a:gd name="T21" fmla="*/ 8 h 72"/>
                  <a:gd name="T22" fmla="*/ 24 w 32"/>
                  <a:gd name="T23" fmla="*/ 48 h 72"/>
                  <a:gd name="T24" fmla="*/ 16 w 32"/>
                  <a:gd name="T25" fmla="*/ 48 h 72"/>
                  <a:gd name="T26" fmla="*/ 16 w 32"/>
                  <a:gd name="T27" fmla="*/ 48 h 72"/>
                  <a:gd name="T28" fmla="*/ 24 w 32"/>
                  <a:gd name="T29" fmla="*/ 8 h 72"/>
                  <a:gd name="T30" fmla="*/ 32 w 32"/>
                  <a:gd name="T31" fmla="*/ 8 h 72"/>
                  <a:gd name="T32" fmla="*/ 32 w 32"/>
                  <a:gd name="T33" fmla="*/ 16 h 72"/>
                  <a:gd name="T34" fmla="*/ 24 w 32"/>
                  <a:gd name="T35" fmla="*/ 24 h 72"/>
                  <a:gd name="T36" fmla="*/ 16 w 32"/>
                  <a:gd name="T37" fmla="*/ 16 h 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"/>
                  <a:gd name="T58" fmla="*/ 0 h 72"/>
                  <a:gd name="T59" fmla="*/ 32 w 32"/>
                  <a:gd name="T60" fmla="*/ 72 h 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" h="72">
                    <a:moveTo>
                      <a:pt x="16" y="16"/>
                    </a:moveTo>
                    <a:lnTo>
                      <a:pt x="24" y="8"/>
                    </a:lnTo>
                    <a:lnTo>
                      <a:pt x="32" y="8"/>
                    </a:lnTo>
                    <a:lnTo>
                      <a:pt x="24" y="48"/>
                    </a:lnTo>
                    <a:lnTo>
                      <a:pt x="24" y="72"/>
                    </a:lnTo>
                    <a:lnTo>
                      <a:pt x="16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24" y="48"/>
                    </a:lnTo>
                    <a:lnTo>
                      <a:pt x="16" y="48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24" y="24"/>
                    </a:lnTo>
                    <a:lnTo>
                      <a:pt x="16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3" name="Freeform 50"/>
              <p:cNvSpPr>
                <a:spLocks/>
              </p:cNvSpPr>
              <p:nvPr/>
            </p:nvSpPr>
            <p:spPr bwMode="auto">
              <a:xfrm>
                <a:off x="1096" y="2618"/>
                <a:ext cx="16" cy="16"/>
              </a:xfrm>
              <a:custGeom>
                <a:avLst/>
                <a:gdLst>
                  <a:gd name="T0" fmla="*/ 0 w 16"/>
                  <a:gd name="T1" fmla="*/ 0 h 16"/>
                  <a:gd name="T2" fmla="*/ 16 w 16"/>
                  <a:gd name="T3" fmla="*/ 8 h 16"/>
                  <a:gd name="T4" fmla="*/ 16 w 16"/>
                  <a:gd name="T5" fmla="*/ 16 h 16"/>
                  <a:gd name="T6" fmla="*/ 16 w 16"/>
                  <a:gd name="T7" fmla="*/ 16 h 16"/>
                  <a:gd name="T8" fmla="*/ 16 w 16"/>
                  <a:gd name="T9" fmla="*/ 16 h 16"/>
                  <a:gd name="T10" fmla="*/ 0 w 16"/>
                  <a:gd name="T11" fmla="*/ 8 h 16"/>
                  <a:gd name="T12" fmla="*/ 0 w 1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6"/>
                  <a:gd name="T23" fmla="*/ 16 w 1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6">
                    <a:moveTo>
                      <a:pt x="0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4" name="Freeform 51"/>
              <p:cNvSpPr>
                <a:spLocks/>
              </p:cNvSpPr>
              <p:nvPr/>
            </p:nvSpPr>
            <p:spPr bwMode="auto">
              <a:xfrm>
                <a:off x="1096" y="2618"/>
                <a:ext cx="24" cy="40"/>
              </a:xfrm>
              <a:custGeom>
                <a:avLst/>
                <a:gdLst>
                  <a:gd name="T0" fmla="*/ 16 w 24"/>
                  <a:gd name="T1" fmla="*/ 8 h 40"/>
                  <a:gd name="T2" fmla="*/ 24 w 24"/>
                  <a:gd name="T3" fmla="*/ 0 h 40"/>
                  <a:gd name="T4" fmla="*/ 16 w 24"/>
                  <a:gd name="T5" fmla="*/ 40 h 40"/>
                  <a:gd name="T6" fmla="*/ 0 w 24"/>
                  <a:gd name="T7" fmla="*/ 0 h 40"/>
                  <a:gd name="T8" fmla="*/ 16 w 24"/>
                  <a:gd name="T9" fmla="*/ 8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40"/>
                  <a:gd name="T17" fmla="*/ 24 w 2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40">
                    <a:moveTo>
                      <a:pt x="16" y="8"/>
                    </a:moveTo>
                    <a:lnTo>
                      <a:pt x="24" y="0"/>
                    </a:lnTo>
                    <a:lnTo>
                      <a:pt x="16" y="40"/>
                    </a:lnTo>
                    <a:lnTo>
                      <a:pt x="0" y="0"/>
                    </a:lnTo>
                    <a:lnTo>
                      <a:pt x="16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5" name="Rectangle 52"/>
              <p:cNvSpPr>
                <a:spLocks noChangeArrowheads="1"/>
              </p:cNvSpPr>
              <p:nvPr/>
            </p:nvSpPr>
            <p:spPr bwMode="auto">
              <a:xfrm>
                <a:off x="1112" y="2490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56" name="Rectangle 53"/>
              <p:cNvSpPr>
                <a:spLocks noChangeArrowheads="1"/>
              </p:cNvSpPr>
              <p:nvPr/>
            </p:nvSpPr>
            <p:spPr bwMode="auto">
              <a:xfrm>
                <a:off x="1112" y="2618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57" name="Rectangle 54"/>
              <p:cNvSpPr>
                <a:spLocks noChangeArrowheads="1"/>
              </p:cNvSpPr>
              <p:nvPr/>
            </p:nvSpPr>
            <p:spPr bwMode="auto">
              <a:xfrm>
                <a:off x="1112" y="2490"/>
                <a:ext cx="8" cy="12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58" name="Rectangle 55"/>
              <p:cNvSpPr>
                <a:spLocks noChangeArrowheads="1"/>
              </p:cNvSpPr>
              <p:nvPr/>
            </p:nvSpPr>
            <p:spPr bwMode="auto">
              <a:xfrm>
                <a:off x="1400" y="2618"/>
                <a:ext cx="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59" name="Freeform 56"/>
              <p:cNvSpPr>
                <a:spLocks/>
              </p:cNvSpPr>
              <p:nvPr/>
            </p:nvSpPr>
            <p:spPr bwMode="auto">
              <a:xfrm>
                <a:off x="1392" y="2610"/>
                <a:ext cx="32" cy="48"/>
              </a:xfrm>
              <a:custGeom>
                <a:avLst/>
                <a:gdLst>
                  <a:gd name="T0" fmla="*/ 16 w 32"/>
                  <a:gd name="T1" fmla="*/ 16 h 48"/>
                  <a:gd name="T2" fmla="*/ 32 w 32"/>
                  <a:gd name="T3" fmla="*/ 8 h 48"/>
                  <a:gd name="T4" fmla="*/ 32 w 32"/>
                  <a:gd name="T5" fmla="*/ 8 h 48"/>
                  <a:gd name="T6" fmla="*/ 32 w 32"/>
                  <a:gd name="T7" fmla="*/ 8 h 48"/>
                  <a:gd name="T8" fmla="*/ 16 w 32"/>
                  <a:gd name="T9" fmla="*/ 48 h 48"/>
                  <a:gd name="T10" fmla="*/ 8 w 32"/>
                  <a:gd name="T11" fmla="*/ 48 h 48"/>
                  <a:gd name="T12" fmla="*/ 8 w 32"/>
                  <a:gd name="T13" fmla="*/ 48 h 48"/>
                  <a:gd name="T14" fmla="*/ 0 w 32"/>
                  <a:gd name="T15" fmla="*/ 8 h 48"/>
                  <a:gd name="T16" fmla="*/ 0 w 32"/>
                  <a:gd name="T17" fmla="*/ 0 h 48"/>
                  <a:gd name="T18" fmla="*/ 8 w 32"/>
                  <a:gd name="T19" fmla="*/ 8 h 48"/>
                  <a:gd name="T20" fmla="*/ 8 w 32"/>
                  <a:gd name="T21" fmla="*/ 8 h 48"/>
                  <a:gd name="T22" fmla="*/ 16 w 32"/>
                  <a:gd name="T23" fmla="*/ 48 h 48"/>
                  <a:gd name="T24" fmla="*/ 8 w 32"/>
                  <a:gd name="T25" fmla="*/ 48 h 48"/>
                  <a:gd name="T26" fmla="*/ 8 w 32"/>
                  <a:gd name="T27" fmla="*/ 48 h 48"/>
                  <a:gd name="T28" fmla="*/ 24 w 32"/>
                  <a:gd name="T29" fmla="*/ 8 h 48"/>
                  <a:gd name="T30" fmla="*/ 32 w 32"/>
                  <a:gd name="T31" fmla="*/ 8 h 48"/>
                  <a:gd name="T32" fmla="*/ 32 w 32"/>
                  <a:gd name="T33" fmla="*/ 16 h 48"/>
                  <a:gd name="T34" fmla="*/ 16 w 32"/>
                  <a:gd name="T35" fmla="*/ 24 h 48"/>
                  <a:gd name="T36" fmla="*/ 16 w 32"/>
                  <a:gd name="T37" fmla="*/ 16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"/>
                  <a:gd name="T58" fmla="*/ 0 h 48"/>
                  <a:gd name="T59" fmla="*/ 32 w 32"/>
                  <a:gd name="T60" fmla="*/ 48 h 4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" h="48">
                    <a:moveTo>
                      <a:pt x="16" y="16"/>
                    </a:moveTo>
                    <a:lnTo>
                      <a:pt x="32" y="8"/>
                    </a:lnTo>
                    <a:lnTo>
                      <a:pt x="16" y="48"/>
                    </a:lnTo>
                    <a:lnTo>
                      <a:pt x="8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16" y="48"/>
                    </a:lnTo>
                    <a:lnTo>
                      <a:pt x="8" y="48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16" y="24"/>
                    </a:lnTo>
                    <a:lnTo>
                      <a:pt x="16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0" name="Freeform 57"/>
              <p:cNvSpPr>
                <a:spLocks/>
              </p:cNvSpPr>
              <p:nvPr/>
            </p:nvSpPr>
            <p:spPr bwMode="auto">
              <a:xfrm>
                <a:off x="1392" y="2618"/>
                <a:ext cx="16" cy="24"/>
              </a:xfrm>
              <a:custGeom>
                <a:avLst/>
                <a:gdLst>
                  <a:gd name="T0" fmla="*/ 8 w 16"/>
                  <a:gd name="T1" fmla="*/ 0 h 24"/>
                  <a:gd name="T2" fmla="*/ 16 w 16"/>
                  <a:gd name="T3" fmla="*/ 8 h 24"/>
                  <a:gd name="T4" fmla="*/ 16 w 16"/>
                  <a:gd name="T5" fmla="*/ 16 h 24"/>
                  <a:gd name="T6" fmla="*/ 8 w 16"/>
                  <a:gd name="T7" fmla="*/ 24 h 24"/>
                  <a:gd name="T8" fmla="*/ 8 w 16"/>
                  <a:gd name="T9" fmla="*/ 16 h 24"/>
                  <a:gd name="T10" fmla="*/ 0 w 16"/>
                  <a:gd name="T11" fmla="*/ 8 h 24"/>
                  <a:gd name="T12" fmla="*/ 8 w 16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4"/>
                  <a:gd name="T23" fmla="*/ 16 w 16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4">
                    <a:moveTo>
                      <a:pt x="8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1" name="Freeform 58"/>
              <p:cNvSpPr>
                <a:spLocks/>
              </p:cNvSpPr>
              <p:nvPr/>
            </p:nvSpPr>
            <p:spPr bwMode="auto">
              <a:xfrm>
                <a:off x="1400" y="2618"/>
                <a:ext cx="24" cy="40"/>
              </a:xfrm>
              <a:custGeom>
                <a:avLst/>
                <a:gdLst>
                  <a:gd name="T0" fmla="*/ 8 w 24"/>
                  <a:gd name="T1" fmla="*/ 8 h 40"/>
                  <a:gd name="T2" fmla="*/ 24 w 24"/>
                  <a:gd name="T3" fmla="*/ 0 h 40"/>
                  <a:gd name="T4" fmla="*/ 8 w 24"/>
                  <a:gd name="T5" fmla="*/ 40 h 40"/>
                  <a:gd name="T6" fmla="*/ 0 w 24"/>
                  <a:gd name="T7" fmla="*/ 0 h 40"/>
                  <a:gd name="T8" fmla="*/ 8 w 24"/>
                  <a:gd name="T9" fmla="*/ 8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40"/>
                  <a:gd name="T17" fmla="*/ 24 w 2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40">
                    <a:moveTo>
                      <a:pt x="8" y="8"/>
                    </a:moveTo>
                    <a:lnTo>
                      <a:pt x="24" y="0"/>
                    </a:lnTo>
                    <a:lnTo>
                      <a:pt x="8" y="40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2" name="Rectangle 59"/>
              <p:cNvSpPr>
                <a:spLocks noChangeArrowheads="1"/>
              </p:cNvSpPr>
              <p:nvPr/>
            </p:nvSpPr>
            <p:spPr bwMode="auto">
              <a:xfrm>
                <a:off x="1408" y="2490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63" name="Rectangle 60"/>
              <p:cNvSpPr>
                <a:spLocks noChangeArrowheads="1"/>
              </p:cNvSpPr>
              <p:nvPr/>
            </p:nvSpPr>
            <p:spPr bwMode="auto">
              <a:xfrm>
                <a:off x="1408" y="2618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64" name="Rectangle 61"/>
              <p:cNvSpPr>
                <a:spLocks noChangeArrowheads="1"/>
              </p:cNvSpPr>
              <p:nvPr/>
            </p:nvSpPr>
            <p:spPr bwMode="auto">
              <a:xfrm>
                <a:off x="1408" y="2490"/>
                <a:ext cx="8" cy="12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65" name="Rectangle 62"/>
              <p:cNvSpPr>
                <a:spLocks noChangeArrowheads="1"/>
              </p:cNvSpPr>
              <p:nvPr/>
            </p:nvSpPr>
            <p:spPr bwMode="auto">
              <a:xfrm>
                <a:off x="1712" y="2618"/>
                <a:ext cx="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66" name="Freeform 63"/>
              <p:cNvSpPr>
                <a:spLocks/>
              </p:cNvSpPr>
              <p:nvPr/>
            </p:nvSpPr>
            <p:spPr bwMode="auto">
              <a:xfrm>
                <a:off x="1704" y="2610"/>
                <a:ext cx="32" cy="48"/>
              </a:xfrm>
              <a:custGeom>
                <a:avLst/>
                <a:gdLst>
                  <a:gd name="T0" fmla="*/ 16 w 32"/>
                  <a:gd name="T1" fmla="*/ 16 h 48"/>
                  <a:gd name="T2" fmla="*/ 32 w 32"/>
                  <a:gd name="T3" fmla="*/ 8 h 48"/>
                  <a:gd name="T4" fmla="*/ 32 w 32"/>
                  <a:gd name="T5" fmla="*/ 8 h 48"/>
                  <a:gd name="T6" fmla="*/ 32 w 32"/>
                  <a:gd name="T7" fmla="*/ 8 h 48"/>
                  <a:gd name="T8" fmla="*/ 16 w 32"/>
                  <a:gd name="T9" fmla="*/ 48 h 48"/>
                  <a:gd name="T10" fmla="*/ 8 w 32"/>
                  <a:gd name="T11" fmla="*/ 48 h 48"/>
                  <a:gd name="T12" fmla="*/ 8 w 32"/>
                  <a:gd name="T13" fmla="*/ 48 h 48"/>
                  <a:gd name="T14" fmla="*/ 0 w 32"/>
                  <a:gd name="T15" fmla="*/ 8 h 48"/>
                  <a:gd name="T16" fmla="*/ 0 w 32"/>
                  <a:gd name="T17" fmla="*/ 0 h 48"/>
                  <a:gd name="T18" fmla="*/ 8 w 32"/>
                  <a:gd name="T19" fmla="*/ 8 h 48"/>
                  <a:gd name="T20" fmla="*/ 8 w 32"/>
                  <a:gd name="T21" fmla="*/ 8 h 48"/>
                  <a:gd name="T22" fmla="*/ 16 w 32"/>
                  <a:gd name="T23" fmla="*/ 48 h 48"/>
                  <a:gd name="T24" fmla="*/ 8 w 32"/>
                  <a:gd name="T25" fmla="*/ 48 h 48"/>
                  <a:gd name="T26" fmla="*/ 8 w 32"/>
                  <a:gd name="T27" fmla="*/ 48 h 48"/>
                  <a:gd name="T28" fmla="*/ 24 w 32"/>
                  <a:gd name="T29" fmla="*/ 8 h 48"/>
                  <a:gd name="T30" fmla="*/ 32 w 32"/>
                  <a:gd name="T31" fmla="*/ 8 h 48"/>
                  <a:gd name="T32" fmla="*/ 32 w 32"/>
                  <a:gd name="T33" fmla="*/ 16 h 48"/>
                  <a:gd name="T34" fmla="*/ 16 w 32"/>
                  <a:gd name="T35" fmla="*/ 24 h 48"/>
                  <a:gd name="T36" fmla="*/ 16 w 32"/>
                  <a:gd name="T37" fmla="*/ 16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"/>
                  <a:gd name="T58" fmla="*/ 0 h 48"/>
                  <a:gd name="T59" fmla="*/ 32 w 32"/>
                  <a:gd name="T60" fmla="*/ 48 h 4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" h="48">
                    <a:moveTo>
                      <a:pt x="16" y="16"/>
                    </a:moveTo>
                    <a:lnTo>
                      <a:pt x="32" y="8"/>
                    </a:lnTo>
                    <a:lnTo>
                      <a:pt x="16" y="48"/>
                    </a:lnTo>
                    <a:lnTo>
                      <a:pt x="8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16" y="48"/>
                    </a:lnTo>
                    <a:lnTo>
                      <a:pt x="8" y="48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16" y="24"/>
                    </a:lnTo>
                    <a:lnTo>
                      <a:pt x="16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7" name="Freeform 64"/>
              <p:cNvSpPr>
                <a:spLocks/>
              </p:cNvSpPr>
              <p:nvPr/>
            </p:nvSpPr>
            <p:spPr bwMode="auto">
              <a:xfrm>
                <a:off x="1704" y="2618"/>
                <a:ext cx="16" cy="24"/>
              </a:xfrm>
              <a:custGeom>
                <a:avLst/>
                <a:gdLst>
                  <a:gd name="T0" fmla="*/ 8 w 16"/>
                  <a:gd name="T1" fmla="*/ 0 h 24"/>
                  <a:gd name="T2" fmla="*/ 16 w 16"/>
                  <a:gd name="T3" fmla="*/ 8 h 24"/>
                  <a:gd name="T4" fmla="*/ 16 w 16"/>
                  <a:gd name="T5" fmla="*/ 16 h 24"/>
                  <a:gd name="T6" fmla="*/ 8 w 16"/>
                  <a:gd name="T7" fmla="*/ 24 h 24"/>
                  <a:gd name="T8" fmla="*/ 8 w 16"/>
                  <a:gd name="T9" fmla="*/ 16 h 24"/>
                  <a:gd name="T10" fmla="*/ 0 w 16"/>
                  <a:gd name="T11" fmla="*/ 8 h 24"/>
                  <a:gd name="T12" fmla="*/ 8 w 16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4"/>
                  <a:gd name="T23" fmla="*/ 16 w 16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4">
                    <a:moveTo>
                      <a:pt x="8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8" name="Freeform 65"/>
              <p:cNvSpPr>
                <a:spLocks/>
              </p:cNvSpPr>
              <p:nvPr/>
            </p:nvSpPr>
            <p:spPr bwMode="auto">
              <a:xfrm>
                <a:off x="1712" y="2618"/>
                <a:ext cx="24" cy="40"/>
              </a:xfrm>
              <a:custGeom>
                <a:avLst/>
                <a:gdLst>
                  <a:gd name="T0" fmla="*/ 8 w 24"/>
                  <a:gd name="T1" fmla="*/ 8 h 40"/>
                  <a:gd name="T2" fmla="*/ 24 w 24"/>
                  <a:gd name="T3" fmla="*/ 0 h 40"/>
                  <a:gd name="T4" fmla="*/ 8 w 24"/>
                  <a:gd name="T5" fmla="*/ 40 h 40"/>
                  <a:gd name="T6" fmla="*/ 0 w 24"/>
                  <a:gd name="T7" fmla="*/ 0 h 40"/>
                  <a:gd name="T8" fmla="*/ 8 w 24"/>
                  <a:gd name="T9" fmla="*/ 8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40"/>
                  <a:gd name="T17" fmla="*/ 24 w 2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40">
                    <a:moveTo>
                      <a:pt x="8" y="8"/>
                    </a:moveTo>
                    <a:lnTo>
                      <a:pt x="24" y="0"/>
                    </a:lnTo>
                    <a:lnTo>
                      <a:pt x="8" y="40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9" name="Rectangle 66"/>
              <p:cNvSpPr>
                <a:spLocks noChangeArrowheads="1"/>
              </p:cNvSpPr>
              <p:nvPr/>
            </p:nvSpPr>
            <p:spPr bwMode="auto">
              <a:xfrm>
                <a:off x="1720" y="2490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70" name="Rectangle 67"/>
              <p:cNvSpPr>
                <a:spLocks noChangeArrowheads="1"/>
              </p:cNvSpPr>
              <p:nvPr/>
            </p:nvSpPr>
            <p:spPr bwMode="auto">
              <a:xfrm>
                <a:off x="1720" y="2618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71" name="Rectangle 68"/>
              <p:cNvSpPr>
                <a:spLocks noChangeArrowheads="1"/>
              </p:cNvSpPr>
              <p:nvPr/>
            </p:nvSpPr>
            <p:spPr bwMode="auto">
              <a:xfrm>
                <a:off x="1720" y="2490"/>
                <a:ext cx="8" cy="12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72" name="Rectangle 69"/>
              <p:cNvSpPr>
                <a:spLocks noChangeArrowheads="1"/>
              </p:cNvSpPr>
              <p:nvPr/>
            </p:nvSpPr>
            <p:spPr bwMode="auto">
              <a:xfrm>
                <a:off x="2024" y="2610"/>
                <a:ext cx="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73" name="Freeform 70"/>
              <p:cNvSpPr>
                <a:spLocks/>
              </p:cNvSpPr>
              <p:nvPr/>
            </p:nvSpPr>
            <p:spPr bwMode="auto">
              <a:xfrm>
                <a:off x="2008" y="2618"/>
                <a:ext cx="32" cy="64"/>
              </a:xfrm>
              <a:custGeom>
                <a:avLst/>
                <a:gdLst>
                  <a:gd name="T0" fmla="*/ 24 w 32"/>
                  <a:gd name="T1" fmla="*/ 0 h 64"/>
                  <a:gd name="T2" fmla="*/ 32 w 32"/>
                  <a:gd name="T3" fmla="*/ 0 h 64"/>
                  <a:gd name="T4" fmla="*/ 32 w 32"/>
                  <a:gd name="T5" fmla="*/ 0 h 64"/>
                  <a:gd name="T6" fmla="*/ 32 w 32"/>
                  <a:gd name="T7" fmla="*/ 0 h 64"/>
                  <a:gd name="T8" fmla="*/ 24 w 32"/>
                  <a:gd name="T9" fmla="*/ 40 h 64"/>
                  <a:gd name="T10" fmla="*/ 24 w 32"/>
                  <a:gd name="T11" fmla="*/ 64 h 64"/>
                  <a:gd name="T12" fmla="*/ 16 w 32"/>
                  <a:gd name="T13" fmla="*/ 40 h 64"/>
                  <a:gd name="T14" fmla="*/ 0 w 32"/>
                  <a:gd name="T15" fmla="*/ 0 h 64"/>
                  <a:gd name="T16" fmla="*/ 0 w 32"/>
                  <a:gd name="T17" fmla="*/ 0 h 64"/>
                  <a:gd name="T18" fmla="*/ 8 w 32"/>
                  <a:gd name="T19" fmla="*/ 0 h 64"/>
                  <a:gd name="T20" fmla="*/ 8 w 32"/>
                  <a:gd name="T21" fmla="*/ 0 h 64"/>
                  <a:gd name="T22" fmla="*/ 24 w 32"/>
                  <a:gd name="T23" fmla="*/ 40 h 64"/>
                  <a:gd name="T24" fmla="*/ 16 w 32"/>
                  <a:gd name="T25" fmla="*/ 40 h 64"/>
                  <a:gd name="T26" fmla="*/ 16 w 32"/>
                  <a:gd name="T27" fmla="*/ 40 h 64"/>
                  <a:gd name="T28" fmla="*/ 24 w 32"/>
                  <a:gd name="T29" fmla="*/ 0 h 64"/>
                  <a:gd name="T30" fmla="*/ 32 w 32"/>
                  <a:gd name="T31" fmla="*/ 0 h 64"/>
                  <a:gd name="T32" fmla="*/ 32 w 32"/>
                  <a:gd name="T33" fmla="*/ 8 h 64"/>
                  <a:gd name="T34" fmla="*/ 24 w 32"/>
                  <a:gd name="T35" fmla="*/ 8 h 64"/>
                  <a:gd name="T36" fmla="*/ 24 w 32"/>
                  <a:gd name="T37" fmla="*/ 0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"/>
                  <a:gd name="T58" fmla="*/ 0 h 64"/>
                  <a:gd name="T59" fmla="*/ 32 w 32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" h="64">
                    <a:moveTo>
                      <a:pt x="24" y="0"/>
                    </a:moveTo>
                    <a:lnTo>
                      <a:pt x="32" y="0"/>
                    </a:lnTo>
                    <a:lnTo>
                      <a:pt x="24" y="40"/>
                    </a:lnTo>
                    <a:lnTo>
                      <a:pt x="24" y="64"/>
                    </a:lnTo>
                    <a:lnTo>
                      <a:pt x="16" y="4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4" y="40"/>
                    </a:lnTo>
                    <a:lnTo>
                      <a:pt x="16" y="4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24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4" name="Freeform 71"/>
              <p:cNvSpPr>
                <a:spLocks/>
              </p:cNvSpPr>
              <p:nvPr/>
            </p:nvSpPr>
            <p:spPr bwMode="auto">
              <a:xfrm>
                <a:off x="2016" y="2618"/>
                <a:ext cx="16" cy="8"/>
              </a:xfrm>
              <a:custGeom>
                <a:avLst/>
                <a:gdLst>
                  <a:gd name="T0" fmla="*/ 0 w 16"/>
                  <a:gd name="T1" fmla="*/ 0 h 8"/>
                  <a:gd name="T2" fmla="*/ 16 w 16"/>
                  <a:gd name="T3" fmla="*/ 0 h 8"/>
                  <a:gd name="T4" fmla="*/ 16 w 16"/>
                  <a:gd name="T5" fmla="*/ 8 h 8"/>
                  <a:gd name="T6" fmla="*/ 16 w 16"/>
                  <a:gd name="T7" fmla="*/ 8 h 8"/>
                  <a:gd name="T8" fmla="*/ 16 w 16"/>
                  <a:gd name="T9" fmla="*/ 8 h 8"/>
                  <a:gd name="T10" fmla="*/ 0 w 16"/>
                  <a:gd name="T11" fmla="*/ 8 h 8"/>
                  <a:gd name="T12" fmla="*/ 0 w 1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8"/>
                  <a:gd name="T23" fmla="*/ 16 w 16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8">
                    <a:moveTo>
                      <a:pt x="0" y="0"/>
                    </a:moveTo>
                    <a:lnTo>
                      <a:pt x="16" y="0"/>
                    </a:lnTo>
                    <a:lnTo>
                      <a:pt x="16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5" name="Freeform 72"/>
              <p:cNvSpPr>
                <a:spLocks/>
              </p:cNvSpPr>
              <p:nvPr/>
            </p:nvSpPr>
            <p:spPr bwMode="auto">
              <a:xfrm>
                <a:off x="2016" y="2618"/>
                <a:ext cx="24" cy="40"/>
              </a:xfrm>
              <a:custGeom>
                <a:avLst/>
                <a:gdLst>
                  <a:gd name="T0" fmla="*/ 16 w 24"/>
                  <a:gd name="T1" fmla="*/ 0 h 40"/>
                  <a:gd name="T2" fmla="*/ 24 w 24"/>
                  <a:gd name="T3" fmla="*/ 0 h 40"/>
                  <a:gd name="T4" fmla="*/ 16 w 24"/>
                  <a:gd name="T5" fmla="*/ 40 h 40"/>
                  <a:gd name="T6" fmla="*/ 0 w 24"/>
                  <a:gd name="T7" fmla="*/ 0 h 40"/>
                  <a:gd name="T8" fmla="*/ 16 w 24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40"/>
                  <a:gd name="T17" fmla="*/ 24 w 2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40">
                    <a:moveTo>
                      <a:pt x="16" y="0"/>
                    </a:moveTo>
                    <a:lnTo>
                      <a:pt x="24" y="0"/>
                    </a:lnTo>
                    <a:lnTo>
                      <a:pt x="16" y="40"/>
                    </a:lnTo>
                    <a:lnTo>
                      <a:pt x="0" y="0"/>
                    </a:lnTo>
                    <a:lnTo>
                      <a:pt x="16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6" name="Rectangle 73"/>
              <p:cNvSpPr>
                <a:spLocks noChangeArrowheads="1"/>
              </p:cNvSpPr>
              <p:nvPr/>
            </p:nvSpPr>
            <p:spPr bwMode="auto">
              <a:xfrm>
                <a:off x="2032" y="2490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77" name="Rectangle 74"/>
              <p:cNvSpPr>
                <a:spLocks noChangeArrowheads="1"/>
              </p:cNvSpPr>
              <p:nvPr/>
            </p:nvSpPr>
            <p:spPr bwMode="auto">
              <a:xfrm>
                <a:off x="2032" y="2610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78" name="Rectangle 75"/>
              <p:cNvSpPr>
                <a:spLocks noChangeArrowheads="1"/>
              </p:cNvSpPr>
              <p:nvPr/>
            </p:nvSpPr>
            <p:spPr bwMode="auto">
              <a:xfrm>
                <a:off x="2032" y="2490"/>
                <a:ext cx="8" cy="120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79" name="Rectangle 76"/>
              <p:cNvSpPr>
                <a:spLocks noChangeArrowheads="1"/>
              </p:cNvSpPr>
              <p:nvPr/>
            </p:nvSpPr>
            <p:spPr bwMode="auto">
              <a:xfrm>
                <a:off x="2320" y="2618"/>
                <a:ext cx="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80" name="Freeform 77"/>
              <p:cNvSpPr>
                <a:spLocks/>
              </p:cNvSpPr>
              <p:nvPr/>
            </p:nvSpPr>
            <p:spPr bwMode="auto">
              <a:xfrm>
                <a:off x="2312" y="2610"/>
                <a:ext cx="32" cy="48"/>
              </a:xfrm>
              <a:custGeom>
                <a:avLst/>
                <a:gdLst>
                  <a:gd name="T0" fmla="*/ 16 w 32"/>
                  <a:gd name="T1" fmla="*/ 16 h 48"/>
                  <a:gd name="T2" fmla="*/ 32 w 32"/>
                  <a:gd name="T3" fmla="*/ 8 h 48"/>
                  <a:gd name="T4" fmla="*/ 32 w 32"/>
                  <a:gd name="T5" fmla="*/ 8 h 48"/>
                  <a:gd name="T6" fmla="*/ 32 w 32"/>
                  <a:gd name="T7" fmla="*/ 8 h 48"/>
                  <a:gd name="T8" fmla="*/ 16 w 32"/>
                  <a:gd name="T9" fmla="*/ 48 h 48"/>
                  <a:gd name="T10" fmla="*/ 8 w 32"/>
                  <a:gd name="T11" fmla="*/ 48 h 48"/>
                  <a:gd name="T12" fmla="*/ 8 w 32"/>
                  <a:gd name="T13" fmla="*/ 48 h 48"/>
                  <a:gd name="T14" fmla="*/ 0 w 32"/>
                  <a:gd name="T15" fmla="*/ 8 h 48"/>
                  <a:gd name="T16" fmla="*/ 0 w 32"/>
                  <a:gd name="T17" fmla="*/ 0 h 48"/>
                  <a:gd name="T18" fmla="*/ 8 w 32"/>
                  <a:gd name="T19" fmla="*/ 8 h 48"/>
                  <a:gd name="T20" fmla="*/ 8 w 32"/>
                  <a:gd name="T21" fmla="*/ 8 h 48"/>
                  <a:gd name="T22" fmla="*/ 16 w 32"/>
                  <a:gd name="T23" fmla="*/ 48 h 48"/>
                  <a:gd name="T24" fmla="*/ 8 w 32"/>
                  <a:gd name="T25" fmla="*/ 48 h 48"/>
                  <a:gd name="T26" fmla="*/ 8 w 32"/>
                  <a:gd name="T27" fmla="*/ 48 h 48"/>
                  <a:gd name="T28" fmla="*/ 24 w 32"/>
                  <a:gd name="T29" fmla="*/ 8 h 48"/>
                  <a:gd name="T30" fmla="*/ 32 w 32"/>
                  <a:gd name="T31" fmla="*/ 8 h 48"/>
                  <a:gd name="T32" fmla="*/ 32 w 32"/>
                  <a:gd name="T33" fmla="*/ 16 h 48"/>
                  <a:gd name="T34" fmla="*/ 16 w 32"/>
                  <a:gd name="T35" fmla="*/ 24 h 48"/>
                  <a:gd name="T36" fmla="*/ 16 w 32"/>
                  <a:gd name="T37" fmla="*/ 16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"/>
                  <a:gd name="T58" fmla="*/ 0 h 48"/>
                  <a:gd name="T59" fmla="*/ 32 w 32"/>
                  <a:gd name="T60" fmla="*/ 48 h 4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" h="48">
                    <a:moveTo>
                      <a:pt x="16" y="16"/>
                    </a:moveTo>
                    <a:lnTo>
                      <a:pt x="32" y="8"/>
                    </a:lnTo>
                    <a:lnTo>
                      <a:pt x="16" y="48"/>
                    </a:lnTo>
                    <a:lnTo>
                      <a:pt x="8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16" y="48"/>
                    </a:lnTo>
                    <a:lnTo>
                      <a:pt x="8" y="48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16" y="24"/>
                    </a:lnTo>
                    <a:lnTo>
                      <a:pt x="16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1" name="Freeform 78"/>
              <p:cNvSpPr>
                <a:spLocks/>
              </p:cNvSpPr>
              <p:nvPr/>
            </p:nvSpPr>
            <p:spPr bwMode="auto">
              <a:xfrm>
                <a:off x="2312" y="2618"/>
                <a:ext cx="16" cy="24"/>
              </a:xfrm>
              <a:custGeom>
                <a:avLst/>
                <a:gdLst>
                  <a:gd name="T0" fmla="*/ 8 w 16"/>
                  <a:gd name="T1" fmla="*/ 0 h 24"/>
                  <a:gd name="T2" fmla="*/ 16 w 16"/>
                  <a:gd name="T3" fmla="*/ 8 h 24"/>
                  <a:gd name="T4" fmla="*/ 16 w 16"/>
                  <a:gd name="T5" fmla="*/ 16 h 24"/>
                  <a:gd name="T6" fmla="*/ 8 w 16"/>
                  <a:gd name="T7" fmla="*/ 24 h 24"/>
                  <a:gd name="T8" fmla="*/ 8 w 16"/>
                  <a:gd name="T9" fmla="*/ 16 h 24"/>
                  <a:gd name="T10" fmla="*/ 0 w 16"/>
                  <a:gd name="T11" fmla="*/ 8 h 24"/>
                  <a:gd name="T12" fmla="*/ 8 w 16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4"/>
                  <a:gd name="T23" fmla="*/ 16 w 16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4">
                    <a:moveTo>
                      <a:pt x="8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2" name="Freeform 79"/>
              <p:cNvSpPr>
                <a:spLocks/>
              </p:cNvSpPr>
              <p:nvPr/>
            </p:nvSpPr>
            <p:spPr bwMode="auto">
              <a:xfrm>
                <a:off x="2320" y="2618"/>
                <a:ext cx="24" cy="40"/>
              </a:xfrm>
              <a:custGeom>
                <a:avLst/>
                <a:gdLst>
                  <a:gd name="T0" fmla="*/ 8 w 24"/>
                  <a:gd name="T1" fmla="*/ 8 h 40"/>
                  <a:gd name="T2" fmla="*/ 24 w 24"/>
                  <a:gd name="T3" fmla="*/ 0 h 40"/>
                  <a:gd name="T4" fmla="*/ 8 w 24"/>
                  <a:gd name="T5" fmla="*/ 40 h 40"/>
                  <a:gd name="T6" fmla="*/ 0 w 24"/>
                  <a:gd name="T7" fmla="*/ 0 h 40"/>
                  <a:gd name="T8" fmla="*/ 8 w 24"/>
                  <a:gd name="T9" fmla="*/ 8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40"/>
                  <a:gd name="T17" fmla="*/ 24 w 2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40">
                    <a:moveTo>
                      <a:pt x="8" y="8"/>
                    </a:moveTo>
                    <a:lnTo>
                      <a:pt x="24" y="0"/>
                    </a:lnTo>
                    <a:lnTo>
                      <a:pt x="8" y="40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3" name="Rectangle 80"/>
              <p:cNvSpPr>
                <a:spLocks noChangeArrowheads="1"/>
              </p:cNvSpPr>
              <p:nvPr/>
            </p:nvSpPr>
            <p:spPr bwMode="auto">
              <a:xfrm>
                <a:off x="2328" y="2490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84" name="Rectangle 81"/>
              <p:cNvSpPr>
                <a:spLocks noChangeArrowheads="1"/>
              </p:cNvSpPr>
              <p:nvPr/>
            </p:nvSpPr>
            <p:spPr bwMode="auto">
              <a:xfrm>
                <a:off x="2328" y="2618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85" name="Rectangle 82"/>
              <p:cNvSpPr>
                <a:spLocks noChangeArrowheads="1"/>
              </p:cNvSpPr>
              <p:nvPr/>
            </p:nvSpPr>
            <p:spPr bwMode="auto">
              <a:xfrm>
                <a:off x="2328" y="2490"/>
                <a:ext cx="8" cy="12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86" name="Rectangle 83"/>
              <p:cNvSpPr>
                <a:spLocks noChangeArrowheads="1"/>
              </p:cNvSpPr>
              <p:nvPr/>
            </p:nvSpPr>
            <p:spPr bwMode="auto">
              <a:xfrm>
                <a:off x="960" y="1642"/>
                <a:ext cx="1528" cy="304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87" name="Rectangle 84"/>
              <p:cNvSpPr>
                <a:spLocks noChangeArrowheads="1"/>
              </p:cNvSpPr>
              <p:nvPr/>
            </p:nvSpPr>
            <p:spPr bwMode="auto">
              <a:xfrm>
                <a:off x="960" y="1642"/>
                <a:ext cx="1536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88" name="Rectangle 85"/>
              <p:cNvSpPr>
                <a:spLocks noChangeArrowheads="1"/>
              </p:cNvSpPr>
              <p:nvPr/>
            </p:nvSpPr>
            <p:spPr bwMode="auto">
              <a:xfrm>
                <a:off x="2488" y="1642"/>
                <a:ext cx="8" cy="31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89" name="Rectangle 86"/>
              <p:cNvSpPr>
                <a:spLocks noChangeArrowheads="1"/>
              </p:cNvSpPr>
              <p:nvPr/>
            </p:nvSpPr>
            <p:spPr bwMode="auto">
              <a:xfrm>
                <a:off x="960" y="1946"/>
                <a:ext cx="152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90" name="Rectangle 87"/>
              <p:cNvSpPr>
                <a:spLocks noChangeArrowheads="1"/>
              </p:cNvSpPr>
              <p:nvPr/>
            </p:nvSpPr>
            <p:spPr bwMode="auto">
              <a:xfrm>
                <a:off x="960" y="1642"/>
                <a:ext cx="8" cy="304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91" name="Rectangle 88"/>
              <p:cNvSpPr>
                <a:spLocks noChangeArrowheads="1"/>
              </p:cNvSpPr>
              <p:nvPr/>
            </p:nvSpPr>
            <p:spPr bwMode="auto">
              <a:xfrm rot="5400000">
                <a:off x="1415" y="1960"/>
                <a:ext cx="23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•</a:t>
                </a:r>
                <a:endParaRPr lang="en-US" altLang="en-US"/>
              </a:p>
            </p:txBody>
          </p:sp>
          <p:sp>
            <p:nvSpPr>
              <p:cNvPr id="32092" name="Rectangle 89"/>
              <p:cNvSpPr>
                <a:spLocks noChangeArrowheads="1"/>
              </p:cNvSpPr>
              <p:nvPr/>
            </p:nvSpPr>
            <p:spPr bwMode="auto">
              <a:xfrm rot="5400000">
                <a:off x="1416" y="2032"/>
                <a:ext cx="22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•</a:t>
                </a:r>
                <a:endParaRPr lang="en-US" altLang="en-US"/>
              </a:p>
            </p:txBody>
          </p:sp>
          <p:sp>
            <p:nvSpPr>
              <p:cNvPr id="32093" name="Rectangle 90"/>
              <p:cNvSpPr>
                <a:spLocks noChangeArrowheads="1"/>
              </p:cNvSpPr>
              <p:nvPr/>
            </p:nvSpPr>
            <p:spPr bwMode="auto">
              <a:xfrm rot="5400000">
                <a:off x="1416" y="2096"/>
                <a:ext cx="22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•</a:t>
                </a:r>
                <a:endParaRPr lang="en-US" altLang="en-US"/>
              </a:p>
            </p:txBody>
          </p:sp>
          <p:sp>
            <p:nvSpPr>
              <p:cNvPr id="32094" name="Rectangle 91"/>
              <p:cNvSpPr>
                <a:spLocks noChangeArrowheads="1"/>
              </p:cNvSpPr>
              <p:nvPr/>
            </p:nvSpPr>
            <p:spPr bwMode="auto">
              <a:xfrm>
                <a:off x="992" y="2690"/>
                <a:ext cx="1512" cy="145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95" name="Rectangle 92"/>
              <p:cNvSpPr>
                <a:spLocks noChangeArrowheads="1"/>
              </p:cNvSpPr>
              <p:nvPr/>
            </p:nvSpPr>
            <p:spPr bwMode="auto">
              <a:xfrm>
                <a:off x="992" y="2690"/>
                <a:ext cx="1520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96" name="Rectangle 93"/>
              <p:cNvSpPr>
                <a:spLocks noChangeArrowheads="1"/>
              </p:cNvSpPr>
              <p:nvPr/>
            </p:nvSpPr>
            <p:spPr bwMode="auto">
              <a:xfrm>
                <a:off x="2504" y="2690"/>
                <a:ext cx="8" cy="153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97" name="Rectangle 94"/>
              <p:cNvSpPr>
                <a:spLocks noChangeArrowheads="1"/>
              </p:cNvSpPr>
              <p:nvPr/>
            </p:nvSpPr>
            <p:spPr bwMode="auto">
              <a:xfrm>
                <a:off x="992" y="2835"/>
                <a:ext cx="1512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98" name="Rectangle 95"/>
              <p:cNvSpPr>
                <a:spLocks noChangeArrowheads="1"/>
              </p:cNvSpPr>
              <p:nvPr/>
            </p:nvSpPr>
            <p:spPr bwMode="auto">
              <a:xfrm>
                <a:off x="992" y="2690"/>
                <a:ext cx="8" cy="145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99" name="Rectangle 96"/>
              <p:cNvSpPr>
                <a:spLocks noChangeArrowheads="1"/>
              </p:cNvSpPr>
              <p:nvPr/>
            </p:nvSpPr>
            <p:spPr bwMode="auto">
              <a:xfrm>
                <a:off x="1264" y="1650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00" name="Rectangle 97"/>
              <p:cNvSpPr>
                <a:spLocks noChangeArrowheads="1"/>
              </p:cNvSpPr>
              <p:nvPr/>
            </p:nvSpPr>
            <p:spPr bwMode="auto">
              <a:xfrm>
                <a:off x="1264" y="1946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01" name="Rectangle 98"/>
              <p:cNvSpPr>
                <a:spLocks noChangeArrowheads="1"/>
              </p:cNvSpPr>
              <p:nvPr/>
            </p:nvSpPr>
            <p:spPr bwMode="auto">
              <a:xfrm>
                <a:off x="1264" y="1650"/>
                <a:ext cx="8" cy="29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02" name="Rectangle 99"/>
              <p:cNvSpPr>
                <a:spLocks noChangeArrowheads="1"/>
              </p:cNvSpPr>
              <p:nvPr/>
            </p:nvSpPr>
            <p:spPr bwMode="auto">
              <a:xfrm>
                <a:off x="1568" y="1642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03" name="Rectangle 100"/>
              <p:cNvSpPr>
                <a:spLocks noChangeArrowheads="1"/>
              </p:cNvSpPr>
              <p:nvPr/>
            </p:nvSpPr>
            <p:spPr bwMode="auto">
              <a:xfrm>
                <a:off x="1568" y="1674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04" name="Rectangle 101"/>
              <p:cNvSpPr>
                <a:spLocks noChangeArrowheads="1"/>
              </p:cNvSpPr>
              <p:nvPr/>
            </p:nvSpPr>
            <p:spPr bwMode="auto">
              <a:xfrm>
                <a:off x="1568" y="1642"/>
                <a:ext cx="8" cy="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05" name="Line 102"/>
              <p:cNvSpPr>
                <a:spLocks noChangeShapeType="1"/>
              </p:cNvSpPr>
              <p:nvPr/>
            </p:nvSpPr>
            <p:spPr bwMode="auto">
              <a:xfrm>
                <a:off x="1568" y="1722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6" name="Line 103"/>
              <p:cNvSpPr>
                <a:spLocks noChangeShapeType="1"/>
              </p:cNvSpPr>
              <p:nvPr/>
            </p:nvSpPr>
            <p:spPr bwMode="auto">
              <a:xfrm>
                <a:off x="1568" y="1818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7" name="Rectangle 104"/>
              <p:cNvSpPr>
                <a:spLocks noChangeArrowheads="1"/>
              </p:cNvSpPr>
              <p:nvPr/>
            </p:nvSpPr>
            <p:spPr bwMode="auto">
              <a:xfrm>
                <a:off x="1568" y="1922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08" name="Rectangle 105"/>
              <p:cNvSpPr>
                <a:spLocks noChangeArrowheads="1"/>
              </p:cNvSpPr>
              <p:nvPr/>
            </p:nvSpPr>
            <p:spPr bwMode="auto">
              <a:xfrm>
                <a:off x="1568" y="1946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09" name="Rectangle 106"/>
              <p:cNvSpPr>
                <a:spLocks noChangeArrowheads="1"/>
              </p:cNvSpPr>
              <p:nvPr/>
            </p:nvSpPr>
            <p:spPr bwMode="auto">
              <a:xfrm>
                <a:off x="1568" y="1922"/>
                <a:ext cx="8" cy="24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10" name="Rectangle 107"/>
              <p:cNvSpPr>
                <a:spLocks noChangeArrowheads="1"/>
              </p:cNvSpPr>
              <p:nvPr/>
            </p:nvSpPr>
            <p:spPr bwMode="auto">
              <a:xfrm>
                <a:off x="1872" y="1642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11" name="Rectangle 108"/>
              <p:cNvSpPr>
                <a:spLocks noChangeArrowheads="1"/>
              </p:cNvSpPr>
              <p:nvPr/>
            </p:nvSpPr>
            <p:spPr bwMode="auto">
              <a:xfrm>
                <a:off x="1872" y="1674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12" name="Rectangle 109"/>
              <p:cNvSpPr>
                <a:spLocks noChangeArrowheads="1"/>
              </p:cNvSpPr>
              <p:nvPr/>
            </p:nvSpPr>
            <p:spPr bwMode="auto">
              <a:xfrm>
                <a:off x="1872" y="1642"/>
                <a:ext cx="8" cy="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13" name="Line 110"/>
              <p:cNvSpPr>
                <a:spLocks noChangeShapeType="1"/>
              </p:cNvSpPr>
              <p:nvPr/>
            </p:nvSpPr>
            <p:spPr bwMode="auto">
              <a:xfrm>
                <a:off x="1872" y="1722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4" name="Line 111"/>
              <p:cNvSpPr>
                <a:spLocks noChangeShapeType="1"/>
              </p:cNvSpPr>
              <p:nvPr/>
            </p:nvSpPr>
            <p:spPr bwMode="auto">
              <a:xfrm>
                <a:off x="1872" y="1818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5" name="Rectangle 112"/>
              <p:cNvSpPr>
                <a:spLocks noChangeArrowheads="1"/>
              </p:cNvSpPr>
              <p:nvPr/>
            </p:nvSpPr>
            <p:spPr bwMode="auto">
              <a:xfrm>
                <a:off x="1872" y="1914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16" name="Rectangle 113"/>
              <p:cNvSpPr>
                <a:spLocks noChangeArrowheads="1"/>
              </p:cNvSpPr>
              <p:nvPr/>
            </p:nvSpPr>
            <p:spPr bwMode="auto">
              <a:xfrm>
                <a:off x="1872" y="1946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17" name="Rectangle 114"/>
              <p:cNvSpPr>
                <a:spLocks noChangeArrowheads="1"/>
              </p:cNvSpPr>
              <p:nvPr/>
            </p:nvSpPr>
            <p:spPr bwMode="auto">
              <a:xfrm>
                <a:off x="1872" y="1914"/>
                <a:ext cx="8" cy="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18" name="Rectangle 115"/>
              <p:cNvSpPr>
                <a:spLocks noChangeArrowheads="1"/>
              </p:cNvSpPr>
              <p:nvPr/>
            </p:nvSpPr>
            <p:spPr bwMode="auto">
              <a:xfrm>
                <a:off x="2184" y="1642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19" name="Rectangle 116"/>
              <p:cNvSpPr>
                <a:spLocks noChangeArrowheads="1"/>
              </p:cNvSpPr>
              <p:nvPr/>
            </p:nvSpPr>
            <p:spPr bwMode="auto">
              <a:xfrm>
                <a:off x="2184" y="1674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20" name="Rectangle 117"/>
              <p:cNvSpPr>
                <a:spLocks noChangeArrowheads="1"/>
              </p:cNvSpPr>
              <p:nvPr/>
            </p:nvSpPr>
            <p:spPr bwMode="auto">
              <a:xfrm>
                <a:off x="2184" y="1642"/>
                <a:ext cx="8" cy="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21" name="Line 118"/>
              <p:cNvSpPr>
                <a:spLocks noChangeShapeType="1"/>
              </p:cNvSpPr>
              <p:nvPr/>
            </p:nvSpPr>
            <p:spPr bwMode="auto">
              <a:xfrm>
                <a:off x="2184" y="1722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2" name="Line 119"/>
              <p:cNvSpPr>
                <a:spLocks noChangeShapeType="1"/>
              </p:cNvSpPr>
              <p:nvPr/>
            </p:nvSpPr>
            <p:spPr bwMode="auto">
              <a:xfrm>
                <a:off x="2184" y="1818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3" name="Rectangle 120"/>
              <p:cNvSpPr>
                <a:spLocks noChangeArrowheads="1"/>
              </p:cNvSpPr>
              <p:nvPr/>
            </p:nvSpPr>
            <p:spPr bwMode="auto">
              <a:xfrm>
                <a:off x="2184" y="1922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24" name="Rectangle 121"/>
              <p:cNvSpPr>
                <a:spLocks noChangeArrowheads="1"/>
              </p:cNvSpPr>
              <p:nvPr/>
            </p:nvSpPr>
            <p:spPr bwMode="auto">
              <a:xfrm>
                <a:off x="2184" y="1946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25" name="Rectangle 122"/>
              <p:cNvSpPr>
                <a:spLocks noChangeArrowheads="1"/>
              </p:cNvSpPr>
              <p:nvPr/>
            </p:nvSpPr>
            <p:spPr bwMode="auto">
              <a:xfrm>
                <a:off x="2184" y="1922"/>
                <a:ext cx="8" cy="24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26" name="Rectangle 123"/>
              <p:cNvSpPr>
                <a:spLocks noChangeArrowheads="1"/>
              </p:cNvSpPr>
              <p:nvPr/>
            </p:nvSpPr>
            <p:spPr bwMode="auto">
              <a:xfrm>
                <a:off x="2544" y="1554"/>
                <a:ext cx="363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600" b="1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Cache</a:t>
                </a:r>
                <a:endParaRPr lang="en-US" altLang="en-US"/>
              </a:p>
            </p:txBody>
          </p:sp>
          <p:sp>
            <p:nvSpPr>
              <p:cNvPr id="32127" name="Rectangle 124"/>
              <p:cNvSpPr>
                <a:spLocks noChangeArrowheads="1"/>
              </p:cNvSpPr>
              <p:nvPr/>
            </p:nvSpPr>
            <p:spPr bwMode="auto">
              <a:xfrm>
                <a:off x="2592" y="1682"/>
                <a:ext cx="249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600" b="1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Line</a:t>
                </a:r>
                <a:endParaRPr lang="en-US" altLang="en-US"/>
              </a:p>
            </p:txBody>
          </p:sp>
          <p:sp>
            <p:nvSpPr>
              <p:cNvPr id="32128" name="Rectangle 125"/>
              <p:cNvSpPr>
                <a:spLocks noChangeArrowheads="1"/>
              </p:cNvSpPr>
              <p:nvPr/>
            </p:nvSpPr>
            <p:spPr bwMode="auto">
              <a:xfrm>
                <a:off x="960" y="2194"/>
                <a:ext cx="1528" cy="304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29" name="Rectangle 126"/>
              <p:cNvSpPr>
                <a:spLocks noChangeArrowheads="1"/>
              </p:cNvSpPr>
              <p:nvPr/>
            </p:nvSpPr>
            <p:spPr bwMode="auto">
              <a:xfrm>
                <a:off x="960" y="2194"/>
                <a:ext cx="1536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30" name="Rectangle 127"/>
              <p:cNvSpPr>
                <a:spLocks noChangeArrowheads="1"/>
              </p:cNvSpPr>
              <p:nvPr/>
            </p:nvSpPr>
            <p:spPr bwMode="auto">
              <a:xfrm>
                <a:off x="2488" y="2194"/>
                <a:ext cx="8" cy="31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31" name="Rectangle 128"/>
              <p:cNvSpPr>
                <a:spLocks noChangeArrowheads="1"/>
              </p:cNvSpPr>
              <p:nvPr/>
            </p:nvSpPr>
            <p:spPr bwMode="auto">
              <a:xfrm>
                <a:off x="960" y="2498"/>
                <a:ext cx="152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32" name="Rectangle 129"/>
              <p:cNvSpPr>
                <a:spLocks noChangeArrowheads="1"/>
              </p:cNvSpPr>
              <p:nvPr/>
            </p:nvSpPr>
            <p:spPr bwMode="auto">
              <a:xfrm>
                <a:off x="960" y="2194"/>
                <a:ext cx="8" cy="304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33" name="Rectangle 130"/>
              <p:cNvSpPr>
                <a:spLocks noChangeArrowheads="1"/>
              </p:cNvSpPr>
              <p:nvPr/>
            </p:nvSpPr>
            <p:spPr bwMode="auto">
              <a:xfrm>
                <a:off x="1264" y="2202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34" name="Rectangle 131"/>
              <p:cNvSpPr>
                <a:spLocks noChangeArrowheads="1"/>
              </p:cNvSpPr>
              <p:nvPr/>
            </p:nvSpPr>
            <p:spPr bwMode="auto">
              <a:xfrm>
                <a:off x="1264" y="2498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35" name="Rectangle 132"/>
              <p:cNvSpPr>
                <a:spLocks noChangeArrowheads="1"/>
              </p:cNvSpPr>
              <p:nvPr/>
            </p:nvSpPr>
            <p:spPr bwMode="auto">
              <a:xfrm>
                <a:off x="1264" y="2202"/>
                <a:ext cx="8" cy="29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36" name="Rectangle 133"/>
              <p:cNvSpPr>
                <a:spLocks noChangeArrowheads="1"/>
              </p:cNvSpPr>
              <p:nvPr/>
            </p:nvSpPr>
            <p:spPr bwMode="auto">
              <a:xfrm>
                <a:off x="1568" y="2194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37" name="Rectangle 134"/>
              <p:cNvSpPr>
                <a:spLocks noChangeArrowheads="1"/>
              </p:cNvSpPr>
              <p:nvPr/>
            </p:nvSpPr>
            <p:spPr bwMode="auto">
              <a:xfrm>
                <a:off x="1568" y="2226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38" name="Rectangle 135"/>
              <p:cNvSpPr>
                <a:spLocks noChangeArrowheads="1"/>
              </p:cNvSpPr>
              <p:nvPr/>
            </p:nvSpPr>
            <p:spPr bwMode="auto">
              <a:xfrm>
                <a:off x="1568" y="2194"/>
                <a:ext cx="8" cy="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39" name="Line 136"/>
              <p:cNvSpPr>
                <a:spLocks noChangeShapeType="1"/>
              </p:cNvSpPr>
              <p:nvPr/>
            </p:nvSpPr>
            <p:spPr bwMode="auto">
              <a:xfrm>
                <a:off x="1568" y="2274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0" name="Line 137"/>
              <p:cNvSpPr>
                <a:spLocks noChangeShapeType="1"/>
              </p:cNvSpPr>
              <p:nvPr/>
            </p:nvSpPr>
            <p:spPr bwMode="auto">
              <a:xfrm>
                <a:off x="1568" y="2370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1" name="Rectangle 138"/>
              <p:cNvSpPr>
                <a:spLocks noChangeArrowheads="1"/>
              </p:cNvSpPr>
              <p:nvPr/>
            </p:nvSpPr>
            <p:spPr bwMode="auto">
              <a:xfrm>
                <a:off x="1568" y="2474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42" name="Rectangle 139"/>
              <p:cNvSpPr>
                <a:spLocks noChangeArrowheads="1"/>
              </p:cNvSpPr>
              <p:nvPr/>
            </p:nvSpPr>
            <p:spPr bwMode="auto">
              <a:xfrm>
                <a:off x="1568" y="2498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43" name="Rectangle 140"/>
              <p:cNvSpPr>
                <a:spLocks noChangeArrowheads="1"/>
              </p:cNvSpPr>
              <p:nvPr/>
            </p:nvSpPr>
            <p:spPr bwMode="auto">
              <a:xfrm>
                <a:off x="1568" y="2474"/>
                <a:ext cx="8" cy="24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44" name="Rectangle 141"/>
              <p:cNvSpPr>
                <a:spLocks noChangeArrowheads="1"/>
              </p:cNvSpPr>
              <p:nvPr/>
            </p:nvSpPr>
            <p:spPr bwMode="auto">
              <a:xfrm>
                <a:off x="1872" y="2194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45" name="Rectangle 142"/>
              <p:cNvSpPr>
                <a:spLocks noChangeArrowheads="1"/>
              </p:cNvSpPr>
              <p:nvPr/>
            </p:nvSpPr>
            <p:spPr bwMode="auto">
              <a:xfrm>
                <a:off x="1872" y="2226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46" name="Rectangle 143"/>
              <p:cNvSpPr>
                <a:spLocks noChangeArrowheads="1"/>
              </p:cNvSpPr>
              <p:nvPr/>
            </p:nvSpPr>
            <p:spPr bwMode="auto">
              <a:xfrm>
                <a:off x="1872" y="2194"/>
                <a:ext cx="8" cy="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47" name="Line 144"/>
              <p:cNvSpPr>
                <a:spLocks noChangeShapeType="1"/>
              </p:cNvSpPr>
              <p:nvPr/>
            </p:nvSpPr>
            <p:spPr bwMode="auto">
              <a:xfrm>
                <a:off x="1872" y="2274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8" name="Line 145"/>
              <p:cNvSpPr>
                <a:spLocks noChangeShapeType="1"/>
              </p:cNvSpPr>
              <p:nvPr/>
            </p:nvSpPr>
            <p:spPr bwMode="auto">
              <a:xfrm>
                <a:off x="1872" y="2370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9" name="Rectangle 146"/>
              <p:cNvSpPr>
                <a:spLocks noChangeArrowheads="1"/>
              </p:cNvSpPr>
              <p:nvPr/>
            </p:nvSpPr>
            <p:spPr bwMode="auto">
              <a:xfrm>
                <a:off x="1872" y="2466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50" name="Rectangle 147"/>
              <p:cNvSpPr>
                <a:spLocks noChangeArrowheads="1"/>
              </p:cNvSpPr>
              <p:nvPr/>
            </p:nvSpPr>
            <p:spPr bwMode="auto">
              <a:xfrm>
                <a:off x="1872" y="2498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51" name="Rectangle 148"/>
              <p:cNvSpPr>
                <a:spLocks noChangeArrowheads="1"/>
              </p:cNvSpPr>
              <p:nvPr/>
            </p:nvSpPr>
            <p:spPr bwMode="auto">
              <a:xfrm>
                <a:off x="1872" y="2466"/>
                <a:ext cx="8" cy="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52" name="Rectangle 149"/>
              <p:cNvSpPr>
                <a:spLocks noChangeArrowheads="1"/>
              </p:cNvSpPr>
              <p:nvPr/>
            </p:nvSpPr>
            <p:spPr bwMode="auto">
              <a:xfrm>
                <a:off x="2184" y="2194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53" name="Rectangle 150"/>
              <p:cNvSpPr>
                <a:spLocks noChangeArrowheads="1"/>
              </p:cNvSpPr>
              <p:nvPr/>
            </p:nvSpPr>
            <p:spPr bwMode="auto">
              <a:xfrm>
                <a:off x="2184" y="2226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54" name="Rectangle 151"/>
              <p:cNvSpPr>
                <a:spLocks noChangeArrowheads="1"/>
              </p:cNvSpPr>
              <p:nvPr/>
            </p:nvSpPr>
            <p:spPr bwMode="auto">
              <a:xfrm>
                <a:off x="2184" y="2194"/>
                <a:ext cx="8" cy="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55" name="Line 152"/>
              <p:cNvSpPr>
                <a:spLocks noChangeShapeType="1"/>
              </p:cNvSpPr>
              <p:nvPr/>
            </p:nvSpPr>
            <p:spPr bwMode="auto">
              <a:xfrm>
                <a:off x="2184" y="2274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6" name="Line 153"/>
              <p:cNvSpPr>
                <a:spLocks noChangeShapeType="1"/>
              </p:cNvSpPr>
              <p:nvPr/>
            </p:nvSpPr>
            <p:spPr bwMode="auto">
              <a:xfrm>
                <a:off x="2184" y="2370"/>
                <a:ext cx="1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7" name="Rectangle 154"/>
              <p:cNvSpPr>
                <a:spLocks noChangeArrowheads="1"/>
              </p:cNvSpPr>
              <p:nvPr/>
            </p:nvSpPr>
            <p:spPr bwMode="auto">
              <a:xfrm>
                <a:off x="2184" y="2474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58" name="Rectangle 155"/>
              <p:cNvSpPr>
                <a:spLocks noChangeArrowheads="1"/>
              </p:cNvSpPr>
              <p:nvPr/>
            </p:nvSpPr>
            <p:spPr bwMode="auto">
              <a:xfrm>
                <a:off x="2184" y="2498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59" name="Rectangle 156"/>
              <p:cNvSpPr>
                <a:spLocks noChangeArrowheads="1"/>
              </p:cNvSpPr>
              <p:nvPr/>
            </p:nvSpPr>
            <p:spPr bwMode="auto">
              <a:xfrm>
                <a:off x="2184" y="2474"/>
                <a:ext cx="8" cy="24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60" name="Rectangle 157"/>
              <p:cNvSpPr>
                <a:spLocks noChangeArrowheads="1"/>
              </p:cNvSpPr>
              <p:nvPr/>
            </p:nvSpPr>
            <p:spPr bwMode="auto">
              <a:xfrm>
                <a:off x="960" y="2674"/>
                <a:ext cx="1528" cy="153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61" name="Rectangle 158"/>
              <p:cNvSpPr>
                <a:spLocks noChangeArrowheads="1"/>
              </p:cNvSpPr>
              <p:nvPr/>
            </p:nvSpPr>
            <p:spPr bwMode="auto">
              <a:xfrm>
                <a:off x="960" y="2674"/>
                <a:ext cx="1536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62" name="Rectangle 159"/>
              <p:cNvSpPr>
                <a:spLocks noChangeArrowheads="1"/>
              </p:cNvSpPr>
              <p:nvPr/>
            </p:nvSpPr>
            <p:spPr bwMode="auto">
              <a:xfrm>
                <a:off x="2488" y="2674"/>
                <a:ext cx="8" cy="16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63" name="Rectangle 160"/>
              <p:cNvSpPr>
                <a:spLocks noChangeArrowheads="1"/>
              </p:cNvSpPr>
              <p:nvPr/>
            </p:nvSpPr>
            <p:spPr bwMode="auto">
              <a:xfrm>
                <a:off x="960" y="2827"/>
                <a:ext cx="152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64" name="Rectangle 161"/>
              <p:cNvSpPr>
                <a:spLocks noChangeArrowheads="1"/>
              </p:cNvSpPr>
              <p:nvPr/>
            </p:nvSpPr>
            <p:spPr bwMode="auto">
              <a:xfrm>
                <a:off x="960" y="2674"/>
                <a:ext cx="8" cy="153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65" name="Rectangle 162"/>
              <p:cNvSpPr>
                <a:spLocks noChangeArrowheads="1"/>
              </p:cNvSpPr>
              <p:nvPr/>
            </p:nvSpPr>
            <p:spPr bwMode="auto">
              <a:xfrm>
                <a:off x="1264" y="2682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66" name="Rectangle 163"/>
              <p:cNvSpPr>
                <a:spLocks noChangeArrowheads="1"/>
              </p:cNvSpPr>
              <p:nvPr/>
            </p:nvSpPr>
            <p:spPr bwMode="auto">
              <a:xfrm>
                <a:off x="1264" y="2819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67" name="Rectangle 164"/>
              <p:cNvSpPr>
                <a:spLocks noChangeArrowheads="1"/>
              </p:cNvSpPr>
              <p:nvPr/>
            </p:nvSpPr>
            <p:spPr bwMode="auto">
              <a:xfrm>
                <a:off x="1264" y="2682"/>
                <a:ext cx="8" cy="137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68" name="Rectangle 165"/>
              <p:cNvSpPr>
                <a:spLocks noChangeArrowheads="1"/>
              </p:cNvSpPr>
              <p:nvPr/>
            </p:nvSpPr>
            <p:spPr bwMode="auto">
              <a:xfrm>
                <a:off x="1568" y="2682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69" name="Rectangle 166"/>
              <p:cNvSpPr>
                <a:spLocks noChangeArrowheads="1"/>
              </p:cNvSpPr>
              <p:nvPr/>
            </p:nvSpPr>
            <p:spPr bwMode="auto">
              <a:xfrm>
                <a:off x="1568" y="2690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70" name="Rectangle 167"/>
              <p:cNvSpPr>
                <a:spLocks noChangeArrowheads="1"/>
              </p:cNvSpPr>
              <p:nvPr/>
            </p:nvSpPr>
            <p:spPr bwMode="auto">
              <a:xfrm>
                <a:off x="1568" y="2682"/>
                <a:ext cx="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71" name="Line 168"/>
              <p:cNvSpPr>
                <a:spLocks noChangeShapeType="1"/>
              </p:cNvSpPr>
              <p:nvPr/>
            </p:nvSpPr>
            <p:spPr bwMode="auto">
              <a:xfrm>
                <a:off x="1568" y="273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2" name="Rectangle 169"/>
              <p:cNvSpPr>
                <a:spLocks noChangeArrowheads="1"/>
              </p:cNvSpPr>
              <p:nvPr/>
            </p:nvSpPr>
            <p:spPr bwMode="auto">
              <a:xfrm>
                <a:off x="1568" y="2811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73" name="Rectangle 170"/>
              <p:cNvSpPr>
                <a:spLocks noChangeArrowheads="1"/>
              </p:cNvSpPr>
              <p:nvPr/>
            </p:nvSpPr>
            <p:spPr bwMode="auto">
              <a:xfrm>
                <a:off x="1568" y="2819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74" name="Rectangle 171"/>
              <p:cNvSpPr>
                <a:spLocks noChangeArrowheads="1"/>
              </p:cNvSpPr>
              <p:nvPr/>
            </p:nvSpPr>
            <p:spPr bwMode="auto">
              <a:xfrm>
                <a:off x="1568" y="2811"/>
                <a:ext cx="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75" name="Rectangle 172"/>
              <p:cNvSpPr>
                <a:spLocks noChangeArrowheads="1"/>
              </p:cNvSpPr>
              <p:nvPr/>
            </p:nvSpPr>
            <p:spPr bwMode="auto">
              <a:xfrm>
                <a:off x="1872" y="2682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76" name="Rectangle 173"/>
              <p:cNvSpPr>
                <a:spLocks noChangeArrowheads="1"/>
              </p:cNvSpPr>
              <p:nvPr/>
            </p:nvSpPr>
            <p:spPr bwMode="auto">
              <a:xfrm>
                <a:off x="1872" y="2690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77" name="Rectangle 174"/>
              <p:cNvSpPr>
                <a:spLocks noChangeArrowheads="1"/>
              </p:cNvSpPr>
              <p:nvPr/>
            </p:nvSpPr>
            <p:spPr bwMode="auto">
              <a:xfrm>
                <a:off x="1872" y="2682"/>
                <a:ext cx="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78" name="Line 175"/>
              <p:cNvSpPr>
                <a:spLocks noChangeShapeType="1"/>
              </p:cNvSpPr>
              <p:nvPr/>
            </p:nvSpPr>
            <p:spPr bwMode="auto">
              <a:xfrm>
                <a:off x="1872" y="273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9" name="Rectangle 176"/>
              <p:cNvSpPr>
                <a:spLocks noChangeArrowheads="1"/>
              </p:cNvSpPr>
              <p:nvPr/>
            </p:nvSpPr>
            <p:spPr bwMode="auto">
              <a:xfrm>
                <a:off x="1872" y="2811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80" name="Rectangle 177"/>
              <p:cNvSpPr>
                <a:spLocks noChangeArrowheads="1"/>
              </p:cNvSpPr>
              <p:nvPr/>
            </p:nvSpPr>
            <p:spPr bwMode="auto">
              <a:xfrm>
                <a:off x="1872" y="2819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81" name="Rectangle 178"/>
              <p:cNvSpPr>
                <a:spLocks noChangeArrowheads="1"/>
              </p:cNvSpPr>
              <p:nvPr/>
            </p:nvSpPr>
            <p:spPr bwMode="auto">
              <a:xfrm>
                <a:off x="1872" y="2811"/>
                <a:ext cx="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82" name="Rectangle 179"/>
              <p:cNvSpPr>
                <a:spLocks noChangeArrowheads="1"/>
              </p:cNvSpPr>
              <p:nvPr/>
            </p:nvSpPr>
            <p:spPr bwMode="auto">
              <a:xfrm>
                <a:off x="2184" y="2674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83" name="Rectangle 180"/>
              <p:cNvSpPr>
                <a:spLocks noChangeArrowheads="1"/>
              </p:cNvSpPr>
              <p:nvPr/>
            </p:nvSpPr>
            <p:spPr bwMode="auto">
              <a:xfrm>
                <a:off x="2184" y="2690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84" name="Rectangle 181"/>
              <p:cNvSpPr>
                <a:spLocks noChangeArrowheads="1"/>
              </p:cNvSpPr>
              <p:nvPr/>
            </p:nvSpPr>
            <p:spPr bwMode="auto">
              <a:xfrm>
                <a:off x="2184" y="2674"/>
                <a:ext cx="8" cy="1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85" name="Line 182"/>
              <p:cNvSpPr>
                <a:spLocks noChangeShapeType="1"/>
              </p:cNvSpPr>
              <p:nvPr/>
            </p:nvSpPr>
            <p:spPr bwMode="auto">
              <a:xfrm>
                <a:off x="2184" y="2730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6" name="Rectangle 183"/>
              <p:cNvSpPr>
                <a:spLocks noChangeArrowheads="1"/>
              </p:cNvSpPr>
              <p:nvPr/>
            </p:nvSpPr>
            <p:spPr bwMode="auto">
              <a:xfrm>
                <a:off x="2184" y="2803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87" name="Rectangle 184"/>
              <p:cNvSpPr>
                <a:spLocks noChangeArrowheads="1"/>
              </p:cNvSpPr>
              <p:nvPr/>
            </p:nvSpPr>
            <p:spPr bwMode="auto">
              <a:xfrm>
                <a:off x="2184" y="2819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88" name="Rectangle 185"/>
              <p:cNvSpPr>
                <a:spLocks noChangeArrowheads="1"/>
              </p:cNvSpPr>
              <p:nvPr/>
            </p:nvSpPr>
            <p:spPr bwMode="auto">
              <a:xfrm>
                <a:off x="2184" y="2803"/>
                <a:ext cx="8" cy="1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89" name="Rectangle 186"/>
              <p:cNvSpPr>
                <a:spLocks noChangeArrowheads="1"/>
              </p:cNvSpPr>
              <p:nvPr/>
            </p:nvSpPr>
            <p:spPr bwMode="auto">
              <a:xfrm>
                <a:off x="672" y="1610"/>
                <a:ext cx="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90" name="Freeform 187"/>
              <p:cNvSpPr>
                <a:spLocks/>
              </p:cNvSpPr>
              <p:nvPr/>
            </p:nvSpPr>
            <p:spPr bwMode="auto">
              <a:xfrm>
                <a:off x="664" y="1618"/>
                <a:ext cx="32" cy="40"/>
              </a:xfrm>
              <a:custGeom>
                <a:avLst/>
                <a:gdLst>
                  <a:gd name="T0" fmla="*/ 16 w 32"/>
                  <a:gd name="T1" fmla="*/ 0 h 40"/>
                  <a:gd name="T2" fmla="*/ 32 w 32"/>
                  <a:gd name="T3" fmla="*/ 0 h 40"/>
                  <a:gd name="T4" fmla="*/ 32 w 32"/>
                  <a:gd name="T5" fmla="*/ 0 h 40"/>
                  <a:gd name="T6" fmla="*/ 32 w 32"/>
                  <a:gd name="T7" fmla="*/ 0 h 40"/>
                  <a:gd name="T8" fmla="*/ 16 w 32"/>
                  <a:gd name="T9" fmla="*/ 40 h 40"/>
                  <a:gd name="T10" fmla="*/ 8 w 32"/>
                  <a:gd name="T11" fmla="*/ 40 h 40"/>
                  <a:gd name="T12" fmla="*/ 8 w 32"/>
                  <a:gd name="T13" fmla="*/ 40 h 40"/>
                  <a:gd name="T14" fmla="*/ 0 w 32"/>
                  <a:gd name="T15" fmla="*/ 0 h 40"/>
                  <a:gd name="T16" fmla="*/ 0 w 32"/>
                  <a:gd name="T17" fmla="*/ 0 h 40"/>
                  <a:gd name="T18" fmla="*/ 8 w 32"/>
                  <a:gd name="T19" fmla="*/ 0 h 40"/>
                  <a:gd name="T20" fmla="*/ 8 w 32"/>
                  <a:gd name="T21" fmla="*/ 0 h 40"/>
                  <a:gd name="T22" fmla="*/ 16 w 32"/>
                  <a:gd name="T23" fmla="*/ 40 h 40"/>
                  <a:gd name="T24" fmla="*/ 8 w 32"/>
                  <a:gd name="T25" fmla="*/ 40 h 40"/>
                  <a:gd name="T26" fmla="*/ 8 w 32"/>
                  <a:gd name="T27" fmla="*/ 40 h 40"/>
                  <a:gd name="T28" fmla="*/ 24 w 32"/>
                  <a:gd name="T29" fmla="*/ 0 h 40"/>
                  <a:gd name="T30" fmla="*/ 32 w 32"/>
                  <a:gd name="T31" fmla="*/ 0 h 40"/>
                  <a:gd name="T32" fmla="*/ 32 w 32"/>
                  <a:gd name="T33" fmla="*/ 8 h 40"/>
                  <a:gd name="T34" fmla="*/ 16 w 32"/>
                  <a:gd name="T35" fmla="*/ 8 h 40"/>
                  <a:gd name="T36" fmla="*/ 16 w 32"/>
                  <a:gd name="T37" fmla="*/ 0 h 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"/>
                  <a:gd name="T58" fmla="*/ 0 h 40"/>
                  <a:gd name="T59" fmla="*/ 32 w 32"/>
                  <a:gd name="T60" fmla="*/ 40 h 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" h="40">
                    <a:moveTo>
                      <a:pt x="16" y="0"/>
                    </a:moveTo>
                    <a:lnTo>
                      <a:pt x="32" y="0"/>
                    </a:lnTo>
                    <a:lnTo>
                      <a:pt x="16" y="40"/>
                    </a:lnTo>
                    <a:lnTo>
                      <a:pt x="8" y="4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6" y="40"/>
                    </a:lnTo>
                    <a:lnTo>
                      <a:pt x="8" y="4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2" y="8"/>
                    </a:lnTo>
                    <a:lnTo>
                      <a:pt x="16" y="8"/>
                    </a:lnTo>
                    <a:lnTo>
                      <a:pt x="16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1" name="Freeform 188"/>
              <p:cNvSpPr>
                <a:spLocks/>
              </p:cNvSpPr>
              <p:nvPr/>
            </p:nvSpPr>
            <p:spPr bwMode="auto">
              <a:xfrm>
                <a:off x="672" y="1618"/>
                <a:ext cx="8" cy="8"/>
              </a:xfrm>
              <a:custGeom>
                <a:avLst/>
                <a:gdLst>
                  <a:gd name="T0" fmla="*/ 0 w 8"/>
                  <a:gd name="T1" fmla="*/ 0 h 8"/>
                  <a:gd name="T2" fmla="*/ 8 w 8"/>
                  <a:gd name="T3" fmla="*/ 0 h 8"/>
                  <a:gd name="T4" fmla="*/ 8 w 8"/>
                  <a:gd name="T5" fmla="*/ 8 h 8"/>
                  <a:gd name="T6" fmla="*/ 8 w 8"/>
                  <a:gd name="T7" fmla="*/ 8 h 8"/>
                  <a:gd name="T8" fmla="*/ 8 w 8"/>
                  <a:gd name="T9" fmla="*/ 8 h 8"/>
                  <a:gd name="T10" fmla="*/ 0 w 8"/>
                  <a:gd name="T11" fmla="*/ 8 h 8"/>
                  <a:gd name="T12" fmla="*/ 0 w 8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8"/>
                  <a:gd name="T23" fmla="*/ 8 w 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8">
                    <a:moveTo>
                      <a:pt x="0" y="0"/>
                    </a:move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2" name="Freeform 189"/>
              <p:cNvSpPr>
                <a:spLocks/>
              </p:cNvSpPr>
              <p:nvPr/>
            </p:nvSpPr>
            <p:spPr bwMode="auto">
              <a:xfrm>
                <a:off x="672" y="1618"/>
                <a:ext cx="24" cy="40"/>
              </a:xfrm>
              <a:custGeom>
                <a:avLst/>
                <a:gdLst>
                  <a:gd name="T0" fmla="*/ 8 w 24"/>
                  <a:gd name="T1" fmla="*/ 0 h 40"/>
                  <a:gd name="T2" fmla="*/ 24 w 24"/>
                  <a:gd name="T3" fmla="*/ 0 h 40"/>
                  <a:gd name="T4" fmla="*/ 8 w 24"/>
                  <a:gd name="T5" fmla="*/ 40 h 40"/>
                  <a:gd name="T6" fmla="*/ 0 w 24"/>
                  <a:gd name="T7" fmla="*/ 0 h 40"/>
                  <a:gd name="T8" fmla="*/ 8 w 24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40"/>
                  <a:gd name="T17" fmla="*/ 24 w 2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40">
                    <a:moveTo>
                      <a:pt x="8" y="0"/>
                    </a:moveTo>
                    <a:lnTo>
                      <a:pt x="24" y="0"/>
                    </a:lnTo>
                    <a:lnTo>
                      <a:pt x="8" y="40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3" name="Rectangle 190"/>
              <p:cNvSpPr>
                <a:spLocks noChangeArrowheads="1"/>
              </p:cNvSpPr>
              <p:nvPr/>
            </p:nvSpPr>
            <p:spPr bwMode="auto">
              <a:xfrm>
                <a:off x="680" y="1514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94" name="Rectangle 191"/>
              <p:cNvSpPr>
                <a:spLocks noChangeArrowheads="1"/>
              </p:cNvSpPr>
              <p:nvPr/>
            </p:nvSpPr>
            <p:spPr bwMode="auto">
              <a:xfrm>
                <a:off x="680" y="1610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95" name="Rectangle 192"/>
              <p:cNvSpPr>
                <a:spLocks noChangeArrowheads="1"/>
              </p:cNvSpPr>
              <p:nvPr/>
            </p:nvSpPr>
            <p:spPr bwMode="auto">
              <a:xfrm>
                <a:off x="680" y="1514"/>
                <a:ext cx="8" cy="9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96" name="Rectangle 193"/>
              <p:cNvSpPr>
                <a:spLocks noChangeArrowheads="1"/>
              </p:cNvSpPr>
              <p:nvPr/>
            </p:nvSpPr>
            <p:spPr bwMode="auto">
              <a:xfrm>
                <a:off x="2488" y="1930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97" name="Rectangle 194"/>
              <p:cNvSpPr>
                <a:spLocks noChangeArrowheads="1"/>
              </p:cNvSpPr>
              <p:nvPr/>
            </p:nvSpPr>
            <p:spPr bwMode="auto">
              <a:xfrm>
                <a:off x="2488" y="2194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98" name="Rectangle 195"/>
              <p:cNvSpPr>
                <a:spLocks noChangeArrowheads="1"/>
              </p:cNvSpPr>
              <p:nvPr/>
            </p:nvSpPr>
            <p:spPr bwMode="auto">
              <a:xfrm>
                <a:off x="2488" y="1930"/>
                <a:ext cx="8" cy="264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199" name="Rectangle 196"/>
              <p:cNvSpPr>
                <a:spLocks noChangeArrowheads="1"/>
              </p:cNvSpPr>
              <p:nvPr/>
            </p:nvSpPr>
            <p:spPr bwMode="auto">
              <a:xfrm>
                <a:off x="960" y="1642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200" name="Rectangle 197"/>
              <p:cNvSpPr>
                <a:spLocks noChangeArrowheads="1"/>
              </p:cNvSpPr>
              <p:nvPr/>
            </p:nvSpPr>
            <p:spPr bwMode="auto">
              <a:xfrm>
                <a:off x="960" y="2498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201" name="Rectangle 198"/>
              <p:cNvSpPr>
                <a:spLocks noChangeArrowheads="1"/>
              </p:cNvSpPr>
              <p:nvPr/>
            </p:nvSpPr>
            <p:spPr bwMode="auto">
              <a:xfrm>
                <a:off x="960" y="1642"/>
                <a:ext cx="8" cy="85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202" name="Rectangle 199"/>
              <p:cNvSpPr>
                <a:spLocks noChangeArrowheads="1"/>
              </p:cNvSpPr>
              <p:nvPr/>
            </p:nvSpPr>
            <p:spPr bwMode="auto">
              <a:xfrm rot="5400000">
                <a:off x="854" y="1960"/>
                <a:ext cx="23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•</a:t>
                </a:r>
                <a:endParaRPr lang="en-US" altLang="en-US"/>
              </a:p>
            </p:txBody>
          </p:sp>
          <p:sp>
            <p:nvSpPr>
              <p:cNvPr id="32203" name="Rectangle 200"/>
              <p:cNvSpPr>
                <a:spLocks noChangeArrowheads="1"/>
              </p:cNvSpPr>
              <p:nvPr/>
            </p:nvSpPr>
            <p:spPr bwMode="auto">
              <a:xfrm rot="5400000">
                <a:off x="856" y="2031"/>
                <a:ext cx="22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•</a:t>
                </a:r>
                <a:endParaRPr lang="en-US" altLang="en-US"/>
              </a:p>
            </p:txBody>
          </p:sp>
          <p:sp>
            <p:nvSpPr>
              <p:cNvPr id="32204" name="Rectangle 201"/>
              <p:cNvSpPr>
                <a:spLocks noChangeArrowheads="1"/>
              </p:cNvSpPr>
              <p:nvPr/>
            </p:nvSpPr>
            <p:spPr bwMode="auto">
              <a:xfrm rot="5400000">
                <a:off x="856" y="2095"/>
                <a:ext cx="22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•</a:t>
                </a:r>
                <a:endParaRPr lang="en-US" altLang="en-US"/>
              </a:p>
            </p:txBody>
          </p:sp>
          <p:sp>
            <p:nvSpPr>
              <p:cNvPr id="32205" name="Rectangle 202"/>
              <p:cNvSpPr>
                <a:spLocks noChangeArrowheads="1"/>
              </p:cNvSpPr>
              <p:nvPr/>
            </p:nvSpPr>
            <p:spPr bwMode="auto">
              <a:xfrm>
                <a:off x="968" y="1650"/>
                <a:ext cx="288" cy="296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206" name="Rectangle 203"/>
              <p:cNvSpPr>
                <a:spLocks noChangeArrowheads="1"/>
              </p:cNvSpPr>
              <p:nvPr/>
            </p:nvSpPr>
            <p:spPr bwMode="auto">
              <a:xfrm>
                <a:off x="968" y="1802"/>
                <a:ext cx="1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207" name="Rectangle 204"/>
              <p:cNvSpPr>
                <a:spLocks noChangeArrowheads="1"/>
              </p:cNvSpPr>
              <p:nvPr/>
            </p:nvSpPr>
            <p:spPr bwMode="auto">
              <a:xfrm>
                <a:off x="2480" y="1802"/>
                <a:ext cx="1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208" name="Rectangle 205"/>
              <p:cNvSpPr>
                <a:spLocks noChangeArrowheads="1"/>
              </p:cNvSpPr>
              <p:nvPr/>
            </p:nvSpPr>
            <p:spPr bwMode="auto">
              <a:xfrm>
                <a:off x="968" y="1802"/>
                <a:ext cx="1512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209" name="Rectangle 206"/>
              <p:cNvSpPr>
                <a:spLocks noChangeArrowheads="1"/>
              </p:cNvSpPr>
              <p:nvPr/>
            </p:nvSpPr>
            <p:spPr bwMode="auto">
              <a:xfrm>
                <a:off x="984" y="1658"/>
                <a:ext cx="254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600" b="1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TAG</a:t>
                </a:r>
                <a:endParaRPr lang="en-US" altLang="en-US"/>
              </a:p>
            </p:txBody>
          </p:sp>
        </p:grpSp>
        <p:grpSp>
          <p:nvGrpSpPr>
            <p:cNvPr id="31749" name="Group 207"/>
            <p:cNvGrpSpPr>
              <a:grpSpLocks/>
            </p:cNvGrpSpPr>
            <p:nvPr/>
          </p:nvGrpSpPr>
          <p:grpSpPr bwMode="auto">
            <a:xfrm>
              <a:off x="378" y="1398"/>
              <a:ext cx="5148" cy="2196"/>
              <a:chOff x="416" y="1354"/>
              <a:chExt cx="4875" cy="1712"/>
            </a:xfrm>
          </p:grpSpPr>
          <p:sp>
            <p:nvSpPr>
              <p:cNvPr id="31810" name="Rectangle 208"/>
              <p:cNvSpPr>
                <a:spLocks noChangeArrowheads="1"/>
              </p:cNvSpPr>
              <p:nvPr/>
            </p:nvSpPr>
            <p:spPr bwMode="auto">
              <a:xfrm>
                <a:off x="968" y="2202"/>
                <a:ext cx="288" cy="288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11" name="Rectangle 209"/>
              <p:cNvSpPr>
                <a:spLocks noChangeArrowheads="1"/>
              </p:cNvSpPr>
              <p:nvPr/>
            </p:nvSpPr>
            <p:spPr bwMode="auto">
              <a:xfrm>
                <a:off x="960" y="2346"/>
                <a:ext cx="1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12" name="Rectangle 210"/>
              <p:cNvSpPr>
                <a:spLocks noChangeArrowheads="1"/>
              </p:cNvSpPr>
              <p:nvPr/>
            </p:nvSpPr>
            <p:spPr bwMode="auto">
              <a:xfrm>
                <a:off x="2480" y="2346"/>
                <a:ext cx="1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13" name="Rectangle 211"/>
              <p:cNvSpPr>
                <a:spLocks noChangeArrowheads="1"/>
              </p:cNvSpPr>
              <p:nvPr/>
            </p:nvSpPr>
            <p:spPr bwMode="auto">
              <a:xfrm>
                <a:off x="960" y="2346"/>
                <a:ext cx="1520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14" name="Rectangle 212"/>
              <p:cNvSpPr>
                <a:spLocks noChangeArrowheads="1"/>
              </p:cNvSpPr>
              <p:nvPr/>
            </p:nvSpPr>
            <p:spPr bwMode="auto">
              <a:xfrm>
                <a:off x="1000" y="2194"/>
                <a:ext cx="254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600" b="1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TAG</a:t>
                </a:r>
                <a:endParaRPr lang="en-US" altLang="en-US"/>
              </a:p>
            </p:txBody>
          </p:sp>
          <p:sp>
            <p:nvSpPr>
              <p:cNvPr id="31815" name="Rectangle 213"/>
              <p:cNvSpPr>
                <a:spLocks noChangeArrowheads="1"/>
              </p:cNvSpPr>
              <p:nvPr/>
            </p:nvSpPr>
            <p:spPr bwMode="auto">
              <a:xfrm>
                <a:off x="896" y="2274"/>
                <a:ext cx="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16" name="Freeform 214"/>
              <p:cNvSpPr>
                <a:spLocks/>
              </p:cNvSpPr>
              <p:nvPr/>
            </p:nvSpPr>
            <p:spPr bwMode="auto">
              <a:xfrm>
                <a:off x="904" y="2258"/>
                <a:ext cx="40" cy="32"/>
              </a:xfrm>
              <a:custGeom>
                <a:avLst/>
                <a:gdLst>
                  <a:gd name="T0" fmla="*/ 0 w 40"/>
                  <a:gd name="T1" fmla="*/ 16 h 32"/>
                  <a:gd name="T2" fmla="*/ 0 w 40"/>
                  <a:gd name="T3" fmla="*/ 0 h 32"/>
                  <a:gd name="T4" fmla="*/ 0 w 40"/>
                  <a:gd name="T5" fmla="*/ 0 h 32"/>
                  <a:gd name="T6" fmla="*/ 0 w 40"/>
                  <a:gd name="T7" fmla="*/ 0 h 32"/>
                  <a:gd name="T8" fmla="*/ 40 w 40"/>
                  <a:gd name="T9" fmla="*/ 16 h 32"/>
                  <a:gd name="T10" fmla="*/ 40 w 40"/>
                  <a:gd name="T11" fmla="*/ 24 h 32"/>
                  <a:gd name="T12" fmla="*/ 40 w 40"/>
                  <a:gd name="T13" fmla="*/ 24 h 32"/>
                  <a:gd name="T14" fmla="*/ 0 w 40"/>
                  <a:gd name="T15" fmla="*/ 32 h 32"/>
                  <a:gd name="T16" fmla="*/ 0 w 40"/>
                  <a:gd name="T17" fmla="*/ 32 h 32"/>
                  <a:gd name="T18" fmla="*/ 0 w 40"/>
                  <a:gd name="T19" fmla="*/ 24 h 32"/>
                  <a:gd name="T20" fmla="*/ 0 w 40"/>
                  <a:gd name="T21" fmla="*/ 24 h 32"/>
                  <a:gd name="T22" fmla="*/ 40 w 40"/>
                  <a:gd name="T23" fmla="*/ 16 h 32"/>
                  <a:gd name="T24" fmla="*/ 40 w 40"/>
                  <a:gd name="T25" fmla="*/ 24 h 32"/>
                  <a:gd name="T26" fmla="*/ 40 w 40"/>
                  <a:gd name="T27" fmla="*/ 24 h 32"/>
                  <a:gd name="T28" fmla="*/ 0 w 40"/>
                  <a:gd name="T29" fmla="*/ 8 h 32"/>
                  <a:gd name="T30" fmla="*/ 0 w 40"/>
                  <a:gd name="T31" fmla="*/ 0 h 32"/>
                  <a:gd name="T32" fmla="*/ 8 w 40"/>
                  <a:gd name="T33" fmla="*/ 0 h 32"/>
                  <a:gd name="T34" fmla="*/ 8 w 40"/>
                  <a:gd name="T35" fmla="*/ 16 h 32"/>
                  <a:gd name="T36" fmla="*/ 0 w 40"/>
                  <a:gd name="T37" fmla="*/ 16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0"/>
                  <a:gd name="T58" fmla="*/ 0 h 32"/>
                  <a:gd name="T59" fmla="*/ 40 w 40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0" h="32">
                    <a:moveTo>
                      <a:pt x="0" y="16"/>
                    </a:moveTo>
                    <a:lnTo>
                      <a:pt x="0" y="0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6"/>
                    </a:lnTo>
                    <a:lnTo>
                      <a:pt x="0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7" name="Freeform 215"/>
              <p:cNvSpPr>
                <a:spLocks/>
              </p:cNvSpPr>
              <p:nvPr/>
            </p:nvSpPr>
            <p:spPr bwMode="auto">
              <a:xfrm>
                <a:off x="904" y="2274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0 w 8"/>
                  <a:gd name="T3" fmla="*/ 0 h 8"/>
                  <a:gd name="T4" fmla="*/ 8 w 8"/>
                  <a:gd name="T5" fmla="*/ 0 h 8"/>
                  <a:gd name="T6" fmla="*/ 8 w 8"/>
                  <a:gd name="T7" fmla="*/ 0 h 8"/>
                  <a:gd name="T8" fmla="*/ 8 w 8"/>
                  <a:gd name="T9" fmla="*/ 0 h 8"/>
                  <a:gd name="T10" fmla="*/ 8 w 8"/>
                  <a:gd name="T11" fmla="*/ 8 h 8"/>
                  <a:gd name="T12" fmla="*/ 0 w 8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8"/>
                  <a:gd name="T23" fmla="*/ 8 w 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8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8" name="Freeform 216"/>
              <p:cNvSpPr>
                <a:spLocks/>
              </p:cNvSpPr>
              <p:nvPr/>
            </p:nvSpPr>
            <p:spPr bwMode="auto">
              <a:xfrm>
                <a:off x="904" y="2258"/>
                <a:ext cx="40" cy="24"/>
              </a:xfrm>
              <a:custGeom>
                <a:avLst/>
                <a:gdLst>
                  <a:gd name="T0" fmla="*/ 0 w 40"/>
                  <a:gd name="T1" fmla="*/ 16 h 24"/>
                  <a:gd name="T2" fmla="*/ 0 w 40"/>
                  <a:gd name="T3" fmla="*/ 0 h 24"/>
                  <a:gd name="T4" fmla="*/ 40 w 40"/>
                  <a:gd name="T5" fmla="*/ 16 h 24"/>
                  <a:gd name="T6" fmla="*/ 0 w 40"/>
                  <a:gd name="T7" fmla="*/ 24 h 24"/>
                  <a:gd name="T8" fmla="*/ 0 w 40"/>
                  <a:gd name="T9" fmla="*/ 1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24"/>
                  <a:gd name="T17" fmla="*/ 40 w 40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24">
                    <a:moveTo>
                      <a:pt x="0" y="16"/>
                    </a:moveTo>
                    <a:lnTo>
                      <a:pt x="0" y="0"/>
                    </a:lnTo>
                    <a:lnTo>
                      <a:pt x="40" y="16"/>
                    </a:lnTo>
                    <a:lnTo>
                      <a:pt x="0" y="24"/>
                    </a:lnTo>
                    <a:lnTo>
                      <a:pt x="0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9" name="Rectangle 217"/>
              <p:cNvSpPr>
                <a:spLocks noChangeArrowheads="1"/>
              </p:cNvSpPr>
              <p:nvPr/>
            </p:nvSpPr>
            <p:spPr bwMode="auto">
              <a:xfrm>
                <a:off x="760" y="2274"/>
                <a:ext cx="1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20" name="Rectangle 218"/>
              <p:cNvSpPr>
                <a:spLocks noChangeArrowheads="1"/>
              </p:cNvSpPr>
              <p:nvPr/>
            </p:nvSpPr>
            <p:spPr bwMode="auto">
              <a:xfrm>
                <a:off x="896" y="2274"/>
                <a:ext cx="1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21" name="Rectangle 219"/>
              <p:cNvSpPr>
                <a:spLocks noChangeArrowheads="1"/>
              </p:cNvSpPr>
              <p:nvPr/>
            </p:nvSpPr>
            <p:spPr bwMode="auto">
              <a:xfrm>
                <a:off x="760" y="2274"/>
                <a:ext cx="136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22" name="Rectangle 220"/>
              <p:cNvSpPr>
                <a:spLocks noChangeArrowheads="1"/>
              </p:cNvSpPr>
              <p:nvPr/>
            </p:nvSpPr>
            <p:spPr bwMode="auto">
              <a:xfrm>
                <a:off x="888" y="1730"/>
                <a:ext cx="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23" name="Freeform 221"/>
              <p:cNvSpPr>
                <a:spLocks/>
              </p:cNvSpPr>
              <p:nvPr/>
            </p:nvSpPr>
            <p:spPr bwMode="auto">
              <a:xfrm>
                <a:off x="896" y="1714"/>
                <a:ext cx="40" cy="32"/>
              </a:xfrm>
              <a:custGeom>
                <a:avLst/>
                <a:gdLst>
                  <a:gd name="T0" fmla="*/ 0 w 40"/>
                  <a:gd name="T1" fmla="*/ 16 h 32"/>
                  <a:gd name="T2" fmla="*/ 0 w 40"/>
                  <a:gd name="T3" fmla="*/ 0 h 32"/>
                  <a:gd name="T4" fmla="*/ 0 w 40"/>
                  <a:gd name="T5" fmla="*/ 0 h 32"/>
                  <a:gd name="T6" fmla="*/ 0 w 40"/>
                  <a:gd name="T7" fmla="*/ 0 h 32"/>
                  <a:gd name="T8" fmla="*/ 40 w 40"/>
                  <a:gd name="T9" fmla="*/ 16 h 32"/>
                  <a:gd name="T10" fmla="*/ 40 w 40"/>
                  <a:gd name="T11" fmla="*/ 24 h 32"/>
                  <a:gd name="T12" fmla="*/ 40 w 40"/>
                  <a:gd name="T13" fmla="*/ 24 h 32"/>
                  <a:gd name="T14" fmla="*/ 0 w 40"/>
                  <a:gd name="T15" fmla="*/ 32 h 32"/>
                  <a:gd name="T16" fmla="*/ 0 w 40"/>
                  <a:gd name="T17" fmla="*/ 32 h 32"/>
                  <a:gd name="T18" fmla="*/ 0 w 40"/>
                  <a:gd name="T19" fmla="*/ 24 h 32"/>
                  <a:gd name="T20" fmla="*/ 0 w 40"/>
                  <a:gd name="T21" fmla="*/ 24 h 32"/>
                  <a:gd name="T22" fmla="*/ 40 w 40"/>
                  <a:gd name="T23" fmla="*/ 16 h 32"/>
                  <a:gd name="T24" fmla="*/ 40 w 40"/>
                  <a:gd name="T25" fmla="*/ 24 h 32"/>
                  <a:gd name="T26" fmla="*/ 40 w 40"/>
                  <a:gd name="T27" fmla="*/ 24 h 32"/>
                  <a:gd name="T28" fmla="*/ 0 w 40"/>
                  <a:gd name="T29" fmla="*/ 8 h 32"/>
                  <a:gd name="T30" fmla="*/ 0 w 40"/>
                  <a:gd name="T31" fmla="*/ 0 h 32"/>
                  <a:gd name="T32" fmla="*/ 8 w 40"/>
                  <a:gd name="T33" fmla="*/ 0 h 32"/>
                  <a:gd name="T34" fmla="*/ 8 w 40"/>
                  <a:gd name="T35" fmla="*/ 16 h 32"/>
                  <a:gd name="T36" fmla="*/ 0 w 40"/>
                  <a:gd name="T37" fmla="*/ 16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0"/>
                  <a:gd name="T58" fmla="*/ 0 h 32"/>
                  <a:gd name="T59" fmla="*/ 40 w 40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0" h="32">
                    <a:moveTo>
                      <a:pt x="0" y="16"/>
                    </a:moveTo>
                    <a:lnTo>
                      <a:pt x="0" y="0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6"/>
                    </a:lnTo>
                    <a:lnTo>
                      <a:pt x="0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4" name="Freeform 222"/>
              <p:cNvSpPr>
                <a:spLocks/>
              </p:cNvSpPr>
              <p:nvPr/>
            </p:nvSpPr>
            <p:spPr bwMode="auto">
              <a:xfrm>
                <a:off x="896" y="1730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0 w 8"/>
                  <a:gd name="T3" fmla="*/ 0 h 8"/>
                  <a:gd name="T4" fmla="*/ 8 w 8"/>
                  <a:gd name="T5" fmla="*/ 0 h 8"/>
                  <a:gd name="T6" fmla="*/ 8 w 8"/>
                  <a:gd name="T7" fmla="*/ 0 h 8"/>
                  <a:gd name="T8" fmla="*/ 8 w 8"/>
                  <a:gd name="T9" fmla="*/ 0 h 8"/>
                  <a:gd name="T10" fmla="*/ 8 w 8"/>
                  <a:gd name="T11" fmla="*/ 8 h 8"/>
                  <a:gd name="T12" fmla="*/ 0 w 8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8"/>
                  <a:gd name="T23" fmla="*/ 8 w 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8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5" name="Freeform 223"/>
              <p:cNvSpPr>
                <a:spLocks/>
              </p:cNvSpPr>
              <p:nvPr/>
            </p:nvSpPr>
            <p:spPr bwMode="auto">
              <a:xfrm>
                <a:off x="896" y="1714"/>
                <a:ext cx="40" cy="24"/>
              </a:xfrm>
              <a:custGeom>
                <a:avLst/>
                <a:gdLst>
                  <a:gd name="T0" fmla="*/ 0 w 40"/>
                  <a:gd name="T1" fmla="*/ 16 h 24"/>
                  <a:gd name="T2" fmla="*/ 0 w 40"/>
                  <a:gd name="T3" fmla="*/ 0 h 24"/>
                  <a:gd name="T4" fmla="*/ 40 w 40"/>
                  <a:gd name="T5" fmla="*/ 16 h 24"/>
                  <a:gd name="T6" fmla="*/ 0 w 40"/>
                  <a:gd name="T7" fmla="*/ 24 h 24"/>
                  <a:gd name="T8" fmla="*/ 0 w 40"/>
                  <a:gd name="T9" fmla="*/ 1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24"/>
                  <a:gd name="T17" fmla="*/ 40 w 40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24">
                    <a:moveTo>
                      <a:pt x="0" y="16"/>
                    </a:moveTo>
                    <a:lnTo>
                      <a:pt x="0" y="0"/>
                    </a:lnTo>
                    <a:lnTo>
                      <a:pt x="40" y="16"/>
                    </a:lnTo>
                    <a:lnTo>
                      <a:pt x="0" y="24"/>
                    </a:lnTo>
                    <a:lnTo>
                      <a:pt x="0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6" name="Rectangle 224"/>
              <p:cNvSpPr>
                <a:spLocks noChangeArrowheads="1"/>
              </p:cNvSpPr>
              <p:nvPr/>
            </p:nvSpPr>
            <p:spPr bwMode="auto">
              <a:xfrm>
                <a:off x="760" y="1730"/>
                <a:ext cx="1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27" name="Rectangle 225"/>
              <p:cNvSpPr>
                <a:spLocks noChangeArrowheads="1"/>
              </p:cNvSpPr>
              <p:nvPr/>
            </p:nvSpPr>
            <p:spPr bwMode="auto">
              <a:xfrm>
                <a:off x="888" y="1730"/>
                <a:ext cx="1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28" name="Rectangle 226"/>
              <p:cNvSpPr>
                <a:spLocks noChangeArrowheads="1"/>
              </p:cNvSpPr>
              <p:nvPr/>
            </p:nvSpPr>
            <p:spPr bwMode="auto">
              <a:xfrm>
                <a:off x="760" y="1730"/>
                <a:ext cx="12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29" name="Rectangle 227"/>
              <p:cNvSpPr>
                <a:spLocks noChangeArrowheads="1"/>
              </p:cNvSpPr>
              <p:nvPr/>
            </p:nvSpPr>
            <p:spPr bwMode="auto">
              <a:xfrm>
                <a:off x="416" y="1354"/>
                <a:ext cx="50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Address</a:t>
                </a:r>
                <a:endParaRPr lang="en-US" altLang="en-US"/>
              </a:p>
            </p:txBody>
          </p:sp>
          <p:sp>
            <p:nvSpPr>
              <p:cNvPr id="31830" name="Rectangle 228"/>
              <p:cNvSpPr>
                <a:spLocks noChangeArrowheads="1"/>
              </p:cNvSpPr>
              <p:nvPr/>
            </p:nvSpPr>
            <p:spPr bwMode="auto">
              <a:xfrm>
                <a:off x="672" y="2931"/>
                <a:ext cx="187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800" b="1">
                    <a:solidFill>
                      <a:srgbClr val="0000FF"/>
                    </a:solidFill>
                    <a:latin typeface="Helvetica" panose="020B0604020202020204" pitchFamily="34" charset="0"/>
                  </a:rPr>
                  <a:t>1 cache line = 1 physical row</a:t>
                </a:r>
                <a:endParaRPr lang="en-US" altLang="en-US"/>
              </a:p>
            </p:txBody>
          </p:sp>
          <p:sp>
            <p:nvSpPr>
              <p:cNvPr id="31831" name="Freeform 229"/>
              <p:cNvSpPr>
                <a:spLocks/>
              </p:cNvSpPr>
              <p:nvPr/>
            </p:nvSpPr>
            <p:spPr bwMode="auto">
              <a:xfrm>
                <a:off x="2536" y="1714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0 w 8"/>
                  <a:gd name="T3" fmla="*/ 8 h 8"/>
                  <a:gd name="T4" fmla="*/ 8 w 8"/>
                  <a:gd name="T5" fmla="*/ 0 h 8"/>
                  <a:gd name="T6" fmla="*/ 8 w 8"/>
                  <a:gd name="T7" fmla="*/ 0 h 8"/>
                  <a:gd name="T8" fmla="*/ 0 w 8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5" name="Rectangle 233"/>
              <p:cNvSpPr>
                <a:spLocks noChangeArrowheads="1"/>
              </p:cNvSpPr>
              <p:nvPr/>
            </p:nvSpPr>
            <p:spPr bwMode="auto">
              <a:xfrm>
                <a:off x="2520" y="1642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37" name="Rectangle 235"/>
              <p:cNvSpPr>
                <a:spLocks noChangeArrowheads="1"/>
              </p:cNvSpPr>
              <p:nvPr/>
            </p:nvSpPr>
            <p:spPr bwMode="auto">
              <a:xfrm>
                <a:off x="2528" y="1682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39" name="Rectangle 237"/>
              <p:cNvSpPr>
                <a:spLocks noChangeArrowheads="1"/>
              </p:cNvSpPr>
              <p:nvPr/>
            </p:nvSpPr>
            <p:spPr bwMode="auto">
              <a:xfrm>
                <a:off x="2520" y="1762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41" name="Freeform 239"/>
              <p:cNvSpPr>
                <a:spLocks/>
              </p:cNvSpPr>
              <p:nvPr/>
            </p:nvSpPr>
            <p:spPr bwMode="auto">
              <a:xfrm>
                <a:off x="2528" y="1722"/>
                <a:ext cx="8" cy="8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8 w 8"/>
                  <a:gd name="T5" fmla="*/ 8 h 8"/>
                  <a:gd name="T6" fmla="*/ 8 w 8"/>
                  <a:gd name="T7" fmla="*/ 8 h 8"/>
                  <a:gd name="T8" fmla="*/ 0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3" name="Rectangle 241"/>
              <p:cNvSpPr>
                <a:spLocks noChangeArrowheads="1"/>
              </p:cNvSpPr>
              <p:nvPr/>
            </p:nvSpPr>
            <p:spPr bwMode="auto">
              <a:xfrm>
                <a:off x="2520" y="1762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45" name="Rectangle 243"/>
              <p:cNvSpPr>
                <a:spLocks noChangeArrowheads="1"/>
              </p:cNvSpPr>
              <p:nvPr/>
            </p:nvSpPr>
            <p:spPr bwMode="auto">
              <a:xfrm>
                <a:off x="2512" y="1802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47" name="Rectangle 245"/>
              <p:cNvSpPr>
                <a:spLocks noChangeArrowheads="1"/>
              </p:cNvSpPr>
              <p:nvPr/>
            </p:nvSpPr>
            <p:spPr bwMode="auto">
              <a:xfrm>
                <a:off x="3288" y="1874"/>
                <a:ext cx="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48" name="Freeform 246"/>
              <p:cNvSpPr>
                <a:spLocks/>
              </p:cNvSpPr>
              <p:nvPr/>
            </p:nvSpPr>
            <p:spPr bwMode="auto">
              <a:xfrm>
                <a:off x="3296" y="1858"/>
                <a:ext cx="40" cy="32"/>
              </a:xfrm>
              <a:custGeom>
                <a:avLst/>
                <a:gdLst>
                  <a:gd name="T0" fmla="*/ 0 w 40"/>
                  <a:gd name="T1" fmla="*/ 16 h 32"/>
                  <a:gd name="T2" fmla="*/ 0 w 40"/>
                  <a:gd name="T3" fmla="*/ 0 h 32"/>
                  <a:gd name="T4" fmla="*/ 0 w 40"/>
                  <a:gd name="T5" fmla="*/ 0 h 32"/>
                  <a:gd name="T6" fmla="*/ 0 w 40"/>
                  <a:gd name="T7" fmla="*/ 0 h 32"/>
                  <a:gd name="T8" fmla="*/ 40 w 40"/>
                  <a:gd name="T9" fmla="*/ 16 h 32"/>
                  <a:gd name="T10" fmla="*/ 40 w 40"/>
                  <a:gd name="T11" fmla="*/ 24 h 32"/>
                  <a:gd name="T12" fmla="*/ 40 w 40"/>
                  <a:gd name="T13" fmla="*/ 24 h 32"/>
                  <a:gd name="T14" fmla="*/ 0 w 40"/>
                  <a:gd name="T15" fmla="*/ 32 h 32"/>
                  <a:gd name="T16" fmla="*/ 0 w 40"/>
                  <a:gd name="T17" fmla="*/ 32 h 32"/>
                  <a:gd name="T18" fmla="*/ 0 w 40"/>
                  <a:gd name="T19" fmla="*/ 24 h 32"/>
                  <a:gd name="T20" fmla="*/ 0 w 40"/>
                  <a:gd name="T21" fmla="*/ 24 h 32"/>
                  <a:gd name="T22" fmla="*/ 40 w 40"/>
                  <a:gd name="T23" fmla="*/ 16 h 32"/>
                  <a:gd name="T24" fmla="*/ 40 w 40"/>
                  <a:gd name="T25" fmla="*/ 24 h 32"/>
                  <a:gd name="T26" fmla="*/ 40 w 40"/>
                  <a:gd name="T27" fmla="*/ 24 h 32"/>
                  <a:gd name="T28" fmla="*/ 0 w 40"/>
                  <a:gd name="T29" fmla="*/ 8 h 32"/>
                  <a:gd name="T30" fmla="*/ 0 w 40"/>
                  <a:gd name="T31" fmla="*/ 0 h 32"/>
                  <a:gd name="T32" fmla="*/ 8 w 40"/>
                  <a:gd name="T33" fmla="*/ 0 h 32"/>
                  <a:gd name="T34" fmla="*/ 8 w 40"/>
                  <a:gd name="T35" fmla="*/ 16 h 32"/>
                  <a:gd name="T36" fmla="*/ 0 w 40"/>
                  <a:gd name="T37" fmla="*/ 16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0"/>
                  <a:gd name="T58" fmla="*/ 0 h 32"/>
                  <a:gd name="T59" fmla="*/ 40 w 40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0" h="32">
                    <a:moveTo>
                      <a:pt x="0" y="16"/>
                    </a:moveTo>
                    <a:lnTo>
                      <a:pt x="0" y="0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6"/>
                    </a:lnTo>
                    <a:lnTo>
                      <a:pt x="0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9" name="Freeform 247"/>
              <p:cNvSpPr>
                <a:spLocks/>
              </p:cNvSpPr>
              <p:nvPr/>
            </p:nvSpPr>
            <p:spPr bwMode="auto">
              <a:xfrm>
                <a:off x="3296" y="1874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0 w 8"/>
                  <a:gd name="T3" fmla="*/ 0 h 8"/>
                  <a:gd name="T4" fmla="*/ 8 w 8"/>
                  <a:gd name="T5" fmla="*/ 0 h 8"/>
                  <a:gd name="T6" fmla="*/ 8 w 8"/>
                  <a:gd name="T7" fmla="*/ 0 h 8"/>
                  <a:gd name="T8" fmla="*/ 8 w 8"/>
                  <a:gd name="T9" fmla="*/ 0 h 8"/>
                  <a:gd name="T10" fmla="*/ 8 w 8"/>
                  <a:gd name="T11" fmla="*/ 8 h 8"/>
                  <a:gd name="T12" fmla="*/ 0 w 8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8"/>
                  <a:gd name="T23" fmla="*/ 8 w 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8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0" name="Freeform 248"/>
              <p:cNvSpPr>
                <a:spLocks/>
              </p:cNvSpPr>
              <p:nvPr/>
            </p:nvSpPr>
            <p:spPr bwMode="auto">
              <a:xfrm>
                <a:off x="3296" y="1858"/>
                <a:ext cx="40" cy="24"/>
              </a:xfrm>
              <a:custGeom>
                <a:avLst/>
                <a:gdLst>
                  <a:gd name="T0" fmla="*/ 0 w 40"/>
                  <a:gd name="T1" fmla="*/ 16 h 24"/>
                  <a:gd name="T2" fmla="*/ 0 w 40"/>
                  <a:gd name="T3" fmla="*/ 0 h 24"/>
                  <a:gd name="T4" fmla="*/ 40 w 40"/>
                  <a:gd name="T5" fmla="*/ 16 h 24"/>
                  <a:gd name="T6" fmla="*/ 0 w 40"/>
                  <a:gd name="T7" fmla="*/ 24 h 24"/>
                  <a:gd name="T8" fmla="*/ 0 w 40"/>
                  <a:gd name="T9" fmla="*/ 1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24"/>
                  <a:gd name="T17" fmla="*/ 40 w 40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24">
                    <a:moveTo>
                      <a:pt x="0" y="16"/>
                    </a:moveTo>
                    <a:lnTo>
                      <a:pt x="0" y="0"/>
                    </a:lnTo>
                    <a:lnTo>
                      <a:pt x="40" y="16"/>
                    </a:lnTo>
                    <a:lnTo>
                      <a:pt x="0" y="24"/>
                    </a:lnTo>
                    <a:lnTo>
                      <a:pt x="0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1" name="Rectangle 249"/>
              <p:cNvSpPr>
                <a:spLocks noChangeArrowheads="1"/>
              </p:cNvSpPr>
              <p:nvPr/>
            </p:nvSpPr>
            <p:spPr bwMode="auto">
              <a:xfrm>
                <a:off x="3152" y="1874"/>
                <a:ext cx="1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52" name="Rectangle 250"/>
              <p:cNvSpPr>
                <a:spLocks noChangeArrowheads="1"/>
              </p:cNvSpPr>
              <p:nvPr/>
            </p:nvSpPr>
            <p:spPr bwMode="auto">
              <a:xfrm>
                <a:off x="3288" y="1874"/>
                <a:ext cx="1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53" name="Rectangle 251"/>
              <p:cNvSpPr>
                <a:spLocks noChangeArrowheads="1"/>
              </p:cNvSpPr>
              <p:nvPr/>
            </p:nvSpPr>
            <p:spPr bwMode="auto">
              <a:xfrm>
                <a:off x="3152" y="1874"/>
                <a:ext cx="136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54" name="Rectangle 252"/>
              <p:cNvSpPr>
                <a:spLocks noChangeArrowheads="1"/>
              </p:cNvSpPr>
              <p:nvPr/>
            </p:nvSpPr>
            <p:spPr bwMode="auto">
              <a:xfrm>
                <a:off x="3288" y="2418"/>
                <a:ext cx="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55" name="Freeform 253"/>
              <p:cNvSpPr>
                <a:spLocks/>
              </p:cNvSpPr>
              <p:nvPr/>
            </p:nvSpPr>
            <p:spPr bwMode="auto">
              <a:xfrm>
                <a:off x="3296" y="2410"/>
                <a:ext cx="64" cy="32"/>
              </a:xfrm>
              <a:custGeom>
                <a:avLst/>
                <a:gdLst>
                  <a:gd name="T0" fmla="*/ 0 w 64"/>
                  <a:gd name="T1" fmla="*/ 8 h 32"/>
                  <a:gd name="T2" fmla="*/ 0 w 64"/>
                  <a:gd name="T3" fmla="*/ 0 h 32"/>
                  <a:gd name="T4" fmla="*/ 0 w 64"/>
                  <a:gd name="T5" fmla="*/ 0 h 32"/>
                  <a:gd name="T6" fmla="*/ 0 w 64"/>
                  <a:gd name="T7" fmla="*/ 0 h 32"/>
                  <a:gd name="T8" fmla="*/ 40 w 64"/>
                  <a:gd name="T9" fmla="*/ 8 h 32"/>
                  <a:gd name="T10" fmla="*/ 64 w 64"/>
                  <a:gd name="T11" fmla="*/ 8 h 32"/>
                  <a:gd name="T12" fmla="*/ 40 w 64"/>
                  <a:gd name="T13" fmla="*/ 16 h 32"/>
                  <a:gd name="T14" fmla="*/ 0 w 64"/>
                  <a:gd name="T15" fmla="*/ 32 h 32"/>
                  <a:gd name="T16" fmla="*/ 0 w 64"/>
                  <a:gd name="T17" fmla="*/ 32 h 32"/>
                  <a:gd name="T18" fmla="*/ 0 w 64"/>
                  <a:gd name="T19" fmla="*/ 24 h 32"/>
                  <a:gd name="T20" fmla="*/ 0 w 64"/>
                  <a:gd name="T21" fmla="*/ 24 h 32"/>
                  <a:gd name="T22" fmla="*/ 40 w 64"/>
                  <a:gd name="T23" fmla="*/ 8 h 32"/>
                  <a:gd name="T24" fmla="*/ 40 w 64"/>
                  <a:gd name="T25" fmla="*/ 16 h 32"/>
                  <a:gd name="T26" fmla="*/ 40 w 64"/>
                  <a:gd name="T27" fmla="*/ 16 h 32"/>
                  <a:gd name="T28" fmla="*/ 0 w 64"/>
                  <a:gd name="T29" fmla="*/ 8 h 32"/>
                  <a:gd name="T30" fmla="*/ 0 w 64"/>
                  <a:gd name="T31" fmla="*/ 0 h 32"/>
                  <a:gd name="T32" fmla="*/ 8 w 64"/>
                  <a:gd name="T33" fmla="*/ 0 h 32"/>
                  <a:gd name="T34" fmla="*/ 8 w 64"/>
                  <a:gd name="T35" fmla="*/ 8 h 32"/>
                  <a:gd name="T36" fmla="*/ 0 w 64"/>
                  <a:gd name="T37" fmla="*/ 8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4"/>
                  <a:gd name="T58" fmla="*/ 0 h 32"/>
                  <a:gd name="T59" fmla="*/ 64 w 64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4" h="32">
                    <a:moveTo>
                      <a:pt x="0" y="8"/>
                    </a:moveTo>
                    <a:lnTo>
                      <a:pt x="0" y="0"/>
                    </a:lnTo>
                    <a:lnTo>
                      <a:pt x="40" y="8"/>
                    </a:lnTo>
                    <a:lnTo>
                      <a:pt x="64" y="8"/>
                    </a:lnTo>
                    <a:lnTo>
                      <a:pt x="40" y="16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6" name="Freeform 254"/>
              <p:cNvSpPr>
                <a:spLocks/>
              </p:cNvSpPr>
              <p:nvPr/>
            </p:nvSpPr>
            <p:spPr bwMode="auto">
              <a:xfrm>
                <a:off x="3296" y="2418"/>
                <a:ext cx="8" cy="16"/>
              </a:xfrm>
              <a:custGeom>
                <a:avLst/>
                <a:gdLst>
                  <a:gd name="T0" fmla="*/ 0 w 8"/>
                  <a:gd name="T1" fmla="*/ 16 h 16"/>
                  <a:gd name="T2" fmla="*/ 0 w 8"/>
                  <a:gd name="T3" fmla="*/ 0 h 16"/>
                  <a:gd name="T4" fmla="*/ 8 w 8"/>
                  <a:gd name="T5" fmla="*/ 0 h 16"/>
                  <a:gd name="T6" fmla="*/ 8 w 8"/>
                  <a:gd name="T7" fmla="*/ 0 h 16"/>
                  <a:gd name="T8" fmla="*/ 8 w 8"/>
                  <a:gd name="T9" fmla="*/ 0 h 16"/>
                  <a:gd name="T10" fmla="*/ 8 w 8"/>
                  <a:gd name="T11" fmla="*/ 16 h 16"/>
                  <a:gd name="T12" fmla="*/ 0 w 8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6"/>
                  <a:gd name="T23" fmla="*/ 8 w 8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6">
                    <a:moveTo>
                      <a:pt x="0" y="16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16"/>
                    </a:lnTo>
                    <a:lnTo>
                      <a:pt x="0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7" name="Freeform 255"/>
              <p:cNvSpPr>
                <a:spLocks/>
              </p:cNvSpPr>
              <p:nvPr/>
            </p:nvSpPr>
            <p:spPr bwMode="auto">
              <a:xfrm>
                <a:off x="3296" y="2410"/>
                <a:ext cx="40" cy="24"/>
              </a:xfrm>
              <a:custGeom>
                <a:avLst/>
                <a:gdLst>
                  <a:gd name="T0" fmla="*/ 0 w 40"/>
                  <a:gd name="T1" fmla="*/ 8 h 24"/>
                  <a:gd name="T2" fmla="*/ 0 w 40"/>
                  <a:gd name="T3" fmla="*/ 0 h 24"/>
                  <a:gd name="T4" fmla="*/ 40 w 40"/>
                  <a:gd name="T5" fmla="*/ 8 h 24"/>
                  <a:gd name="T6" fmla="*/ 0 w 40"/>
                  <a:gd name="T7" fmla="*/ 24 h 24"/>
                  <a:gd name="T8" fmla="*/ 0 w 40"/>
                  <a:gd name="T9" fmla="*/ 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24"/>
                  <a:gd name="T17" fmla="*/ 40 w 40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24">
                    <a:moveTo>
                      <a:pt x="0" y="8"/>
                    </a:moveTo>
                    <a:lnTo>
                      <a:pt x="0" y="0"/>
                    </a:lnTo>
                    <a:lnTo>
                      <a:pt x="40" y="8"/>
                    </a:lnTo>
                    <a:lnTo>
                      <a:pt x="0" y="24"/>
                    </a:lnTo>
                    <a:lnTo>
                      <a:pt x="0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8" name="Rectangle 256"/>
              <p:cNvSpPr>
                <a:spLocks noChangeArrowheads="1"/>
              </p:cNvSpPr>
              <p:nvPr/>
            </p:nvSpPr>
            <p:spPr bwMode="auto">
              <a:xfrm>
                <a:off x="3152" y="2418"/>
                <a:ext cx="1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59" name="Rectangle 257"/>
              <p:cNvSpPr>
                <a:spLocks noChangeArrowheads="1"/>
              </p:cNvSpPr>
              <p:nvPr/>
            </p:nvSpPr>
            <p:spPr bwMode="auto">
              <a:xfrm>
                <a:off x="3288" y="2418"/>
                <a:ext cx="1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60" name="Rectangle 258"/>
              <p:cNvSpPr>
                <a:spLocks noChangeArrowheads="1"/>
              </p:cNvSpPr>
              <p:nvPr/>
            </p:nvSpPr>
            <p:spPr bwMode="auto">
              <a:xfrm>
                <a:off x="3152" y="2418"/>
                <a:ext cx="136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61" name="Rectangle 259"/>
              <p:cNvSpPr>
                <a:spLocks noChangeArrowheads="1"/>
              </p:cNvSpPr>
              <p:nvPr/>
            </p:nvSpPr>
            <p:spPr bwMode="auto">
              <a:xfrm>
                <a:off x="3384" y="1658"/>
                <a:ext cx="1512" cy="29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62" name="Rectangle 260"/>
              <p:cNvSpPr>
                <a:spLocks noChangeArrowheads="1"/>
              </p:cNvSpPr>
              <p:nvPr/>
            </p:nvSpPr>
            <p:spPr bwMode="auto">
              <a:xfrm>
                <a:off x="3384" y="1658"/>
                <a:ext cx="1520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63" name="Rectangle 261"/>
              <p:cNvSpPr>
                <a:spLocks noChangeArrowheads="1"/>
              </p:cNvSpPr>
              <p:nvPr/>
            </p:nvSpPr>
            <p:spPr bwMode="auto">
              <a:xfrm>
                <a:off x="4896" y="1658"/>
                <a:ext cx="8" cy="304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64" name="Rectangle 262"/>
              <p:cNvSpPr>
                <a:spLocks noChangeArrowheads="1"/>
              </p:cNvSpPr>
              <p:nvPr/>
            </p:nvSpPr>
            <p:spPr bwMode="auto">
              <a:xfrm>
                <a:off x="3384" y="1954"/>
                <a:ext cx="1512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65" name="Rectangle 263"/>
              <p:cNvSpPr>
                <a:spLocks noChangeArrowheads="1"/>
              </p:cNvSpPr>
              <p:nvPr/>
            </p:nvSpPr>
            <p:spPr bwMode="auto">
              <a:xfrm>
                <a:off x="3384" y="1658"/>
                <a:ext cx="8" cy="29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66" name="Rectangle 264"/>
              <p:cNvSpPr>
                <a:spLocks noChangeArrowheads="1"/>
              </p:cNvSpPr>
              <p:nvPr/>
            </p:nvSpPr>
            <p:spPr bwMode="auto">
              <a:xfrm>
                <a:off x="3384" y="2210"/>
                <a:ext cx="1512" cy="29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67" name="Rectangle 265"/>
              <p:cNvSpPr>
                <a:spLocks noChangeArrowheads="1"/>
              </p:cNvSpPr>
              <p:nvPr/>
            </p:nvSpPr>
            <p:spPr bwMode="auto">
              <a:xfrm>
                <a:off x="3384" y="2210"/>
                <a:ext cx="1520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68" name="Rectangle 266"/>
              <p:cNvSpPr>
                <a:spLocks noChangeArrowheads="1"/>
              </p:cNvSpPr>
              <p:nvPr/>
            </p:nvSpPr>
            <p:spPr bwMode="auto">
              <a:xfrm>
                <a:off x="4896" y="2210"/>
                <a:ext cx="8" cy="304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69" name="Rectangle 267"/>
              <p:cNvSpPr>
                <a:spLocks noChangeArrowheads="1"/>
              </p:cNvSpPr>
              <p:nvPr/>
            </p:nvSpPr>
            <p:spPr bwMode="auto">
              <a:xfrm>
                <a:off x="3384" y="2506"/>
                <a:ext cx="1512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70" name="Rectangle 268"/>
              <p:cNvSpPr>
                <a:spLocks noChangeArrowheads="1"/>
              </p:cNvSpPr>
              <p:nvPr/>
            </p:nvSpPr>
            <p:spPr bwMode="auto">
              <a:xfrm>
                <a:off x="3384" y="2210"/>
                <a:ext cx="8" cy="29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71" name="Rectangle 269"/>
              <p:cNvSpPr>
                <a:spLocks noChangeArrowheads="1"/>
              </p:cNvSpPr>
              <p:nvPr/>
            </p:nvSpPr>
            <p:spPr bwMode="auto">
              <a:xfrm>
                <a:off x="3496" y="2618"/>
                <a:ext cx="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72" name="Freeform 270"/>
              <p:cNvSpPr>
                <a:spLocks/>
              </p:cNvSpPr>
              <p:nvPr/>
            </p:nvSpPr>
            <p:spPr bwMode="auto">
              <a:xfrm>
                <a:off x="3480" y="2610"/>
                <a:ext cx="32" cy="72"/>
              </a:xfrm>
              <a:custGeom>
                <a:avLst/>
                <a:gdLst>
                  <a:gd name="T0" fmla="*/ 16 w 32"/>
                  <a:gd name="T1" fmla="*/ 16 h 72"/>
                  <a:gd name="T2" fmla="*/ 24 w 32"/>
                  <a:gd name="T3" fmla="*/ 8 h 72"/>
                  <a:gd name="T4" fmla="*/ 32 w 32"/>
                  <a:gd name="T5" fmla="*/ 8 h 72"/>
                  <a:gd name="T6" fmla="*/ 32 w 32"/>
                  <a:gd name="T7" fmla="*/ 8 h 72"/>
                  <a:gd name="T8" fmla="*/ 24 w 32"/>
                  <a:gd name="T9" fmla="*/ 48 h 72"/>
                  <a:gd name="T10" fmla="*/ 24 w 32"/>
                  <a:gd name="T11" fmla="*/ 72 h 72"/>
                  <a:gd name="T12" fmla="*/ 16 w 32"/>
                  <a:gd name="T13" fmla="*/ 48 h 72"/>
                  <a:gd name="T14" fmla="*/ 0 w 32"/>
                  <a:gd name="T15" fmla="*/ 8 h 72"/>
                  <a:gd name="T16" fmla="*/ 0 w 32"/>
                  <a:gd name="T17" fmla="*/ 0 h 72"/>
                  <a:gd name="T18" fmla="*/ 8 w 32"/>
                  <a:gd name="T19" fmla="*/ 8 h 72"/>
                  <a:gd name="T20" fmla="*/ 8 w 32"/>
                  <a:gd name="T21" fmla="*/ 8 h 72"/>
                  <a:gd name="T22" fmla="*/ 24 w 32"/>
                  <a:gd name="T23" fmla="*/ 48 h 72"/>
                  <a:gd name="T24" fmla="*/ 16 w 32"/>
                  <a:gd name="T25" fmla="*/ 48 h 72"/>
                  <a:gd name="T26" fmla="*/ 16 w 32"/>
                  <a:gd name="T27" fmla="*/ 48 h 72"/>
                  <a:gd name="T28" fmla="*/ 24 w 32"/>
                  <a:gd name="T29" fmla="*/ 8 h 72"/>
                  <a:gd name="T30" fmla="*/ 32 w 32"/>
                  <a:gd name="T31" fmla="*/ 8 h 72"/>
                  <a:gd name="T32" fmla="*/ 32 w 32"/>
                  <a:gd name="T33" fmla="*/ 16 h 72"/>
                  <a:gd name="T34" fmla="*/ 24 w 32"/>
                  <a:gd name="T35" fmla="*/ 24 h 72"/>
                  <a:gd name="T36" fmla="*/ 16 w 32"/>
                  <a:gd name="T37" fmla="*/ 16 h 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"/>
                  <a:gd name="T58" fmla="*/ 0 h 72"/>
                  <a:gd name="T59" fmla="*/ 32 w 32"/>
                  <a:gd name="T60" fmla="*/ 72 h 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" h="72">
                    <a:moveTo>
                      <a:pt x="16" y="16"/>
                    </a:moveTo>
                    <a:lnTo>
                      <a:pt x="24" y="8"/>
                    </a:lnTo>
                    <a:lnTo>
                      <a:pt x="32" y="8"/>
                    </a:lnTo>
                    <a:lnTo>
                      <a:pt x="24" y="48"/>
                    </a:lnTo>
                    <a:lnTo>
                      <a:pt x="24" y="72"/>
                    </a:lnTo>
                    <a:lnTo>
                      <a:pt x="16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24" y="48"/>
                    </a:lnTo>
                    <a:lnTo>
                      <a:pt x="16" y="48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24" y="24"/>
                    </a:lnTo>
                    <a:lnTo>
                      <a:pt x="16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3" name="Freeform 271"/>
              <p:cNvSpPr>
                <a:spLocks/>
              </p:cNvSpPr>
              <p:nvPr/>
            </p:nvSpPr>
            <p:spPr bwMode="auto">
              <a:xfrm>
                <a:off x="3488" y="2618"/>
                <a:ext cx="16" cy="16"/>
              </a:xfrm>
              <a:custGeom>
                <a:avLst/>
                <a:gdLst>
                  <a:gd name="T0" fmla="*/ 0 w 16"/>
                  <a:gd name="T1" fmla="*/ 0 h 16"/>
                  <a:gd name="T2" fmla="*/ 16 w 16"/>
                  <a:gd name="T3" fmla="*/ 8 h 16"/>
                  <a:gd name="T4" fmla="*/ 16 w 16"/>
                  <a:gd name="T5" fmla="*/ 16 h 16"/>
                  <a:gd name="T6" fmla="*/ 16 w 16"/>
                  <a:gd name="T7" fmla="*/ 16 h 16"/>
                  <a:gd name="T8" fmla="*/ 16 w 16"/>
                  <a:gd name="T9" fmla="*/ 16 h 16"/>
                  <a:gd name="T10" fmla="*/ 0 w 16"/>
                  <a:gd name="T11" fmla="*/ 8 h 16"/>
                  <a:gd name="T12" fmla="*/ 0 w 1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6"/>
                  <a:gd name="T23" fmla="*/ 16 w 1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6">
                    <a:moveTo>
                      <a:pt x="0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4" name="Freeform 272"/>
              <p:cNvSpPr>
                <a:spLocks/>
              </p:cNvSpPr>
              <p:nvPr/>
            </p:nvSpPr>
            <p:spPr bwMode="auto">
              <a:xfrm>
                <a:off x="3488" y="2618"/>
                <a:ext cx="24" cy="40"/>
              </a:xfrm>
              <a:custGeom>
                <a:avLst/>
                <a:gdLst>
                  <a:gd name="T0" fmla="*/ 16 w 24"/>
                  <a:gd name="T1" fmla="*/ 8 h 40"/>
                  <a:gd name="T2" fmla="*/ 24 w 24"/>
                  <a:gd name="T3" fmla="*/ 0 h 40"/>
                  <a:gd name="T4" fmla="*/ 16 w 24"/>
                  <a:gd name="T5" fmla="*/ 40 h 40"/>
                  <a:gd name="T6" fmla="*/ 0 w 24"/>
                  <a:gd name="T7" fmla="*/ 0 h 40"/>
                  <a:gd name="T8" fmla="*/ 16 w 24"/>
                  <a:gd name="T9" fmla="*/ 8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40"/>
                  <a:gd name="T17" fmla="*/ 24 w 2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40">
                    <a:moveTo>
                      <a:pt x="16" y="8"/>
                    </a:moveTo>
                    <a:lnTo>
                      <a:pt x="24" y="0"/>
                    </a:lnTo>
                    <a:lnTo>
                      <a:pt x="16" y="40"/>
                    </a:lnTo>
                    <a:lnTo>
                      <a:pt x="0" y="0"/>
                    </a:lnTo>
                    <a:lnTo>
                      <a:pt x="16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5" name="Rectangle 273"/>
              <p:cNvSpPr>
                <a:spLocks noChangeArrowheads="1"/>
              </p:cNvSpPr>
              <p:nvPr/>
            </p:nvSpPr>
            <p:spPr bwMode="auto">
              <a:xfrm>
                <a:off x="3504" y="2490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76" name="Rectangle 274"/>
              <p:cNvSpPr>
                <a:spLocks noChangeArrowheads="1"/>
              </p:cNvSpPr>
              <p:nvPr/>
            </p:nvSpPr>
            <p:spPr bwMode="auto">
              <a:xfrm>
                <a:off x="3504" y="2618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77" name="Rectangle 275"/>
              <p:cNvSpPr>
                <a:spLocks noChangeArrowheads="1"/>
              </p:cNvSpPr>
              <p:nvPr/>
            </p:nvSpPr>
            <p:spPr bwMode="auto">
              <a:xfrm>
                <a:off x="3504" y="2490"/>
                <a:ext cx="8" cy="12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78" name="Rectangle 276"/>
              <p:cNvSpPr>
                <a:spLocks noChangeArrowheads="1"/>
              </p:cNvSpPr>
              <p:nvPr/>
            </p:nvSpPr>
            <p:spPr bwMode="auto">
              <a:xfrm>
                <a:off x="3792" y="2618"/>
                <a:ext cx="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79" name="Freeform 277"/>
              <p:cNvSpPr>
                <a:spLocks/>
              </p:cNvSpPr>
              <p:nvPr/>
            </p:nvSpPr>
            <p:spPr bwMode="auto">
              <a:xfrm>
                <a:off x="3784" y="2610"/>
                <a:ext cx="32" cy="48"/>
              </a:xfrm>
              <a:custGeom>
                <a:avLst/>
                <a:gdLst>
                  <a:gd name="T0" fmla="*/ 16 w 32"/>
                  <a:gd name="T1" fmla="*/ 16 h 48"/>
                  <a:gd name="T2" fmla="*/ 32 w 32"/>
                  <a:gd name="T3" fmla="*/ 8 h 48"/>
                  <a:gd name="T4" fmla="*/ 32 w 32"/>
                  <a:gd name="T5" fmla="*/ 8 h 48"/>
                  <a:gd name="T6" fmla="*/ 32 w 32"/>
                  <a:gd name="T7" fmla="*/ 8 h 48"/>
                  <a:gd name="T8" fmla="*/ 16 w 32"/>
                  <a:gd name="T9" fmla="*/ 48 h 48"/>
                  <a:gd name="T10" fmla="*/ 8 w 32"/>
                  <a:gd name="T11" fmla="*/ 48 h 48"/>
                  <a:gd name="T12" fmla="*/ 8 w 32"/>
                  <a:gd name="T13" fmla="*/ 48 h 48"/>
                  <a:gd name="T14" fmla="*/ 0 w 32"/>
                  <a:gd name="T15" fmla="*/ 8 h 48"/>
                  <a:gd name="T16" fmla="*/ 0 w 32"/>
                  <a:gd name="T17" fmla="*/ 0 h 48"/>
                  <a:gd name="T18" fmla="*/ 8 w 32"/>
                  <a:gd name="T19" fmla="*/ 8 h 48"/>
                  <a:gd name="T20" fmla="*/ 8 w 32"/>
                  <a:gd name="T21" fmla="*/ 8 h 48"/>
                  <a:gd name="T22" fmla="*/ 16 w 32"/>
                  <a:gd name="T23" fmla="*/ 48 h 48"/>
                  <a:gd name="T24" fmla="*/ 8 w 32"/>
                  <a:gd name="T25" fmla="*/ 48 h 48"/>
                  <a:gd name="T26" fmla="*/ 8 w 32"/>
                  <a:gd name="T27" fmla="*/ 48 h 48"/>
                  <a:gd name="T28" fmla="*/ 24 w 32"/>
                  <a:gd name="T29" fmla="*/ 8 h 48"/>
                  <a:gd name="T30" fmla="*/ 32 w 32"/>
                  <a:gd name="T31" fmla="*/ 8 h 48"/>
                  <a:gd name="T32" fmla="*/ 32 w 32"/>
                  <a:gd name="T33" fmla="*/ 16 h 48"/>
                  <a:gd name="T34" fmla="*/ 16 w 32"/>
                  <a:gd name="T35" fmla="*/ 24 h 48"/>
                  <a:gd name="T36" fmla="*/ 16 w 32"/>
                  <a:gd name="T37" fmla="*/ 16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"/>
                  <a:gd name="T58" fmla="*/ 0 h 48"/>
                  <a:gd name="T59" fmla="*/ 32 w 32"/>
                  <a:gd name="T60" fmla="*/ 48 h 4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" h="48">
                    <a:moveTo>
                      <a:pt x="16" y="16"/>
                    </a:moveTo>
                    <a:lnTo>
                      <a:pt x="32" y="8"/>
                    </a:lnTo>
                    <a:lnTo>
                      <a:pt x="16" y="48"/>
                    </a:lnTo>
                    <a:lnTo>
                      <a:pt x="8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16" y="48"/>
                    </a:lnTo>
                    <a:lnTo>
                      <a:pt x="8" y="48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16" y="24"/>
                    </a:lnTo>
                    <a:lnTo>
                      <a:pt x="16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0" name="Freeform 278"/>
              <p:cNvSpPr>
                <a:spLocks/>
              </p:cNvSpPr>
              <p:nvPr/>
            </p:nvSpPr>
            <p:spPr bwMode="auto">
              <a:xfrm>
                <a:off x="3784" y="2618"/>
                <a:ext cx="16" cy="24"/>
              </a:xfrm>
              <a:custGeom>
                <a:avLst/>
                <a:gdLst>
                  <a:gd name="T0" fmla="*/ 8 w 16"/>
                  <a:gd name="T1" fmla="*/ 0 h 24"/>
                  <a:gd name="T2" fmla="*/ 16 w 16"/>
                  <a:gd name="T3" fmla="*/ 8 h 24"/>
                  <a:gd name="T4" fmla="*/ 16 w 16"/>
                  <a:gd name="T5" fmla="*/ 16 h 24"/>
                  <a:gd name="T6" fmla="*/ 8 w 16"/>
                  <a:gd name="T7" fmla="*/ 24 h 24"/>
                  <a:gd name="T8" fmla="*/ 8 w 16"/>
                  <a:gd name="T9" fmla="*/ 16 h 24"/>
                  <a:gd name="T10" fmla="*/ 0 w 16"/>
                  <a:gd name="T11" fmla="*/ 8 h 24"/>
                  <a:gd name="T12" fmla="*/ 8 w 16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4"/>
                  <a:gd name="T23" fmla="*/ 16 w 16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4">
                    <a:moveTo>
                      <a:pt x="8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1" name="Freeform 279"/>
              <p:cNvSpPr>
                <a:spLocks/>
              </p:cNvSpPr>
              <p:nvPr/>
            </p:nvSpPr>
            <p:spPr bwMode="auto">
              <a:xfrm>
                <a:off x="3792" y="2618"/>
                <a:ext cx="24" cy="40"/>
              </a:xfrm>
              <a:custGeom>
                <a:avLst/>
                <a:gdLst>
                  <a:gd name="T0" fmla="*/ 8 w 24"/>
                  <a:gd name="T1" fmla="*/ 8 h 40"/>
                  <a:gd name="T2" fmla="*/ 24 w 24"/>
                  <a:gd name="T3" fmla="*/ 0 h 40"/>
                  <a:gd name="T4" fmla="*/ 8 w 24"/>
                  <a:gd name="T5" fmla="*/ 40 h 40"/>
                  <a:gd name="T6" fmla="*/ 0 w 24"/>
                  <a:gd name="T7" fmla="*/ 0 h 40"/>
                  <a:gd name="T8" fmla="*/ 8 w 24"/>
                  <a:gd name="T9" fmla="*/ 8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40"/>
                  <a:gd name="T17" fmla="*/ 24 w 2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40">
                    <a:moveTo>
                      <a:pt x="8" y="8"/>
                    </a:moveTo>
                    <a:lnTo>
                      <a:pt x="24" y="0"/>
                    </a:lnTo>
                    <a:lnTo>
                      <a:pt x="8" y="40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2" name="Rectangle 280"/>
              <p:cNvSpPr>
                <a:spLocks noChangeArrowheads="1"/>
              </p:cNvSpPr>
              <p:nvPr/>
            </p:nvSpPr>
            <p:spPr bwMode="auto">
              <a:xfrm>
                <a:off x="3800" y="2490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83" name="Rectangle 281"/>
              <p:cNvSpPr>
                <a:spLocks noChangeArrowheads="1"/>
              </p:cNvSpPr>
              <p:nvPr/>
            </p:nvSpPr>
            <p:spPr bwMode="auto">
              <a:xfrm>
                <a:off x="3800" y="2618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84" name="Rectangle 282"/>
              <p:cNvSpPr>
                <a:spLocks noChangeArrowheads="1"/>
              </p:cNvSpPr>
              <p:nvPr/>
            </p:nvSpPr>
            <p:spPr bwMode="auto">
              <a:xfrm>
                <a:off x="3800" y="2490"/>
                <a:ext cx="8" cy="12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85" name="Rectangle 283"/>
              <p:cNvSpPr>
                <a:spLocks noChangeArrowheads="1"/>
              </p:cNvSpPr>
              <p:nvPr/>
            </p:nvSpPr>
            <p:spPr bwMode="auto">
              <a:xfrm>
                <a:off x="4104" y="2618"/>
                <a:ext cx="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86" name="Freeform 284"/>
              <p:cNvSpPr>
                <a:spLocks/>
              </p:cNvSpPr>
              <p:nvPr/>
            </p:nvSpPr>
            <p:spPr bwMode="auto">
              <a:xfrm>
                <a:off x="4096" y="2610"/>
                <a:ext cx="32" cy="48"/>
              </a:xfrm>
              <a:custGeom>
                <a:avLst/>
                <a:gdLst>
                  <a:gd name="T0" fmla="*/ 16 w 32"/>
                  <a:gd name="T1" fmla="*/ 16 h 48"/>
                  <a:gd name="T2" fmla="*/ 32 w 32"/>
                  <a:gd name="T3" fmla="*/ 8 h 48"/>
                  <a:gd name="T4" fmla="*/ 32 w 32"/>
                  <a:gd name="T5" fmla="*/ 8 h 48"/>
                  <a:gd name="T6" fmla="*/ 32 w 32"/>
                  <a:gd name="T7" fmla="*/ 8 h 48"/>
                  <a:gd name="T8" fmla="*/ 16 w 32"/>
                  <a:gd name="T9" fmla="*/ 48 h 48"/>
                  <a:gd name="T10" fmla="*/ 8 w 32"/>
                  <a:gd name="T11" fmla="*/ 48 h 48"/>
                  <a:gd name="T12" fmla="*/ 8 w 32"/>
                  <a:gd name="T13" fmla="*/ 48 h 48"/>
                  <a:gd name="T14" fmla="*/ 0 w 32"/>
                  <a:gd name="T15" fmla="*/ 8 h 48"/>
                  <a:gd name="T16" fmla="*/ 0 w 32"/>
                  <a:gd name="T17" fmla="*/ 0 h 48"/>
                  <a:gd name="T18" fmla="*/ 8 w 32"/>
                  <a:gd name="T19" fmla="*/ 8 h 48"/>
                  <a:gd name="T20" fmla="*/ 8 w 32"/>
                  <a:gd name="T21" fmla="*/ 8 h 48"/>
                  <a:gd name="T22" fmla="*/ 16 w 32"/>
                  <a:gd name="T23" fmla="*/ 48 h 48"/>
                  <a:gd name="T24" fmla="*/ 8 w 32"/>
                  <a:gd name="T25" fmla="*/ 48 h 48"/>
                  <a:gd name="T26" fmla="*/ 8 w 32"/>
                  <a:gd name="T27" fmla="*/ 48 h 48"/>
                  <a:gd name="T28" fmla="*/ 24 w 32"/>
                  <a:gd name="T29" fmla="*/ 8 h 48"/>
                  <a:gd name="T30" fmla="*/ 32 w 32"/>
                  <a:gd name="T31" fmla="*/ 8 h 48"/>
                  <a:gd name="T32" fmla="*/ 32 w 32"/>
                  <a:gd name="T33" fmla="*/ 16 h 48"/>
                  <a:gd name="T34" fmla="*/ 16 w 32"/>
                  <a:gd name="T35" fmla="*/ 24 h 48"/>
                  <a:gd name="T36" fmla="*/ 16 w 32"/>
                  <a:gd name="T37" fmla="*/ 16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"/>
                  <a:gd name="T58" fmla="*/ 0 h 48"/>
                  <a:gd name="T59" fmla="*/ 32 w 32"/>
                  <a:gd name="T60" fmla="*/ 48 h 4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" h="48">
                    <a:moveTo>
                      <a:pt x="16" y="16"/>
                    </a:moveTo>
                    <a:lnTo>
                      <a:pt x="32" y="8"/>
                    </a:lnTo>
                    <a:lnTo>
                      <a:pt x="16" y="48"/>
                    </a:lnTo>
                    <a:lnTo>
                      <a:pt x="8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16" y="48"/>
                    </a:lnTo>
                    <a:lnTo>
                      <a:pt x="8" y="48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16" y="24"/>
                    </a:lnTo>
                    <a:lnTo>
                      <a:pt x="16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7" name="Freeform 285"/>
              <p:cNvSpPr>
                <a:spLocks/>
              </p:cNvSpPr>
              <p:nvPr/>
            </p:nvSpPr>
            <p:spPr bwMode="auto">
              <a:xfrm>
                <a:off x="4096" y="2618"/>
                <a:ext cx="16" cy="24"/>
              </a:xfrm>
              <a:custGeom>
                <a:avLst/>
                <a:gdLst>
                  <a:gd name="T0" fmla="*/ 8 w 16"/>
                  <a:gd name="T1" fmla="*/ 0 h 24"/>
                  <a:gd name="T2" fmla="*/ 16 w 16"/>
                  <a:gd name="T3" fmla="*/ 8 h 24"/>
                  <a:gd name="T4" fmla="*/ 16 w 16"/>
                  <a:gd name="T5" fmla="*/ 16 h 24"/>
                  <a:gd name="T6" fmla="*/ 8 w 16"/>
                  <a:gd name="T7" fmla="*/ 24 h 24"/>
                  <a:gd name="T8" fmla="*/ 8 w 16"/>
                  <a:gd name="T9" fmla="*/ 16 h 24"/>
                  <a:gd name="T10" fmla="*/ 0 w 16"/>
                  <a:gd name="T11" fmla="*/ 8 h 24"/>
                  <a:gd name="T12" fmla="*/ 8 w 16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4"/>
                  <a:gd name="T23" fmla="*/ 16 w 16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4">
                    <a:moveTo>
                      <a:pt x="8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8" name="Freeform 286"/>
              <p:cNvSpPr>
                <a:spLocks/>
              </p:cNvSpPr>
              <p:nvPr/>
            </p:nvSpPr>
            <p:spPr bwMode="auto">
              <a:xfrm>
                <a:off x="4104" y="2618"/>
                <a:ext cx="24" cy="40"/>
              </a:xfrm>
              <a:custGeom>
                <a:avLst/>
                <a:gdLst>
                  <a:gd name="T0" fmla="*/ 8 w 24"/>
                  <a:gd name="T1" fmla="*/ 8 h 40"/>
                  <a:gd name="T2" fmla="*/ 24 w 24"/>
                  <a:gd name="T3" fmla="*/ 0 h 40"/>
                  <a:gd name="T4" fmla="*/ 8 w 24"/>
                  <a:gd name="T5" fmla="*/ 40 h 40"/>
                  <a:gd name="T6" fmla="*/ 0 w 24"/>
                  <a:gd name="T7" fmla="*/ 0 h 40"/>
                  <a:gd name="T8" fmla="*/ 8 w 24"/>
                  <a:gd name="T9" fmla="*/ 8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40"/>
                  <a:gd name="T17" fmla="*/ 24 w 2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40">
                    <a:moveTo>
                      <a:pt x="8" y="8"/>
                    </a:moveTo>
                    <a:lnTo>
                      <a:pt x="24" y="0"/>
                    </a:lnTo>
                    <a:lnTo>
                      <a:pt x="8" y="40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9" name="Rectangle 287"/>
              <p:cNvSpPr>
                <a:spLocks noChangeArrowheads="1"/>
              </p:cNvSpPr>
              <p:nvPr/>
            </p:nvSpPr>
            <p:spPr bwMode="auto">
              <a:xfrm>
                <a:off x="4112" y="2490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90" name="Rectangle 288"/>
              <p:cNvSpPr>
                <a:spLocks noChangeArrowheads="1"/>
              </p:cNvSpPr>
              <p:nvPr/>
            </p:nvSpPr>
            <p:spPr bwMode="auto">
              <a:xfrm>
                <a:off x="4112" y="2618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91" name="Rectangle 289"/>
              <p:cNvSpPr>
                <a:spLocks noChangeArrowheads="1"/>
              </p:cNvSpPr>
              <p:nvPr/>
            </p:nvSpPr>
            <p:spPr bwMode="auto">
              <a:xfrm>
                <a:off x="4112" y="2490"/>
                <a:ext cx="8" cy="12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92" name="Rectangle 290"/>
              <p:cNvSpPr>
                <a:spLocks noChangeArrowheads="1"/>
              </p:cNvSpPr>
              <p:nvPr/>
            </p:nvSpPr>
            <p:spPr bwMode="auto">
              <a:xfrm>
                <a:off x="4416" y="2610"/>
                <a:ext cx="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93" name="Freeform 291"/>
              <p:cNvSpPr>
                <a:spLocks/>
              </p:cNvSpPr>
              <p:nvPr/>
            </p:nvSpPr>
            <p:spPr bwMode="auto">
              <a:xfrm>
                <a:off x="4400" y="2618"/>
                <a:ext cx="32" cy="64"/>
              </a:xfrm>
              <a:custGeom>
                <a:avLst/>
                <a:gdLst>
                  <a:gd name="T0" fmla="*/ 24 w 32"/>
                  <a:gd name="T1" fmla="*/ 0 h 64"/>
                  <a:gd name="T2" fmla="*/ 32 w 32"/>
                  <a:gd name="T3" fmla="*/ 0 h 64"/>
                  <a:gd name="T4" fmla="*/ 32 w 32"/>
                  <a:gd name="T5" fmla="*/ 0 h 64"/>
                  <a:gd name="T6" fmla="*/ 32 w 32"/>
                  <a:gd name="T7" fmla="*/ 0 h 64"/>
                  <a:gd name="T8" fmla="*/ 24 w 32"/>
                  <a:gd name="T9" fmla="*/ 40 h 64"/>
                  <a:gd name="T10" fmla="*/ 24 w 32"/>
                  <a:gd name="T11" fmla="*/ 64 h 64"/>
                  <a:gd name="T12" fmla="*/ 16 w 32"/>
                  <a:gd name="T13" fmla="*/ 40 h 64"/>
                  <a:gd name="T14" fmla="*/ 0 w 32"/>
                  <a:gd name="T15" fmla="*/ 0 h 64"/>
                  <a:gd name="T16" fmla="*/ 0 w 32"/>
                  <a:gd name="T17" fmla="*/ 0 h 64"/>
                  <a:gd name="T18" fmla="*/ 8 w 32"/>
                  <a:gd name="T19" fmla="*/ 0 h 64"/>
                  <a:gd name="T20" fmla="*/ 8 w 32"/>
                  <a:gd name="T21" fmla="*/ 0 h 64"/>
                  <a:gd name="T22" fmla="*/ 24 w 32"/>
                  <a:gd name="T23" fmla="*/ 40 h 64"/>
                  <a:gd name="T24" fmla="*/ 16 w 32"/>
                  <a:gd name="T25" fmla="*/ 40 h 64"/>
                  <a:gd name="T26" fmla="*/ 16 w 32"/>
                  <a:gd name="T27" fmla="*/ 40 h 64"/>
                  <a:gd name="T28" fmla="*/ 24 w 32"/>
                  <a:gd name="T29" fmla="*/ 0 h 64"/>
                  <a:gd name="T30" fmla="*/ 32 w 32"/>
                  <a:gd name="T31" fmla="*/ 0 h 64"/>
                  <a:gd name="T32" fmla="*/ 32 w 32"/>
                  <a:gd name="T33" fmla="*/ 8 h 64"/>
                  <a:gd name="T34" fmla="*/ 24 w 32"/>
                  <a:gd name="T35" fmla="*/ 8 h 64"/>
                  <a:gd name="T36" fmla="*/ 24 w 32"/>
                  <a:gd name="T37" fmla="*/ 0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"/>
                  <a:gd name="T58" fmla="*/ 0 h 64"/>
                  <a:gd name="T59" fmla="*/ 32 w 32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" h="64">
                    <a:moveTo>
                      <a:pt x="24" y="0"/>
                    </a:moveTo>
                    <a:lnTo>
                      <a:pt x="32" y="0"/>
                    </a:lnTo>
                    <a:lnTo>
                      <a:pt x="24" y="40"/>
                    </a:lnTo>
                    <a:lnTo>
                      <a:pt x="24" y="64"/>
                    </a:lnTo>
                    <a:lnTo>
                      <a:pt x="16" y="4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4" y="40"/>
                    </a:lnTo>
                    <a:lnTo>
                      <a:pt x="16" y="4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24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4" name="Freeform 292"/>
              <p:cNvSpPr>
                <a:spLocks/>
              </p:cNvSpPr>
              <p:nvPr/>
            </p:nvSpPr>
            <p:spPr bwMode="auto">
              <a:xfrm>
                <a:off x="4408" y="2618"/>
                <a:ext cx="16" cy="8"/>
              </a:xfrm>
              <a:custGeom>
                <a:avLst/>
                <a:gdLst>
                  <a:gd name="T0" fmla="*/ 0 w 16"/>
                  <a:gd name="T1" fmla="*/ 0 h 8"/>
                  <a:gd name="T2" fmla="*/ 16 w 16"/>
                  <a:gd name="T3" fmla="*/ 0 h 8"/>
                  <a:gd name="T4" fmla="*/ 16 w 16"/>
                  <a:gd name="T5" fmla="*/ 8 h 8"/>
                  <a:gd name="T6" fmla="*/ 16 w 16"/>
                  <a:gd name="T7" fmla="*/ 8 h 8"/>
                  <a:gd name="T8" fmla="*/ 16 w 16"/>
                  <a:gd name="T9" fmla="*/ 8 h 8"/>
                  <a:gd name="T10" fmla="*/ 0 w 16"/>
                  <a:gd name="T11" fmla="*/ 8 h 8"/>
                  <a:gd name="T12" fmla="*/ 0 w 1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8"/>
                  <a:gd name="T23" fmla="*/ 16 w 16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8">
                    <a:moveTo>
                      <a:pt x="0" y="0"/>
                    </a:moveTo>
                    <a:lnTo>
                      <a:pt x="16" y="0"/>
                    </a:lnTo>
                    <a:lnTo>
                      <a:pt x="16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5" name="Freeform 293"/>
              <p:cNvSpPr>
                <a:spLocks/>
              </p:cNvSpPr>
              <p:nvPr/>
            </p:nvSpPr>
            <p:spPr bwMode="auto">
              <a:xfrm>
                <a:off x="4408" y="2618"/>
                <a:ext cx="24" cy="40"/>
              </a:xfrm>
              <a:custGeom>
                <a:avLst/>
                <a:gdLst>
                  <a:gd name="T0" fmla="*/ 16 w 24"/>
                  <a:gd name="T1" fmla="*/ 0 h 40"/>
                  <a:gd name="T2" fmla="*/ 24 w 24"/>
                  <a:gd name="T3" fmla="*/ 0 h 40"/>
                  <a:gd name="T4" fmla="*/ 16 w 24"/>
                  <a:gd name="T5" fmla="*/ 40 h 40"/>
                  <a:gd name="T6" fmla="*/ 0 w 24"/>
                  <a:gd name="T7" fmla="*/ 0 h 40"/>
                  <a:gd name="T8" fmla="*/ 16 w 24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40"/>
                  <a:gd name="T17" fmla="*/ 24 w 2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40">
                    <a:moveTo>
                      <a:pt x="16" y="0"/>
                    </a:moveTo>
                    <a:lnTo>
                      <a:pt x="24" y="0"/>
                    </a:lnTo>
                    <a:lnTo>
                      <a:pt x="16" y="40"/>
                    </a:lnTo>
                    <a:lnTo>
                      <a:pt x="0" y="0"/>
                    </a:lnTo>
                    <a:lnTo>
                      <a:pt x="16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6" name="Rectangle 294"/>
              <p:cNvSpPr>
                <a:spLocks noChangeArrowheads="1"/>
              </p:cNvSpPr>
              <p:nvPr/>
            </p:nvSpPr>
            <p:spPr bwMode="auto">
              <a:xfrm>
                <a:off x="4424" y="2490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97" name="Rectangle 295"/>
              <p:cNvSpPr>
                <a:spLocks noChangeArrowheads="1"/>
              </p:cNvSpPr>
              <p:nvPr/>
            </p:nvSpPr>
            <p:spPr bwMode="auto">
              <a:xfrm>
                <a:off x="4424" y="2610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98" name="Rectangle 296"/>
              <p:cNvSpPr>
                <a:spLocks noChangeArrowheads="1"/>
              </p:cNvSpPr>
              <p:nvPr/>
            </p:nvSpPr>
            <p:spPr bwMode="auto">
              <a:xfrm>
                <a:off x="4424" y="2490"/>
                <a:ext cx="8" cy="120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899" name="Rectangle 297"/>
              <p:cNvSpPr>
                <a:spLocks noChangeArrowheads="1"/>
              </p:cNvSpPr>
              <p:nvPr/>
            </p:nvSpPr>
            <p:spPr bwMode="auto">
              <a:xfrm>
                <a:off x="4712" y="2618"/>
                <a:ext cx="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00" name="Freeform 298"/>
              <p:cNvSpPr>
                <a:spLocks/>
              </p:cNvSpPr>
              <p:nvPr/>
            </p:nvSpPr>
            <p:spPr bwMode="auto">
              <a:xfrm>
                <a:off x="4704" y="2610"/>
                <a:ext cx="32" cy="48"/>
              </a:xfrm>
              <a:custGeom>
                <a:avLst/>
                <a:gdLst>
                  <a:gd name="T0" fmla="*/ 16 w 32"/>
                  <a:gd name="T1" fmla="*/ 16 h 48"/>
                  <a:gd name="T2" fmla="*/ 32 w 32"/>
                  <a:gd name="T3" fmla="*/ 8 h 48"/>
                  <a:gd name="T4" fmla="*/ 32 w 32"/>
                  <a:gd name="T5" fmla="*/ 8 h 48"/>
                  <a:gd name="T6" fmla="*/ 32 w 32"/>
                  <a:gd name="T7" fmla="*/ 8 h 48"/>
                  <a:gd name="T8" fmla="*/ 16 w 32"/>
                  <a:gd name="T9" fmla="*/ 48 h 48"/>
                  <a:gd name="T10" fmla="*/ 8 w 32"/>
                  <a:gd name="T11" fmla="*/ 48 h 48"/>
                  <a:gd name="T12" fmla="*/ 8 w 32"/>
                  <a:gd name="T13" fmla="*/ 48 h 48"/>
                  <a:gd name="T14" fmla="*/ 0 w 32"/>
                  <a:gd name="T15" fmla="*/ 8 h 48"/>
                  <a:gd name="T16" fmla="*/ 0 w 32"/>
                  <a:gd name="T17" fmla="*/ 0 h 48"/>
                  <a:gd name="T18" fmla="*/ 8 w 32"/>
                  <a:gd name="T19" fmla="*/ 8 h 48"/>
                  <a:gd name="T20" fmla="*/ 8 w 32"/>
                  <a:gd name="T21" fmla="*/ 8 h 48"/>
                  <a:gd name="T22" fmla="*/ 16 w 32"/>
                  <a:gd name="T23" fmla="*/ 48 h 48"/>
                  <a:gd name="T24" fmla="*/ 8 w 32"/>
                  <a:gd name="T25" fmla="*/ 48 h 48"/>
                  <a:gd name="T26" fmla="*/ 8 w 32"/>
                  <a:gd name="T27" fmla="*/ 48 h 48"/>
                  <a:gd name="T28" fmla="*/ 24 w 32"/>
                  <a:gd name="T29" fmla="*/ 8 h 48"/>
                  <a:gd name="T30" fmla="*/ 32 w 32"/>
                  <a:gd name="T31" fmla="*/ 8 h 48"/>
                  <a:gd name="T32" fmla="*/ 32 w 32"/>
                  <a:gd name="T33" fmla="*/ 16 h 48"/>
                  <a:gd name="T34" fmla="*/ 16 w 32"/>
                  <a:gd name="T35" fmla="*/ 24 h 48"/>
                  <a:gd name="T36" fmla="*/ 16 w 32"/>
                  <a:gd name="T37" fmla="*/ 16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"/>
                  <a:gd name="T58" fmla="*/ 0 h 48"/>
                  <a:gd name="T59" fmla="*/ 32 w 32"/>
                  <a:gd name="T60" fmla="*/ 48 h 4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" h="48">
                    <a:moveTo>
                      <a:pt x="16" y="16"/>
                    </a:moveTo>
                    <a:lnTo>
                      <a:pt x="32" y="8"/>
                    </a:lnTo>
                    <a:lnTo>
                      <a:pt x="16" y="48"/>
                    </a:lnTo>
                    <a:lnTo>
                      <a:pt x="8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16" y="48"/>
                    </a:lnTo>
                    <a:lnTo>
                      <a:pt x="8" y="48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16" y="24"/>
                    </a:lnTo>
                    <a:lnTo>
                      <a:pt x="16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1" name="Freeform 299"/>
              <p:cNvSpPr>
                <a:spLocks/>
              </p:cNvSpPr>
              <p:nvPr/>
            </p:nvSpPr>
            <p:spPr bwMode="auto">
              <a:xfrm>
                <a:off x="4704" y="2618"/>
                <a:ext cx="16" cy="24"/>
              </a:xfrm>
              <a:custGeom>
                <a:avLst/>
                <a:gdLst>
                  <a:gd name="T0" fmla="*/ 8 w 16"/>
                  <a:gd name="T1" fmla="*/ 0 h 24"/>
                  <a:gd name="T2" fmla="*/ 16 w 16"/>
                  <a:gd name="T3" fmla="*/ 8 h 24"/>
                  <a:gd name="T4" fmla="*/ 16 w 16"/>
                  <a:gd name="T5" fmla="*/ 16 h 24"/>
                  <a:gd name="T6" fmla="*/ 8 w 16"/>
                  <a:gd name="T7" fmla="*/ 24 h 24"/>
                  <a:gd name="T8" fmla="*/ 8 w 16"/>
                  <a:gd name="T9" fmla="*/ 16 h 24"/>
                  <a:gd name="T10" fmla="*/ 0 w 16"/>
                  <a:gd name="T11" fmla="*/ 8 h 24"/>
                  <a:gd name="T12" fmla="*/ 8 w 16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4"/>
                  <a:gd name="T23" fmla="*/ 16 w 16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4">
                    <a:moveTo>
                      <a:pt x="8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2" name="Freeform 300"/>
              <p:cNvSpPr>
                <a:spLocks/>
              </p:cNvSpPr>
              <p:nvPr/>
            </p:nvSpPr>
            <p:spPr bwMode="auto">
              <a:xfrm>
                <a:off x="4712" y="2618"/>
                <a:ext cx="24" cy="40"/>
              </a:xfrm>
              <a:custGeom>
                <a:avLst/>
                <a:gdLst>
                  <a:gd name="T0" fmla="*/ 8 w 24"/>
                  <a:gd name="T1" fmla="*/ 8 h 40"/>
                  <a:gd name="T2" fmla="*/ 24 w 24"/>
                  <a:gd name="T3" fmla="*/ 0 h 40"/>
                  <a:gd name="T4" fmla="*/ 8 w 24"/>
                  <a:gd name="T5" fmla="*/ 40 h 40"/>
                  <a:gd name="T6" fmla="*/ 0 w 24"/>
                  <a:gd name="T7" fmla="*/ 0 h 40"/>
                  <a:gd name="T8" fmla="*/ 8 w 24"/>
                  <a:gd name="T9" fmla="*/ 8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40"/>
                  <a:gd name="T17" fmla="*/ 24 w 2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40">
                    <a:moveTo>
                      <a:pt x="8" y="8"/>
                    </a:moveTo>
                    <a:lnTo>
                      <a:pt x="24" y="0"/>
                    </a:lnTo>
                    <a:lnTo>
                      <a:pt x="8" y="40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3" name="Rectangle 301"/>
              <p:cNvSpPr>
                <a:spLocks noChangeArrowheads="1"/>
              </p:cNvSpPr>
              <p:nvPr/>
            </p:nvSpPr>
            <p:spPr bwMode="auto">
              <a:xfrm>
                <a:off x="4720" y="2490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04" name="Rectangle 302"/>
              <p:cNvSpPr>
                <a:spLocks noChangeArrowheads="1"/>
              </p:cNvSpPr>
              <p:nvPr/>
            </p:nvSpPr>
            <p:spPr bwMode="auto">
              <a:xfrm>
                <a:off x="4720" y="2618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05" name="Rectangle 303"/>
              <p:cNvSpPr>
                <a:spLocks noChangeArrowheads="1"/>
              </p:cNvSpPr>
              <p:nvPr/>
            </p:nvSpPr>
            <p:spPr bwMode="auto">
              <a:xfrm>
                <a:off x="4720" y="2490"/>
                <a:ext cx="8" cy="12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06" name="Rectangle 304"/>
              <p:cNvSpPr>
                <a:spLocks noChangeArrowheads="1"/>
              </p:cNvSpPr>
              <p:nvPr/>
            </p:nvSpPr>
            <p:spPr bwMode="auto">
              <a:xfrm>
                <a:off x="3352" y="1642"/>
                <a:ext cx="1528" cy="304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07" name="Rectangle 305"/>
              <p:cNvSpPr>
                <a:spLocks noChangeArrowheads="1"/>
              </p:cNvSpPr>
              <p:nvPr/>
            </p:nvSpPr>
            <p:spPr bwMode="auto">
              <a:xfrm>
                <a:off x="3352" y="1642"/>
                <a:ext cx="1536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08" name="Rectangle 306"/>
              <p:cNvSpPr>
                <a:spLocks noChangeArrowheads="1"/>
              </p:cNvSpPr>
              <p:nvPr/>
            </p:nvSpPr>
            <p:spPr bwMode="auto">
              <a:xfrm>
                <a:off x="4880" y="1642"/>
                <a:ext cx="8" cy="31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09" name="Rectangle 307"/>
              <p:cNvSpPr>
                <a:spLocks noChangeArrowheads="1"/>
              </p:cNvSpPr>
              <p:nvPr/>
            </p:nvSpPr>
            <p:spPr bwMode="auto">
              <a:xfrm>
                <a:off x="3352" y="1946"/>
                <a:ext cx="152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10" name="Rectangle 308"/>
              <p:cNvSpPr>
                <a:spLocks noChangeArrowheads="1"/>
              </p:cNvSpPr>
              <p:nvPr/>
            </p:nvSpPr>
            <p:spPr bwMode="auto">
              <a:xfrm>
                <a:off x="3352" y="1642"/>
                <a:ext cx="8" cy="304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11" name="Rectangle 309"/>
              <p:cNvSpPr>
                <a:spLocks noChangeArrowheads="1"/>
              </p:cNvSpPr>
              <p:nvPr/>
            </p:nvSpPr>
            <p:spPr bwMode="auto">
              <a:xfrm rot="5400000">
                <a:off x="3806" y="1960"/>
                <a:ext cx="23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•</a:t>
                </a:r>
                <a:endParaRPr lang="en-US" altLang="en-US"/>
              </a:p>
            </p:txBody>
          </p:sp>
          <p:sp>
            <p:nvSpPr>
              <p:cNvPr id="31912" name="Rectangle 310"/>
              <p:cNvSpPr>
                <a:spLocks noChangeArrowheads="1"/>
              </p:cNvSpPr>
              <p:nvPr/>
            </p:nvSpPr>
            <p:spPr bwMode="auto">
              <a:xfrm rot="5400000">
                <a:off x="3808" y="2031"/>
                <a:ext cx="22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•</a:t>
                </a:r>
                <a:endParaRPr lang="en-US" altLang="en-US"/>
              </a:p>
            </p:txBody>
          </p:sp>
          <p:sp>
            <p:nvSpPr>
              <p:cNvPr id="31913" name="Rectangle 311"/>
              <p:cNvSpPr>
                <a:spLocks noChangeArrowheads="1"/>
              </p:cNvSpPr>
              <p:nvPr/>
            </p:nvSpPr>
            <p:spPr bwMode="auto">
              <a:xfrm rot="5400000">
                <a:off x="3808" y="2095"/>
                <a:ext cx="22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•</a:t>
                </a:r>
                <a:endParaRPr lang="en-US" altLang="en-US"/>
              </a:p>
            </p:txBody>
          </p:sp>
          <p:sp>
            <p:nvSpPr>
              <p:cNvPr id="31914" name="Rectangle 312"/>
              <p:cNvSpPr>
                <a:spLocks noChangeArrowheads="1"/>
              </p:cNvSpPr>
              <p:nvPr/>
            </p:nvSpPr>
            <p:spPr bwMode="auto">
              <a:xfrm>
                <a:off x="3384" y="2690"/>
                <a:ext cx="1512" cy="145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15" name="Rectangle 313"/>
              <p:cNvSpPr>
                <a:spLocks noChangeArrowheads="1"/>
              </p:cNvSpPr>
              <p:nvPr/>
            </p:nvSpPr>
            <p:spPr bwMode="auto">
              <a:xfrm>
                <a:off x="3384" y="2690"/>
                <a:ext cx="1520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16" name="Rectangle 314"/>
              <p:cNvSpPr>
                <a:spLocks noChangeArrowheads="1"/>
              </p:cNvSpPr>
              <p:nvPr/>
            </p:nvSpPr>
            <p:spPr bwMode="auto">
              <a:xfrm>
                <a:off x="4896" y="2690"/>
                <a:ext cx="8" cy="153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17" name="Rectangle 315"/>
              <p:cNvSpPr>
                <a:spLocks noChangeArrowheads="1"/>
              </p:cNvSpPr>
              <p:nvPr/>
            </p:nvSpPr>
            <p:spPr bwMode="auto">
              <a:xfrm>
                <a:off x="3384" y="2835"/>
                <a:ext cx="1512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18" name="Rectangle 316"/>
              <p:cNvSpPr>
                <a:spLocks noChangeArrowheads="1"/>
              </p:cNvSpPr>
              <p:nvPr/>
            </p:nvSpPr>
            <p:spPr bwMode="auto">
              <a:xfrm>
                <a:off x="3384" y="2690"/>
                <a:ext cx="8" cy="145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19" name="Rectangle 317"/>
              <p:cNvSpPr>
                <a:spLocks noChangeArrowheads="1"/>
              </p:cNvSpPr>
              <p:nvPr/>
            </p:nvSpPr>
            <p:spPr bwMode="auto">
              <a:xfrm>
                <a:off x="3656" y="1650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20" name="Rectangle 318"/>
              <p:cNvSpPr>
                <a:spLocks noChangeArrowheads="1"/>
              </p:cNvSpPr>
              <p:nvPr/>
            </p:nvSpPr>
            <p:spPr bwMode="auto">
              <a:xfrm>
                <a:off x="3656" y="1946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21" name="Rectangle 319"/>
              <p:cNvSpPr>
                <a:spLocks noChangeArrowheads="1"/>
              </p:cNvSpPr>
              <p:nvPr/>
            </p:nvSpPr>
            <p:spPr bwMode="auto">
              <a:xfrm>
                <a:off x="3656" y="1650"/>
                <a:ext cx="8" cy="29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22" name="Rectangle 320"/>
              <p:cNvSpPr>
                <a:spLocks noChangeArrowheads="1"/>
              </p:cNvSpPr>
              <p:nvPr/>
            </p:nvSpPr>
            <p:spPr bwMode="auto">
              <a:xfrm>
                <a:off x="3960" y="1642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23" name="Rectangle 321"/>
              <p:cNvSpPr>
                <a:spLocks noChangeArrowheads="1"/>
              </p:cNvSpPr>
              <p:nvPr/>
            </p:nvSpPr>
            <p:spPr bwMode="auto">
              <a:xfrm>
                <a:off x="3960" y="1674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24" name="Rectangle 322"/>
              <p:cNvSpPr>
                <a:spLocks noChangeArrowheads="1"/>
              </p:cNvSpPr>
              <p:nvPr/>
            </p:nvSpPr>
            <p:spPr bwMode="auto">
              <a:xfrm>
                <a:off x="3960" y="1642"/>
                <a:ext cx="8" cy="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25" name="Line 323"/>
              <p:cNvSpPr>
                <a:spLocks noChangeShapeType="1"/>
              </p:cNvSpPr>
              <p:nvPr/>
            </p:nvSpPr>
            <p:spPr bwMode="auto">
              <a:xfrm>
                <a:off x="3960" y="1722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6" name="Line 324"/>
              <p:cNvSpPr>
                <a:spLocks noChangeShapeType="1"/>
              </p:cNvSpPr>
              <p:nvPr/>
            </p:nvSpPr>
            <p:spPr bwMode="auto">
              <a:xfrm>
                <a:off x="3960" y="1818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7" name="Rectangle 325"/>
              <p:cNvSpPr>
                <a:spLocks noChangeArrowheads="1"/>
              </p:cNvSpPr>
              <p:nvPr/>
            </p:nvSpPr>
            <p:spPr bwMode="auto">
              <a:xfrm>
                <a:off x="3960" y="1922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28" name="Rectangle 326"/>
              <p:cNvSpPr>
                <a:spLocks noChangeArrowheads="1"/>
              </p:cNvSpPr>
              <p:nvPr/>
            </p:nvSpPr>
            <p:spPr bwMode="auto">
              <a:xfrm>
                <a:off x="3960" y="1946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29" name="Rectangle 327"/>
              <p:cNvSpPr>
                <a:spLocks noChangeArrowheads="1"/>
              </p:cNvSpPr>
              <p:nvPr/>
            </p:nvSpPr>
            <p:spPr bwMode="auto">
              <a:xfrm>
                <a:off x="3960" y="1922"/>
                <a:ext cx="8" cy="24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30" name="Rectangle 328"/>
              <p:cNvSpPr>
                <a:spLocks noChangeArrowheads="1"/>
              </p:cNvSpPr>
              <p:nvPr/>
            </p:nvSpPr>
            <p:spPr bwMode="auto">
              <a:xfrm>
                <a:off x="4264" y="1642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31" name="Rectangle 329"/>
              <p:cNvSpPr>
                <a:spLocks noChangeArrowheads="1"/>
              </p:cNvSpPr>
              <p:nvPr/>
            </p:nvSpPr>
            <p:spPr bwMode="auto">
              <a:xfrm>
                <a:off x="4264" y="1674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32" name="Rectangle 330"/>
              <p:cNvSpPr>
                <a:spLocks noChangeArrowheads="1"/>
              </p:cNvSpPr>
              <p:nvPr/>
            </p:nvSpPr>
            <p:spPr bwMode="auto">
              <a:xfrm>
                <a:off x="4264" y="1642"/>
                <a:ext cx="8" cy="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33" name="Line 331"/>
              <p:cNvSpPr>
                <a:spLocks noChangeShapeType="1"/>
              </p:cNvSpPr>
              <p:nvPr/>
            </p:nvSpPr>
            <p:spPr bwMode="auto">
              <a:xfrm>
                <a:off x="4264" y="1722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4" name="Line 332"/>
              <p:cNvSpPr>
                <a:spLocks noChangeShapeType="1"/>
              </p:cNvSpPr>
              <p:nvPr/>
            </p:nvSpPr>
            <p:spPr bwMode="auto">
              <a:xfrm>
                <a:off x="4264" y="1818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5" name="Rectangle 333"/>
              <p:cNvSpPr>
                <a:spLocks noChangeArrowheads="1"/>
              </p:cNvSpPr>
              <p:nvPr/>
            </p:nvSpPr>
            <p:spPr bwMode="auto">
              <a:xfrm>
                <a:off x="4264" y="1914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36" name="Rectangle 334"/>
              <p:cNvSpPr>
                <a:spLocks noChangeArrowheads="1"/>
              </p:cNvSpPr>
              <p:nvPr/>
            </p:nvSpPr>
            <p:spPr bwMode="auto">
              <a:xfrm>
                <a:off x="4264" y="1946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37" name="Rectangle 335"/>
              <p:cNvSpPr>
                <a:spLocks noChangeArrowheads="1"/>
              </p:cNvSpPr>
              <p:nvPr/>
            </p:nvSpPr>
            <p:spPr bwMode="auto">
              <a:xfrm>
                <a:off x="4264" y="1914"/>
                <a:ext cx="8" cy="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38" name="Rectangle 336"/>
              <p:cNvSpPr>
                <a:spLocks noChangeArrowheads="1"/>
              </p:cNvSpPr>
              <p:nvPr/>
            </p:nvSpPr>
            <p:spPr bwMode="auto">
              <a:xfrm>
                <a:off x="4576" y="1642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39" name="Rectangle 337"/>
              <p:cNvSpPr>
                <a:spLocks noChangeArrowheads="1"/>
              </p:cNvSpPr>
              <p:nvPr/>
            </p:nvSpPr>
            <p:spPr bwMode="auto">
              <a:xfrm>
                <a:off x="4576" y="1674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40" name="Rectangle 338"/>
              <p:cNvSpPr>
                <a:spLocks noChangeArrowheads="1"/>
              </p:cNvSpPr>
              <p:nvPr/>
            </p:nvSpPr>
            <p:spPr bwMode="auto">
              <a:xfrm>
                <a:off x="4576" y="1642"/>
                <a:ext cx="8" cy="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41" name="Line 339"/>
              <p:cNvSpPr>
                <a:spLocks noChangeShapeType="1"/>
              </p:cNvSpPr>
              <p:nvPr/>
            </p:nvSpPr>
            <p:spPr bwMode="auto">
              <a:xfrm>
                <a:off x="4576" y="1722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2" name="Line 340"/>
              <p:cNvSpPr>
                <a:spLocks noChangeShapeType="1"/>
              </p:cNvSpPr>
              <p:nvPr/>
            </p:nvSpPr>
            <p:spPr bwMode="auto">
              <a:xfrm>
                <a:off x="4576" y="1818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3" name="Rectangle 341"/>
              <p:cNvSpPr>
                <a:spLocks noChangeArrowheads="1"/>
              </p:cNvSpPr>
              <p:nvPr/>
            </p:nvSpPr>
            <p:spPr bwMode="auto">
              <a:xfrm>
                <a:off x="4576" y="1922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44" name="Rectangle 342"/>
              <p:cNvSpPr>
                <a:spLocks noChangeArrowheads="1"/>
              </p:cNvSpPr>
              <p:nvPr/>
            </p:nvSpPr>
            <p:spPr bwMode="auto">
              <a:xfrm>
                <a:off x="4576" y="1946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45" name="Rectangle 343"/>
              <p:cNvSpPr>
                <a:spLocks noChangeArrowheads="1"/>
              </p:cNvSpPr>
              <p:nvPr/>
            </p:nvSpPr>
            <p:spPr bwMode="auto">
              <a:xfrm>
                <a:off x="4576" y="1922"/>
                <a:ext cx="8" cy="24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46" name="Rectangle 344"/>
              <p:cNvSpPr>
                <a:spLocks noChangeArrowheads="1"/>
              </p:cNvSpPr>
              <p:nvPr/>
            </p:nvSpPr>
            <p:spPr bwMode="auto">
              <a:xfrm>
                <a:off x="4928" y="1658"/>
                <a:ext cx="363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600" b="1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Cache</a:t>
                </a:r>
                <a:endParaRPr lang="en-US" altLang="en-US"/>
              </a:p>
            </p:txBody>
          </p:sp>
          <p:sp>
            <p:nvSpPr>
              <p:cNvPr id="31947" name="Rectangle 345"/>
              <p:cNvSpPr>
                <a:spLocks noChangeArrowheads="1"/>
              </p:cNvSpPr>
              <p:nvPr/>
            </p:nvSpPr>
            <p:spPr bwMode="auto">
              <a:xfrm>
                <a:off x="4960" y="1826"/>
                <a:ext cx="249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600" b="1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Line</a:t>
                </a:r>
                <a:endParaRPr lang="en-US" altLang="en-US"/>
              </a:p>
            </p:txBody>
          </p:sp>
          <p:sp>
            <p:nvSpPr>
              <p:cNvPr id="31948" name="Rectangle 346"/>
              <p:cNvSpPr>
                <a:spLocks noChangeArrowheads="1"/>
              </p:cNvSpPr>
              <p:nvPr/>
            </p:nvSpPr>
            <p:spPr bwMode="auto">
              <a:xfrm>
                <a:off x="3352" y="2194"/>
                <a:ext cx="1528" cy="304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49" name="Rectangle 347"/>
              <p:cNvSpPr>
                <a:spLocks noChangeArrowheads="1"/>
              </p:cNvSpPr>
              <p:nvPr/>
            </p:nvSpPr>
            <p:spPr bwMode="auto">
              <a:xfrm>
                <a:off x="3352" y="2194"/>
                <a:ext cx="1536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50" name="Rectangle 348"/>
              <p:cNvSpPr>
                <a:spLocks noChangeArrowheads="1"/>
              </p:cNvSpPr>
              <p:nvPr/>
            </p:nvSpPr>
            <p:spPr bwMode="auto">
              <a:xfrm>
                <a:off x="4880" y="2194"/>
                <a:ext cx="8" cy="31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51" name="Rectangle 349"/>
              <p:cNvSpPr>
                <a:spLocks noChangeArrowheads="1"/>
              </p:cNvSpPr>
              <p:nvPr/>
            </p:nvSpPr>
            <p:spPr bwMode="auto">
              <a:xfrm>
                <a:off x="3352" y="2498"/>
                <a:ext cx="152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52" name="Rectangle 350"/>
              <p:cNvSpPr>
                <a:spLocks noChangeArrowheads="1"/>
              </p:cNvSpPr>
              <p:nvPr/>
            </p:nvSpPr>
            <p:spPr bwMode="auto">
              <a:xfrm>
                <a:off x="3352" y="2194"/>
                <a:ext cx="8" cy="304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53" name="Rectangle 351"/>
              <p:cNvSpPr>
                <a:spLocks noChangeArrowheads="1"/>
              </p:cNvSpPr>
              <p:nvPr/>
            </p:nvSpPr>
            <p:spPr bwMode="auto">
              <a:xfrm>
                <a:off x="3656" y="2202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54" name="Rectangle 352"/>
              <p:cNvSpPr>
                <a:spLocks noChangeArrowheads="1"/>
              </p:cNvSpPr>
              <p:nvPr/>
            </p:nvSpPr>
            <p:spPr bwMode="auto">
              <a:xfrm>
                <a:off x="3656" y="2498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55" name="Rectangle 353"/>
              <p:cNvSpPr>
                <a:spLocks noChangeArrowheads="1"/>
              </p:cNvSpPr>
              <p:nvPr/>
            </p:nvSpPr>
            <p:spPr bwMode="auto">
              <a:xfrm>
                <a:off x="3656" y="2202"/>
                <a:ext cx="8" cy="29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56" name="Rectangle 354"/>
              <p:cNvSpPr>
                <a:spLocks noChangeArrowheads="1"/>
              </p:cNvSpPr>
              <p:nvPr/>
            </p:nvSpPr>
            <p:spPr bwMode="auto">
              <a:xfrm>
                <a:off x="3960" y="2194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57" name="Rectangle 355"/>
              <p:cNvSpPr>
                <a:spLocks noChangeArrowheads="1"/>
              </p:cNvSpPr>
              <p:nvPr/>
            </p:nvSpPr>
            <p:spPr bwMode="auto">
              <a:xfrm>
                <a:off x="3960" y="2226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58" name="Rectangle 356"/>
              <p:cNvSpPr>
                <a:spLocks noChangeArrowheads="1"/>
              </p:cNvSpPr>
              <p:nvPr/>
            </p:nvSpPr>
            <p:spPr bwMode="auto">
              <a:xfrm>
                <a:off x="3960" y="2194"/>
                <a:ext cx="8" cy="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59" name="Line 357"/>
              <p:cNvSpPr>
                <a:spLocks noChangeShapeType="1"/>
              </p:cNvSpPr>
              <p:nvPr/>
            </p:nvSpPr>
            <p:spPr bwMode="auto">
              <a:xfrm>
                <a:off x="3960" y="2274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0" name="Line 358"/>
              <p:cNvSpPr>
                <a:spLocks noChangeShapeType="1"/>
              </p:cNvSpPr>
              <p:nvPr/>
            </p:nvSpPr>
            <p:spPr bwMode="auto">
              <a:xfrm>
                <a:off x="3960" y="2370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1" name="Rectangle 359"/>
              <p:cNvSpPr>
                <a:spLocks noChangeArrowheads="1"/>
              </p:cNvSpPr>
              <p:nvPr/>
            </p:nvSpPr>
            <p:spPr bwMode="auto">
              <a:xfrm>
                <a:off x="3960" y="2474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62" name="Rectangle 360"/>
              <p:cNvSpPr>
                <a:spLocks noChangeArrowheads="1"/>
              </p:cNvSpPr>
              <p:nvPr/>
            </p:nvSpPr>
            <p:spPr bwMode="auto">
              <a:xfrm>
                <a:off x="3960" y="2498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63" name="Rectangle 361"/>
              <p:cNvSpPr>
                <a:spLocks noChangeArrowheads="1"/>
              </p:cNvSpPr>
              <p:nvPr/>
            </p:nvSpPr>
            <p:spPr bwMode="auto">
              <a:xfrm>
                <a:off x="3960" y="2474"/>
                <a:ext cx="8" cy="24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64" name="Rectangle 362"/>
              <p:cNvSpPr>
                <a:spLocks noChangeArrowheads="1"/>
              </p:cNvSpPr>
              <p:nvPr/>
            </p:nvSpPr>
            <p:spPr bwMode="auto">
              <a:xfrm>
                <a:off x="4264" y="2194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65" name="Rectangle 363"/>
              <p:cNvSpPr>
                <a:spLocks noChangeArrowheads="1"/>
              </p:cNvSpPr>
              <p:nvPr/>
            </p:nvSpPr>
            <p:spPr bwMode="auto">
              <a:xfrm>
                <a:off x="4264" y="2226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66" name="Rectangle 364"/>
              <p:cNvSpPr>
                <a:spLocks noChangeArrowheads="1"/>
              </p:cNvSpPr>
              <p:nvPr/>
            </p:nvSpPr>
            <p:spPr bwMode="auto">
              <a:xfrm>
                <a:off x="4264" y="2194"/>
                <a:ext cx="8" cy="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67" name="Line 365"/>
              <p:cNvSpPr>
                <a:spLocks noChangeShapeType="1"/>
              </p:cNvSpPr>
              <p:nvPr/>
            </p:nvSpPr>
            <p:spPr bwMode="auto">
              <a:xfrm>
                <a:off x="4264" y="2274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8" name="Line 366"/>
              <p:cNvSpPr>
                <a:spLocks noChangeShapeType="1"/>
              </p:cNvSpPr>
              <p:nvPr/>
            </p:nvSpPr>
            <p:spPr bwMode="auto">
              <a:xfrm>
                <a:off x="4264" y="2370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9" name="Rectangle 367"/>
              <p:cNvSpPr>
                <a:spLocks noChangeArrowheads="1"/>
              </p:cNvSpPr>
              <p:nvPr/>
            </p:nvSpPr>
            <p:spPr bwMode="auto">
              <a:xfrm>
                <a:off x="4264" y="2466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70" name="Rectangle 368"/>
              <p:cNvSpPr>
                <a:spLocks noChangeArrowheads="1"/>
              </p:cNvSpPr>
              <p:nvPr/>
            </p:nvSpPr>
            <p:spPr bwMode="auto">
              <a:xfrm>
                <a:off x="4264" y="2498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71" name="Rectangle 369"/>
              <p:cNvSpPr>
                <a:spLocks noChangeArrowheads="1"/>
              </p:cNvSpPr>
              <p:nvPr/>
            </p:nvSpPr>
            <p:spPr bwMode="auto">
              <a:xfrm>
                <a:off x="4264" y="2466"/>
                <a:ext cx="8" cy="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72" name="Rectangle 370"/>
              <p:cNvSpPr>
                <a:spLocks noChangeArrowheads="1"/>
              </p:cNvSpPr>
              <p:nvPr/>
            </p:nvSpPr>
            <p:spPr bwMode="auto">
              <a:xfrm>
                <a:off x="4576" y="2194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73" name="Rectangle 371"/>
              <p:cNvSpPr>
                <a:spLocks noChangeArrowheads="1"/>
              </p:cNvSpPr>
              <p:nvPr/>
            </p:nvSpPr>
            <p:spPr bwMode="auto">
              <a:xfrm>
                <a:off x="4576" y="2226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74" name="Rectangle 372"/>
              <p:cNvSpPr>
                <a:spLocks noChangeArrowheads="1"/>
              </p:cNvSpPr>
              <p:nvPr/>
            </p:nvSpPr>
            <p:spPr bwMode="auto">
              <a:xfrm>
                <a:off x="4576" y="2194"/>
                <a:ext cx="8" cy="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75" name="Line 373"/>
              <p:cNvSpPr>
                <a:spLocks noChangeShapeType="1"/>
              </p:cNvSpPr>
              <p:nvPr/>
            </p:nvSpPr>
            <p:spPr bwMode="auto">
              <a:xfrm>
                <a:off x="4576" y="2274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6" name="Line 374"/>
              <p:cNvSpPr>
                <a:spLocks noChangeShapeType="1"/>
              </p:cNvSpPr>
              <p:nvPr/>
            </p:nvSpPr>
            <p:spPr bwMode="auto">
              <a:xfrm>
                <a:off x="4576" y="2370"/>
                <a:ext cx="1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7" name="Rectangle 375"/>
              <p:cNvSpPr>
                <a:spLocks noChangeArrowheads="1"/>
              </p:cNvSpPr>
              <p:nvPr/>
            </p:nvSpPr>
            <p:spPr bwMode="auto">
              <a:xfrm>
                <a:off x="4576" y="2474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78" name="Rectangle 376"/>
              <p:cNvSpPr>
                <a:spLocks noChangeArrowheads="1"/>
              </p:cNvSpPr>
              <p:nvPr/>
            </p:nvSpPr>
            <p:spPr bwMode="auto">
              <a:xfrm>
                <a:off x="4576" y="2498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79" name="Rectangle 377"/>
              <p:cNvSpPr>
                <a:spLocks noChangeArrowheads="1"/>
              </p:cNvSpPr>
              <p:nvPr/>
            </p:nvSpPr>
            <p:spPr bwMode="auto">
              <a:xfrm>
                <a:off x="4576" y="2474"/>
                <a:ext cx="8" cy="24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80" name="Rectangle 378"/>
              <p:cNvSpPr>
                <a:spLocks noChangeArrowheads="1"/>
              </p:cNvSpPr>
              <p:nvPr/>
            </p:nvSpPr>
            <p:spPr bwMode="auto">
              <a:xfrm>
                <a:off x="3352" y="2674"/>
                <a:ext cx="1528" cy="153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81" name="Rectangle 379"/>
              <p:cNvSpPr>
                <a:spLocks noChangeArrowheads="1"/>
              </p:cNvSpPr>
              <p:nvPr/>
            </p:nvSpPr>
            <p:spPr bwMode="auto">
              <a:xfrm>
                <a:off x="3352" y="2674"/>
                <a:ext cx="1536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82" name="Rectangle 380"/>
              <p:cNvSpPr>
                <a:spLocks noChangeArrowheads="1"/>
              </p:cNvSpPr>
              <p:nvPr/>
            </p:nvSpPr>
            <p:spPr bwMode="auto">
              <a:xfrm>
                <a:off x="4880" y="2674"/>
                <a:ext cx="8" cy="16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83" name="Rectangle 381"/>
              <p:cNvSpPr>
                <a:spLocks noChangeArrowheads="1"/>
              </p:cNvSpPr>
              <p:nvPr/>
            </p:nvSpPr>
            <p:spPr bwMode="auto">
              <a:xfrm>
                <a:off x="3352" y="2827"/>
                <a:ext cx="152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84" name="Rectangle 382"/>
              <p:cNvSpPr>
                <a:spLocks noChangeArrowheads="1"/>
              </p:cNvSpPr>
              <p:nvPr/>
            </p:nvSpPr>
            <p:spPr bwMode="auto">
              <a:xfrm>
                <a:off x="3352" y="2674"/>
                <a:ext cx="8" cy="153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85" name="Rectangle 383"/>
              <p:cNvSpPr>
                <a:spLocks noChangeArrowheads="1"/>
              </p:cNvSpPr>
              <p:nvPr/>
            </p:nvSpPr>
            <p:spPr bwMode="auto">
              <a:xfrm>
                <a:off x="3656" y="2682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86" name="Rectangle 384"/>
              <p:cNvSpPr>
                <a:spLocks noChangeArrowheads="1"/>
              </p:cNvSpPr>
              <p:nvPr/>
            </p:nvSpPr>
            <p:spPr bwMode="auto">
              <a:xfrm>
                <a:off x="3656" y="2819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87" name="Rectangle 385"/>
              <p:cNvSpPr>
                <a:spLocks noChangeArrowheads="1"/>
              </p:cNvSpPr>
              <p:nvPr/>
            </p:nvSpPr>
            <p:spPr bwMode="auto">
              <a:xfrm>
                <a:off x="3656" y="2682"/>
                <a:ext cx="8" cy="137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88" name="Rectangle 386"/>
              <p:cNvSpPr>
                <a:spLocks noChangeArrowheads="1"/>
              </p:cNvSpPr>
              <p:nvPr/>
            </p:nvSpPr>
            <p:spPr bwMode="auto">
              <a:xfrm>
                <a:off x="3960" y="2682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89" name="Rectangle 387"/>
              <p:cNvSpPr>
                <a:spLocks noChangeArrowheads="1"/>
              </p:cNvSpPr>
              <p:nvPr/>
            </p:nvSpPr>
            <p:spPr bwMode="auto">
              <a:xfrm>
                <a:off x="3960" y="2690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90" name="Rectangle 388"/>
              <p:cNvSpPr>
                <a:spLocks noChangeArrowheads="1"/>
              </p:cNvSpPr>
              <p:nvPr/>
            </p:nvSpPr>
            <p:spPr bwMode="auto">
              <a:xfrm>
                <a:off x="3960" y="2682"/>
                <a:ext cx="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91" name="Line 389"/>
              <p:cNvSpPr>
                <a:spLocks noChangeShapeType="1"/>
              </p:cNvSpPr>
              <p:nvPr/>
            </p:nvSpPr>
            <p:spPr bwMode="auto">
              <a:xfrm>
                <a:off x="3960" y="273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2" name="Rectangle 390"/>
              <p:cNvSpPr>
                <a:spLocks noChangeArrowheads="1"/>
              </p:cNvSpPr>
              <p:nvPr/>
            </p:nvSpPr>
            <p:spPr bwMode="auto">
              <a:xfrm>
                <a:off x="3960" y="2811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93" name="Rectangle 391"/>
              <p:cNvSpPr>
                <a:spLocks noChangeArrowheads="1"/>
              </p:cNvSpPr>
              <p:nvPr/>
            </p:nvSpPr>
            <p:spPr bwMode="auto">
              <a:xfrm>
                <a:off x="3960" y="2819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94" name="Rectangle 392"/>
              <p:cNvSpPr>
                <a:spLocks noChangeArrowheads="1"/>
              </p:cNvSpPr>
              <p:nvPr/>
            </p:nvSpPr>
            <p:spPr bwMode="auto">
              <a:xfrm>
                <a:off x="3960" y="2811"/>
                <a:ext cx="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95" name="Rectangle 393"/>
              <p:cNvSpPr>
                <a:spLocks noChangeArrowheads="1"/>
              </p:cNvSpPr>
              <p:nvPr/>
            </p:nvSpPr>
            <p:spPr bwMode="auto">
              <a:xfrm>
                <a:off x="4264" y="2682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96" name="Rectangle 394"/>
              <p:cNvSpPr>
                <a:spLocks noChangeArrowheads="1"/>
              </p:cNvSpPr>
              <p:nvPr/>
            </p:nvSpPr>
            <p:spPr bwMode="auto">
              <a:xfrm>
                <a:off x="4264" y="2690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97" name="Rectangle 395"/>
              <p:cNvSpPr>
                <a:spLocks noChangeArrowheads="1"/>
              </p:cNvSpPr>
              <p:nvPr/>
            </p:nvSpPr>
            <p:spPr bwMode="auto">
              <a:xfrm>
                <a:off x="4264" y="2682"/>
                <a:ext cx="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998" name="Line 396"/>
              <p:cNvSpPr>
                <a:spLocks noChangeShapeType="1"/>
              </p:cNvSpPr>
              <p:nvPr/>
            </p:nvSpPr>
            <p:spPr bwMode="auto">
              <a:xfrm>
                <a:off x="4264" y="273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9" name="Rectangle 397"/>
              <p:cNvSpPr>
                <a:spLocks noChangeArrowheads="1"/>
              </p:cNvSpPr>
              <p:nvPr/>
            </p:nvSpPr>
            <p:spPr bwMode="auto">
              <a:xfrm>
                <a:off x="4264" y="2811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00" name="Rectangle 398"/>
              <p:cNvSpPr>
                <a:spLocks noChangeArrowheads="1"/>
              </p:cNvSpPr>
              <p:nvPr/>
            </p:nvSpPr>
            <p:spPr bwMode="auto">
              <a:xfrm>
                <a:off x="4264" y="2819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01" name="Rectangle 399"/>
              <p:cNvSpPr>
                <a:spLocks noChangeArrowheads="1"/>
              </p:cNvSpPr>
              <p:nvPr/>
            </p:nvSpPr>
            <p:spPr bwMode="auto">
              <a:xfrm>
                <a:off x="4264" y="2811"/>
                <a:ext cx="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02" name="Rectangle 400"/>
              <p:cNvSpPr>
                <a:spLocks noChangeArrowheads="1"/>
              </p:cNvSpPr>
              <p:nvPr/>
            </p:nvSpPr>
            <p:spPr bwMode="auto">
              <a:xfrm>
                <a:off x="4576" y="2674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03" name="Rectangle 401"/>
              <p:cNvSpPr>
                <a:spLocks noChangeArrowheads="1"/>
              </p:cNvSpPr>
              <p:nvPr/>
            </p:nvSpPr>
            <p:spPr bwMode="auto">
              <a:xfrm>
                <a:off x="4576" y="2690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04" name="Rectangle 402"/>
              <p:cNvSpPr>
                <a:spLocks noChangeArrowheads="1"/>
              </p:cNvSpPr>
              <p:nvPr/>
            </p:nvSpPr>
            <p:spPr bwMode="auto">
              <a:xfrm>
                <a:off x="4576" y="2674"/>
                <a:ext cx="8" cy="1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05" name="Line 403"/>
              <p:cNvSpPr>
                <a:spLocks noChangeShapeType="1"/>
              </p:cNvSpPr>
              <p:nvPr/>
            </p:nvSpPr>
            <p:spPr bwMode="auto">
              <a:xfrm>
                <a:off x="4576" y="2730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6" name="Rectangle 404"/>
              <p:cNvSpPr>
                <a:spLocks noChangeArrowheads="1"/>
              </p:cNvSpPr>
              <p:nvPr/>
            </p:nvSpPr>
            <p:spPr bwMode="auto">
              <a:xfrm>
                <a:off x="4576" y="2803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07" name="Rectangle 405"/>
              <p:cNvSpPr>
                <a:spLocks noChangeArrowheads="1"/>
              </p:cNvSpPr>
              <p:nvPr/>
            </p:nvSpPr>
            <p:spPr bwMode="auto">
              <a:xfrm>
                <a:off x="4576" y="2819"/>
                <a:ext cx="8" cy="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08" name="Rectangle 406"/>
              <p:cNvSpPr>
                <a:spLocks noChangeArrowheads="1"/>
              </p:cNvSpPr>
              <p:nvPr/>
            </p:nvSpPr>
            <p:spPr bwMode="auto">
              <a:xfrm>
                <a:off x="4576" y="2803"/>
                <a:ext cx="8" cy="1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009" name="Rectangle 407"/>
              <p:cNvSpPr>
                <a:spLocks noChangeArrowheads="1"/>
              </p:cNvSpPr>
              <p:nvPr/>
            </p:nvSpPr>
            <p:spPr bwMode="auto">
              <a:xfrm>
                <a:off x="3064" y="1610"/>
                <a:ext cx="8" cy="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31750" name="Freeform 408"/>
            <p:cNvSpPr>
              <a:spLocks/>
            </p:cNvSpPr>
            <p:nvPr/>
          </p:nvSpPr>
          <p:spPr bwMode="auto">
            <a:xfrm>
              <a:off x="3166" y="1736"/>
              <a:ext cx="34" cy="52"/>
            </a:xfrm>
            <a:custGeom>
              <a:avLst/>
              <a:gdLst>
                <a:gd name="T0" fmla="*/ 30 w 32"/>
                <a:gd name="T1" fmla="*/ 0 h 40"/>
                <a:gd name="T2" fmla="*/ 61 w 32"/>
                <a:gd name="T3" fmla="*/ 0 h 40"/>
                <a:gd name="T4" fmla="*/ 61 w 32"/>
                <a:gd name="T5" fmla="*/ 0 h 40"/>
                <a:gd name="T6" fmla="*/ 61 w 32"/>
                <a:gd name="T7" fmla="*/ 0 h 40"/>
                <a:gd name="T8" fmla="*/ 30 w 32"/>
                <a:gd name="T9" fmla="*/ 715 h 40"/>
                <a:gd name="T10" fmla="*/ 19 w 32"/>
                <a:gd name="T11" fmla="*/ 715 h 40"/>
                <a:gd name="T12" fmla="*/ 19 w 32"/>
                <a:gd name="T13" fmla="*/ 715 h 40"/>
                <a:gd name="T14" fmla="*/ 0 w 32"/>
                <a:gd name="T15" fmla="*/ 0 h 40"/>
                <a:gd name="T16" fmla="*/ 0 w 32"/>
                <a:gd name="T17" fmla="*/ 0 h 40"/>
                <a:gd name="T18" fmla="*/ 19 w 32"/>
                <a:gd name="T19" fmla="*/ 0 h 40"/>
                <a:gd name="T20" fmla="*/ 19 w 32"/>
                <a:gd name="T21" fmla="*/ 0 h 40"/>
                <a:gd name="T22" fmla="*/ 30 w 32"/>
                <a:gd name="T23" fmla="*/ 715 h 40"/>
                <a:gd name="T24" fmla="*/ 19 w 32"/>
                <a:gd name="T25" fmla="*/ 715 h 40"/>
                <a:gd name="T26" fmla="*/ 19 w 32"/>
                <a:gd name="T27" fmla="*/ 715 h 40"/>
                <a:gd name="T28" fmla="*/ 47 w 32"/>
                <a:gd name="T29" fmla="*/ 0 h 40"/>
                <a:gd name="T30" fmla="*/ 61 w 32"/>
                <a:gd name="T31" fmla="*/ 0 h 40"/>
                <a:gd name="T32" fmla="*/ 61 w 32"/>
                <a:gd name="T33" fmla="*/ 140 h 40"/>
                <a:gd name="T34" fmla="*/ 30 w 32"/>
                <a:gd name="T35" fmla="*/ 140 h 40"/>
                <a:gd name="T36" fmla="*/ 30 w 32"/>
                <a:gd name="T37" fmla="*/ 0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"/>
                <a:gd name="T58" fmla="*/ 0 h 40"/>
                <a:gd name="T59" fmla="*/ 32 w 32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" h="40">
                  <a:moveTo>
                    <a:pt x="16" y="0"/>
                  </a:moveTo>
                  <a:lnTo>
                    <a:pt x="32" y="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16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1" name="Freeform 409"/>
            <p:cNvSpPr>
              <a:spLocks/>
            </p:cNvSpPr>
            <p:nvPr/>
          </p:nvSpPr>
          <p:spPr bwMode="auto">
            <a:xfrm>
              <a:off x="3174" y="1736"/>
              <a:ext cx="9" cy="11"/>
            </a:xfrm>
            <a:custGeom>
              <a:avLst/>
              <a:gdLst>
                <a:gd name="T0" fmla="*/ 0 w 8"/>
                <a:gd name="T1" fmla="*/ 0 h 8"/>
                <a:gd name="T2" fmla="*/ 27 w 8"/>
                <a:gd name="T3" fmla="*/ 0 h 8"/>
                <a:gd name="T4" fmla="*/ 27 w 8"/>
                <a:gd name="T5" fmla="*/ 272 h 8"/>
                <a:gd name="T6" fmla="*/ 27 w 8"/>
                <a:gd name="T7" fmla="*/ 272 h 8"/>
                <a:gd name="T8" fmla="*/ 27 w 8"/>
                <a:gd name="T9" fmla="*/ 272 h 8"/>
                <a:gd name="T10" fmla="*/ 0 w 8"/>
                <a:gd name="T11" fmla="*/ 272 h 8"/>
                <a:gd name="T12" fmla="*/ 0 w 8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8"/>
                <a:gd name="T23" fmla="*/ 8 w 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2" name="Freeform 410"/>
            <p:cNvSpPr>
              <a:spLocks/>
            </p:cNvSpPr>
            <p:nvPr/>
          </p:nvSpPr>
          <p:spPr bwMode="auto">
            <a:xfrm>
              <a:off x="3174" y="1736"/>
              <a:ext cx="26" cy="52"/>
            </a:xfrm>
            <a:custGeom>
              <a:avLst/>
              <a:gdLst>
                <a:gd name="T0" fmla="*/ 20 w 24"/>
                <a:gd name="T1" fmla="*/ 0 h 40"/>
                <a:gd name="T2" fmla="*/ 56 w 24"/>
                <a:gd name="T3" fmla="*/ 0 h 40"/>
                <a:gd name="T4" fmla="*/ 20 w 24"/>
                <a:gd name="T5" fmla="*/ 715 h 40"/>
                <a:gd name="T6" fmla="*/ 0 w 24"/>
                <a:gd name="T7" fmla="*/ 0 h 40"/>
                <a:gd name="T8" fmla="*/ 20 w 24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0"/>
                <a:gd name="T17" fmla="*/ 24 w 24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0">
                  <a:moveTo>
                    <a:pt x="8" y="0"/>
                  </a:moveTo>
                  <a:lnTo>
                    <a:pt x="24" y="0"/>
                  </a:lnTo>
                  <a:lnTo>
                    <a:pt x="8" y="4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3" name="Rectangle 411"/>
            <p:cNvSpPr>
              <a:spLocks noChangeArrowheads="1"/>
            </p:cNvSpPr>
            <p:nvPr/>
          </p:nvSpPr>
          <p:spPr bwMode="auto">
            <a:xfrm>
              <a:off x="3183" y="1603"/>
              <a:ext cx="8" cy="1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54" name="Rectangle 412"/>
            <p:cNvSpPr>
              <a:spLocks noChangeArrowheads="1"/>
            </p:cNvSpPr>
            <p:nvPr/>
          </p:nvSpPr>
          <p:spPr bwMode="auto">
            <a:xfrm>
              <a:off x="3183" y="1726"/>
              <a:ext cx="8" cy="1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55" name="Rectangle 413"/>
            <p:cNvSpPr>
              <a:spLocks noChangeArrowheads="1"/>
            </p:cNvSpPr>
            <p:nvPr/>
          </p:nvSpPr>
          <p:spPr bwMode="auto">
            <a:xfrm>
              <a:off x="3183" y="1603"/>
              <a:ext cx="8" cy="123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56" name="Rectangle 414"/>
            <p:cNvSpPr>
              <a:spLocks noChangeArrowheads="1"/>
            </p:cNvSpPr>
            <p:nvPr/>
          </p:nvSpPr>
          <p:spPr bwMode="auto">
            <a:xfrm>
              <a:off x="5092" y="2137"/>
              <a:ext cx="9" cy="1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57" name="Rectangle 415"/>
            <p:cNvSpPr>
              <a:spLocks noChangeArrowheads="1"/>
            </p:cNvSpPr>
            <p:nvPr/>
          </p:nvSpPr>
          <p:spPr bwMode="auto">
            <a:xfrm>
              <a:off x="5092" y="2475"/>
              <a:ext cx="9" cy="2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58" name="Rectangle 416"/>
            <p:cNvSpPr>
              <a:spLocks noChangeArrowheads="1"/>
            </p:cNvSpPr>
            <p:nvPr/>
          </p:nvSpPr>
          <p:spPr bwMode="auto">
            <a:xfrm>
              <a:off x="5092" y="2137"/>
              <a:ext cx="9" cy="33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59" name="Rectangle 417"/>
            <p:cNvSpPr>
              <a:spLocks noChangeArrowheads="1"/>
            </p:cNvSpPr>
            <p:nvPr/>
          </p:nvSpPr>
          <p:spPr bwMode="auto">
            <a:xfrm>
              <a:off x="3479" y="1767"/>
              <a:ext cx="8" cy="1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60" name="Rectangle 418"/>
            <p:cNvSpPr>
              <a:spLocks noChangeArrowheads="1"/>
            </p:cNvSpPr>
            <p:nvPr/>
          </p:nvSpPr>
          <p:spPr bwMode="auto">
            <a:xfrm>
              <a:off x="3479" y="2865"/>
              <a:ext cx="8" cy="2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61" name="Rectangle 419"/>
            <p:cNvSpPr>
              <a:spLocks noChangeArrowheads="1"/>
            </p:cNvSpPr>
            <p:nvPr/>
          </p:nvSpPr>
          <p:spPr bwMode="auto">
            <a:xfrm>
              <a:off x="3479" y="1767"/>
              <a:ext cx="8" cy="109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62" name="Rectangle 420"/>
            <p:cNvSpPr>
              <a:spLocks noChangeArrowheads="1"/>
            </p:cNvSpPr>
            <p:nvPr/>
          </p:nvSpPr>
          <p:spPr bwMode="auto">
            <a:xfrm rot="5400000">
              <a:off x="3366" y="2185"/>
              <a:ext cx="2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Helvetica" panose="020B0604020202020204" pitchFamily="34" charset="0"/>
                </a:rPr>
                <a:t>•</a:t>
              </a:r>
              <a:endParaRPr lang="en-US" altLang="en-US"/>
            </a:p>
          </p:txBody>
        </p:sp>
        <p:sp>
          <p:nvSpPr>
            <p:cNvPr id="31763" name="Rectangle 421"/>
            <p:cNvSpPr>
              <a:spLocks noChangeArrowheads="1"/>
            </p:cNvSpPr>
            <p:nvPr/>
          </p:nvSpPr>
          <p:spPr bwMode="auto">
            <a:xfrm rot="5400000">
              <a:off x="3366" y="2277"/>
              <a:ext cx="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Helvetica" panose="020B0604020202020204" pitchFamily="34" charset="0"/>
                </a:rPr>
                <a:t>•</a:t>
              </a:r>
              <a:endParaRPr lang="en-US" altLang="en-US"/>
            </a:p>
          </p:txBody>
        </p:sp>
        <p:sp>
          <p:nvSpPr>
            <p:cNvPr id="31764" name="Rectangle 422"/>
            <p:cNvSpPr>
              <a:spLocks noChangeArrowheads="1"/>
            </p:cNvSpPr>
            <p:nvPr/>
          </p:nvSpPr>
          <p:spPr bwMode="auto">
            <a:xfrm rot="5400000">
              <a:off x="3366" y="2359"/>
              <a:ext cx="2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Helvetica" panose="020B0604020202020204" pitchFamily="34" charset="0"/>
                </a:rPr>
                <a:t>•</a:t>
              </a:r>
              <a:endParaRPr lang="en-US" altLang="en-US"/>
            </a:p>
          </p:txBody>
        </p:sp>
        <p:sp>
          <p:nvSpPr>
            <p:cNvPr id="31765" name="Rectangle 423"/>
            <p:cNvSpPr>
              <a:spLocks noChangeArrowheads="1"/>
            </p:cNvSpPr>
            <p:nvPr/>
          </p:nvSpPr>
          <p:spPr bwMode="auto">
            <a:xfrm>
              <a:off x="3487" y="1777"/>
              <a:ext cx="304" cy="380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66" name="Rectangle 424"/>
            <p:cNvSpPr>
              <a:spLocks noChangeArrowheads="1"/>
            </p:cNvSpPr>
            <p:nvPr/>
          </p:nvSpPr>
          <p:spPr bwMode="auto">
            <a:xfrm>
              <a:off x="3800" y="1972"/>
              <a:ext cx="1" cy="11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67" name="Rectangle 425"/>
            <p:cNvSpPr>
              <a:spLocks noChangeArrowheads="1"/>
            </p:cNvSpPr>
            <p:nvPr/>
          </p:nvSpPr>
          <p:spPr bwMode="auto">
            <a:xfrm>
              <a:off x="5084" y="1972"/>
              <a:ext cx="1" cy="11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68" name="Rectangle 426"/>
            <p:cNvSpPr>
              <a:spLocks noChangeArrowheads="1"/>
            </p:cNvSpPr>
            <p:nvPr/>
          </p:nvSpPr>
          <p:spPr bwMode="auto">
            <a:xfrm>
              <a:off x="3800" y="1972"/>
              <a:ext cx="1284" cy="11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69" name="Rectangle 427"/>
            <p:cNvSpPr>
              <a:spLocks noChangeArrowheads="1"/>
            </p:cNvSpPr>
            <p:nvPr/>
          </p:nvSpPr>
          <p:spPr bwMode="auto">
            <a:xfrm>
              <a:off x="3512" y="1839"/>
              <a:ext cx="26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000000"/>
                  </a:solidFill>
                  <a:latin typeface="Helvetica" panose="020B0604020202020204" pitchFamily="34" charset="0"/>
                </a:rPr>
                <a:t>TAG</a:t>
              </a:r>
              <a:endParaRPr lang="en-US" altLang="en-US"/>
            </a:p>
          </p:txBody>
        </p:sp>
        <p:sp>
          <p:nvSpPr>
            <p:cNvPr id="31770" name="Rectangle 428"/>
            <p:cNvSpPr>
              <a:spLocks noChangeArrowheads="1"/>
            </p:cNvSpPr>
            <p:nvPr/>
          </p:nvSpPr>
          <p:spPr bwMode="auto">
            <a:xfrm>
              <a:off x="3487" y="2486"/>
              <a:ext cx="304" cy="369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71" name="Rectangle 429"/>
            <p:cNvSpPr>
              <a:spLocks noChangeArrowheads="1"/>
            </p:cNvSpPr>
            <p:nvPr/>
          </p:nvSpPr>
          <p:spPr bwMode="auto">
            <a:xfrm>
              <a:off x="3800" y="2670"/>
              <a:ext cx="1" cy="11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72" name="Rectangle 430"/>
            <p:cNvSpPr>
              <a:spLocks noChangeArrowheads="1"/>
            </p:cNvSpPr>
            <p:nvPr/>
          </p:nvSpPr>
          <p:spPr bwMode="auto">
            <a:xfrm>
              <a:off x="5084" y="2670"/>
              <a:ext cx="1" cy="11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73" name="Rectangle 431"/>
            <p:cNvSpPr>
              <a:spLocks noChangeArrowheads="1"/>
            </p:cNvSpPr>
            <p:nvPr/>
          </p:nvSpPr>
          <p:spPr bwMode="auto">
            <a:xfrm>
              <a:off x="3800" y="2670"/>
              <a:ext cx="1284" cy="11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74" name="Rectangle 432"/>
            <p:cNvSpPr>
              <a:spLocks noChangeArrowheads="1"/>
            </p:cNvSpPr>
            <p:nvPr/>
          </p:nvSpPr>
          <p:spPr bwMode="auto">
            <a:xfrm>
              <a:off x="3495" y="2537"/>
              <a:ext cx="26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000000"/>
                  </a:solidFill>
                  <a:latin typeface="Helvetica" panose="020B0604020202020204" pitchFamily="34" charset="0"/>
                </a:rPr>
                <a:t>TAG</a:t>
              </a:r>
              <a:endParaRPr lang="en-US" altLang="en-US"/>
            </a:p>
          </p:txBody>
        </p:sp>
        <p:sp>
          <p:nvSpPr>
            <p:cNvPr id="31775" name="Rectangle 433"/>
            <p:cNvSpPr>
              <a:spLocks noChangeArrowheads="1"/>
            </p:cNvSpPr>
            <p:nvPr/>
          </p:nvSpPr>
          <p:spPr bwMode="auto">
            <a:xfrm>
              <a:off x="3411" y="2578"/>
              <a:ext cx="8" cy="1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76" name="Freeform 434"/>
            <p:cNvSpPr>
              <a:spLocks/>
            </p:cNvSpPr>
            <p:nvPr/>
          </p:nvSpPr>
          <p:spPr bwMode="auto">
            <a:xfrm>
              <a:off x="3419" y="2557"/>
              <a:ext cx="43" cy="41"/>
            </a:xfrm>
            <a:custGeom>
              <a:avLst/>
              <a:gdLst>
                <a:gd name="T0" fmla="*/ 0 w 40"/>
                <a:gd name="T1" fmla="*/ 256 h 32"/>
                <a:gd name="T2" fmla="*/ 0 w 40"/>
                <a:gd name="T3" fmla="*/ 0 h 32"/>
                <a:gd name="T4" fmla="*/ 0 w 40"/>
                <a:gd name="T5" fmla="*/ 0 h 32"/>
                <a:gd name="T6" fmla="*/ 0 w 40"/>
                <a:gd name="T7" fmla="*/ 0 h 32"/>
                <a:gd name="T8" fmla="*/ 88 w 40"/>
                <a:gd name="T9" fmla="*/ 256 h 32"/>
                <a:gd name="T10" fmla="*/ 88 w 40"/>
                <a:gd name="T11" fmla="*/ 366 h 32"/>
                <a:gd name="T12" fmla="*/ 88 w 40"/>
                <a:gd name="T13" fmla="*/ 366 h 32"/>
                <a:gd name="T14" fmla="*/ 0 w 40"/>
                <a:gd name="T15" fmla="*/ 491 h 32"/>
                <a:gd name="T16" fmla="*/ 0 w 40"/>
                <a:gd name="T17" fmla="*/ 491 h 32"/>
                <a:gd name="T18" fmla="*/ 0 w 40"/>
                <a:gd name="T19" fmla="*/ 366 h 32"/>
                <a:gd name="T20" fmla="*/ 0 w 40"/>
                <a:gd name="T21" fmla="*/ 366 h 32"/>
                <a:gd name="T22" fmla="*/ 88 w 40"/>
                <a:gd name="T23" fmla="*/ 256 h 32"/>
                <a:gd name="T24" fmla="*/ 88 w 40"/>
                <a:gd name="T25" fmla="*/ 366 h 32"/>
                <a:gd name="T26" fmla="*/ 88 w 40"/>
                <a:gd name="T27" fmla="*/ 366 h 32"/>
                <a:gd name="T28" fmla="*/ 0 w 40"/>
                <a:gd name="T29" fmla="*/ 124 h 32"/>
                <a:gd name="T30" fmla="*/ 0 w 40"/>
                <a:gd name="T31" fmla="*/ 0 h 32"/>
                <a:gd name="T32" fmla="*/ 19 w 40"/>
                <a:gd name="T33" fmla="*/ 0 h 32"/>
                <a:gd name="T34" fmla="*/ 19 w 40"/>
                <a:gd name="T35" fmla="*/ 256 h 32"/>
                <a:gd name="T36" fmla="*/ 0 w 40"/>
                <a:gd name="T37" fmla="*/ 256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32"/>
                <a:gd name="T59" fmla="*/ 40 w 40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32">
                  <a:moveTo>
                    <a:pt x="0" y="16"/>
                  </a:moveTo>
                  <a:lnTo>
                    <a:pt x="0" y="0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Freeform 435"/>
            <p:cNvSpPr>
              <a:spLocks/>
            </p:cNvSpPr>
            <p:nvPr/>
          </p:nvSpPr>
          <p:spPr bwMode="auto">
            <a:xfrm>
              <a:off x="3419" y="2578"/>
              <a:ext cx="9" cy="10"/>
            </a:xfrm>
            <a:custGeom>
              <a:avLst/>
              <a:gdLst>
                <a:gd name="T0" fmla="*/ 0 w 8"/>
                <a:gd name="T1" fmla="*/ 94 h 8"/>
                <a:gd name="T2" fmla="*/ 0 w 8"/>
                <a:gd name="T3" fmla="*/ 0 h 8"/>
                <a:gd name="T4" fmla="*/ 27 w 8"/>
                <a:gd name="T5" fmla="*/ 0 h 8"/>
                <a:gd name="T6" fmla="*/ 27 w 8"/>
                <a:gd name="T7" fmla="*/ 0 h 8"/>
                <a:gd name="T8" fmla="*/ 27 w 8"/>
                <a:gd name="T9" fmla="*/ 0 h 8"/>
                <a:gd name="T10" fmla="*/ 27 w 8"/>
                <a:gd name="T11" fmla="*/ 94 h 8"/>
                <a:gd name="T12" fmla="*/ 0 w 8"/>
                <a:gd name="T13" fmla="*/ 94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8"/>
                <a:gd name="T23" fmla="*/ 8 w 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8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Freeform 436"/>
            <p:cNvSpPr>
              <a:spLocks/>
            </p:cNvSpPr>
            <p:nvPr/>
          </p:nvSpPr>
          <p:spPr bwMode="auto">
            <a:xfrm>
              <a:off x="3419" y="2557"/>
              <a:ext cx="43" cy="31"/>
            </a:xfrm>
            <a:custGeom>
              <a:avLst/>
              <a:gdLst>
                <a:gd name="T0" fmla="*/ 0 w 40"/>
                <a:gd name="T1" fmla="*/ 269 h 24"/>
                <a:gd name="T2" fmla="*/ 0 w 40"/>
                <a:gd name="T3" fmla="*/ 0 h 24"/>
                <a:gd name="T4" fmla="*/ 88 w 40"/>
                <a:gd name="T5" fmla="*/ 269 h 24"/>
                <a:gd name="T6" fmla="*/ 0 w 40"/>
                <a:gd name="T7" fmla="*/ 404 h 24"/>
                <a:gd name="T8" fmla="*/ 0 w 40"/>
                <a:gd name="T9" fmla="*/ 269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4"/>
                <a:gd name="T17" fmla="*/ 40 w 4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4">
                  <a:moveTo>
                    <a:pt x="0" y="16"/>
                  </a:moveTo>
                  <a:lnTo>
                    <a:pt x="0" y="0"/>
                  </a:lnTo>
                  <a:lnTo>
                    <a:pt x="40" y="16"/>
                  </a:lnTo>
                  <a:lnTo>
                    <a:pt x="0" y="24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9" name="Rectangle 437"/>
            <p:cNvSpPr>
              <a:spLocks noChangeArrowheads="1"/>
            </p:cNvSpPr>
            <p:nvPr/>
          </p:nvSpPr>
          <p:spPr bwMode="auto">
            <a:xfrm>
              <a:off x="3267" y="2578"/>
              <a:ext cx="1" cy="1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80" name="Rectangle 438"/>
            <p:cNvSpPr>
              <a:spLocks noChangeArrowheads="1"/>
            </p:cNvSpPr>
            <p:nvPr/>
          </p:nvSpPr>
          <p:spPr bwMode="auto">
            <a:xfrm>
              <a:off x="3411" y="2578"/>
              <a:ext cx="1" cy="1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81" name="Rectangle 439"/>
            <p:cNvSpPr>
              <a:spLocks noChangeArrowheads="1"/>
            </p:cNvSpPr>
            <p:nvPr/>
          </p:nvSpPr>
          <p:spPr bwMode="auto">
            <a:xfrm>
              <a:off x="3267" y="2578"/>
              <a:ext cx="144" cy="1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82" name="Rectangle 440"/>
            <p:cNvSpPr>
              <a:spLocks noChangeArrowheads="1"/>
            </p:cNvSpPr>
            <p:nvPr/>
          </p:nvSpPr>
          <p:spPr bwMode="auto">
            <a:xfrm>
              <a:off x="3402" y="1880"/>
              <a:ext cx="9" cy="1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83" name="Freeform 441"/>
            <p:cNvSpPr>
              <a:spLocks/>
            </p:cNvSpPr>
            <p:nvPr/>
          </p:nvSpPr>
          <p:spPr bwMode="auto">
            <a:xfrm>
              <a:off x="3411" y="1859"/>
              <a:ext cx="42" cy="41"/>
            </a:xfrm>
            <a:custGeom>
              <a:avLst/>
              <a:gdLst>
                <a:gd name="T0" fmla="*/ 0 w 40"/>
                <a:gd name="T1" fmla="*/ 256 h 32"/>
                <a:gd name="T2" fmla="*/ 0 w 40"/>
                <a:gd name="T3" fmla="*/ 0 h 32"/>
                <a:gd name="T4" fmla="*/ 0 w 40"/>
                <a:gd name="T5" fmla="*/ 0 h 32"/>
                <a:gd name="T6" fmla="*/ 0 w 40"/>
                <a:gd name="T7" fmla="*/ 0 h 32"/>
                <a:gd name="T8" fmla="*/ 67 w 40"/>
                <a:gd name="T9" fmla="*/ 256 h 32"/>
                <a:gd name="T10" fmla="*/ 67 w 40"/>
                <a:gd name="T11" fmla="*/ 366 h 32"/>
                <a:gd name="T12" fmla="*/ 67 w 40"/>
                <a:gd name="T13" fmla="*/ 366 h 32"/>
                <a:gd name="T14" fmla="*/ 0 w 40"/>
                <a:gd name="T15" fmla="*/ 491 h 32"/>
                <a:gd name="T16" fmla="*/ 0 w 40"/>
                <a:gd name="T17" fmla="*/ 491 h 32"/>
                <a:gd name="T18" fmla="*/ 0 w 40"/>
                <a:gd name="T19" fmla="*/ 366 h 32"/>
                <a:gd name="T20" fmla="*/ 0 w 40"/>
                <a:gd name="T21" fmla="*/ 366 h 32"/>
                <a:gd name="T22" fmla="*/ 67 w 40"/>
                <a:gd name="T23" fmla="*/ 256 h 32"/>
                <a:gd name="T24" fmla="*/ 67 w 40"/>
                <a:gd name="T25" fmla="*/ 366 h 32"/>
                <a:gd name="T26" fmla="*/ 67 w 40"/>
                <a:gd name="T27" fmla="*/ 366 h 32"/>
                <a:gd name="T28" fmla="*/ 0 w 40"/>
                <a:gd name="T29" fmla="*/ 124 h 32"/>
                <a:gd name="T30" fmla="*/ 0 w 40"/>
                <a:gd name="T31" fmla="*/ 0 h 32"/>
                <a:gd name="T32" fmla="*/ 8 w 40"/>
                <a:gd name="T33" fmla="*/ 0 h 32"/>
                <a:gd name="T34" fmla="*/ 8 w 40"/>
                <a:gd name="T35" fmla="*/ 256 h 32"/>
                <a:gd name="T36" fmla="*/ 0 w 40"/>
                <a:gd name="T37" fmla="*/ 256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32"/>
                <a:gd name="T59" fmla="*/ 40 w 40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32">
                  <a:moveTo>
                    <a:pt x="0" y="16"/>
                  </a:moveTo>
                  <a:lnTo>
                    <a:pt x="0" y="0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Freeform 442"/>
            <p:cNvSpPr>
              <a:spLocks/>
            </p:cNvSpPr>
            <p:nvPr/>
          </p:nvSpPr>
          <p:spPr bwMode="auto">
            <a:xfrm>
              <a:off x="3411" y="1880"/>
              <a:ext cx="8" cy="10"/>
            </a:xfrm>
            <a:custGeom>
              <a:avLst/>
              <a:gdLst>
                <a:gd name="T0" fmla="*/ 0 w 8"/>
                <a:gd name="T1" fmla="*/ 94 h 8"/>
                <a:gd name="T2" fmla="*/ 0 w 8"/>
                <a:gd name="T3" fmla="*/ 0 h 8"/>
                <a:gd name="T4" fmla="*/ 8 w 8"/>
                <a:gd name="T5" fmla="*/ 0 h 8"/>
                <a:gd name="T6" fmla="*/ 8 w 8"/>
                <a:gd name="T7" fmla="*/ 0 h 8"/>
                <a:gd name="T8" fmla="*/ 8 w 8"/>
                <a:gd name="T9" fmla="*/ 0 h 8"/>
                <a:gd name="T10" fmla="*/ 8 w 8"/>
                <a:gd name="T11" fmla="*/ 94 h 8"/>
                <a:gd name="T12" fmla="*/ 0 w 8"/>
                <a:gd name="T13" fmla="*/ 94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8"/>
                <a:gd name="T23" fmla="*/ 8 w 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8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Freeform 443"/>
            <p:cNvSpPr>
              <a:spLocks/>
            </p:cNvSpPr>
            <p:nvPr/>
          </p:nvSpPr>
          <p:spPr bwMode="auto">
            <a:xfrm>
              <a:off x="3411" y="1859"/>
              <a:ext cx="42" cy="31"/>
            </a:xfrm>
            <a:custGeom>
              <a:avLst/>
              <a:gdLst>
                <a:gd name="T0" fmla="*/ 0 w 40"/>
                <a:gd name="T1" fmla="*/ 269 h 24"/>
                <a:gd name="T2" fmla="*/ 0 w 40"/>
                <a:gd name="T3" fmla="*/ 0 h 24"/>
                <a:gd name="T4" fmla="*/ 67 w 40"/>
                <a:gd name="T5" fmla="*/ 269 h 24"/>
                <a:gd name="T6" fmla="*/ 0 w 40"/>
                <a:gd name="T7" fmla="*/ 404 h 24"/>
                <a:gd name="T8" fmla="*/ 0 w 40"/>
                <a:gd name="T9" fmla="*/ 269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4"/>
                <a:gd name="T17" fmla="*/ 40 w 4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4">
                  <a:moveTo>
                    <a:pt x="0" y="16"/>
                  </a:moveTo>
                  <a:lnTo>
                    <a:pt x="0" y="0"/>
                  </a:lnTo>
                  <a:lnTo>
                    <a:pt x="40" y="16"/>
                  </a:lnTo>
                  <a:lnTo>
                    <a:pt x="0" y="24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Rectangle 444"/>
            <p:cNvSpPr>
              <a:spLocks noChangeArrowheads="1"/>
            </p:cNvSpPr>
            <p:nvPr/>
          </p:nvSpPr>
          <p:spPr bwMode="auto">
            <a:xfrm>
              <a:off x="3267" y="1880"/>
              <a:ext cx="1" cy="1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87" name="Rectangle 445"/>
            <p:cNvSpPr>
              <a:spLocks noChangeArrowheads="1"/>
            </p:cNvSpPr>
            <p:nvPr/>
          </p:nvSpPr>
          <p:spPr bwMode="auto">
            <a:xfrm>
              <a:off x="3402" y="1880"/>
              <a:ext cx="2" cy="1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88" name="Rectangle 446"/>
            <p:cNvSpPr>
              <a:spLocks noChangeArrowheads="1"/>
            </p:cNvSpPr>
            <p:nvPr/>
          </p:nvSpPr>
          <p:spPr bwMode="auto">
            <a:xfrm>
              <a:off x="3267" y="1880"/>
              <a:ext cx="135" cy="1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89" name="Rectangle 447"/>
            <p:cNvSpPr>
              <a:spLocks noChangeArrowheads="1"/>
            </p:cNvSpPr>
            <p:nvPr/>
          </p:nvSpPr>
          <p:spPr bwMode="auto">
            <a:xfrm>
              <a:off x="2904" y="1398"/>
              <a:ext cx="5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Helvetica" panose="020B0604020202020204" pitchFamily="34" charset="0"/>
                </a:rPr>
                <a:t>Address</a:t>
              </a:r>
              <a:endParaRPr lang="en-US" altLang="en-US"/>
            </a:p>
          </p:txBody>
        </p:sp>
        <p:sp>
          <p:nvSpPr>
            <p:cNvPr id="31790" name="Rectangle 448"/>
            <p:cNvSpPr>
              <a:spLocks noChangeArrowheads="1"/>
            </p:cNvSpPr>
            <p:nvPr/>
          </p:nvSpPr>
          <p:spPr bwMode="auto">
            <a:xfrm>
              <a:off x="3157" y="3411"/>
              <a:ext cx="20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rgbClr val="0000FF"/>
                  </a:solidFill>
                  <a:latin typeface="Helvetica" panose="020B0604020202020204" pitchFamily="34" charset="0"/>
                </a:rPr>
                <a:t>1 cache line = 2 physical rows</a:t>
              </a:r>
              <a:endParaRPr lang="en-US" altLang="en-US"/>
            </a:p>
          </p:txBody>
        </p:sp>
        <p:sp>
          <p:nvSpPr>
            <p:cNvPr id="31791" name="Rectangle 449"/>
            <p:cNvSpPr>
              <a:spLocks noChangeArrowheads="1"/>
            </p:cNvSpPr>
            <p:nvPr/>
          </p:nvSpPr>
          <p:spPr bwMode="auto">
            <a:xfrm>
              <a:off x="969" y="1972"/>
              <a:ext cx="2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000000"/>
                  </a:solidFill>
                  <a:latin typeface="Helvetica" panose="020B0604020202020204" pitchFamily="34" charset="0"/>
                </a:rPr>
                <a:t>TAG</a:t>
              </a:r>
              <a:endParaRPr lang="en-US" altLang="en-US"/>
            </a:p>
          </p:txBody>
        </p:sp>
        <p:sp>
          <p:nvSpPr>
            <p:cNvPr id="31792" name="Rectangle 450"/>
            <p:cNvSpPr>
              <a:spLocks noChangeArrowheads="1"/>
            </p:cNvSpPr>
            <p:nvPr/>
          </p:nvSpPr>
          <p:spPr bwMode="auto">
            <a:xfrm>
              <a:off x="986" y="2681"/>
              <a:ext cx="26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000000"/>
                  </a:solidFill>
                  <a:latin typeface="Helvetica" panose="020B0604020202020204" pitchFamily="34" charset="0"/>
                </a:rPr>
                <a:t>TAG</a:t>
              </a:r>
              <a:endParaRPr lang="en-US" altLang="en-US"/>
            </a:p>
          </p:txBody>
        </p:sp>
        <p:sp>
          <p:nvSpPr>
            <p:cNvPr id="31793" name="Freeform 451"/>
            <p:cNvSpPr>
              <a:spLocks/>
            </p:cNvSpPr>
            <p:nvPr/>
          </p:nvSpPr>
          <p:spPr bwMode="auto">
            <a:xfrm>
              <a:off x="3124" y="1798"/>
              <a:ext cx="143" cy="1108"/>
            </a:xfrm>
            <a:custGeom>
              <a:avLst/>
              <a:gdLst>
                <a:gd name="T0" fmla="*/ 236 w 136"/>
                <a:gd name="T1" fmla="*/ 0 h 864"/>
                <a:gd name="T2" fmla="*/ 236 w 136"/>
                <a:gd name="T3" fmla="*/ 13329 h 864"/>
                <a:gd name="T4" fmla="*/ 0 w 136"/>
                <a:gd name="T5" fmla="*/ 11234 h 864"/>
                <a:gd name="T6" fmla="*/ 0 w 136"/>
                <a:gd name="T7" fmla="*/ 2097 h 864"/>
                <a:gd name="T8" fmla="*/ 236 w 136"/>
                <a:gd name="T9" fmla="*/ 0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864"/>
                <a:gd name="T17" fmla="*/ 136 w 136"/>
                <a:gd name="T18" fmla="*/ 864 h 8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864">
                  <a:moveTo>
                    <a:pt x="136" y="0"/>
                  </a:moveTo>
                  <a:lnTo>
                    <a:pt x="136" y="864"/>
                  </a:lnTo>
                  <a:lnTo>
                    <a:pt x="0" y="728"/>
                  </a:lnTo>
                  <a:lnTo>
                    <a:pt x="0" y="136"/>
                  </a:lnTo>
                  <a:lnTo>
                    <a:pt x="136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Freeform 452"/>
            <p:cNvSpPr>
              <a:spLocks/>
            </p:cNvSpPr>
            <p:nvPr/>
          </p:nvSpPr>
          <p:spPr bwMode="auto">
            <a:xfrm>
              <a:off x="3124" y="1798"/>
              <a:ext cx="152" cy="1129"/>
            </a:xfrm>
            <a:custGeom>
              <a:avLst/>
              <a:gdLst>
                <a:gd name="T0" fmla="*/ 260 w 144"/>
                <a:gd name="T1" fmla="*/ 0 h 880"/>
                <a:gd name="T2" fmla="*/ 260 w 144"/>
                <a:gd name="T3" fmla="*/ 13386 h 880"/>
                <a:gd name="T4" fmla="*/ 260 w 144"/>
                <a:gd name="T5" fmla="*/ 13643 h 880"/>
                <a:gd name="T6" fmla="*/ 246 w 144"/>
                <a:gd name="T7" fmla="*/ 13521 h 880"/>
                <a:gd name="T8" fmla="*/ 0 w 144"/>
                <a:gd name="T9" fmla="*/ 11409 h 880"/>
                <a:gd name="T10" fmla="*/ 0 w 144"/>
                <a:gd name="T11" fmla="*/ 11409 h 880"/>
                <a:gd name="T12" fmla="*/ 0 w 144"/>
                <a:gd name="T13" fmla="*/ 11281 h 880"/>
                <a:gd name="T14" fmla="*/ 0 w 144"/>
                <a:gd name="T15" fmla="*/ 2099 h 880"/>
                <a:gd name="T16" fmla="*/ 0 w 144"/>
                <a:gd name="T17" fmla="*/ 2099 h 880"/>
                <a:gd name="T18" fmla="*/ 0 w 144"/>
                <a:gd name="T19" fmla="*/ 2099 h 880"/>
                <a:gd name="T20" fmla="*/ 8 w 144"/>
                <a:gd name="T21" fmla="*/ 2099 h 880"/>
                <a:gd name="T22" fmla="*/ 8 w 144"/>
                <a:gd name="T23" fmla="*/ 11281 h 880"/>
                <a:gd name="T24" fmla="*/ 0 w 144"/>
                <a:gd name="T25" fmla="*/ 11281 h 880"/>
                <a:gd name="T26" fmla="*/ 8 w 144"/>
                <a:gd name="T27" fmla="*/ 11281 h 880"/>
                <a:gd name="T28" fmla="*/ 260 w 144"/>
                <a:gd name="T29" fmla="*/ 13386 h 880"/>
                <a:gd name="T30" fmla="*/ 246 w 144"/>
                <a:gd name="T31" fmla="*/ 13521 h 880"/>
                <a:gd name="T32" fmla="*/ 246 w 144"/>
                <a:gd name="T33" fmla="*/ 13386 h 880"/>
                <a:gd name="T34" fmla="*/ 246 w 144"/>
                <a:gd name="T35" fmla="*/ 0 h 880"/>
                <a:gd name="T36" fmla="*/ 260 w 144"/>
                <a:gd name="T37" fmla="*/ 0 h 8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4"/>
                <a:gd name="T58" fmla="*/ 0 h 880"/>
                <a:gd name="T59" fmla="*/ 144 w 144"/>
                <a:gd name="T60" fmla="*/ 880 h 8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4" h="880">
                  <a:moveTo>
                    <a:pt x="144" y="0"/>
                  </a:moveTo>
                  <a:lnTo>
                    <a:pt x="144" y="864"/>
                  </a:lnTo>
                  <a:lnTo>
                    <a:pt x="144" y="880"/>
                  </a:lnTo>
                  <a:lnTo>
                    <a:pt x="136" y="872"/>
                  </a:lnTo>
                  <a:lnTo>
                    <a:pt x="0" y="736"/>
                  </a:lnTo>
                  <a:lnTo>
                    <a:pt x="0" y="728"/>
                  </a:lnTo>
                  <a:lnTo>
                    <a:pt x="0" y="136"/>
                  </a:lnTo>
                  <a:lnTo>
                    <a:pt x="8" y="136"/>
                  </a:lnTo>
                  <a:lnTo>
                    <a:pt x="8" y="728"/>
                  </a:lnTo>
                  <a:lnTo>
                    <a:pt x="0" y="728"/>
                  </a:lnTo>
                  <a:lnTo>
                    <a:pt x="8" y="728"/>
                  </a:lnTo>
                  <a:lnTo>
                    <a:pt x="144" y="864"/>
                  </a:lnTo>
                  <a:lnTo>
                    <a:pt x="136" y="872"/>
                  </a:lnTo>
                  <a:lnTo>
                    <a:pt x="136" y="864"/>
                  </a:lnTo>
                  <a:lnTo>
                    <a:pt x="136" y="0"/>
                  </a:lnTo>
                  <a:lnTo>
                    <a:pt x="144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Freeform 453"/>
            <p:cNvSpPr>
              <a:spLocks/>
            </p:cNvSpPr>
            <p:nvPr/>
          </p:nvSpPr>
          <p:spPr bwMode="auto">
            <a:xfrm>
              <a:off x="3124" y="1788"/>
              <a:ext cx="152" cy="195"/>
            </a:xfrm>
            <a:custGeom>
              <a:avLst/>
              <a:gdLst>
                <a:gd name="T0" fmla="*/ 0 w 144"/>
                <a:gd name="T1" fmla="*/ 2227 h 152"/>
                <a:gd name="T2" fmla="*/ 246 w 144"/>
                <a:gd name="T3" fmla="*/ 126 h 152"/>
                <a:gd name="T4" fmla="*/ 260 w 144"/>
                <a:gd name="T5" fmla="*/ 0 h 152"/>
                <a:gd name="T6" fmla="*/ 260 w 144"/>
                <a:gd name="T7" fmla="*/ 126 h 152"/>
                <a:gd name="T8" fmla="*/ 260 w 144"/>
                <a:gd name="T9" fmla="*/ 258 h 152"/>
                <a:gd name="T10" fmla="*/ 8 w 144"/>
                <a:gd name="T11" fmla="*/ 2358 h 152"/>
                <a:gd name="T12" fmla="*/ 0 w 144"/>
                <a:gd name="T13" fmla="*/ 2227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"/>
                <a:gd name="T22" fmla="*/ 0 h 152"/>
                <a:gd name="T23" fmla="*/ 144 w 144"/>
                <a:gd name="T24" fmla="*/ 152 h 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" h="152">
                  <a:moveTo>
                    <a:pt x="0" y="144"/>
                  </a:moveTo>
                  <a:lnTo>
                    <a:pt x="136" y="8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8" y="152"/>
                  </a:lnTo>
                  <a:lnTo>
                    <a:pt x="0" y="14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Freeform 454"/>
            <p:cNvSpPr>
              <a:spLocks/>
            </p:cNvSpPr>
            <p:nvPr/>
          </p:nvSpPr>
          <p:spPr bwMode="auto">
            <a:xfrm>
              <a:off x="3115" y="1777"/>
              <a:ext cx="144" cy="1109"/>
            </a:xfrm>
            <a:custGeom>
              <a:avLst/>
              <a:gdLst>
                <a:gd name="T0" fmla="*/ 254 w 136"/>
                <a:gd name="T1" fmla="*/ 0 h 864"/>
                <a:gd name="T2" fmla="*/ 254 w 136"/>
                <a:gd name="T3" fmla="*/ 13462 h 864"/>
                <a:gd name="T4" fmla="*/ 0 w 136"/>
                <a:gd name="T5" fmla="*/ 11336 h 864"/>
                <a:gd name="T6" fmla="*/ 0 w 136"/>
                <a:gd name="T7" fmla="*/ 2127 h 864"/>
                <a:gd name="T8" fmla="*/ 254 w 136"/>
                <a:gd name="T9" fmla="*/ 0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864"/>
                <a:gd name="T17" fmla="*/ 136 w 136"/>
                <a:gd name="T18" fmla="*/ 864 h 8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864">
                  <a:moveTo>
                    <a:pt x="136" y="0"/>
                  </a:moveTo>
                  <a:lnTo>
                    <a:pt x="136" y="864"/>
                  </a:lnTo>
                  <a:lnTo>
                    <a:pt x="0" y="728"/>
                  </a:lnTo>
                  <a:lnTo>
                    <a:pt x="0" y="136"/>
                  </a:lnTo>
                  <a:lnTo>
                    <a:pt x="136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Freeform 455"/>
            <p:cNvSpPr>
              <a:spLocks/>
            </p:cNvSpPr>
            <p:nvPr/>
          </p:nvSpPr>
          <p:spPr bwMode="auto">
            <a:xfrm>
              <a:off x="3115" y="1777"/>
              <a:ext cx="152" cy="1129"/>
            </a:xfrm>
            <a:custGeom>
              <a:avLst/>
              <a:gdLst>
                <a:gd name="T0" fmla="*/ 260 w 144"/>
                <a:gd name="T1" fmla="*/ 0 h 880"/>
                <a:gd name="T2" fmla="*/ 260 w 144"/>
                <a:gd name="T3" fmla="*/ 13386 h 880"/>
                <a:gd name="T4" fmla="*/ 260 w 144"/>
                <a:gd name="T5" fmla="*/ 13643 h 880"/>
                <a:gd name="T6" fmla="*/ 246 w 144"/>
                <a:gd name="T7" fmla="*/ 13521 h 880"/>
                <a:gd name="T8" fmla="*/ 0 w 144"/>
                <a:gd name="T9" fmla="*/ 11409 h 880"/>
                <a:gd name="T10" fmla="*/ 0 w 144"/>
                <a:gd name="T11" fmla="*/ 11409 h 880"/>
                <a:gd name="T12" fmla="*/ 0 w 144"/>
                <a:gd name="T13" fmla="*/ 11281 h 880"/>
                <a:gd name="T14" fmla="*/ 0 w 144"/>
                <a:gd name="T15" fmla="*/ 2099 h 880"/>
                <a:gd name="T16" fmla="*/ 0 w 144"/>
                <a:gd name="T17" fmla="*/ 2099 h 880"/>
                <a:gd name="T18" fmla="*/ 0 w 144"/>
                <a:gd name="T19" fmla="*/ 2099 h 880"/>
                <a:gd name="T20" fmla="*/ 8 w 144"/>
                <a:gd name="T21" fmla="*/ 2099 h 880"/>
                <a:gd name="T22" fmla="*/ 8 w 144"/>
                <a:gd name="T23" fmla="*/ 11281 h 880"/>
                <a:gd name="T24" fmla="*/ 0 w 144"/>
                <a:gd name="T25" fmla="*/ 11281 h 880"/>
                <a:gd name="T26" fmla="*/ 8 w 144"/>
                <a:gd name="T27" fmla="*/ 11281 h 880"/>
                <a:gd name="T28" fmla="*/ 260 w 144"/>
                <a:gd name="T29" fmla="*/ 13386 h 880"/>
                <a:gd name="T30" fmla="*/ 246 w 144"/>
                <a:gd name="T31" fmla="*/ 13521 h 880"/>
                <a:gd name="T32" fmla="*/ 246 w 144"/>
                <a:gd name="T33" fmla="*/ 13386 h 880"/>
                <a:gd name="T34" fmla="*/ 246 w 144"/>
                <a:gd name="T35" fmla="*/ 0 h 880"/>
                <a:gd name="T36" fmla="*/ 260 w 144"/>
                <a:gd name="T37" fmla="*/ 0 h 8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4"/>
                <a:gd name="T58" fmla="*/ 0 h 880"/>
                <a:gd name="T59" fmla="*/ 144 w 144"/>
                <a:gd name="T60" fmla="*/ 880 h 8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4" h="880">
                  <a:moveTo>
                    <a:pt x="144" y="0"/>
                  </a:moveTo>
                  <a:lnTo>
                    <a:pt x="144" y="864"/>
                  </a:lnTo>
                  <a:lnTo>
                    <a:pt x="144" y="880"/>
                  </a:lnTo>
                  <a:lnTo>
                    <a:pt x="136" y="872"/>
                  </a:lnTo>
                  <a:lnTo>
                    <a:pt x="0" y="736"/>
                  </a:lnTo>
                  <a:lnTo>
                    <a:pt x="0" y="728"/>
                  </a:lnTo>
                  <a:lnTo>
                    <a:pt x="0" y="136"/>
                  </a:lnTo>
                  <a:lnTo>
                    <a:pt x="8" y="136"/>
                  </a:lnTo>
                  <a:lnTo>
                    <a:pt x="8" y="728"/>
                  </a:lnTo>
                  <a:lnTo>
                    <a:pt x="0" y="728"/>
                  </a:lnTo>
                  <a:lnTo>
                    <a:pt x="8" y="728"/>
                  </a:lnTo>
                  <a:lnTo>
                    <a:pt x="144" y="864"/>
                  </a:lnTo>
                  <a:lnTo>
                    <a:pt x="136" y="872"/>
                  </a:lnTo>
                  <a:lnTo>
                    <a:pt x="136" y="864"/>
                  </a:lnTo>
                  <a:lnTo>
                    <a:pt x="136" y="0"/>
                  </a:lnTo>
                  <a:lnTo>
                    <a:pt x="144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8" name="Freeform 456"/>
            <p:cNvSpPr>
              <a:spLocks/>
            </p:cNvSpPr>
            <p:nvPr/>
          </p:nvSpPr>
          <p:spPr bwMode="auto">
            <a:xfrm>
              <a:off x="3115" y="1767"/>
              <a:ext cx="152" cy="195"/>
            </a:xfrm>
            <a:custGeom>
              <a:avLst/>
              <a:gdLst>
                <a:gd name="T0" fmla="*/ 0 w 144"/>
                <a:gd name="T1" fmla="*/ 2227 h 152"/>
                <a:gd name="T2" fmla="*/ 246 w 144"/>
                <a:gd name="T3" fmla="*/ 126 h 152"/>
                <a:gd name="T4" fmla="*/ 260 w 144"/>
                <a:gd name="T5" fmla="*/ 0 h 152"/>
                <a:gd name="T6" fmla="*/ 260 w 144"/>
                <a:gd name="T7" fmla="*/ 126 h 152"/>
                <a:gd name="T8" fmla="*/ 260 w 144"/>
                <a:gd name="T9" fmla="*/ 258 h 152"/>
                <a:gd name="T10" fmla="*/ 8 w 144"/>
                <a:gd name="T11" fmla="*/ 2358 h 152"/>
                <a:gd name="T12" fmla="*/ 0 w 144"/>
                <a:gd name="T13" fmla="*/ 2227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"/>
                <a:gd name="T22" fmla="*/ 0 h 152"/>
                <a:gd name="T23" fmla="*/ 144 w 144"/>
                <a:gd name="T24" fmla="*/ 152 h 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" h="152">
                  <a:moveTo>
                    <a:pt x="0" y="144"/>
                  </a:moveTo>
                  <a:lnTo>
                    <a:pt x="136" y="8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8" y="152"/>
                  </a:lnTo>
                  <a:lnTo>
                    <a:pt x="0" y="14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9" name="Rectangle 457"/>
            <p:cNvSpPr>
              <a:spLocks noChangeArrowheads="1"/>
            </p:cNvSpPr>
            <p:nvPr/>
          </p:nvSpPr>
          <p:spPr bwMode="auto">
            <a:xfrm rot="-5400000">
              <a:off x="3130" y="2665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Helvetica" panose="020B0604020202020204" pitchFamily="34" charset="0"/>
                </a:rPr>
                <a:t>R</a:t>
              </a:r>
              <a:endParaRPr lang="en-US" altLang="en-US"/>
            </a:p>
          </p:txBody>
        </p:sp>
        <p:sp>
          <p:nvSpPr>
            <p:cNvPr id="31800" name="Rectangle 458"/>
            <p:cNvSpPr>
              <a:spLocks noChangeArrowheads="1"/>
            </p:cNvSpPr>
            <p:nvPr/>
          </p:nvSpPr>
          <p:spPr bwMode="auto">
            <a:xfrm rot="-5400000">
              <a:off x="3141" y="2563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Helvetica" panose="020B0604020202020204" pitchFamily="34" charset="0"/>
                </a:rPr>
                <a:t>o</a:t>
              </a:r>
              <a:endParaRPr lang="en-US" altLang="en-US"/>
            </a:p>
          </p:txBody>
        </p:sp>
        <p:sp>
          <p:nvSpPr>
            <p:cNvPr id="31801" name="Rectangle 459"/>
            <p:cNvSpPr>
              <a:spLocks noChangeArrowheads="1"/>
            </p:cNvSpPr>
            <p:nvPr/>
          </p:nvSpPr>
          <p:spPr bwMode="auto">
            <a:xfrm rot="-5400000">
              <a:off x="3130" y="2461"/>
              <a:ext cx="9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Helvetica" panose="020B0604020202020204" pitchFamily="34" charset="0"/>
                </a:rPr>
                <a:t>w</a:t>
              </a:r>
              <a:endParaRPr lang="en-US" altLang="en-US"/>
            </a:p>
          </p:txBody>
        </p:sp>
        <p:sp>
          <p:nvSpPr>
            <p:cNvPr id="31802" name="Rectangle 460"/>
            <p:cNvSpPr>
              <a:spLocks noChangeArrowheads="1"/>
            </p:cNvSpPr>
            <p:nvPr/>
          </p:nvSpPr>
          <p:spPr bwMode="auto">
            <a:xfrm rot="-5400000">
              <a:off x="3158" y="2366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Helvetica" panose="020B0604020202020204" pitchFamily="34" charset="0"/>
                </a:rPr>
                <a:t> </a:t>
              </a:r>
              <a:endParaRPr lang="en-US" altLang="en-US"/>
            </a:p>
          </p:txBody>
        </p:sp>
        <p:sp>
          <p:nvSpPr>
            <p:cNvPr id="31803" name="Rectangle 461"/>
            <p:cNvSpPr>
              <a:spLocks noChangeArrowheads="1"/>
            </p:cNvSpPr>
            <p:nvPr/>
          </p:nvSpPr>
          <p:spPr bwMode="auto">
            <a:xfrm rot="-5400000">
              <a:off x="3130" y="2297"/>
              <a:ext cx="9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Helvetica" panose="020B0604020202020204" pitchFamily="34" charset="0"/>
                </a:rPr>
                <a:t>D</a:t>
              </a:r>
              <a:endParaRPr lang="en-US" altLang="en-US"/>
            </a:p>
          </p:txBody>
        </p:sp>
        <p:sp>
          <p:nvSpPr>
            <p:cNvPr id="31804" name="Rectangle 462"/>
            <p:cNvSpPr>
              <a:spLocks noChangeArrowheads="1"/>
            </p:cNvSpPr>
            <p:nvPr/>
          </p:nvSpPr>
          <p:spPr bwMode="auto">
            <a:xfrm rot="-5400000">
              <a:off x="3140" y="2184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Helvetica" panose="020B0604020202020204" pitchFamily="34" charset="0"/>
                </a:rPr>
                <a:t>e</a:t>
              </a:r>
              <a:endParaRPr lang="en-US" altLang="en-US"/>
            </a:p>
          </p:txBody>
        </p:sp>
        <p:sp>
          <p:nvSpPr>
            <p:cNvPr id="31805" name="Rectangle 463"/>
            <p:cNvSpPr>
              <a:spLocks noChangeArrowheads="1"/>
            </p:cNvSpPr>
            <p:nvPr/>
          </p:nvSpPr>
          <p:spPr bwMode="auto">
            <a:xfrm rot="-5400000">
              <a:off x="3144" y="2094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Helvetica" panose="020B0604020202020204" pitchFamily="34" charset="0"/>
                </a:rPr>
                <a:t>c</a:t>
              </a:r>
              <a:endParaRPr lang="en-US" altLang="en-US"/>
            </a:p>
          </p:txBody>
        </p:sp>
        <p:sp>
          <p:nvSpPr>
            <p:cNvPr id="31806" name="Rectangle 464"/>
            <p:cNvSpPr>
              <a:spLocks noChangeArrowheads="1"/>
            </p:cNvSpPr>
            <p:nvPr/>
          </p:nvSpPr>
          <p:spPr bwMode="auto">
            <a:xfrm rot="-5400000">
              <a:off x="3141" y="2009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Helvetica" panose="020B0604020202020204" pitchFamily="34" charset="0"/>
                </a:rPr>
                <a:t>o</a:t>
              </a:r>
              <a:endParaRPr lang="en-US" altLang="en-US"/>
            </a:p>
          </p:txBody>
        </p:sp>
        <p:sp>
          <p:nvSpPr>
            <p:cNvPr id="31807" name="Rectangle 465"/>
            <p:cNvSpPr>
              <a:spLocks noChangeArrowheads="1"/>
            </p:cNvSpPr>
            <p:nvPr/>
          </p:nvSpPr>
          <p:spPr bwMode="auto">
            <a:xfrm rot="-5400000">
              <a:off x="3140" y="1917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Helvetica" panose="020B0604020202020204" pitchFamily="34" charset="0"/>
                </a:rPr>
                <a:t>d</a:t>
              </a:r>
              <a:endParaRPr lang="en-US" altLang="en-US"/>
            </a:p>
          </p:txBody>
        </p:sp>
        <p:sp>
          <p:nvSpPr>
            <p:cNvPr id="31808" name="Rectangle 466"/>
            <p:cNvSpPr>
              <a:spLocks noChangeArrowheads="1"/>
            </p:cNvSpPr>
            <p:nvPr/>
          </p:nvSpPr>
          <p:spPr bwMode="auto">
            <a:xfrm rot="-5400000">
              <a:off x="3140" y="1826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Helvetica" panose="020B0604020202020204" pitchFamily="34" charset="0"/>
                </a:rPr>
                <a:t>e</a:t>
              </a:r>
              <a:endParaRPr lang="en-US" altLang="en-US"/>
            </a:p>
          </p:txBody>
        </p:sp>
        <p:sp>
          <p:nvSpPr>
            <p:cNvPr id="31809" name="Rectangle 467"/>
            <p:cNvSpPr>
              <a:spLocks noChangeArrowheads="1"/>
            </p:cNvSpPr>
            <p:nvPr/>
          </p:nvSpPr>
          <p:spPr bwMode="auto">
            <a:xfrm rot="-5400000">
              <a:off x="3154" y="1756"/>
              <a:ext cx="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Helvetica" panose="020B0604020202020204" pitchFamily="34" charset="0"/>
                </a:rPr>
                <a:t>r</a:t>
              </a:r>
              <a:endParaRPr lang="en-US" alt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75560" y="1534691"/>
                <a:ext cx="2758127" cy="29674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 dirty="0" smtClean="0"/>
                        <m:t>Capacity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b="0" i="0" dirty="0" smtClean="0"/>
                        <m:t>C</m:t>
                      </m:r>
                      <m:r>
                        <m:rPr>
                          <m:nor/>
                        </m:rPr>
                        <a:rPr lang="en-US" dirty="0" smtClean="0"/>
                        <m:t> = </m:t>
                      </m:r>
                      <m:r>
                        <m:rPr>
                          <m:nor/>
                        </m:rPr>
                        <a:rPr lang="en-US" dirty="0" smtClean="0"/>
                        <m:t>x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y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𝐿𝑎𝑡𝑒𝑛𝑐𝑦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g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rad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560" y="1534691"/>
                <a:ext cx="2758127" cy="2967415"/>
              </a:xfrm>
              <a:prstGeom prst="rect">
                <a:avLst/>
              </a:prstGeom>
              <a:blipFill rotWithShape="0">
                <a:blip r:embed="rId7"/>
                <a:stretch>
                  <a:fillRect l="-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9" name="Rectangle 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9445" y="5721720"/>
            <a:ext cx="7927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562" tIns="46038" rIns="182562" bIns="46038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2"/>
              </a:buClr>
              <a:buSzPct val="75000"/>
              <a:buFontTx/>
              <a:buNone/>
              <a:defRPr/>
            </a:pPr>
            <a:r>
              <a:rPr lang="en-US" altLang="en-US" sz="2800" dirty="0" smtClean="0">
                <a:latin typeface="+mn-lt"/>
              </a:rPr>
              <a:t>SRAM arrays need to be square to minimize delay</a:t>
            </a:r>
          </a:p>
        </p:txBody>
      </p:sp>
    </p:spTree>
    <p:extLst>
      <p:ext uri="{BB962C8B-B14F-4D97-AF65-F5344CB8AC3E}">
        <p14:creationId xmlns:p14="http://schemas.microsoft.com/office/powerpoint/2010/main" val="2407450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Fetch Alignment</a:t>
            </a:r>
          </a:p>
        </p:txBody>
      </p:sp>
      <p:pic>
        <p:nvPicPr>
          <p:cNvPr id="33795" name="Picture 3" descr="she70647_03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405112"/>
            <a:ext cx="60198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823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553200" cy="914400"/>
          </a:xfrm>
        </p:spPr>
        <p:txBody>
          <a:bodyPr/>
          <a:lstStyle/>
          <a:p>
            <a:r>
              <a:rPr lang="en-US" altLang="en-US" dirty="0" smtClean="0"/>
              <a:t>IBM RIOS-I Fetch Hardware</a:t>
            </a:r>
          </a:p>
        </p:txBody>
      </p:sp>
      <p:pic>
        <p:nvPicPr>
          <p:cNvPr id="35843" name="Picture 3" descr="she70647_03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25500"/>
            <a:ext cx="754380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16</a:t>
            </a:fld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6248400" y="2590800"/>
            <a:ext cx="457200" cy="30480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7696200" y="2590799"/>
            <a:ext cx="457200" cy="30480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3276600" y="2819400"/>
            <a:ext cx="457200" cy="30480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4762500" y="2814084"/>
            <a:ext cx="457200" cy="30480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57909" y="680131"/>
                <a:ext cx="5523050" cy="5785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𝑁𝑎𝑖𝑣𝑒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4+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2.5 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𝑖𝑛𝑠𝑡𝑟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𝑐𝑦𝑐𝑙𝑒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909" y="680131"/>
                <a:ext cx="5523050" cy="578556"/>
              </a:xfrm>
              <a:prstGeom prst="rect">
                <a:avLst/>
              </a:prstGeom>
              <a:blipFill rotWithShape="0">
                <a:blip r:embed="rId8"/>
                <a:stretch>
                  <a:fillRect t="-1042" b="-93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90541" y="1339385"/>
                <a:ext cx="6925486" cy="5785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𝑂𝑝𝑡𝑖𝑚𝑖𝑧𝑒𝑑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4+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3.625 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𝑖𝑛𝑠𝑡𝑟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𝑐𝑦𝑐𝑙𝑒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541" y="1339385"/>
                <a:ext cx="6925486" cy="578556"/>
              </a:xfrm>
              <a:prstGeom prst="rect">
                <a:avLst/>
              </a:prstGeom>
              <a:blipFill rotWithShape="0">
                <a:blip r:embed="rId9"/>
                <a:stretch>
                  <a:fillRect t="-1031" b="-82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3686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4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512763"/>
            <a:ext cx="8080375" cy="762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Disruption of Instruction Flow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E5B2A107-F37C-47C3-A94C-ABBF4D8361CA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17</a:t>
            </a:fld>
            <a:endParaRPr lang="en-US" altLang="en-US" sz="1400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613" y="990600"/>
            <a:ext cx="6092825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04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Branch Prediction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Target address generation </a:t>
            </a:r>
            <a:r>
              <a:rPr lang="en-US" altLang="en-US" sz="2800" dirty="0" smtClean="0">
                <a:sym typeface="Symbol" pitchFamily="18" charset="2"/>
              </a:rPr>
              <a:t></a:t>
            </a:r>
            <a:r>
              <a:rPr lang="en-US" altLang="en-US" sz="2800" dirty="0" smtClean="0"/>
              <a:t> </a:t>
            </a:r>
            <a:r>
              <a:rPr lang="en-US" altLang="en-US" sz="2800" u="sng" dirty="0" smtClean="0"/>
              <a:t>Target speculation</a:t>
            </a:r>
            <a:endParaRPr lang="en-US" alt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Access register: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PC, General purpose register, Link register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Perform calculation: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+/- offset, </a:t>
            </a:r>
            <a:r>
              <a:rPr lang="en-US" altLang="en-US" sz="2000" dirty="0" err="1" smtClean="0"/>
              <a:t>autoincrement</a:t>
            </a:r>
            <a:endParaRPr lang="en-US" alt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Condition resolution </a:t>
            </a:r>
            <a:r>
              <a:rPr lang="en-US" altLang="en-US" sz="2800" dirty="0" smtClean="0">
                <a:sym typeface="Symbol" pitchFamily="18" charset="2"/>
              </a:rPr>
              <a:t></a:t>
            </a:r>
            <a:r>
              <a:rPr lang="en-US" altLang="en-US" sz="2800" dirty="0" smtClean="0"/>
              <a:t> </a:t>
            </a:r>
            <a:r>
              <a:rPr lang="en-US" altLang="en-US" sz="2800" u="sng" dirty="0" smtClean="0"/>
              <a:t>Condition speculation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Access register: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Condition code register, General purpose register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Perform calculation: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Comparison of data register(s)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F83C7FCF-3D60-4343-88C8-3F304F40A9B1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18</a:t>
            </a:fld>
            <a:endParaRPr lang="en-US" altLang="en-US" sz="14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91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8080375" cy="5334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Target Address Generation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14943EB7-5573-4B03-91BC-FA086D74F6B6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19</a:t>
            </a:fld>
            <a:endParaRPr lang="en-US" altLang="en-US" sz="1400" smtClean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100888" cy="58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80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CPU, circa 1986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43868"/>
            <a:ext cx="8229600" cy="867740"/>
          </a:xfrm>
        </p:spPr>
        <p:txBody>
          <a:bodyPr/>
          <a:lstStyle/>
          <a:p>
            <a:r>
              <a:rPr lang="en-US" sz="2400" dirty="0" smtClean="0"/>
              <a:t>MIPS R2000, ~“most elegant pipeline ever devised” J. </a:t>
            </a:r>
            <a:r>
              <a:rPr lang="en-US" sz="2400" dirty="0" err="1" smtClean="0"/>
              <a:t>Larus</a:t>
            </a:r>
            <a:endParaRPr lang="en-US" sz="2400" dirty="0" smtClean="0"/>
          </a:p>
          <a:p>
            <a:r>
              <a:rPr lang="en-US" sz="2400" dirty="0"/>
              <a:t>Enablers: RISC ISA, pipelining, on-chip cache memory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2</a:t>
            </a:fld>
            <a:endParaRPr lang="en-US" dirty="0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845632"/>
              </p:ext>
            </p:extLst>
          </p:nvPr>
        </p:nvGraphicFramePr>
        <p:xfrm>
          <a:off x="304800" y="1165477"/>
          <a:ext cx="5257799" cy="4348002"/>
        </p:xfrm>
        <a:graphic>
          <a:graphicData uri="http://schemas.openxmlformats.org/drawingml/2006/table">
            <a:tbl>
              <a:tblPr/>
              <a:tblGrid>
                <a:gridCol w="761999"/>
                <a:gridCol w="762000"/>
                <a:gridCol w="3733800"/>
              </a:tblGrid>
              <a:tr h="426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Stage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Phase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Function performed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40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IF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φ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Translate virtual instr. addr. using TLB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4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φ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Access I-cache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59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RD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φ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Return instruction from I-cache, check tags &amp; parity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4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φ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Read RF; if branch, generate target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40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ALU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φ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Start ALU op; if branch, check condition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4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φ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Finish ALU op; if ld/st, translate addr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40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MEM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φ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Access D-cache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4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φ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Return data from D-cache, check tags &amp; parity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40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WB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φ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Write RF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φ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44" name="Picture 4" descr="https://imgtec.com/wp-content/uploads/2015/12/Hennessy_MIPS_R2000_19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1165477"/>
            <a:ext cx="3273425" cy="429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03276" y="5342510"/>
            <a:ext cx="1850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https://imgtec.com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63470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2625" y="304800"/>
            <a:ext cx="8080375" cy="5334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Branch Condition Resolution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6E763733-0F2D-482E-A106-2119B59B076F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20</a:t>
            </a:fld>
            <a:endParaRPr lang="en-US" altLang="en-US" sz="1400" smtClean="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6934200" cy="574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46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6425" y="457200"/>
            <a:ext cx="8080375" cy="4572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Branch Instruction Speculation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B7857BCC-16A5-4047-9D37-EE46F28F186F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21</a:t>
            </a:fld>
            <a:endParaRPr lang="en-US" altLang="en-US" sz="1400" smtClean="0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838200"/>
            <a:ext cx="7221537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1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381000"/>
            <a:ext cx="8080375" cy="83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Hardware Smith Predictor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82625" y="5049838"/>
            <a:ext cx="7772400" cy="1046162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 sz="2000" dirty="0" smtClean="0"/>
              <a:t>Jim E. Smith.  A Study of Branch Prediction Strategies.  International Symposium on Computer Architecture, pages 135-148, May 1981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000" dirty="0" smtClean="0"/>
              <a:t>Widely employed: Intel Pentium, PowerPC 604, MIPS R10000, etc.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7197DE19-A774-408C-B902-A0E2A2380616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22</a:t>
            </a:fld>
            <a:endParaRPr lang="en-US" altLang="en-US" sz="1400" smtClean="0"/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10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26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080375" cy="727075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Cortex A15: Bi-Mode Predictor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5334000"/>
            <a:ext cx="7772400" cy="10668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 sz="2000" smtClean="0"/>
              <a:t>PHT partitioned into T/NT halves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Selector chooses source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000" smtClean="0"/>
              <a:t>Reduces negative interference, since most entries in PHT</a:t>
            </a:r>
            <a:r>
              <a:rPr lang="en-US" altLang="en-US" sz="2000" baseline="-25000" smtClean="0"/>
              <a:t>0</a:t>
            </a:r>
            <a:r>
              <a:rPr lang="en-US" altLang="en-US" sz="2000" smtClean="0"/>
              <a:t> tend towards NT, and most entries in PHT</a:t>
            </a:r>
            <a:r>
              <a:rPr lang="en-US" altLang="en-US" sz="2000" baseline="-25000" smtClean="0"/>
              <a:t>1</a:t>
            </a:r>
            <a:r>
              <a:rPr lang="en-US" altLang="en-US" sz="2000" smtClean="0"/>
              <a:t> tend towards T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32460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23</a:t>
            </a:fld>
            <a:endParaRPr lang="en-US" dirty="0"/>
          </a:p>
        </p:txBody>
      </p:sp>
      <p:sp>
        <p:nvSpPr>
          <p:cNvPr id="4" name="7-Point Star 3"/>
          <p:cNvSpPr/>
          <p:nvPr/>
        </p:nvSpPr>
        <p:spPr>
          <a:xfrm>
            <a:off x="1752600" y="2971800"/>
            <a:ext cx="2400300" cy="1905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15% of A15 Core Power!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33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457200"/>
            <a:ext cx="8080375" cy="6096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Branch Target Prediction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82624" y="5562600"/>
            <a:ext cx="8004175" cy="685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Does not work well for function/procedure returns</a:t>
            </a:r>
          </a:p>
          <a:p>
            <a:pPr eaLnBrk="1" hangingPunct="1"/>
            <a:r>
              <a:rPr lang="en-US" altLang="en-US" sz="2400" dirty="0" smtClean="0"/>
              <a:t>Does not work well for virtual functions, switch statements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8644F42E-D1E2-4806-AE18-F798EA4E62C1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24</a:t>
            </a:fld>
            <a:endParaRPr lang="en-US" altLang="en-US" sz="1400" smtClean="0"/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019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65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27025" y="381000"/>
            <a:ext cx="8080375" cy="762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Branch Speculation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82625" y="3733800"/>
            <a:ext cx="77724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Leading Speculation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D</a:t>
            </a:r>
            <a:r>
              <a:rPr lang="en-US" altLang="en-US" sz="2000" dirty="0" smtClean="0"/>
              <a:t>one during the Fetch stage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Based on potential branch instruction(s) in the current fetch group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Trailing Confirmation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Done during the Branch Execute stage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Based on the next Branch instruction to finish execution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BF1DA7EF-E42C-41BB-AC03-C0CC5D65B786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25</a:t>
            </a:fld>
            <a:endParaRPr lang="en-US" altLang="en-US" sz="1400" smtClean="0"/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2635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41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2625" y="304800"/>
            <a:ext cx="8080375" cy="762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Branch Speculation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82625" y="3733800"/>
            <a:ext cx="7772400" cy="2362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Start new correct path</a:t>
            </a:r>
          </a:p>
          <a:p>
            <a:pPr lvl="1" eaLnBrk="1" hangingPunct="1"/>
            <a:r>
              <a:rPr lang="en-US" altLang="en-US" sz="2400" smtClean="0"/>
              <a:t>Must remember the alternate (non-predicted) path</a:t>
            </a:r>
          </a:p>
          <a:p>
            <a:pPr eaLnBrk="1" hangingPunct="1"/>
            <a:r>
              <a:rPr lang="en-US" altLang="en-US" sz="2800" smtClean="0"/>
              <a:t>Eliminate incorrect path</a:t>
            </a:r>
          </a:p>
          <a:p>
            <a:pPr lvl="1" eaLnBrk="1" hangingPunct="1"/>
            <a:r>
              <a:rPr lang="en-US" altLang="en-US" sz="2400" smtClean="0"/>
              <a:t>Must ensure that the mis-speculated instructions produce no side effects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505DEBA5-F5F5-4696-90A3-249E9164455A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26</a:t>
            </a:fld>
            <a:endParaRPr lang="en-US" altLang="en-US" sz="1400" smtClean="0"/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2635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8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2625" y="609600"/>
            <a:ext cx="8080375" cy="531813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Mis-speculation Recovery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82624" y="1219200"/>
            <a:ext cx="8004175" cy="4876800"/>
          </a:xfrm>
        </p:spPr>
        <p:txBody>
          <a:bodyPr/>
          <a:lstStyle/>
          <a:p>
            <a:pPr marL="609600" indent="-609600" eaLnBrk="1" hangingPunct="1"/>
            <a:r>
              <a:rPr lang="en-US" altLang="en-US" sz="2800" u="sng" dirty="0" smtClean="0"/>
              <a:t>Start new correct path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400" dirty="0" smtClean="0"/>
              <a:t>Update PC with computed branch target (if predicted NT)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400" dirty="0" smtClean="0"/>
              <a:t>Update PC with sequential instruction address (if predicted T)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400" dirty="0" smtClean="0"/>
              <a:t>Can begin speculation again at next branch</a:t>
            </a:r>
          </a:p>
          <a:p>
            <a:pPr marL="609600" indent="-609600" eaLnBrk="1" hangingPunct="1"/>
            <a:r>
              <a:rPr lang="en-US" altLang="en-US" sz="2800" u="sng" dirty="0" smtClean="0"/>
              <a:t>Eliminate incorrect path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400" dirty="0" smtClean="0"/>
              <a:t>Use tag(s) to </a:t>
            </a:r>
            <a:r>
              <a:rPr lang="en-US" altLang="en-US" sz="2400" u="sng" dirty="0" smtClean="0"/>
              <a:t>deallocate</a:t>
            </a:r>
            <a:r>
              <a:rPr lang="en-US" altLang="en-US" sz="2400" dirty="0" smtClean="0"/>
              <a:t> resources occupied by speculative instructions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400" u="sng" dirty="0" smtClean="0"/>
              <a:t>Invalidate</a:t>
            </a:r>
            <a:r>
              <a:rPr lang="en-US" altLang="en-US" sz="2400" dirty="0" smtClean="0"/>
              <a:t> all instructions in the decode and dispatch buffers, as well as those in reservation stations</a:t>
            </a:r>
            <a:endParaRPr lang="en-US" altLang="en-US" sz="2400" u="sng" dirty="0" smtClean="0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41F4DF5D-B879-4DE3-87F7-A736012A96AA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27</a:t>
            </a:fld>
            <a:endParaRPr lang="en-US" altLang="en-US" sz="14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30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Parallel Decode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Primary Tasks</a:t>
            </a:r>
          </a:p>
          <a:p>
            <a:pPr lvl="1" eaLnBrk="1" hangingPunct="1"/>
            <a:r>
              <a:rPr lang="en-US" altLang="en-US" smtClean="0"/>
              <a:t>Identify individual instructions (!)</a:t>
            </a:r>
          </a:p>
          <a:p>
            <a:pPr lvl="1" eaLnBrk="1" hangingPunct="1"/>
            <a:r>
              <a:rPr lang="en-US" altLang="en-US" smtClean="0"/>
              <a:t>Determine instruction types</a:t>
            </a:r>
          </a:p>
          <a:p>
            <a:pPr lvl="1" eaLnBrk="1" hangingPunct="1"/>
            <a:r>
              <a:rPr lang="en-US" altLang="en-US" smtClean="0"/>
              <a:t>Determine dependences between instructions</a:t>
            </a:r>
          </a:p>
          <a:p>
            <a:pPr eaLnBrk="1" hangingPunct="1"/>
            <a:r>
              <a:rPr lang="en-US" altLang="en-US" smtClean="0"/>
              <a:t>Two important factors</a:t>
            </a:r>
          </a:p>
          <a:p>
            <a:pPr lvl="1" eaLnBrk="1" hangingPunct="1"/>
            <a:r>
              <a:rPr lang="en-US" altLang="en-US" smtClean="0"/>
              <a:t>Instruction set architecture</a:t>
            </a:r>
          </a:p>
          <a:p>
            <a:pPr lvl="1" eaLnBrk="1" hangingPunct="1"/>
            <a:r>
              <a:rPr lang="en-US" altLang="en-US" smtClean="0"/>
              <a:t>Pipeline width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D480E151-C76E-4031-948C-9EC4C2A211CB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28</a:t>
            </a:fld>
            <a:endParaRPr lang="en-US" altLang="en-US" sz="14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50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Intel P6 Fetch/Decode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4E28C001-780C-40A5-AFEA-E52ECAE8C073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29</a:t>
            </a:fld>
            <a:endParaRPr lang="en-US" altLang="en-US" sz="1400" smtClean="0"/>
          </a:p>
        </p:txBody>
      </p:sp>
      <p:pic>
        <p:nvPicPr>
          <p:cNvPr id="32772" name="Picture 3" descr="she70647_03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7638"/>
            <a:ext cx="77724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37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Iron Law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850900" y="1841500"/>
            <a:ext cx="5564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Helvetica" panose="020B0604020202020204" pitchFamily="34" charset="0"/>
              </a:rPr>
              <a:t>Processor Performance  =   ---------------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5232400" y="1549400"/>
            <a:ext cx="71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Helvetica" panose="020B0604020202020204" pitchFamily="34" charset="0"/>
              </a:rPr>
              <a:t>Time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4953000" y="2133600"/>
            <a:ext cx="13382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Helvetica" panose="020B0604020202020204" pitchFamily="34" charset="0"/>
              </a:rPr>
              <a:t> Program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939800" y="4660900"/>
            <a:ext cx="3365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Helvetica" panose="020B0604020202020204" pitchFamily="34" charset="0"/>
              </a:rPr>
              <a:t>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206500" y="5067300"/>
            <a:ext cx="67548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Helvetica" panose="020B0604020202020204" pitchFamily="34" charset="0"/>
              </a:rPr>
              <a:t>Architecture --&gt; Implementation --&gt; Realization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1066800" y="563880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Helvetica" panose="020B0604020202020204" pitchFamily="34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1130300" y="5638800"/>
            <a:ext cx="6756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Helvetica" panose="020B0604020202020204" pitchFamily="34" charset="0"/>
              </a:rPr>
              <a:t> Compiler Designer      Processor Designer         Chip Designer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43018" name="Group 10"/>
          <p:cNvGrpSpPr>
            <a:grpSpLocks/>
          </p:cNvGrpSpPr>
          <p:nvPr/>
        </p:nvGrpSpPr>
        <p:grpSpPr bwMode="auto">
          <a:xfrm>
            <a:off x="838200" y="2895600"/>
            <a:ext cx="7091363" cy="1355725"/>
            <a:chOff x="528" y="1824"/>
            <a:chExt cx="4467" cy="854"/>
          </a:xfrm>
        </p:grpSpPr>
        <p:sp>
          <p:nvSpPr>
            <p:cNvPr id="43021" name="Rectangle 12"/>
            <p:cNvSpPr>
              <a:spLocks noChangeArrowheads="1"/>
            </p:cNvSpPr>
            <p:nvPr/>
          </p:nvSpPr>
          <p:spPr bwMode="auto">
            <a:xfrm>
              <a:off x="3912" y="1832"/>
              <a:ext cx="1040" cy="56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22" name="Rectangle 14"/>
            <p:cNvSpPr>
              <a:spLocks noChangeArrowheads="1"/>
            </p:cNvSpPr>
            <p:nvPr/>
          </p:nvSpPr>
          <p:spPr bwMode="auto">
            <a:xfrm>
              <a:off x="2416" y="1824"/>
              <a:ext cx="1240" cy="57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23" name="Rectangle 15"/>
            <p:cNvSpPr>
              <a:spLocks noChangeArrowheads="1"/>
            </p:cNvSpPr>
            <p:nvPr/>
          </p:nvSpPr>
          <p:spPr bwMode="auto">
            <a:xfrm>
              <a:off x="784" y="1832"/>
              <a:ext cx="1336" cy="561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24" name="Rectangle 16"/>
            <p:cNvSpPr>
              <a:spLocks noChangeArrowheads="1"/>
            </p:cNvSpPr>
            <p:nvPr/>
          </p:nvSpPr>
          <p:spPr bwMode="auto">
            <a:xfrm>
              <a:off x="896" y="1840"/>
              <a:ext cx="109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Helvetica" panose="020B0604020202020204" pitchFamily="34" charset="0"/>
                </a:rPr>
                <a:t>Instructions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25" name="Rectangle 17"/>
            <p:cNvSpPr>
              <a:spLocks noChangeArrowheads="1"/>
            </p:cNvSpPr>
            <p:nvPr/>
          </p:nvSpPr>
          <p:spPr bwMode="auto">
            <a:xfrm>
              <a:off x="2544" y="1840"/>
              <a:ext cx="77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Helvetica" panose="020B0604020202020204" pitchFamily="34" charset="0"/>
                </a:rPr>
                <a:t>   Cycles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26" name="Rectangle 18"/>
            <p:cNvSpPr>
              <a:spLocks noChangeArrowheads="1"/>
            </p:cNvSpPr>
            <p:nvPr/>
          </p:nvSpPr>
          <p:spPr bwMode="auto">
            <a:xfrm>
              <a:off x="976" y="2120"/>
              <a:ext cx="84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Helvetica" panose="020B0604020202020204" pitchFamily="34" charset="0"/>
                </a:rPr>
                <a:t> Program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27" name="Rectangle 19"/>
            <p:cNvSpPr>
              <a:spLocks noChangeArrowheads="1"/>
            </p:cNvSpPr>
            <p:nvPr/>
          </p:nvSpPr>
          <p:spPr bwMode="auto">
            <a:xfrm>
              <a:off x="2544" y="2112"/>
              <a:ext cx="99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Helvetica" panose="020B0604020202020204" pitchFamily="34" charset="0"/>
                </a:rPr>
                <a:t>Instruction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28" name="Rectangle 20"/>
            <p:cNvSpPr>
              <a:spLocks noChangeArrowheads="1"/>
            </p:cNvSpPr>
            <p:nvPr/>
          </p:nvSpPr>
          <p:spPr bwMode="auto">
            <a:xfrm>
              <a:off x="4168" y="1864"/>
              <a:ext cx="4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Helvetica" panose="020B0604020202020204" pitchFamily="34" charset="0"/>
                </a:rPr>
                <a:t>Time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29" name="Rectangle 21"/>
            <p:cNvSpPr>
              <a:spLocks noChangeArrowheads="1"/>
            </p:cNvSpPr>
            <p:nvPr/>
          </p:nvSpPr>
          <p:spPr bwMode="auto">
            <a:xfrm>
              <a:off x="4168" y="2128"/>
              <a:ext cx="51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Helvetica" panose="020B0604020202020204" pitchFamily="34" charset="0"/>
                </a:rPr>
                <a:t>Cycle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30" name="Rectangle 22"/>
            <p:cNvSpPr>
              <a:spLocks noChangeArrowheads="1"/>
            </p:cNvSpPr>
            <p:nvPr/>
          </p:nvSpPr>
          <p:spPr bwMode="auto">
            <a:xfrm>
              <a:off x="864" y="2448"/>
              <a:ext cx="104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Helvetica" panose="020B0604020202020204" pitchFamily="34" charset="0"/>
                </a:rPr>
                <a:t> (code size)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31" name="Text Box 23"/>
            <p:cNvSpPr txBox="1">
              <a:spLocks noChangeArrowheads="1"/>
            </p:cNvSpPr>
            <p:nvPr/>
          </p:nvSpPr>
          <p:spPr bwMode="auto">
            <a:xfrm>
              <a:off x="528" y="1918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Helvetica" panose="020B0604020202020204" pitchFamily="34" charset="0"/>
                </a:rPr>
                <a:t>=</a:t>
              </a:r>
            </a:p>
          </p:txBody>
        </p:sp>
        <p:sp>
          <p:nvSpPr>
            <p:cNvPr id="43032" name="Text Box 24"/>
            <p:cNvSpPr txBox="1">
              <a:spLocks noChangeArrowheads="1"/>
            </p:cNvSpPr>
            <p:nvPr/>
          </p:nvSpPr>
          <p:spPr bwMode="auto">
            <a:xfrm>
              <a:off x="2160" y="1966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Helvetica" panose="020B0604020202020204" pitchFamily="34" charset="0"/>
                </a:rPr>
                <a:t>X</a:t>
              </a:r>
            </a:p>
          </p:txBody>
        </p:sp>
        <p:sp>
          <p:nvSpPr>
            <p:cNvPr id="43033" name="Text Box 25"/>
            <p:cNvSpPr txBox="1">
              <a:spLocks noChangeArrowheads="1"/>
            </p:cNvSpPr>
            <p:nvPr/>
          </p:nvSpPr>
          <p:spPr bwMode="auto">
            <a:xfrm>
              <a:off x="3648" y="1966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Helvetica" panose="020B0604020202020204" pitchFamily="34" charset="0"/>
                </a:rPr>
                <a:t>X</a:t>
              </a:r>
            </a:p>
          </p:txBody>
        </p:sp>
        <p:sp>
          <p:nvSpPr>
            <p:cNvPr id="43034" name="Line 26"/>
            <p:cNvSpPr>
              <a:spLocks noChangeShapeType="1"/>
            </p:cNvSpPr>
            <p:nvPr/>
          </p:nvSpPr>
          <p:spPr bwMode="auto">
            <a:xfrm>
              <a:off x="912" y="2112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Line 27"/>
            <p:cNvSpPr>
              <a:spLocks noChangeShapeType="1"/>
            </p:cNvSpPr>
            <p:nvPr/>
          </p:nvSpPr>
          <p:spPr bwMode="auto">
            <a:xfrm>
              <a:off x="2544" y="2112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Line 28"/>
            <p:cNvSpPr>
              <a:spLocks noChangeShapeType="1"/>
            </p:cNvSpPr>
            <p:nvPr/>
          </p:nvSpPr>
          <p:spPr bwMode="auto">
            <a:xfrm>
              <a:off x="3984" y="2112"/>
              <a:ext cx="8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7" name="Rectangle 29"/>
            <p:cNvSpPr>
              <a:spLocks noChangeArrowheads="1"/>
            </p:cNvSpPr>
            <p:nvPr/>
          </p:nvSpPr>
          <p:spPr bwMode="auto">
            <a:xfrm>
              <a:off x="2736" y="2448"/>
              <a:ext cx="50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Helvetica" panose="020B0604020202020204" pitchFamily="34" charset="0"/>
                </a:rPr>
                <a:t> (CPI)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38" name="Rectangle 30"/>
            <p:cNvSpPr>
              <a:spLocks noChangeArrowheads="1"/>
            </p:cNvSpPr>
            <p:nvPr/>
          </p:nvSpPr>
          <p:spPr bwMode="auto">
            <a:xfrm>
              <a:off x="3888" y="2448"/>
              <a:ext cx="1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Helvetica" panose="020B0604020202020204" pitchFamily="34" charset="0"/>
                </a:rPr>
                <a:t> (cycle time)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Mikko Lipasti -- University of Wisconsin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9B0B1C1-FC61-458F-9258-868EA4D99F1B}" type="slidenum">
              <a:rPr lang="en-US" altLang="en-US"/>
              <a:pPr lvl="1"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854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Dependence Checking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82625" y="4724400"/>
            <a:ext cx="7772400" cy="1371600"/>
          </a:xfrm>
        </p:spPr>
        <p:txBody>
          <a:bodyPr/>
          <a:lstStyle/>
          <a:p>
            <a:pPr eaLnBrk="1" hangingPunct="1"/>
            <a:r>
              <a:rPr lang="en-US" altLang="en-US" smtClean="0"/>
              <a:t>Trailing instructions in fetch group</a:t>
            </a:r>
          </a:p>
          <a:p>
            <a:pPr lvl="1" eaLnBrk="1" hangingPunct="1"/>
            <a:r>
              <a:rPr lang="en-US" altLang="en-US" smtClean="0"/>
              <a:t>Check for dependence on leading instructions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367F6C69-1A1D-4B9C-B924-58765C790063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30</a:t>
            </a:fld>
            <a:endParaRPr lang="en-US" altLang="en-US" sz="1400" smtClean="0"/>
          </a:p>
        </p:txBody>
      </p:sp>
      <p:grpSp>
        <p:nvGrpSpPr>
          <p:cNvPr id="33797" name="Group 9"/>
          <p:cNvGrpSpPr>
            <a:grpSpLocks/>
          </p:cNvGrpSpPr>
          <p:nvPr/>
        </p:nvGrpSpPr>
        <p:grpSpPr bwMode="auto">
          <a:xfrm>
            <a:off x="838200" y="1752600"/>
            <a:ext cx="1752600" cy="457200"/>
            <a:chOff x="720" y="1104"/>
            <a:chExt cx="1872" cy="288"/>
          </a:xfrm>
        </p:grpSpPr>
        <p:sp>
          <p:nvSpPr>
            <p:cNvPr id="33846" name="Rectangle 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20" y="1104"/>
              <a:ext cx="624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Helvetica" pitchFamily="34" charset="0"/>
                </a:rPr>
                <a:t>Dest</a:t>
              </a:r>
            </a:p>
          </p:txBody>
        </p:sp>
        <p:sp>
          <p:nvSpPr>
            <p:cNvPr id="33847" name="Rectangle 7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344" y="1104"/>
              <a:ext cx="624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Helvetica" pitchFamily="34" charset="0"/>
                </a:rPr>
                <a:t>Src0</a:t>
              </a:r>
            </a:p>
          </p:txBody>
        </p:sp>
        <p:sp>
          <p:nvSpPr>
            <p:cNvPr id="33848" name="Rectangle 8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968" y="1104"/>
              <a:ext cx="624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Helvetica" pitchFamily="34" charset="0"/>
                </a:rPr>
                <a:t>Src1</a:t>
              </a:r>
            </a:p>
          </p:txBody>
        </p:sp>
      </p:grpSp>
      <p:grpSp>
        <p:nvGrpSpPr>
          <p:cNvPr id="33798" name="Group 10"/>
          <p:cNvGrpSpPr>
            <a:grpSpLocks/>
          </p:cNvGrpSpPr>
          <p:nvPr/>
        </p:nvGrpSpPr>
        <p:grpSpPr bwMode="auto">
          <a:xfrm>
            <a:off x="2667000" y="1752600"/>
            <a:ext cx="1752600" cy="457200"/>
            <a:chOff x="720" y="1104"/>
            <a:chExt cx="1872" cy="288"/>
          </a:xfrm>
        </p:grpSpPr>
        <p:sp>
          <p:nvSpPr>
            <p:cNvPr id="33843" name="Rectangle 1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20" y="1104"/>
              <a:ext cx="624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Helvetica" pitchFamily="34" charset="0"/>
                </a:rPr>
                <a:t>Dest</a:t>
              </a:r>
            </a:p>
          </p:txBody>
        </p:sp>
        <p:sp>
          <p:nvSpPr>
            <p:cNvPr id="33844" name="Rectangle 12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344" y="1104"/>
              <a:ext cx="624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Helvetica" pitchFamily="34" charset="0"/>
                </a:rPr>
                <a:t>Src0</a:t>
              </a:r>
            </a:p>
          </p:txBody>
        </p:sp>
        <p:sp>
          <p:nvSpPr>
            <p:cNvPr id="33845" name="Rectangle 1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968" y="1104"/>
              <a:ext cx="624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Helvetica" pitchFamily="34" charset="0"/>
                </a:rPr>
                <a:t>Src1</a:t>
              </a:r>
            </a:p>
          </p:txBody>
        </p:sp>
      </p:grpSp>
      <p:grpSp>
        <p:nvGrpSpPr>
          <p:cNvPr id="33799" name="Group 14"/>
          <p:cNvGrpSpPr>
            <a:grpSpLocks/>
          </p:cNvGrpSpPr>
          <p:nvPr/>
        </p:nvGrpSpPr>
        <p:grpSpPr bwMode="auto">
          <a:xfrm>
            <a:off x="4495800" y="1752600"/>
            <a:ext cx="1752600" cy="457200"/>
            <a:chOff x="720" y="1104"/>
            <a:chExt cx="1872" cy="288"/>
          </a:xfrm>
        </p:grpSpPr>
        <p:sp>
          <p:nvSpPr>
            <p:cNvPr id="33840" name="Rectangle 1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20" y="1104"/>
              <a:ext cx="624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Helvetica" pitchFamily="34" charset="0"/>
                </a:rPr>
                <a:t>Dest</a:t>
              </a:r>
            </a:p>
          </p:txBody>
        </p:sp>
        <p:sp>
          <p:nvSpPr>
            <p:cNvPr id="33841" name="Rectangle 1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344" y="1104"/>
              <a:ext cx="624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Helvetica" pitchFamily="34" charset="0"/>
                </a:rPr>
                <a:t>Src0</a:t>
              </a:r>
            </a:p>
          </p:txBody>
        </p:sp>
        <p:sp>
          <p:nvSpPr>
            <p:cNvPr id="33842" name="Rectangle 1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968" y="1104"/>
              <a:ext cx="624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Helvetica" pitchFamily="34" charset="0"/>
                </a:rPr>
                <a:t>Src1</a:t>
              </a:r>
            </a:p>
          </p:txBody>
        </p:sp>
      </p:grpSp>
      <p:grpSp>
        <p:nvGrpSpPr>
          <p:cNvPr id="33800" name="Group 18"/>
          <p:cNvGrpSpPr>
            <a:grpSpLocks/>
          </p:cNvGrpSpPr>
          <p:nvPr/>
        </p:nvGrpSpPr>
        <p:grpSpPr bwMode="auto">
          <a:xfrm>
            <a:off x="6324600" y="1752600"/>
            <a:ext cx="1752600" cy="457200"/>
            <a:chOff x="720" y="1104"/>
            <a:chExt cx="1872" cy="288"/>
          </a:xfrm>
        </p:grpSpPr>
        <p:sp>
          <p:nvSpPr>
            <p:cNvPr id="33837" name="Rectangle 19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20" y="1104"/>
              <a:ext cx="624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Helvetica" pitchFamily="34" charset="0"/>
                </a:rPr>
                <a:t>Dest</a:t>
              </a:r>
            </a:p>
          </p:txBody>
        </p:sp>
        <p:sp>
          <p:nvSpPr>
            <p:cNvPr id="33838" name="Rectangle 20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344" y="1104"/>
              <a:ext cx="624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Helvetica" pitchFamily="34" charset="0"/>
                </a:rPr>
                <a:t>Src0</a:t>
              </a:r>
            </a:p>
          </p:txBody>
        </p:sp>
        <p:sp>
          <p:nvSpPr>
            <p:cNvPr id="33839" name="Rectangle 21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968" y="1104"/>
              <a:ext cx="624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Helvetica" pitchFamily="34" charset="0"/>
                </a:rPr>
                <a:t>Src1</a:t>
              </a:r>
            </a:p>
          </p:txBody>
        </p:sp>
      </p:grpSp>
      <p:sp>
        <p:nvSpPr>
          <p:cNvPr id="33801" name="Oval 2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2800" y="24384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 pitchFamily="34" charset="0"/>
              </a:rPr>
              <a:t>?=</a:t>
            </a:r>
          </a:p>
        </p:txBody>
      </p:sp>
      <p:sp>
        <p:nvSpPr>
          <p:cNvPr id="33802" name="Oval 2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62400" y="24384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 pitchFamily="34" charset="0"/>
              </a:rPr>
              <a:t>?=</a:t>
            </a:r>
          </a:p>
        </p:txBody>
      </p:sp>
      <p:sp>
        <p:nvSpPr>
          <p:cNvPr id="33803" name="Oval 2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24384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 pitchFamily="34" charset="0"/>
              </a:rPr>
              <a:t>?=</a:t>
            </a:r>
          </a:p>
        </p:txBody>
      </p:sp>
      <p:sp>
        <p:nvSpPr>
          <p:cNvPr id="33804" name="Oval 2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91200" y="24384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 pitchFamily="34" charset="0"/>
              </a:rPr>
              <a:t>?=</a:t>
            </a:r>
          </a:p>
        </p:txBody>
      </p:sp>
      <p:sp>
        <p:nvSpPr>
          <p:cNvPr id="33805" name="Oval 2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24384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 pitchFamily="34" charset="0"/>
              </a:rPr>
              <a:t>?=</a:t>
            </a:r>
          </a:p>
        </p:txBody>
      </p:sp>
      <p:sp>
        <p:nvSpPr>
          <p:cNvPr id="33806" name="Oval 2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20000" y="24384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 pitchFamily="34" charset="0"/>
              </a:rPr>
              <a:t>?=</a:t>
            </a:r>
          </a:p>
        </p:txBody>
      </p:sp>
      <p:sp>
        <p:nvSpPr>
          <p:cNvPr id="33807" name="Oval 2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10200" y="31242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 pitchFamily="34" charset="0"/>
              </a:rPr>
              <a:t>?=</a:t>
            </a:r>
          </a:p>
        </p:txBody>
      </p:sp>
      <p:sp>
        <p:nvSpPr>
          <p:cNvPr id="33808" name="Oval 3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19800" y="31242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 pitchFamily="34" charset="0"/>
              </a:rPr>
              <a:t>?=</a:t>
            </a:r>
          </a:p>
        </p:txBody>
      </p:sp>
      <p:sp>
        <p:nvSpPr>
          <p:cNvPr id="33809" name="Oval 3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39000" y="31242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 pitchFamily="34" charset="0"/>
              </a:rPr>
              <a:t>?=</a:t>
            </a:r>
          </a:p>
        </p:txBody>
      </p:sp>
      <p:sp>
        <p:nvSpPr>
          <p:cNvPr id="33810" name="Oval 3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848600" y="31242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 pitchFamily="34" charset="0"/>
              </a:rPr>
              <a:t>?=</a:t>
            </a:r>
          </a:p>
        </p:txBody>
      </p:sp>
      <p:cxnSp>
        <p:nvCxnSpPr>
          <p:cNvPr id="33811" name="AutoShape 33"/>
          <p:cNvCxnSpPr>
            <a:cxnSpLocks noChangeShapeType="1"/>
            <a:stCxn id="33846" idx="2"/>
            <a:endCxn id="33801" idx="2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2032000" y="1308100"/>
            <a:ext cx="419100" cy="22225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2" name="AutoShape 34"/>
          <p:cNvCxnSpPr>
            <a:cxnSpLocks noChangeShapeType="1"/>
            <a:stCxn id="33844" idx="2"/>
            <a:endCxn id="33801" idx="0"/>
          </p:cNvCxnSpPr>
          <p:nvPr/>
        </p:nvCxnSpPr>
        <p:spPr bwMode="auto">
          <a:xfrm rot="5400000">
            <a:off x="3429000" y="2324100"/>
            <a:ext cx="228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3" name="AutoShape 35"/>
          <p:cNvCxnSpPr>
            <a:cxnSpLocks noChangeShapeType="1"/>
            <a:stCxn id="33845" idx="2"/>
            <a:endCxn id="33802" idx="0"/>
          </p:cNvCxnSpPr>
          <p:nvPr>
            <p:custDataLst>
              <p:tags r:id="rId15"/>
            </p:custDataLst>
          </p:nvPr>
        </p:nvCxnSpPr>
        <p:spPr bwMode="auto">
          <a:xfrm rot="16200000" flipH="1">
            <a:off x="4025900" y="2311400"/>
            <a:ext cx="228600" cy="254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4" name="AutoShape 36"/>
          <p:cNvCxnSpPr>
            <a:cxnSpLocks noChangeShapeType="1"/>
            <a:stCxn id="33841" idx="2"/>
            <a:endCxn id="33803" idx="0"/>
          </p:cNvCxnSpPr>
          <p:nvPr/>
        </p:nvCxnSpPr>
        <p:spPr bwMode="auto">
          <a:xfrm rot="5400000">
            <a:off x="5257800" y="2324100"/>
            <a:ext cx="228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5" name="AutoShape 37"/>
          <p:cNvCxnSpPr>
            <a:cxnSpLocks noChangeShapeType="1"/>
            <a:stCxn id="33842" idx="2"/>
            <a:endCxn id="33804" idx="0"/>
          </p:cNvCxnSpPr>
          <p:nvPr>
            <p:custDataLst>
              <p:tags r:id="rId16"/>
            </p:custDataLst>
          </p:nvPr>
        </p:nvCxnSpPr>
        <p:spPr bwMode="auto">
          <a:xfrm rot="16200000" flipH="1">
            <a:off x="5854700" y="2311400"/>
            <a:ext cx="228600" cy="254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6" name="AutoShape 38"/>
          <p:cNvCxnSpPr>
            <a:cxnSpLocks noChangeShapeType="1"/>
            <a:stCxn id="33838" idx="2"/>
            <a:endCxn id="33805" idx="0"/>
          </p:cNvCxnSpPr>
          <p:nvPr/>
        </p:nvCxnSpPr>
        <p:spPr bwMode="auto">
          <a:xfrm rot="5400000">
            <a:off x="7086600" y="2324100"/>
            <a:ext cx="228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7" name="AutoShape 39"/>
          <p:cNvCxnSpPr>
            <a:cxnSpLocks noChangeShapeType="1"/>
            <a:stCxn id="33839" idx="2"/>
            <a:endCxn id="33806" idx="0"/>
          </p:cNvCxnSpPr>
          <p:nvPr>
            <p:custDataLst>
              <p:tags r:id="rId17"/>
            </p:custDataLst>
          </p:nvPr>
        </p:nvCxnSpPr>
        <p:spPr bwMode="auto">
          <a:xfrm rot="16200000" flipH="1">
            <a:off x="7683500" y="2311400"/>
            <a:ext cx="228600" cy="254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8" name="Oval 4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543800" y="38100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 pitchFamily="34" charset="0"/>
              </a:rPr>
              <a:t>?=</a:t>
            </a:r>
          </a:p>
        </p:txBody>
      </p:sp>
      <p:sp>
        <p:nvSpPr>
          <p:cNvPr id="33819" name="Oval 4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153400" y="38100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 pitchFamily="34" charset="0"/>
              </a:rPr>
              <a:t>?=</a:t>
            </a:r>
          </a:p>
        </p:txBody>
      </p:sp>
      <p:cxnSp>
        <p:nvCxnSpPr>
          <p:cNvPr id="33820" name="AutoShape 42"/>
          <p:cNvCxnSpPr>
            <a:cxnSpLocks noChangeShapeType="1"/>
            <a:stCxn id="33801" idx="6"/>
            <a:endCxn id="33802" idx="2"/>
          </p:cNvCxnSpPr>
          <p:nvPr/>
        </p:nvCxnSpPr>
        <p:spPr bwMode="auto">
          <a:xfrm>
            <a:off x="3733800" y="2628900"/>
            <a:ext cx="228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1" name="AutoShape 43"/>
          <p:cNvCxnSpPr>
            <a:cxnSpLocks noChangeShapeType="1"/>
            <a:stCxn id="33802" idx="6"/>
            <a:endCxn id="33803" idx="2"/>
          </p:cNvCxnSpPr>
          <p:nvPr/>
        </p:nvCxnSpPr>
        <p:spPr bwMode="auto">
          <a:xfrm>
            <a:off x="4343400" y="2628900"/>
            <a:ext cx="8382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2" name="AutoShape 44"/>
          <p:cNvCxnSpPr>
            <a:cxnSpLocks noChangeShapeType="1"/>
            <a:stCxn id="33803" idx="6"/>
            <a:endCxn id="33804" idx="2"/>
          </p:cNvCxnSpPr>
          <p:nvPr/>
        </p:nvCxnSpPr>
        <p:spPr bwMode="auto">
          <a:xfrm>
            <a:off x="5562600" y="2628900"/>
            <a:ext cx="228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3" name="AutoShape 45"/>
          <p:cNvCxnSpPr>
            <a:cxnSpLocks noChangeShapeType="1"/>
            <a:stCxn id="33804" idx="6"/>
            <a:endCxn id="33805" idx="2"/>
          </p:cNvCxnSpPr>
          <p:nvPr/>
        </p:nvCxnSpPr>
        <p:spPr bwMode="auto">
          <a:xfrm>
            <a:off x="6172200" y="2628900"/>
            <a:ext cx="8382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4" name="AutoShape 46"/>
          <p:cNvCxnSpPr>
            <a:cxnSpLocks noChangeShapeType="1"/>
            <a:stCxn id="33805" idx="6"/>
            <a:endCxn id="33806" idx="2"/>
          </p:cNvCxnSpPr>
          <p:nvPr/>
        </p:nvCxnSpPr>
        <p:spPr bwMode="auto">
          <a:xfrm>
            <a:off x="7391400" y="2628900"/>
            <a:ext cx="228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5" name="AutoShape 47"/>
          <p:cNvCxnSpPr>
            <a:cxnSpLocks noChangeShapeType="1"/>
            <a:stCxn id="33843" idx="2"/>
            <a:endCxn id="33807" idx="2"/>
          </p:cNvCxnSpPr>
          <p:nvPr>
            <p:custDataLst>
              <p:tags r:id="rId20"/>
            </p:custDataLst>
          </p:nvPr>
        </p:nvCxnSpPr>
        <p:spPr bwMode="auto">
          <a:xfrm rot="16200000" flipH="1">
            <a:off x="3632200" y="1536700"/>
            <a:ext cx="1104900" cy="24511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6" name="AutoShape 48"/>
          <p:cNvCxnSpPr>
            <a:cxnSpLocks noChangeShapeType="1"/>
            <a:stCxn id="33807" idx="6"/>
            <a:endCxn id="33808" idx="2"/>
          </p:cNvCxnSpPr>
          <p:nvPr/>
        </p:nvCxnSpPr>
        <p:spPr bwMode="auto">
          <a:xfrm>
            <a:off x="5791200" y="3314700"/>
            <a:ext cx="228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7" name="AutoShape 49"/>
          <p:cNvCxnSpPr>
            <a:cxnSpLocks noChangeShapeType="1"/>
            <a:stCxn id="33808" idx="6"/>
            <a:endCxn id="33809" idx="2"/>
          </p:cNvCxnSpPr>
          <p:nvPr/>
        </p:nvCxnSpPr>
        <p:spPr bwMode="auto">
          <a:xfrm>
            <a:off x="6400800" y="3314700"/>
            <a:ext cx="8382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8" name="AutoShape 50"/>
          <p:cNvCxnSpPr>
            <a:cxnSpLocks noChangeShapeType="1"/>
            <a:stCxn id="33809" idx="6"/>
            <a:endCxn id="33810" idx="2"/>
          </p:cNvCxnSpPr>
          <p:nvPr/>
        </p:nvCxnSpPr>
        <p:spPr bwMode="auto">
          <a:xfrm>
            <a:off x="7620000" y="3314700"/>
            <a:ext cx="228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9" name="AutoShape 51"/>
          <p:cNvCxnSpPr>
            <a:cxnSpLocks noChangeShapeType="1"/>
            <a:stCxn id="33840" idx="2"/>
            <a:endCxn id="33818" idx="2"/>
          </p:cNvCxnSpPr>
          <p:nvPr>
            <p:custDataLst>
              <p:tags r:id="rId21"/>
            </p:custDataLst>
          </p:nvPr>
        </p:nvCxnSpPr>
        <p:spPr bwMode="auto">
          <a:xfrm rot="16200000" flipH="1">
            <a:off x="5270500" y="1727200"/>
            <a:ext cx="1790700" cy="27559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0" name="AutoShape 52"/>
          <p:cNvCxnSpPr>
            <a:cxnSpLocks noChangeShapeType="1"/>
            <a:stCxn id="33818" idx="6"/>
            <a:endCxn id="33819" idx="2"/>
          </p:cNvCxnSpPr>
          <p:nvPr/>
        </p:nvCxnSpPr>
        <p:spPr bwMode="auto">
          <a:xfrm>
            <a:off x="7924800" y="4000500"/>
            <a:ext cx="228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1" name="AutoShape 53"/>
          <p:cNvCxnSpPr>
            <a:cxnSpLocks noChangeShapeType="1"/>
            <a:stCxn id="33803" idx="4"/>
            <a:endCxn id="33807" idx="0"/>
          </p:cNvCxnSpPr>
          <p:nvPr>
            <p:custDataLst>
              <p:tags r:id="rId22"/>
            </p:custDataLst>
          </p:nvPr>
        </p:nvCxnSpPr>
        <p:spPr bwMode="auto">
          <a:xfrm rot="16200000" flipH="1">
            <a:off x="5334000" y="2857500"/>
            <a:ext cx="304800" cy="2286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2" name="AutoShape 54"/>
          <p:cNvCxnSpPr>
            <a:cxnSpLocks noChangeShapeType="1"/>
            <a:stCxn id="33804" idx="4"/>
            <a:endCxn id="33808" idx="0"/>
          </p:cNvCxnSpPr>
          <p:nvPr>
            <p:custDataLst>
              <p:tags r:id="rId23"/>
            </p:custDataLst>
          </p:nvPr>
        </p:nvCxnSpPr>
        <p:spPr bwMode="auto">
          <a:xfrm rot="16200000" flipH="1">
            <a:off x="5943600" y="2857500"/>
            <a:ext cx="304800" cy="2286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3" name="AutoShape 55"/>
          <p:cNvCxnSpPr>
            <a:cxnSpLocks noChangeShapeType="1"/>
            <a:stCxn id="33805" idx="4"/>
            <a:endCxn id="33809" idx="0"/>
          </p:cNvCxnSpPr>
          <p:nvPr>
            <p:custDataLst>
              <p:tags r:id="rId24"/>
            </p:custDataLst>
          </p:nvPr>
        </p:nvCxnSpPr>
        <p:spPr bwMode="auto">
          <a:xfrm rot="16200000" flipH="1">
            <a:off x="7162800" y="2857500"/>
            <a:ext cx="304800" cy="2286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4" name="AutoShape 56"/>
          <p:cNvCxnSpPr>
            <a:cxnSpLocks noChangeShapeType="1"/>
            <a:stCxn id="33806" idx="4"/>
            <a:endCxn id="33810" idx="0"/>
          </p:cNvCxnSpPr>
          <p:nvPr>
            <p:custDataLst>
              <p:tags r:id="rId25"/>
            </p:custDataLst>
          </p:nvPr>
        </p:nvCxnSpPr>
        <p:spPr bwMode="auto">
          <a:xfrm rot="16200000" flipH="1">
            <a:off x="7772400" y="2857500"/>
            <a:ext cx="304800" cy="2286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5" name="AutoShape 57"/>
          <p:cNvCxnSpPr>
            <a:cxnSpLocks noChangeShapeType="1"/>
            <a:stCxn id="33809" idx="4"/>
            <a:endCxn id="33818" idx="0"/>
          </p:cNvCxnSpPr>
          <p:nvPr>
            <p:custDataLst>
              <p:tags r:id="rId26"/>
            </p:custDataLst>
          </p:nvPr>
        </p:nvCxnSpPr>
        <p:spPr bwMode="auto">
          <a:xfrm rot="16200000" flipH="1">
            <a:off x="7429500" y="3505200"/>
            <a:ext cx="304800" cy="3048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6" name="AutoShape 58"/>
          <p:cNvCxnSpPr>
            <a:cxnSpLocks noChangeShapeType="1"/>
            <a:stCxn id="33810" idx="4"/>
            <a:endCxn id="33819" idx="0"/>
          </p:cNvCxnSpPr>
          <p:nvPr>
            <p:custDataLst>
              <p:tags r:id="rId27"/>
            </p:custDataLst>
          </p:nvPr>
        </p:nvCxnSpPr>
        <p:spPr bwMode="auto">
          <a:xfrm rot="16200000" flipH="1">
            <a:off x="8039100" y="3505200"/>
            <a:ext cx="304800" cy="3048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9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Summary: Instruction Flow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 sz="2800" dirty="0" smtClean="0"/>
              <a:t>Fetch group alignment</a:t>
            </a:r>
          </a:p>
          <a:p>
            <a:pPr eaLnBrk="1" hangingPunct="1">
              <a:lnSpc>
                <a:spcPct val="7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70000"/>
              </a:lnSpc>
            </a:pPr>
            <a:r>
              <a:rPr lang="en-US" altLang="en-US" sz="2800" dirty="0" smtClean="0"/>
              <a:t>Target address generation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Branch target buffer</a:t>
            </a:r>
          </a:p>
          <a:p>
            <a:pPr eaLnBrk="1" hangingPunct="1">
              <a:lnSpc>
                <a:spcPct val="7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70000"/>
              </a:lnSpc>
            </a:pPr>
            <a:r>
              <a:rPr lang="en-US" altLang="en-US" sz="2800" dirty="0" smtClean="0"/>
              <a:t>Branch condition prediction</a:t>
            </a:r>
          </a:p>
          <a:p>
            <a:pPr eaLnBrk="1" hangingPunct="1">
              <a:lnSpc>
                <a:spcPct val="7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70000"/>
              </a:lnSpc>
            </a:pPr>
            <a:r>
              <a:rPr lang="en-US" altLang="en-US" sz="2800" dirty="0" smtClean="0"/>
              <a:t>Speculative execution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Tagging/tracking instructions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Recovering from </a:t>
            </a:r>
            <a:r>
              <a:rPr lang="en-US" altLang="en-US" sz="2400" dirty="0" err="1" smtClean="0"/>
              <a:t>mispredicted</a:t>
            </a:r>
            <a:r>
              <a:rPr lang="en-US" altLang="en-US" sz="2400" dirty="0" smtClean="0"/>
              <a:t> branches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Decoding in parallel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1E02B673-207F-4B3B-AE4D-DDA480B14D0F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31</a:t>
            </a:fld>
            <a:endParaRPr lang="en-US" altLang="en-US" sz="14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59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High-IPC Processor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32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73" y="1143000"/>
            <a:ext cx="622992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1329822" y="3276600"/>
            <a:ext cx="3775578" cy="274319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68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Register Data Flow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Parallel pipelines</a:t>
            </a:r>
          </a:p>
          <a:p>
            <a:pPr lvl="1" eaLnBrk="1" hangingPunct="1"/>
            <a:r>
              <a:rPr lang="en-US" altLang="en-US" dirty="0" smtClean="0"/>
              <a:t>Centralized instruction fetch</a:t>
            </a:r>
          </a:p>
          <a:p>
            <a:pPr lvl="1" eaLnBrk="1" hangingPunct="1"/>
            <a:r>
              <a:rPr lang="en-US" altLang="en-US" dirty="0" smtClean="0"/>
              <a:t>Centralized instruction decode</a:t>
            </a:r>
          </a:p>
          <a:p>
            <a:pPr eaLnBrk="1" hangingPunct="1"/>
            <a:r>
              <a:rPr lang="en-US" altLang="en-US" dirty="0" smtClean="0"/>
              <a:t>Diversified execution pipelines</a:t>
            </a:r>
          </a:p>
          <a:p>
            <a:pPr lvl="1" eaLnBrk="1" hangingPunct="1"/>
            <a:r>
              <a:rPr lang="en-US" altLang="en-US" dirty="0" smtClean="0"/>
              <a:t>Distributed instruction execution</a:t>
            </a:r>
          </a:p>
          <a:p>
            <a:pPr eaLnBrk="1" hangingPunct="1"/>
            <a:r>
              <a:rPr lang="en-US" altLang="en-US" dirty="0" smtClean="0"/>
              <a:t>Data dependence linking</a:t>
            </a:r>
          </a:p>
          <a:p>
            <a:pPr lvl="1" eaLnBrk="1" hangingPunct="1"/>
            <a:r>
              <a:rPr lang="en-US" altLang="en-US" dirty="0" smtClean="0"/>
              <a:t>Register renaming to resolve true/false dependences</a:t>
            </a:r>
          </a:p>
          <a:p>
            <a:pPr lvl="1" eaLnBrk="1" hangingPunct="1"/>
            <a:r>
              <a:rPr lang="en-US" altLang="en-US" dirty="0" smtClean="0"/>
              <a:t>Issue logic to support out-of-order issue</a:t>
            </a:r>
          </a:p>
          <a:p>
            <a:pPr lvl="1" eaLnBrk="1" hangingPunct="1"/>
            <a:r>
              <a:rPr lang="en-US" altLang="en-US" dirty="0" smtClean="0"/>
              <a:t>Reorder buffer to maintain precise state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AE6D05EC-8808-4D5A-BEAC-6C8C9CFB78B7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33</a:t>
            </a:fld>
            <a:endParaRPr lang="en-US" altLang="en-US" sz="1400" smtClean="0"/>
          </a:p>
        </p:txBody>
      </p:sp>
      <p:pic>
        <p:nvPicPr>
          <p:cNvPr id="5" name="Picture 3" descr="she70647_03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270" y="1295400"/>
            <a:ext cx="291933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7010400" y="1143000"/>
            <a:ext cx="1143000" cy="14478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6384954" y="2968956"/>
            <a:ext cx="2606646" cy="6477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6394395" y="2668420"/>
            <a:ext cx="2606646" cy="30053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03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Issue Queues and Execution Lanes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2F51DF9F-6B76-4853-8BAA-B4B65D540A24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34</a:t>
            </a:fld>
            <a:endParaRPr lang="en-US" altLang="en-US" sz="140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28600" y="1905000"/>
            <a:ext cx="8229600" cy="3105150"/>
            <a:chOff x="228600" y="1905000"/>
            <a:chExt cx="8229600" cy="3105150"/>
          </a:xfrm>
        </p:grpSpPr>
        <p:pic>
          <p:nvPicPr>
            <p:cNvPr id="5122" name="Picture 2" descr="http://regmedia.co.uk/2011/10/20/arm_a15_pipeline_large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905000"/>
              <a:ext cx="8229600" cy="3105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324600" y="4645223"/>
              <a:ext cx="19868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Source: theregister.co.uk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85800" y="1912371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ARM Cortex A15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3810000" y="1912370"/>
            <a:ext cx="1295400" cy="319302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49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Program Data Dependences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1905000"/>
            <a:ext cx="53371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True dependence (RAW)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j cannot execute until 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 produces its result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Anti-dependence (WAR)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j cannot write its result until 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 has read its sources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Output dependence (WAW)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j cannot write its result until 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 has written its result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9EE6C46-03E2-4E61-83DB-E49ED57C8D31}" type="slidenum">
              <a:rPr lang="en-US" smtClean="0"/>
              <a:pPr lvl="1">
                <a:defRPr/>
              </a:pPr>
              <a:t>35</a:t>
            </a:fld>
            <a:endParaRPr lang="en-US">
              <a:latin typeface="+mn-lt"/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5943600" y="1981200"/>
          <a:ext cx="2743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4" name="Equation" r:id="rId6" imgW="1002865" imgH="203112" progId="Equation.3">
                  <p:embed/>
                </p:oleObj>
              </mc:Choice>
              <mc:Fallback>
                <p:oleObj name="Equation" r:id="rId6" imgW="100286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981200"/>
                        <a:ext cx="2743200" cy="5540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5943600" y="3276600"/>
          <a:ext cx="2743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5" name="Equation" r:id="rId8" imgW="1002865" imgH="203112" progId="Equation.3">
                  <p:embed/>
                </p:oleObj>
              </mc:Choice>
              <mc:Fallback>
                <p:oleObj name="Equation" r:id="rId8" imgW="100286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76600"/>
                        <a:ext cx="2743200" cy="5540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019800" y="4648200"/>
          <a:ext cx="27781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6" name="Equation" r:id="rId10" imgW="1016000" imgH="203200" progId="Equation.3">
                  <p:embed/>
                </p:oleObj>
              </mc:Choice>
              <mc:Fallback>
                <p:oleObj name="Equation" r:id="rId10" imgW="1016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648200"/>
                        <a:ext cx="2778125" cy="5540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41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Register Data Dependences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Program data dependences cause hazards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True dependences (RAW)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 smtClean="0"/>
              <a:t>Antidependences</a:t>
            </a:r>
            <a:r>
              <a:rPr lang="en-US" altLang="en-US" dirty="0" smtClean="0"/>
              <a:t> (WAR)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Output dependences (WAW)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When are registers read and written?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Out of program order to extract maximum ILP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Hence, any and all of these can occur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Solution to all three: </a:t>
            </a:r>
            <a:r>
              <a:rPr lang="en-US" altLang="en-US" dirty="0" smtClean="0">
                <a:solidFill>
                  <a:srgbClr val="FF3300"/>
                </a:solidFill>
              </a:rPr>
              <a:t>register renaming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145433B3-29E6-45A6-93B3-B2A753542111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36</a:t>
            </a:fld>
            <a:endParaRPr lang="en-US" altLang="en-US" sz="14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06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Register Renaming: WAR/WAW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652588"/>
            <a:ext cx="7696200" cy="42672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Widely employed (Core i7, Cortex A15, …)</a:t>
            </a:r>
          </a:p>
          <a:p>
            <a:pPr eaLnBrk="1" hangingPunct="1"/>
            <a:r>
              <a:rPr lang="en-US" altLang="en-US" sz="2800" dirty="0" smtClean="0"/>
              <a:t>Resolving WAR/WAW:</a:t>
            </a:r>
          </a:p>
          <a:p>
            <a:pPr lvl="1" eaLnBrk="1" hangingPunct="1"/>
            <a:r>
              <a:rPr lang="en-US" altLang="en-US" sz="2400" dirty="0" smtClean="0"/>
              <a:t>Each register write gets unique “</a:t>
            </a:r>
            <a:r>
              <a:rPr lang="en-US" altLang="en-US" sz="2400" dirty="0" smtClean="0">
                <a:solidFill>
                  <a:srgbClr val="FF3300"/>
                </a:solidFill>
              </a:rPr>
              <a:t>rename register</a:t>
            </a:r>
            <a:r>
              <a:rPr lang="en-US" altLang="en-US" sz="2400" dirty="0" smtClean="0"/>
              <a:t>”</a:t>
            </a:r>
          </a:p>
          <a:p>
            <a:pPr lvl="1" eaLnBrk="1" hangingPunct="1"/>
            <a:r>
              <a:rPr lang="en-US" altLang="en-US" sz="2400" dirty="0" smtClean="0"/>
              <a:t>Writes are </a:t>
            </a:r>
            <a:r>
              <a:rPr lang="en-US" altLang="en-US" sz="2400" dirty="0" smtClean="0">
                <a:solidFill>
                  <a:srgbClr val="FF3300"/>
                </a:solidFill>
              </a:rPr>
              <a:t>committed in program order</a:t>
            </a:r>
            <a:r>
              <a:rPr lang="en-US" altLang="en-US" sz="2400" dirty="0" smtClean="0"/>
              <a:t> at </a:t>
            </a:r>
            <a:r>
              <a:rPr lang="en-US" altLang="en-US" sz="2400" dirty="0" err="1" smtClean="0">
                <a:solidFill>
                  <a:srgbClr val="FF3300"/>
                </a:solidFill>
              </a:rPr>
              <a:t>Writeback</a:t>
            </a:r>
            <a:endParaRPr lang="en-US" altLang="en-US" sz="2400" dirty="0" smtClean="0">
              <a:solidFill>
                <a:srgbClr val="FF3300"/>
              </a:solidFill>
            </a:endParaRPr>
          </a:p>
          <a:p>
            <a:pPr lvl="1" eaLnBrk="1" hangingPunct="1"/>
            <a:r>
              <a:rPr lang="en-US" altLang="en-US" sz="2400" dirty="0" smtClean="0"/>
              <a:t>WAR and WAW are not an issue</a:t>
            </a:r>
          </a:p>
          <a:p>
            <a:pPr lvl="2" eaLnBrk="1" hangingPunct="1"/>
            <a:r>
              <a:rPr lang="en-US" altLang="en-US" sz="2000" dirty="0" smtClean="0"/>
              <a:t>All updates to “architected state” delayed till </a:t>
            </a:r>
            <a:r>
              <a:rPr lang="en-US" altLang="en-US" sz="2000" dirty="0" err="1" smtClean="0"/>
              <a:t>writeback</a:t>
            </a:r>
            <a:endParaRPr lang="en-US" altLang="en-US" sz="2000" dirty="0" smtClean="0"/>
          </a:p>
          <a:p>
            <a:pPr lvl="2" eaLnBrk="1" hangingPunct="1"/>
            <a:r>
              <a:rPr lang="en-US" altLang="en-US" sz="2000" dirty="0" err="1" smtClean="0">
                <a:solidFill>
                  <a:srgbClr val="FF3300"/>
                </a:solidFill>
              </a:rPr>
              <a:t>Writeback</a:t>
            </a:r>
            <a:r>
              <a:rPr lang="en-US" altLang="en-US" sz="2000" dirty="0" smtClean="0">
                <a:solidFill>
                  <a:srgbClr val="FF3300"/>
                </a:solidFill>
              </a:rPr>
              <a:t> stage always later than read stage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FF3300"/>
                </a:solidFill>
              </a:rPr>
              <a:t>Reorder Buffer (ROB)</a:t>
            </a:r>
            <a:r>
              <a:rPr lang="en-US" altLang="en-US" sz="2400" dirty="0" smtClean="0"/>
              <a:t> enforces in-order </a:t>
            </a:r>
            <a:r>
              <a:rPr lang="en-US" altLang="en-US" sz="2400" dirty="0" err="1" smtClean="0"/>
              <a:t>writeback</a:t>
            </a:r>
            <a:endParaRPr lang="en-US" altLang="en-US" sz="2400" dirty="0" smtClean="0"/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99616C65-BFC7-4C98-AB11-BEE80FAF0A4F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37</a:t>
            </a:fld>
            <a:endParaRPr lang="en-US" altLang="en-US" sz="1400" smtClean="0"/>
          </a:p>
        </p:txBody>
      </p:sp>
      <p:sp>
        <p:nvSpPr>
          <p:cNvPr id="49971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43200" y="5410200"/>
            <a:ext cx="5257800" cy="1019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Helvetica" pitchFamily="34" charset="0"/>
              </a:rPr>
              <a:t>Add R3 &lt;= …		</a:t>
            </a:r>
            <a:r>
              <a:rPr lang="en-US" altLang="en-US" sz="2000">
                <a:solidFill>
                  <a:srgbClr val="FF3300"/>
                </a:solidFill>
                <a:latin typeface="Helvetica" pitchFamily="34" charset="0"/>
              </a:rPr>
              <a:t>P32</a:t>
            </a:r>
            <a:r>
              <a:rPr lang="en-US" altLang="en-US" sz="2000">
                <a:latin typeface="Helvetica" pitchFamily="34" charset="0"/>
              </a:rPr>
              <a:t> &lt;=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Helvetica" pitchFamily="34" charset="0"/>
              </a:rPr>
              <a:t>Sub R4 &lt;= …		</a:t>
            </a:r>
            <a:r>
              <a:rPr lang="en-US" altLang="en-US" sz="2000">
                <a:solidFill>
                  <a:srgbClr val="FF3300"/>
                </a:solidFill>
                <a:latin typeface="Helvetica" pitchFamily="34" charset="0"/>
              </a:rPr>
              <a:t>P33</a:t>
            </a:r>
            <a:r>
              <a:rPr lang="en-US" altLang="en-US" sz="2000">
                <a:latin typeface="Helvetica" pitchFamily="34" charset="0"/>
              </a:rPr>
              <a:t> &lt;=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Helvetica" pitchFamily="34" charset="0"/>
              </a:rPr>
              <a:t>And R3 &lt;= …		</a:t>
            </a:r>
            <a:r>
              <a:rPr lang="en-US" altLang="en-US" sz="2000">
                <a:solidFill>
                  <a:srgbClr val="FF3300"/>
                </a:solidFill>
                <a:latin typeface="Helvetica" pitchFamily="34" charset="0"/>
              </a:rPr>
              <a:t>P35</a:t>
            </a:r>
            <a:r>
              <a:rPr lang="en-US" altLang="en-US" sz="2000">
                <a:latin typeface="Helvetica" pitchFamily="34" charset="0"/>
              </a:rPr>
              <a:t> &lt;= 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Register Renaming: RAW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676400"/>
            <a:ext cx="7772400" cy="3048000"/>
          </a:xfrm>
        </p:spPr>
        <p:txBody>
          <a:bodyPr/>
          <a:lstStyle/>
          <a:p>
            <a:pPr eaLnBrk="1" hangingPunct="1"/>
            <a:r>
              <a:rPr lang="en-US" altLang="en-US" smtClean="0"/>
              <a:t>In order, at dispatch:</a:t>
            </a:r>
          </a:p>
          <a:p>
            <a:pPr lvl="1" eaLnBrk="1" hangingPunct="1"/>
            <a:r>
              <a:rPr lang="en-US" altLang="en-US" smtClean="0"/>
              <a:t>Source registers checked to see if “in flight”</a:t>
            </a:r>
          </a:p>
          <a:p>
            <a:pPr lvl="2" eaLnBrk="1" hangingPunct="1"/>
            <a:r>
              <a:rPr lang="en-US" altLang="en-US" smtClean="0"/>
              <a:t>Register map table keeps track of this</a:t>
            </a:r>
          </a:p>
          <a:p>
            <a:pPr lvl="2" eaLnBrk="1" hangingPunct="1"/>
            <a:r>
              <a:rPr lang="en-US" altLang="en-US" smtClean="0"/>
              <a:t>If not in flight, can be read from the register file</a:t>
            </a:r>
          </a:p>
          <a:p>
            <a:pPr lvl="2" eaLnBrk="1" hangingPunct="1"/>
            <a:r>
              <a:rPr lang="en-US" altLang="en-US" smtClean="0"/>
              <a:t>If in flight, look up “rename register” tag (IOU)</a:t>
            </a:r>
          </a:p>
          <a:p>
            <a:pPr lvl="1" eaLnBrk="1" hangingPunct="1"/>
            <a:r>
              <a:rPr lang="en-US" altLang="en-US" smtClean="0"/>
              <a:t>Then, allocate new register for register write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62409BDF-4DCA-4B81-BEF2-358EC93B2021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38</a:t>
            </a:fld>
            <a:endParaRPr lang="en-US" altLang="en-US" sz="1400" smtClean="0"/>
          </a:p>
        </p:txBody>
      </p:sp>
      <p:sp>
        <p:nvSpPr>
          <p:cNvPr id="49357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5181600"/>
            <a:ext cx="5257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Helvetica" pitchFamily="34" charset="0"/>
              </a:rPr>
              <a:t>Add R3 &lt;= R2 + R1	</a:t>
            </a:r>
            <a:r>
              <a:rPr lang="en-US" altLang="en-US" sz="2000" dirty="0">
                <a:solidFill>
                  <a:srgbClr val="FF3300"/>
                </a:solidFill>
                <a:latin typeface="Helvetica" pitchFamily="34" charset="0"/>
              </a:rPr>
              <a:t>P32</a:t>
            </a:r>
            <a:r>
              <a:rPr lang="en-US" altLang="en-US" sz="2000" dirty="0">
                <a:latin typeface="Helvetica" pitchFamily="34" charset="0"/>
              </a:rPr>
              <a:t> &lt;= P2 + P1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Helvetica" pitchFamily="34" charset="0"/>
              </a:rPr>
              <a:t>Sub R4 &lt;= R3 + R1	</a:t>
            </a:r>
            <a:r>
              <a:rPr lang="en-US" altLang="en-US" sz="2000" dirty="0">
                <a:solidFill>
                  <a:srgbClr val="FF3300"/>
                </a:solidFill>
                <a:latin typeface="Helvetica" pitchFamily="34" charset="0"/>
              </a:rPr>
              <a:t>P33</a:t>
            </a:r>
            <a:r>
              <a:rPr lang="en-US" altLang="en-US" sz="2000" dirty="0">
                <a:latin typeface="Helvetica" pitchFamily="34" charset="0"/>
              </a:rPr>
              <a:t> &lt;= </a:t>
            </a:r>
            <a:r>
              <a:rPr lang="en-US" altLang="en-US" sz="2000" dirty="0">
                <a:solidFill>
                  <a:srgbClr val="FF3300"/>
                </a:solidFill>
                <a:latin typeface="Helvetica" pitchFamily="34" charset="0"/>
              </a:rPr>
              <a:t>P32</a:t>
            </a:r>
            <a:r>
              <a:rPr lang="en-US" altLang="en-US" sz="2000" dirty="0">
                <a:latin typeface="Helvetica" pitchFamily="34" charset="0"/>
              </a:rPr>
              <a:t> </a:t>
            </a:r>
            <a:r>
              <a:rPr lang="en-US" altLang="en-US" sz="2000" dirty="0" smtClean="0">
                <a:latin typeface="Helvetica" pitchFamily="34" charset="0"/>
              </a:rPr>
              <a:t>- </a:t>
            </a:r>
            <a:r>
              <a:rPr lang="en-US" altLang="en-US" sz="2000" dirty="0">
                <a:latin typeface="Helvetica" pitchFamily="34" charset="0"/>
              </a:rPr>
              <a:t>P1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Helvetica" pitchFamily="34" charset="0"/>
              </a:rPr>
              <a:t>And R3 &lt;= R4 &amp; R2	</a:t>
            </a:r>
            <a:r>
              <a:rPr lang="en-US" altLang="en-US" sz="2000" dirty="0">
                <a:solidFill>
                  <a:srgbClr val="FF3300"/>
                </a:solidFill>
                <a:latin typeface="Helvetica" pitchFamily="34" charset="0"/>
              </a:rPr>
              <a:t>P35</a:t>
            </a:r>
            <a:r>
              <a:rPr lang="en-US" altLang="en-US" sz="2000" dirty="0">
                <a:latin typeface="Helvetica" pitchFamily="34" charset="0"/>
              </a:rPr>
              <a:t> &lt;= </a:t>
            </a:r>
            <a:r>
              <a:rPr lang="en-US" altLang="en-US" sz="2000" dirty="0">
                <a:solidFill>
                  <a:srgbClr val="FF3300"/>
                </a:solidFill>
                <a:latin typeface="Helvetica" pitchFamily="34" charset="0"/>
              </a:rPr>
              <a:t>P33</a:t>
            </a:r>
            <a:r>
              <a:rPr lang="en-US" altLang="en-US" sz="2000" dirty="0">
                <a:latin typeface="Helvetica" pitchFamily="34" charset="0"/>
              </a:rPr>
              <a:t> </a:t>
            </a:r>
            <a:r>
              <a:rPr lang="en-US" altLang="en-US" sz="2000" dirty="0" smtClean="0">
                <a:latin typeface="Helvetica" pitchFamily="34" charset="0"/>
              </a:rPr>
              <a:t>&amp; </a:t>
            </a:r>
            <a:r>
              <a:rPr lang="en-US" altLang="en-US" sz="2000" dirty="0">
                <a:latin typeface="Helvetica" pitchFamily="34" charset="0"/>
              </a:rPr>
              <a:t>P2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715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Register Renaming: RAW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Advance instruction to instruction queue</a:t>
            </a:r>
          </a:p>
          <a:p>
            <a:pPr lvl="1" eaLnBrk="1" hangingPunct="1"/>
            <a:r>
              <a:rPr lang="en-US" altLang="en-US" smtClean="0"/>
              <a:t>Wait for rename register tag to trigger issue</a:t>
            </a:r>
          </a:p>
          <a:p>
            <a:pPr eaLnBrk="1" hangingPunct="1"/>
            <a:r>
              <a:rPr lang="en-US" altLang="en-US" smtClean="0"/>
              <a:t>Issue queue/reservation station enables out-of-order issue</a:t>
            </a:r>
          </a:p>
          <a:p>
            <a:pPr lvl="1" eaLnBrk="1" hangingPunct="1"/>
            <a:r>
              <a:rPr lang="en-US" altLang="en-US" smtClean="0"/>
              <a:t>Newer instructions can bypass stalled instructions</a:t>
            </a:r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A7DA0D86-8D6A-46A1-8522-6655BA785DA0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39</a:t>
            </a:fld>
            <a:endParaRPr lang="en-US" altLang="en-US" sz="140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143000" y="4343400"/>
            <a:ext cx="6553200" cy="2209800"/>
            <a:chOff x="228600" y="1905000"/>
            <a:chExt cx="8229600" cy="3105150"/>
          </a:xfrm>
        </p:grpSpPr>
        <p:pic>
          <p:nvPicPr>
            <p:cNvPr id="6" name="Picture 2" descr="http://regmedia.co.uk/2011/10/20/arm_a15_pipeline_larg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905000"/>
              <a:ext cx="8229600" cy="3105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324600" y="4645223"/>
              <a:ext cx="19868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Source: theregister.co.uk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06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Limitations of Scalar Pipelines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417638"/>
            <a:ext cx="8229600" cy="49387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Scalar upper bound on throughput</a:t>
            </a:r>
          </a:p>
          <a:p>
            <a:pPr lvl="1"/>
            <a:r>
              <a:rPr lang="en-US" altLang="en-US" dirty="0" smtClean="0"/>
              <a:t>IPC &lt;= 1 or CPI &gt;= 1</a:t>
            </a:r>
            <a:endParaRPr lang="en-US" altLang="en-US" dirty="0" smtClean="0">
              <a:solidFill>
                <a:srgbClr val="FF3300"/>
              </a:solidFill>
            </a:endParaRPr>
          </a:p>
          <a:p>
            <a:endParaRPr lang="en-US" altLang="en-US" dirty="0" smtClean="0"/>
          </a:p>
          <a:p>
            <a:r>
              <a:rPr lang="en-US" altLang="en-US" dirty="0"/>
              <a:t>Rigid pipeline stall policy</a:t>
            </a:r>
          </a:p>
          <a:p>
            <a:pPr lvl="1"/>
            <a:r>
              <a:rPr lang="en-US" altLang="en-US" dirty="0"/>
              <a:t>One stalled instruction stalls entire pipeline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Limited hardware parallelism</a:t>
            </a:r>
          </a:p>
          <a:p>
            <a:pPr lvl="1"/>
            <a:r>
              <a:rPr lang="en-US" altLang="en-US" dirty="0" smtClean="0"/>
              <a:t>Only temporal (across pipeline stages)</a:t>
            </a:r>
          </a:p>
          <a:p>
            <a:pPr lvl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89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34" charset="-127"/>
              </a:rPr>
              <a:t>Instruction scheduling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sz="2800" smtClean="0">
                <a:ea typeface="굴림" pitchFamily="34" charset="-127"/>
              </a:rPr>
              <a:t>A process of mapping a series of instructions into execution resources</a:t>
            </a:r>
          </a:p>
          <a:p>
            <a:pPr lvl="1" eaLnBrk="1" hangingPunct="1"/>
            <a:r>
              <a:rPr lang="en-US" altLang="ko-KR" sz="2400" smtClean="0">
                <a:ea typeface="굴림" pitchFamily="34" charset="-127"/>
              </a:rPr>
              <a:t>Decides </a:t>
            </a:r>
            <a:r>
              <a:rPr lang="en-US" altLang="ko-KR" sz="2400" smtClean="0">
                <a:solidFill>
                  <a:schemeClr val="hlink"/>
                </a:solidFill>
                <a:ea typeface="굴림" pitchFamily="34" charset="-127"/>
              </a:rPr>
              <a:t>when</a:t>
            </a:r>
            <a:r>
              <a:rPr lang="en-US" altLang="ko-KR" sz="2400" smtClean="0">
                <a:ea typeface="굴림" pitchFamily="34" charset="-127"/>
              </a:rPr>
              <a:t> and </a:t>
            </a:r>
            <a:r>
              <a:rPr lang="en-US" altLang="ko-KR" sz="2400" smtClean="0">
                <a:solidFill>
                  <a:schemeClr val="hlink"/>
                </a:solidFill>
                <a:ea typeface="굴림" pitchFamily="34" charset="-127"/>
              </a:rPr>
              <a:t>where</a:t>
            </a:r>
            <a:r>
              <a:rPr lang="en-US" altLang="ko-KR" sz="2400" smtClean="0">
                <a:ea typeface="굴림" pitchFamily="34" charset="-127"/>
              </a:rPr>
              <a:t> an instruction is executed</a:t>
            </a:r>
          </a:p>
        </p:txBody>
      </p:sp>
      <p:sp>
        <p:nvSpPr>
          <p:cNvPr id="7172" name="Rectangle 45"/>
          <p:cNvSpPr>
            <a:spLocks noChangeArrowheads="1"/>
          </p:cNvSpPr>
          <p:nvPr/>
        </p:nvSpPr>
        <p:spPr bwMode="auto">
          <a:xfrm>
            <a:off x="457200" y="3048000"/>
            <a:ext cx="4038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altLang="ko-KR" sz="2400">
                <a:ea typeface="굴림" pitchFamily="34" charset="-127"/>
              </a:rPr>
              <a:t>Data dependence graph</a:t>
            </a:r>
          </a:p>
        </p:txBody>
      </p:sp>
      <p:grpSp>
        <p:nvGrpSpPr>
          <p:cNvPr id="7173" name="Group 87"/>
          <p:cNvGrpSpPr>
            <a:grpSpLocks/>
          </p:cNvGrpSpPr>
          <p:nvPr/>
        </p:nvGrpSpPr>
        <p:grpSpPr bwMode="auto">
          <a:xfrm>
            <a:off x="1447800" y="3581400"/>
            <a:ext cx="1828800" cy="1828800"/>
            <a:chOff x="624" y="2592"/>
            <a:chExt cx="1152" cy="1152"/>
          </a:xfrm>
        </p:grpSpPr>
        <p:sp>
          <p:nvSpPr>
            <p:cNvPr id="7203" name="Oval 46"/>
            <p:cNvSpPr>
              <a:spLocks noChangeArrowheads="1"/>
            </p:cNvSpPr>
            <p:nvPr/>
          </p:nvSpPr>
          <p:spPr bwMode="auto">
            <a:xfrm>
              <a:off x="624" y="2592"/>
              <a:ext cx="288" cy="2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>
                  <a:ea typeface="굴림" pitchFamily="34" charset="-127"/>
                </a:rPr>
                <a:t>1</a:t>
              </a:r>
            </a:p>
          </p:txBody>
        </p:sp>
        <p:sp>
          <p:nvSpPr>
            <p:cNvPr id="7204" name="Oval 47"/>
            <p:cNvSpPr>
              <a:spLocks noChangeArrowheads="1"/>
            </p:cNvSpPr>
            <p:nvPr/>
          </p:nvSpPr>
          <p:spPr bwMode="auto">
            <a:xfrm>
              <a:off x="624" y="3024"/>
              <a:ext cx="288" cy="2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>
                  <a:ea typeface="굴림" pitchFamily="34" charset="-127"/>
                </a:rPr>
                <a:t>2</a:t>
              </a:r>
            </a:p>
          </p:txBody>
        </p:sp>
        <p:sp>
          <p:nvSpPr>
            <p:cNvPr id="7205" name="Oval 48"/>
            <p:cNvSpPr>
              <a:spLocks noChangeArrowheads="1"/>
            </p:cNvSpPr>
            <p:nvPr/>
          </p:nvSpPr>
          <p:spPr bwMode="auto">
            <a:xfrm>
              <a:off x="1056" y="3024"/>
              <a:ext cx="288" cy="2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>
                  <a:ea typeface="굴림" pitchFamily="34" charset="-127"/>
                </a:rPr>
                <a:t>3</a:t>
              </a:r>
            </a:p>
          </p:txBody>
        </p:sp>
        <p:sp>
          <p:nvSpPr>
            <p:cNvPr id="7206" name="Oval 49"/>
            <p:cNvSpPr>
              <a:spLocks noChangeArrowheads="1"/>
            </p:cNvSpPr>
            <p:nvPr/>
          </p:nvSpPr>
          <p:spPr bwMode="auto">
            <a:xfrm>
              <a:off x="1488" y="3024"/>
              <a:ext cx="288" cy="2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>
                  <a:ea typeface="굴림" pitchFamily="34" charset="-127"/>
                </a:rPr>
                <a:t>4</a:t>
              </a:r>
            </a:p>
          </p:txBody>
        </p:sp>
        <p:sp>
          <p:nvSpPr>
            <p:cNvPr id="7207" name="Oval 50"/>
            <p:cNvSpPr>
              <a:spLocks noChangeArrowheads="1"/>
            </p:cNvSpPr>
            <p:nvPr/>
          </p:nvSpPr>
          <p:spPr bwMode="auto">
            <a:xfrm>
              <a:off x="624" y="3456"/>
              <a:ext cx="288" cy="2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>
                  <a:ea typeface="굴림" pitchFamily="34" charset="-127"/>
                </a:rPr>
                <a:t>5</a:t>
              </a:r>
            </a:p>
          </p:txBody>
        </p:sp>
        <p:sp>
          <p:nvSpPr>
            <p:cNvPr id="7208" name="Oval 51"/>
            <p:cNvSpPr>
              <a:spLocks noChangeArrowheads="1"/>
            </p:cNvSpPr>
            <p:nvPr/>
          </p:nvSpPr>
          <p:spPr bwMode="auto">
            <a:xfrm>
              <a:off x="1056" y="3456"/>
              <a:ext cx="288" cy="2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>
                  <a:ea typeface="굴림" pitchFamily="34" charset="-127"/>
                </a:rPr>
                <a:t>6</a:t>
              </a:r>
            </a:p>
          </p:txBody>
        </p:sp>
        <p:sp>
          <p:nvSpPr>
            <p:cNvPr id="7209" name="Line 52"/>
            <p:cNvSpPr>
              <a:spLocks noChangeShapeType="1"/>
            </p:cNvSpPr>
            <p:nvPr/>
          </p:nvSpPr>
          <p:spPr bwMode="auto">
            <a:xfrm>
              <a:off x="768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Line 53"/>
            <p:cNvSpPr>
              <a:spLocks noChangeShapeType="1"/>
            </p:cNvSpPr>
            <p:nvPr/>
          </p:nvSpPr>
          <p:spPr bwMode="auto">
            <a:xfrm>
              <a:off x="864" y="2832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Line 54"/>
            <p:cNvSpPr>
              <a:spLocks noChangeShapeType="1"/>
            </p:cNvSpPr>
            <p:nvPr/>
          </p:nvSpPr>
          <p:spPr bwMode="auto">
            <a:xfrm>
              <a:off x="912" y="2784"/>
              <a:ext cx="672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2" name="Line 55"/>
            <p:cNvSpPr>
              <a:spLocks noChangeShapeType="1"/>
            </p:cNvSpPr>
            <p:nvPr/>
          </p:nvSpPr>
          <p:spPr bwMode="auto">
            <a:xfrm>
              <a:off x="768" y="331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3" name="Line 56"/>
            <p:cNvSpPr>
              <a:spLocks noChangeShapeType="1"/>
            </p:cNvSpPr>
            <p:nvPr/>
          </p:nvSpPr>
          <p:spPr bwMode="auto">
            <a:xfrm>
              <a:off x="1200" y="331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4" name="Line 57"/>
            <p:cNvSpPr>
              <a:spLocks noChangeShapeType="1"/>
            </p:cNvSpPr>
            <p:nvPr/>
          </p:nvSpPr>
          <p:spPr bwMode="auto">
            <a:xfrm flipH="1">
              <a:off x="1296" y="3312"/>
              <a:ext cx="33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74" name="Group 58"/>
          <p:cNvGrpSpPr>
            <a:grpSpLocks/>
          </p:cNvGrpSpPr>
          <p:nvPr/>
        </p:nvGrpSpPr>
        <p:grpSpPr bwMode="auto">
          <a:xfrm>
            <a:off x="5410200" y="3429000"/>
            <a:ext cx="2667000" cy="2819400"/>
            <a:chOff x="2832" y="912"/>
            <a:chExt cx="1680" cy="3024"/>
          </a:xfrm>
        </p:grpSpPr>
        <p:grpSp>
          <p:nvGrpSpPr>
            <p:cNvPr id="7176" name="Group 59"/>
            <p:cNvGrpSpPr>
              <a:grpSpLocks/>
            </p:cNvGrpSpPr>
            <p:nvPr/>
          </p:nvGrpSpPr>
          <p:grpSpPr bwMode="auto">
            <a:xfrm>
              <a:off x="3360" y="912"/>
              <a:ext cx="1152" cy="3024"/>
              <a:chOff x="3360" y="912"/>
              <a:chExt cx="1152" cy="2592"/>
            </a:xfrm>
          </p:grpSpPr>
          <p:sp>
            <p:nvSpPr>
              <p:cNvPr id="7200" name="Line 60"/>
              <p:cNvSpPr>
                <a:spLocks noChangeShapeType="1"/>
              </p:cNvSpPr>
              <p:nvPr/>
            </p:nvSpPr>
            <p:spPr bwMode="auto">
              <a:xfrm>
                <a:off x="3360" y="912"/>
                <a:ext cx="0" cy="25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1" name="Line 61"/>
              <p:cNvSpPr>
                <a:spLocks noChangeShapeType="1"/>
              </p:cNvSpPr>
              <p:nvPr/>
            </p:nvSpPr>
            <p:spPr bwMode="auto">
              <a:xfrm>
                <a:off x="3936" y="912"/>
                <a:ext cx="0" cy="25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2" name="Line 62"/>
              <p:cNvSpPr>
                <a:spLocks noChangeShapeType="1"/>
              </p:cNvSpPr>
              <p:nvPr/>
            </p:nvSpPr>
            <p:spPr bwMode="auto">
              <a:xfrm>
                <a:off x="4512" y="912"/>
                <a:ext cx="0" cy="25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77" name="Group 63"/>
            <p:cNvGrpSpPr>
              <a:grpSpLocks/>
            </p:cNvGrpSpPr>
            <p:nvPr/>
          </p:nvGrpSpPr>
          <p:grpSpPr bwMode="auto">
            <a:xfrm>
              <a:off x="2832" y="1392"/>
              <a:ext cx="1680" cy="1872"/>
              <a:chOff x="2832" y="1392"/>
              <a:chExt cx="2064" cy="1872"/>
            </a:xfrm>
          </p:grpSpPr>
          <p:sp>
            <p:nvSpPr>
              <p:cNvPr id="7196" name="Line 64"/>
              <p:cNvSpPr>
                <a:spLocks noChangeShapeType="1"/>
              </p:cNvSpPr>
              <p:nvPr/>
            </p:nvSpPr>
            <p:spPr bwMode="auto">
              <a:xfrm>
                <a:off x="2832" y="1392"/>
                <a:ext cx="20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7" name="Line 65"/>
              <p:cNvSpPr>
                <a:spLocks noChangeShapeType="1"/>
              </p:cNvSpPr>
              <p:nvPr/>
            </p:nvSpPr>
            <p:spPr bwMode="auto">
              <a:xfrm>
                <a:off x="2832" y="2016"/>
                <a:ext cx="20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8" name="Line 66"/>
              <p:cNvSpPr>
                <a:spLocks noChangeShapeType="1"/>
              </p:cNvSpPr>
              <p:nvPr/>
            </p:nvSpPr>
            <p:spPr bwMode="auto">
              <a:xfrm>
                <a:off x="2832" y="2640"/>
                <a:ext cx="20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9" name="Line 67"/>
              <p:cNvSpPr>
                <a:spLocks noChangeShapeType="1"/>
              </p:cNvSpPr>
              <p:nvPr/>
            </p:nvSpPr>
            <p:spPr bwMode="auto">
              <a:xfrm>
                <a:off x="2832" y="3264"/>
                <a:ext cx="20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8" name="Text Box 68"/>
            <p:cNvSpPr txBox="1">
              <a:spLocks noChangeArrowheads="1"/>
            </p:cNvSpPr>
            <p:nvPr/>
          </p:nvSpPr>
          <p:spPr bwMode="auto">
            <a:xfrm>
              <a:off x="3456" y="912"/>
              <a:ext cx="38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 dirty="0">
                  <a:ea typeface="굴림" pitchFamily="34" charset="-127"/>
                </a:rPr>
                <a:t>FU0</a:t>
              </a:r>
            </a:p>
          </p:txBody>
        </p:sp>
        <p:sp>
          <p:nvSpPr>
            <p:cNvPr id="7179" name="Text Box 69"/>
            <p:cNvSpPr txBox="1">
              <a:spLocks noChangeArrowheads="1"/>
            </p:cNvSpPr>
            <p:nvPr/>
          </p:nvSpPr>
          <p:spPr bwMode="auto">
            <a:xfrm>
              <a:off x="4032" y="912"/>
              <a:ext cx="38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 dirty="0">
                  <a:ea typeface="굴림" pitchFamily="34" charset="-127"/>
                </a:rPr>
                <a:t>FU1</a:t>
              </a:r>
            </a:p>
          </p:txBody>
        </p:sp>
        <p:sp>
          <p:nvSpPr>
            <p:cNvPr id="7180" name="Text Box 70"/>
            <p:cNvSpPr txBox="1">
              <a:spLocks noChangeArrowheads="1"/>
            </p:cNvSpPr>
            <p:nvPr/>
          </p:nvSpPr>
          <p:spPr bwMode="auto">
            <a:xfrm>
              <a:off x="2976" y="1591"/>
              <a:ext cx="196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>
                  <a:ea typeface="굴림" pitchFamily="34" charset="-127"/>
                </a:rPr>
                <a:t>n</a:t>
              </a:r>
            </a:p>
          </p:txBody>
        </p:sp>
        <p:sp>
          <p:nvSpPr>
            <p:cNvPr id="7181" name="Text Box 71"/>
            <p:cNvSpPr txBox="1">
              <a:spLocks noChangeArrowheads="1"/>
            </p:cNvSpPr>
            <p:nvPr/>
          </p:nvSpPr>
          <p:spPr bwMode="auto">
            <a:xfrm>
              <a:off x="2894" y="2169"/>
              <a:ext cx="36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>
                  <a:ea typeface="굴림" pitchFamily="34" charset="-127"/>
                </a:rPr>
                <a:t>n+1</a:t>
              </a:r>
            </a:p>
          </p:txBody>
        </p:sp>
        <p:sp>
          <p:nvSpPr>
            <p:cNvPr id="7182" name="Text Box 72"/>
            <p:cNvSpPr txBox="1">
              <a:spLocks noChangeArrowheads="1"/>
            </p:cNvSpPr>
            <p:nvPr/>
          </p:nvSpPr>
          <p:spPr bwMode="auto">
            <a:xfrm>
              <a:off x="2904" y="2841"/>
              <a:ext cx="36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>
                  <a:ea typeface="굴림" pitchFamily="34" charset="-127"/>
                </a:rPr>
                <a:t>n+2</a:t>
              </a:r>
            </a:p>
          </p:txBody>
        </p:sp>
        <p:sp>
          <p:nvSpPr>
            <p:cNvPr id="7183" name="Text Box 73"/>
            <p:cNvSpPr txBox="1">
              <a:spLocks noChangeArrowheads="1"/>
            </p:cNvSpPr>
            <p:nvPr/>
          </p:nvSpPr>
          <p:spPr bwMode="auto">
            <a:xfrm>
              <a:off x="2904" y="3456"/>
              <a:ext cx="36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>
                  <a:ea typeface="굴림" pitchFamily="34" charset="-127"/>
                </a:rPr>
                <a:t>n+3</a:t>
              </a:r>
            </a:p>
          </p:txBody>
        </p:sp>
        <p:sp>
          <p:nvSpPr>
            <p:cNvPr id="7184" name="Oval 74"/>
            <p:cNvSpPr>
              <a:spLocks noChangeArrowheads="1"/>
            </p:cNvSpPr>
            <p:nvPr/>
          </p:nvSpPr>
          <p:spPr bwMode="auto">
            <a:xfrm>
              <a:off x="3508" y="1584"/>
              <a:ext cx="288" cy="2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>
                  <a:ea typeface="굴림" pitchFamily="34" charset="-127"/>
                </a:rPr>
                <a:t>1</a:t>
              </a:r>
            </a:p>
          </p:txBody>
        </p:sp>
        <p:sp>
          <p:nvSpPr>
            <p:cNvPr id="7185" name="Oval 75"/>
            <p:cNvSpPr>
              <a:spLocks noChangeArrowheads="1"/>
            </p:cNvSpPr>
            <p:nvPr/>
          </p:nvSpPr>
          <p:spPr bwMode="auto">
            <a:xfrm>
              <a:off x="3508" y="2160"/>
              <a:ext cx="288" cy="2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>
                  <a:ea typeface="굴림" pitchFamily="34" charset="-127"/>
                </a:rPr>
                <a:t>2</a:t>
              </a:r>
            </a:p>
          </p:txBody>
        </p:sp>
        <p:sp>
          <p:nvSpPr>
            <p:cNvPr id="7186" name="Oval 76"/>
            <p:cNvSpPr>
              <a:spLocks noChangeArrowheads="1"/>
            </p:cNvSpPr>
            <p:nvPr/>
          </p:nvSpPr>
          <p:spPr bwMode="auto">
            <a:xfrm>
              <a:off x="4084" y="2160"/>
              <a:ext cx="288" cy="2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>
                  <a:ea typeface="굴림" pitchFamily="34" charset="-127"/>
                </a:rPr>
                <a:t>3</a:t>
              </a:r>
            </a:p>
          </p:txBody>
        </p:sp>
        <p:sp>
          <p:nvSpPr>
            <p:cNvPr id="7187" name="Oval 77"/>
            <p:cNvSpPr>
              <a:spLocks noChangeArrowheads="1"/>
            </p:cNvSpPr>
            <p:nvPr/>
          </p:nvSpPr>
          <p:spPr bwMode="auto">
            <a:xfrm>
              <a:off x="3508" y="2784"/>
              <a:ext cx="288" cy="2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>
                  <a:ea typeface="굴림" pitchFamily="34" charset="-127"/>
                </a:rPr>
                <a:t>5</a:t>
              </a:r>
            </a:p>
          </p:txBody>
        </p:sp>
        <p:sp>
          <p:nvSpPr>
            <p:cNvPr id="7188" name="Oval 78"/>
            <p:cNvSpPr>
              <a:spLocks noChangeArrowheads="1"/>
            </p:cNvSpPr>
            <p:nvPr/>
          </p:nvSpPr>
          <p:spPr bwMode="auto">
            <a:xfrm>
              <a:off x="4084" y="2784"/>
              <a:ext cx="288" cy="2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>
                  <a:ea typeface="굴림" pitchFamily="34" charset="-127"/>
                </a:rPr>
                <a:t>4</a:t>
              </a:r>
            </a:p>
          </p:txBody>
        </p:sp>
        <p:sp>
          <p:nvSpPr>
            <p:cNvPr id="7189" name="Oval 79"/>
            <p:cNvSpPr>
              <a:spLocks noChangeArrowheads="1"/>
            </p:cNvSpPr>
            <p:nvPr/>
          </p:nvSpPr>
          <p:spPr bwMode="auto">
            <a:xfrm>
              <a:off x="3508" y="3456"/>
              <a:ext cx="288" cy="2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>
                  <a:ea typeface="굴림" pitchFamily="34" charset="-127"/>
                </a:rPr>
                <a:t>6</a:t>
              </a:r>
            </a:p>
          </p:txBody>
        </p:sp>
        <p:sp>
          <p:nvSpPr>
            <p:cNvPr id="7190" name="Line 80"/>
            <p:cNvSpPr>
              <a:spLocks noChangeShapeType="1"/>
            </p:cNvSpPr>
            <p:nvPr/>
          </p:nvSpPr>
          <p:spPr bwMode="auto">
            <a:xfrm>
              <a:off x="3648" y="187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Line 81"/>
            <p:cNvSpPr>
              <a:spLocks noChangeShapeType="1"/>
            </p:cNvSpPr>
            <p:nvPr/>
          </p:nvSpPr>
          <p:spPr bwMode="auto">
            <a:xfrm>
              <a:off x="3744" y="1824"/>
              <a:ext cx="384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2" name="Line 82"/>
            <p:cNvSpPr>
              <a:spLocks noChangeShapeType="1"/>
            </p:cNvSpPr>
            <p:nvPr/>
          </p:nvSpPr>
          <p:spPr bwMode="auto">
            <a:xfrm>
              <a:off x="3744" y="1872"/>
              <a:ext cx="384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Line 83"/>
            <p:cNvSpPr>
              <a:spLocks noChangeShapeType="1"/>
            </p:cNvSpPr>
            <p:nvPr/>
          </p:nvSpPr>
          <p:spPr bwMode="auto">
            <a:xfrm>
              <a:off x="3648" y="2448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4" name="Line 84"/>
            <p:cNvSpPr>
              <a:spLocks noChangeShapeType="1"/>
            </p:cNvSpPr>
            <p:nvPr/>
          </p:nvSpPr>
          <p:spPr bwMode="auto">
            <a:xfrm flipH="1">
              <a:off x="3792" y="3072"/>
              <a:ext cx="43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5" name="Line 85"/>
            <p:cNvSpPr>
              <a:spLocks noChangeShapeType="1"/>
            </p:cNvSpPr>
            <p:nvPr/>
          </p:nvSpPr>
          <p:spPr bwMode="auto">
            <a:xfrm flipH="1">
              <a:off x="3696" y="2448"/>
              <a:ext cx="480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5" name="Rectangle 86"/>
          <p:cNvSpPr>
            <a:spLocks noChangeArrowheads="1"/>
          </p:cNvSpPr>
          <p:nvPr/>
        </p:nvSpPr>
        <p:spPr bwMode="auto">
          <a:xfrm>
            <a:off x="4724400" y="3048000"/>
            <a:ext cx="396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altLang="ko-KR" sz="2400">
                <a:ea typeface="굴림" pitchFamily="34" charset="-127"/>
              </a:rPr>
              <a:t>Mapped to two FUs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10927"/>
      </p:ext>
    </p:extLst>
  </p:cSld>
  <p:clrMapOvr>
    <a:masterClrMapping/>
  </p:clrMapOvr>
  <p:transition advTm="87088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34" charset="-127"/>
              </a:rPr>
              <a:t>Instruction scheduling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2800" smtClean="0">
                <a:ea typeface="굴림" pitchFamily="50" charset="-127"/>
              </a:rPr>
              <a:t>A set of </a:t>
            </a:r>
            <a:r>
              <a:rPr lang="en-US" altLang="ko-KR" sz="2800" smtClean="0">
                <a:solidFill>
                  <a:srgbClr val="FF0000"/>
                </a:solidFill>
                <a:ea typeface="굴림" pitchFamily="50" charset="-127"/>
              </a:rPr>
              <a:t>wakeup</a:t>
            </a:r>
            <a:r>
              <a:rPr lang="en-US" altLang="ko-KR" sz="2800" smtClean="0">
                <a:ea typeface="굴림" pitchFamily="50" charset="-127"/>
              </a:rPr>
              <a:t> and </a:t>
            </a:r>
            <a:r>
              <a:rPr lang="en-US" altLang="ko-KR" sz="2800" smtClean="0">
                <a:solidFill>
                  <a:srgbClr val="FF0000"/>
                </a:solidFill>
                <a:ea typeface="굴림" pitchFamily="50" charset="-127"/>
              </a:rPr>
              <a:t>select</a:t>
            </a:r>
            <a:r>
              <a:rPr lang="en-US" altLang="ko-KR" sz="2800" smtClean="0">
                <a:ea typeface="굴림" pitchFamily="50" charset="-127"/>
              </a:rPr>
              <a:t> operations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ko-KR" sz="2400" smtClean="0">
                <a:ea typeface="굴림" pitchFamily="50" charset="-127"/>
              </a:rPr>
              <a:t>Wakeup</a:t>
            </a:r>
            <a:endParaRPr lang="en-US" altLang="ko-KR" sz="1800" smtClean="0">
              <a:ea typeface="굴림" pitchFamily="50" charset="-127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2000" smtClean="0">
                <a:ea typeface="굴림" pitchFamily="50" charset="-127"/>
              </a:rPr>
              <a:t>Broadcasts the</a:t>
            </a:r>
            <a:r>
              <a:rPr lang="ko-KR" altLang="en-US" sz="2000" smtClean="0">
                <a:ea typeface="굴림" pitchFamily="50" charset="-127"/>
              </a:rPr>
              <a:t> </a:t>
            </a:r>
            <a:r>
              <a:rPr lang="en-US" altLang="ko-KR" sz="2000" smtClean="0">
                <a:ea typeface="굴림" pitchFamily="50" charset="-127"/>
              </a:rPr>
              <a:t>tags of parent instructions selected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2000" smtClean="0">
                <a:ea typeface="굴림" pitchFamily="50" charset="-127"/>
              </a:rPr>
              <a:t>Dependent instruction gets matching tags, determines if source operands are ready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2000" smtClean="0">
                <a:ea typeface="굴림" pitchFamily="50" charset="-127"/>
              </a:rPr>
              <a:t>Resolves true data dependences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2000" smtClean="0">
              <a:ea typeface="굴림" pitchFamily="50" charset="-127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ko-KR" sz="2400" smtClean="0">
                <a:ea typeface="굴림" pitchFamily="50" charset="-127"/>
              </a:rPr>
              <a:t>Select</a:t>
            </a:r>
            <a:endParaRPr lang="en-US" altLang="ko-KR" sz="1800" smtClean="0">
              <a:ea typeface="굴림" pitchFamily="50" charset="-127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2000" smtClean="0">
                <a:ea typeface="굴림" pitchFamily="50" charset="-127"/>
              </a:rPr>
              <a:t>Picks instructions to issue among a pool of ready instructions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2000" smtClean="0">
                <a:ea typeface="굴림" pitchFamily="50" charset="-127"/>
              </a:rPr>
              <a:t>Resolves resource conflicts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ko-KR" sz="1800" smtClean="0">
                <a:ea typeface="굴림" pitchFamily="50" charset="-127"/>
              </a:rPr>
              <a:t>Issue bandwidth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ko-KR" sz="1800" smtClean="0">
                <a:ea typeface="굴림" pitchFamily="50" charset="-127"/>
              </a:rPr>
              <a:t>Limited number of functional units / memory ports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altLang="ko-KR" sz="1800" smtClean="0">
              <a:ea typeface="굴림" pitchFamily="50" charset="-127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092083"/>
      </p:ext>
    </p:extLst>
  </p:cSld>
  <p:clrMapOvr>
    <a:masterClrMapping/>
  </p:clrMapOvr>
  <p:transition advTm="143536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34" charset="-127"/>
              </a:rPr>
              <a:t>Scheduling loop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34" charset="-127"/>
              </a:rPr>
              <a:t>Basic wakeup and select operations</a:t>
            </a:r>
          </a:p>
        </p:txBody>
      </p:sp>
      <p:grpSp>
        <p:nvGrpSpPr>
          <p:cNvPr id="9220" name="Group 5"/>
          <p:cNvGrpSpPr>
            <a:grpSpLocks/>
          </p:cNvGrpSpPr>
          <p:nvPr/>
        </p:nvGrpSpPr>
        <p:grpSpPr bwMode="auto">
          <a:xfrm>
            <a:off x="4572000" y="2389188"/>
            <a:ext cx="3124200" cy="2792412"/>
            <a:chOff x="126" y="959"/>
            <a:chExt cx="1968" cy="1759"/>
          </a:xfrm>
        </p:grpSpPr>
        <p:sp>
          <p:nvSpPr>
            <p:cNvPr id="9242" name="Line 6"/>
            <p:cNvSpPr>
              <a:spLocks noChangeShapeType="1"/>
            </p:cNvSpPr>
            <p:nvPr/>
          </p:nvSpPr>
          <p:spPr bwMode="auto">
            <a:xfrm flipH="1">
              <a:off x="648" y="1584"/>
              <a:ext cx="9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9243" name="Line 7"/>
            <p:cNvSpPr>
              <a:spLocks noChangeShapeType="1"/>
            </p:cNvSpPr>
            <p:nvPr/>
          </p:nvSpPr>
          <p:spPr bwMode="auto">
            <a:xfrm flipH="1">
              <a:off x="642" y="1536"/>
              <a:ext cx="9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9244" name="Oval 8"/>
            <p:cNvSpPr>
              <a:spLocks noChangeArrowheads="1"/>
            </p:cNvSpPr>
            <p:nvPr/>
          </p:nvSpPr>
          <p:spPr bwMode="auto">
            <a:xfrm>
              <a:off x="1566" y="1458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ko-KR" sz="1000">
                  <a:latin typeface="Tahoma" pitchFamily="34" charset="0"/>
                  <a:ea typeface="굴림" pitchFamily="34" charset="-127"/>
                </a:rPr>
                <a:t>=</a:t>
              </a:r>
            </a:p>
          </p:txBody>
        </p:sp>
        <p:sp>
          <p:nvSpPr>
            <p:cNvPr id="9245" name="Oval 9"/>
            <p:cNvSpPr>
              <a:spLocks noChangeArrowheads="1"/>
            </p:cNvSpPr>
            <p:nvPr/>
          </p:nvSpPr>
          <p:spPr bwMode="auto">
            <a:xfrm>
              <a:off x="510" y="1458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ko-KR" sz="1000">
                  <a:latin typeface="Tahoma" pitchFamily="34" charset="0"/>
                  <a:ea typeface="굴림" pitchFamily="34" charset="-127"/>
                </a:rPr>
                <a:t>=</a:t>
              </a:r>
            </a:p>
          </p:txBody>
        </p:sp>
        <p:sp>
          <p:nvSpPr>
            <p:cNvPr id="9246" name="Oval 10"/>
            <p:cNvSpPr>
              <a:spLocks noChangeArrowheads="1"/>
            </p:cNvSpPr>
            <p:nvPr/>
          </p:nvSpPr>
          <p:spPr bwMode="auto">
            <a:xfrm>
              <a:off x="1518" y="150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ko-KR" sz="1000">
                  <a:latin typeface="Tahoma" pitchFamily="34" charset="0"/>
                  <a:ea typeface="굴림" pitchFamily="34" charset="-127"/>
                </a:rPr>
                <a:t>=</a:t>
              </a:r>
            </a:p>
          </p:txBody>
        </p:sp>
        <p:sp>
          <p:nvSpPr>
            <p:cNvPr id="9247" name="Oval 11"/>
            <p:cNvSpPr>
              <a:spLocks noChangeArrowheads="1"/>
            </p:cNvSpPr>
            <p:nvPr/>
          </p:nvSpPr>
          <p:spPr bwMode="auto">
            <a:xfrm>
              <a:off x="558" y="150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ko-KR" sz="1000">
                  <a:latin typeface="Tahoma" pitchFamily="34" charset="0"/>
                  <a:ea typeface="굴림" pitchFamily="34" charset="-127"/>
                </a:rPr>
                <a:t>=</a:t>
              </a:r>
            </a:p>
          </p:txBody>
        </p:sp>
        <p:sp>
          <p:nvSpPr>
            <p:cNvPr id="9248" name="Rectangle 12"/>
            <p:cNvSpPr>
              <a:spLocks noChangeArrowheads="1"/>
            </p:cNvSpPr>
            <p:nvPr/>
          </p:nvSpPr>
          <p:spPr bwMode="auto">
            <a:xfrm>
              <a:off x="1902" y="1458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ko-KR" sz="1000">
                  <a:latin typeface="Tahoma" pitchFamily="34" charset="0"/>
                  <a:ea typeface="굴림" pitchFamily="34" charset="-127"/>
                </a:rPr>
                <a:t>OR</a:t>
              </a:r>
            </a:p>
          </p:txBody>
        </p:sp>
        <p:sp>
          <p:nvSpPr>
            <p:cNvPr id="9249" name="Rectangle 13"/>
            <p:cNvSpPr>
              <a:spLocks noChangeArrowheads="1"/>
            </p:cNvSpPr>
            <p:nvPr/>
          </p:nvSpPr>
          <p:spPr bwMode="auto">
            <a:xfrm>
              <a:off x="126" y="1458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ko-KR" sz="1000">
                  <a:latin typeface="Tahoma" pitchFamily="34" charset="0"/>
                  <a:ea typeface="굴림" pitchFamily="34" charset="-127"/>
                </a:rPr>
                <a:t>OR</a:t>
              </a:r>
            </a:p>
          </p:txBody>
        </p:sp>
        <p:sp>
          <p:nvSpPr>
            <p:cNvPr id="9250" name="Line 14"/>
            <p:cNvSpPr>
              <a:spLocks noChangeShapeType="1"/>
            </p:cNvSpPr>
            <p:nvPr/>
          </p:nvSpPr>
          <p:spPr bwMode="auto">
            <a:xfrm>
              <a:off x="1710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grpSp>
          <p:nvGrpSpPr>
            <p:cNvPr id="9251" name="Group 15"/>
            <p:cNvGrpSpPr>
              <a:grpSpLocks/>
            </p:cNvGrpSpPr>
            <p:nvPr/>
          </p:nvGrpSpPr>
          <p:grpSpPr bwMode="auto">
            <a:xfrm>
              <a:off x="126" y="1734"/>
              <a:ext cx="1968" cy="144"/>
              <a:chOff x="1152" y="1728"/>
              <a:chExt cx="1968" cy="144"/>
            </a:xfrm>
          </p:grpSpPr>
          <p:sp>
            <p:nvSpPr>
              <p:cNvPr id="9301" name="Rectangle 16"/>
              <p:cNvSpPr>
                <a:spLocks noChangeArrowheads="1"/>
              </p:cNvSpPr>
              <p:nvPr/>
            </p:nvSpPr>
            <p:spPr bwMode="auto">
              <a:xfrm>
                <a:off x="1152" y="1728"/>
                <a:ext cx="28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ko-KR" sz="1000">
                    <a:latin typeface="Tahoma" pitchFamily="34" charset="0"/>
                    <a:ea typeface="굴림" pitchFamily="34" charset="-127"/>
                  </a:rPr>
                  <a:t>readyL</a:t>
                </a:r>
              </a:p>
            </p:txBody>
          </p:sp>
          <p:sp>
            <p:nvSpPr>
              <p:cNvPr id="9302" name="Rectangle 17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28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ko-KR" sz="1000">
                    <a:latin typeface="Tahoma" pitchFamily="34" charset="0"/>
                    <a:ea typeface="굴림" pitchFamily="34" charset="-127"/>
                  </a:rPr>
                  <a:t>tagL</a:t>
                </a:r>
              </a:p>
            </p:txBody>
          </p:sp>
          <p:sp>
            <p:nvSpPr>
              <p:cNvPr id="9303" name="Rectangle 18"/>
              <p:cNvSpPr>
                <a:spLocks noChangeArrowheads="1"/>
              </p:cNvSpPr>
              <p:nvPr/>
            </p:nvSpPr>
            <p:spPr bwMode="auto">
              <a:xfrm>
                <a:off x="1824" y="1728"/>
                <a:ext cx="62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ko-KR" altLang="en-US" sz="1000">
                  <a:latin typeface="Tahoma" pitchFamily="34" charset="0"/>
                  <a:ea typeface="굴림" pitchFamily="34" charset="-127"/>
                </a:endParaRPr>
              </a:p>
            </p:txBody>
          </p:sp>
          <p:sp>
            <p:nvSpPr>
              <p:cNvPr id="9304" name="Rectangle 19"/>
              <p:cNvSpPr>
                <a:spLocks noChangeArrowheads="1"/>
              </p:cNvSpPr>
              <p:nvPr/>
            </p:nvSpPr>
            <p:spPr bwMode="auto">
              <a:xfrm>
                <a:off x="2832" y="1728"/>
                <a:ext cx="28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ko-KR" sz="1000">
                    <a:latin typeface="Tahoma" pitchFamily="34" charset="0"/>
                    <a:ea typeface="굴림" pitchFamily="34" charset="-127"/>
                  </a:rPr>
                  <a:t>readyR</a:t>
                </a:r>
              </a:p>
            </p:txBody>
          </p:sp>
          <p:sp>
            <p:nvSpPr>
              <p:cNvPr id="9305" name="Rectangle 20"/>
              <p:cNvSpPr>
                <a:spLocks noChangeArrowheads="1"/>
              </p:cNvSpPr>
              <p:nvPr/>
            </p:nvSpPr>
            <p:spPr bwMode="auto">
              <a:xfrm>
                <a:off x="2448" y="1728"/>
                <a:ext cx="28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ko-KR" sz="1000">
                    <a:latin typeface="Tahoma" pitchFamily="34" charset="0"/>
                    <a:ea typeface="굴림" pitchFamily="34" charset="-127"/>
                  </a:rPr>
                  <a:t>tagR</a:t>
                </a:r>
              </a:p>
            </p:txBody>
          </p:sp>
          <p:sp>
            <p:nvSpPr>
              <p:cNvPr id="9306" name="Rectangle 21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96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ko-KR" altLang="en-US" sz="1000">
                  <a:latin typeface="Tahoma" pitchFamily="34" charset="0"/>
                  <a:ea typeface="굴림" pitchFamily="34" charset="-127"/>
                </a:endParaRPr>
              </a:p>
            </p:txBody>
          </p:sp>
          <p:sp>
            <p:nvSpPr>
              <p:cNvPr id="9307" name="Rectangle 22"/>
              <p:cNvSpPr>
                <a:spLocks noChangeArrowheads="1"/>
              </p:cNvSpPr>
              <p:nvPr/>
            </p:nvSpPr>
            <p:spPr bwMode="auto">
              <a:xfrm>
                <a:off x="2736" y="1728"/>
                <a:ext cx="96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ko-KR" altLang="en-US" sz="1000">
                  <a:latin typeface="Tahoma" pitchFamily="34" charset="0"/>
                  <a:ea typeface="굴림" pitchFamily="34" charset="-127"/>
                </a:endParaRPr>
              </a:p>
            </p:txBody>
          </p:sp>
        </p:grpSp>
        <p:sp>
          <p:nvSpPr>
            <p:cNvPr id="9252" name="Line 23"/>
            <p:cNvSpPr>
              <a:spLocks noChangeShapeType="1"/>
            </p:cNvSpPr>
            <p:nvPr/>
          </p:nvSpPr>
          <p:spPr bwMode="auto">
            <a:xfrm>
              <a:off x="1662" y="15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grpSp>
          <p:nvGrpSpPr>
            <p:cNvPr id="9253" name="Group 24"/>
            <p:cNvGrpSpPr>
              <a:grpSpLocks/>
            </p:cNvGrpSpPr>
            <p:nvPr/>
          </p:nvGrpSpPr>
          <p:grpSpPr bwMode="auto">
            <a:xfrm flipH="1">
              <a:off x="318" y="1536"/>
              <a:ext cx="240" cy="48"/>
              <a:chOff x="2784" y="1608"/>
              <a:chExt cx="240" cy="48"/>
            </a:xfrm>
          </p:grpSpPr>
          <p:sp>
            <p:nvSpPr>
              <p:cNvPr id="9299" name="Line 25"/>
              <p:cNvSpPr>
                <a:spLocks noChangeShapeType="1"/>
              </p:cNvSpPr>
              <p:nvPr/>
            </p:nvSpPr>
            <p:spPr bwMode="auto">
              <a:xfrm>
                <a:off x="2832" y="16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9300" name="Line 26"/>
              <p:cNvSpPr>
                <a:spLocks noChangeShapeType="1"/>
              </p:cNvSpPr>
              <p:nvPr/>
            </p:nvSpPr>
            <p:spPr bwMode="auto">
              <a:xfrm>
                <a:off x="2784" y="16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9254" name="Line 27"/>
            <p:cNvSpPr>
              <a:spLocks noChangeShapeType="1"/>
            </p:cNvSpPr>
            <p:nvPr/>
          </p:nvSpPr>
          <p:spPr bwMode="auto">
            <a:xfrm rot="5400000">
              <a:off x="1950" y="169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9255" name="Line 28"/>
            <p:cNvSpPr>
              <a:spLocks noChangeShapeType="1"/>
            </p:cNvSpPr>
            <p:nvPr/>
          </p:nvSpPr>
          <p:spPr bwMode="auto">
            <a:xfrm rot="5400000">
              <a:off x="180" y="169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9256" name="Line 29"/>
            <p:cNvSpPr>
              <a:spLocks noChangeShapeType="1"/>
            </p:cNvSpPr>
            <p:nvPr/>
          </p:nvSpPr>
          <p:spPr bwMode="auto">
            <a:xfrm rot="16200000" flipV="1">
              <a:off x="582" y="168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9257" name="Line 30"/>
            <p:cNvSpPr>
              <a:spLocks noChangeShapeType="1"/>
            </p:cNvSpPr>
            <p:nvPr/>
          </p:nvSpPr>
          <p:spPr bwMode="auto">
            <a:xfrm rot="16200000" flipV="1">
              <a:off x="1542" y="168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9258" name="Line 31"/>
            <p:cNvSpPr>
              <a:spLocks noChangeShapeType="1"/>
            </p:cNvSpPr>
            <p:nvPr/>
          </p:nvSpPr>
          <p:spPr bwMode="auto">
            <a:xfrm>
              <a:off x="900" y="1086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9259" name="Line 32"/>
            <p:cNvSpPr>
              <a:spLocks noChangeShapeType="1"/>
            </p:cNvSpPr>
            <p:nvPr/>
          </p:nvSpPr>
          <p:spPr bwMode="auto">
            <a:xfrm>
              <a:off x="1272" y="1086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grpSp>
          <p:nvGrpSpPr>
            <p:cNvPr id="9260" name="Group 33"/>
            <p:cNvGrpSpPr>
              <a:grpSpLocks/>
            </p:cNvGrpSpPr>
            <p:nvPr/>
          </p:nvGrpSpPr>
          <p:grpSpPr bwMode="auto">
            <a:xfrm flipV="1">
              <a:off x="832" y="1140"/>
              <a:ext cx="138" cy="174"/>
              <a:chOff x="1930" y="2220"/>
              <a:chExt cx="138" cy="174"/>
            </a:xfrm>
          </p:grpSpPr>
          <p:sp>
            <p:nvSpPr>
              <p:cNvPr id="9297" name="AutoShape 34"/>
              <p:cNvSpPr>
                <a:spLocks noChangeArrowheads="1"/>
              </p:cNvSpPr>
              <p:nvPr/>
            </p:nvSpPr>
            <p:spPr bwMode="auto">
              <a:xfrm>
                <a:off x="1930" y="2262"/>
                <a:ext cx="138" cy="13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98" name="Oval 35"/>
              <p:cNvSpPr>
                <a:spLocks noChangeArrowheads="1"/>
              </p:cNvSpPr>
              <p:nvPr/>
            </p:nvSpPr>
            <p:spPr bwMode="auto">
              <a:xfrm>
                <a:off x="1978" y="2220"/>
                <a:ext cx="40" cy="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9261" name="AutoShape 36"/>
            <p:cNvSpPr>
              <a:spLocks noChangeArrowheads="1"/>
            </p:cNvSpPr>
            <p:nvPr/>
          </p:nvSpPr>
          <p:spPr bwMode="auto">
            <a:xfrm flipV="1">
              <a:off x="1204" y="1140"/>
              <a:ext cx="138" cy="13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62" name="Oval 37"/>
            <p:cNvSpPr>
              <a:spLocks noChangeArrowheads="1"/>
            </p:cNvSpPr>
            <p:nvPr/>
          </p:nvSpPr>
          <p:spPr bwMode="auto">
            <a:xfrm flipV="1">
              <a:off x="1252" y="1274"/>
              <a:ext cx="40" cy="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63" name="Oval 38"/>
            <p:cNvSpPr>
              <a:spLocks noChangeArrowheads="1"/>
            </p:cNvSpPr>
            <p:nvPr/>
          </p:nvSpPr>
          <p:spPr bwMode="auto">
            <a:xfrm>
              <a:off x="1258" y="1522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64" name="Oval 39"/>
            <p:cNvSpPr>
              <a:spLocks noChangeArrowheads="1"/>
            </p:cNvSpPr>
            <p:nvPr/>
          </p:nvSpPr>
          <p:spPr bwMode="auto">
            <a:xfrm>
              <a:off x="886" y="1570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65" name="Line 40"/>
            <p:cNvSpPr>
              <a:spLocks noChangeShapeType="1"/>
            </p:cNvSpPr>
            <p:nvPr/>
          </p:nvSpPr>
          <p:spPr bwMode="auto">
            <a:xfrm flipH="1">
              <a:off x="648" y="2292"/>
              <a:ext cx="9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9266" name="Line 41"/>
            <p:cNvSpPr>
              <a:spLocks noChangeShapeType="1"/>
            </p:cNvSpPr>
            <p:nvPr/>
          </p:nvSpPr>
          <p:spPr bwMode="auto">
            <a:xfrm flipH="1">
              <a:off x="642" y="2244"/>
              <a:ext cx="9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9267" name="Oval 42"/>
            <p:cNvSpPr>
              <a:spLocks noChangeArrowheads="1"/>
            </p:cNvSpPr>
            <p:nvPr/>
          </p:nvSpPr>
          <p:spPr bwMode="auto">
            <a:xfrm>
              <a:off x="1566" y="216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ko-KR" sz="1000">
                  <a:latin typeface="Tahoma" pitchFamily="34" charset="0"/>
                  <a:ea typeface="굴림" pitchFamily="34" charset="-127"/>
                </a:rPr>
                <a:t>=</a:t>
              </a:r>
            </a:p>
          </p:txBody>
        </p:sp>
        <p:sp>
          <p:nvSpPr>
            <p:cNvPr id="9268" name="Oval 43"/>
            <p:cNvSpPr>
              <a:spLocks noChangeArrowheads="1"/>
            </p:cNvSpPr>
            <p:nvPr/>
          </p:nvSpPr>
          <p:spPr bwMode="auto">
            <a:xfrm>
              <a:off x="510" y="216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ko-KR" sz="1000">
                  <a:latin typeface="Tahoma" pitchFamily="34" charset="0"/>
                  <a:ea typeface="굴림" pitchFamily="34" charset="-127"/>
                </a:rPr>
                <a:t>=</a:t>
              </a:r>
            </a:p>
          </p:txBody>
        </p:sp>
        <p:sp>
          <p:nvSpPr>
            <p:cNvPr id="9269" name="Oval 44"/>
            <p:cNvSpPr>
              <a:spLocks noChangeArrowheads="1"/>
            </p:cNvSpPr>
            <p:nvPr/>
          </p:nvSpPr>
          <p:spPr bwMode="auto">
            <a:xfrm>
              <a:off x="1518" y="2214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ko-KR" sz="1000">
                  <a:latin typeface="Tahoma" pitchFamily="34" charset="0"/>
                  <a:ea typeface="굴림" pitchFamily="34" charset="-127"/>
                </a:rPr>
                <a:t>=</a:t>
              </a:r>
            </a:p>
          </p:txBody>
        </p:sp>
        <p:sp>
          <p:nvSpPr>
            <p:cNvPr id="9270" name="Oval 45"/>
            <p:cNvSpPr>
              <a:spLocks noChangeArrowheads="1"/>
            </p:cNvSpPr>
            <p:nvPr/>
          </p:nvSpPr>
          <p:spPr bwMode="auto">
            <a:xfrm>
              <a:off x="558" y="2214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ko-KR" sz="1000">
                  <a:latin typeface="Tahoma" pitchFamily="34" charset="0"/>
                  <a:ea typeface="굴림" pitchFamily="34" charset="-127"/>
                </a:rPr>
                <a:t>=</a:t>
              </a:r>
            </a:p>
          </p:txBody>
        </p:sp>
        <p:sp>
          <p:nvSpPr>
            <p:cNvPr id="9271" name="Rectangle 46"/>
            <p:cNvSpPr>
              <a:spLocks noChangeArrowheads="1"/>
            </p:cNvSpPr>
            <p:nvPr/>
          </p:nvSpPr>
          <p:spPr bwMode="auto">
            <a:xfrm>
              <a:off x="1902" y="216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ko-KR" sz="1000">
                  <a:latin typeface="Tahoma" pitchFamily="34" charset="0"/>
                  <a:ea typeface="굴림" pitchFamily="34" charset="-127"/>
                </a:rPr>
                <a:t>OR</a:t>
              </a:r>
            </a:p>
          </p:txBody>
        </p:sp>
        <p:sp>
          <p:nvSpPr>
            <p:cNvPr id="9272" name="Rectangle 47"/>
            <p:cNvSpPr>
              <a:spLocks noChangeArrowheads="1"/>
            </p:cNvSpPr>
            <p:nvPr/>
          </p:nvSpPr>
          <p:spPr bwMode="auto">
            <a:xfrm>
              <a:off x="126" y="216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ko-KR" sz="1000">
                  <a:latin typeface="Tahoma" pitchFamily="34" charset="0"/>
                  <a:ea typeface="굴림" pitchFamily="34" charset="-127"/>
                </a:rPr>
                <a:t>OR</a:t>
              </a:r>
            </a:p>
          </p:txBody>
        </p:sp>
        <p:sp>
          <p:nvSpPr>
            <p:cNvPr id="9273" name="Line 48"/>
            <p:cNvSpPr>
              <a:spLocks noChangeShapeType="1"/>
            </p:cNvSpPr>
            <p:nvPr/>
          </p:nvSpPr>
          <p:spPr bwMode="auto">
            <a:xfrm>
              <a:off x="1710" y="22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grpSp>
          <p:nvGrpSpPr>
            <p:cNvPr id="9274" name="Group 49"/>
            <p:cNvGrpSpPr>
              <a:grpSpLocks/>
            </p:cNvGrpSpPr>
            <p:nvPr/>
          </p:nvGrpSpPr>
          <p:grpSpPr bwMode="auto">
            <a:xfrm>
              <a:off x="126" y="2442"/>
              <a:ext cx="1968" cy="144"/>
              <a:chOff x="1152" y="1728"/>
              <a:chExt cx="1968" cy="144"/>
            </a:xfrm>
          </p:grpSpPr>
          <p:sp>
            <p:nvSpPr>
              <p:cNvPr id="9290" name="Rectangle 50"/>
              <p:cNvSpPr>
                <a:spLocks noChangeArrowheads="1"/>
              </p:cNvSpPr>
              <p:nvPr/>
            </p:nvSpPr>
            <p:spPr bwMode="auto">
              <a:xfrm>
                <a:off x="1152" y="1728"/>
                <a:ext cx="28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ko-KR" sz="1000">
                    <a:latin typeface="Tahoma" pitchFamily="34" charset="0"/>
                    <a:ea typeface="굴림" pitchFamily="34" charset="-127"/>
                  </a:rPr>
                  <a:t>readyL</a:t>
                </a:r>
              </a:p>
            </p:txBody>
          </p:sp>
          <p:sp>
            <p:nvSpPr>
              <p:cNvPr id="9291" name="Rectangle 51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28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ko-KR" sz="1000">
                    <a:latin typeface="Tahoma" pitchFamily="34" charset="0"/>
                    <a:ea typeface="굴림" pitchFamily="34" charset="-127"/>
                  </a:rPr>
                  <a:t>tagL</a:t>
                </a:r>
              </a:p>
            </p:txBody>
          </p:sp>
          <p:sp>
            <p:nvSpPr>
              <p:cNvPr id="9292" name="Rectangle 52"/>
              <p:cNvSpPr>
                <a:spLocks noChangeArrowheads="1"/>
              </p:cNvSpPr>
              <p:nvPr/>
            </p:nvSpPr>
            <p:spPr bwMode="auto">
              <a:xfrm>
                <a:off x="1824" y="1728"/>
                <a:ext cx="62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ko-KR" altLang="en-US" sz="1000">
                  <a:latin typeface="Tahoma" pitchFamily="34" charset="0"/>
                  <a:ea typeface="굴림" pitchFamily="34" charset="-127"/>
                </a:endParaRPr>
              </a:p>
            </p:txBody>
          </p:sp>
          <p:sp>
            <p:nvSpPr>
              <p:cNvPr id="9293" name="Rectangle 53"/>
              <p:cNvSpPr>
                <a:spLocks noChangeArrowheads="1"/>
              </p:cNvSpPr>
              <p:nvPr/>
            </p:nvSpPr>
            <p:spPr bwMode="auto">
              <a:xfrm>
                <a:off x="2832" y="1728"/>
                <a:ext cx="28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ko-KR" sz="1000">
                    <a:latin typeface="Tahoma" pitchFamily="34" charset="0"/>
                    <a:ea typeface="굴림" pitchFamily="34" charset="-127"/>
                  </a:rPr>
                  <a:t>readyR</a:t>
                </a:r>
              </a:p>
            </p:txBody>
          </p:sp>
          <p:sp>
            <p:nvSpPr>
              <p:cNvPr id="9294" name="Rectangle 54"/>
              <p:cNvSpPr>
                <a:spLocks noChangeArrowheads="1"/>
              </p:cNvSpPr>
              <p:nvPr/>
            </p:nvSpPr>
            <p:spPr bwMode="auto">
              <a:xfrm>
                <a:off x="2448" y="1728"/>
                <a:ext cx="28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ko-KR" sz="1000">
                    <a:latin typeface="Tahoma" pitchFamily="34" charset="0"/>
                    <a:ea typeface="굴림" pitchFamily="34" charset="-127"/>
                  </a:rPr>
                  <a:t>tagR</a:t>
                </a:r>
              </a:p>
            </p:txBody>
          </p:sp>
          <p:sp>
            <p:nvSpPr>
              <p:cNvPr id="9295" name="Rectangle 55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96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ko-KR" altLang="en-US" sz="1000">
                  <a:latin typeface="Tahoma" pitchFamily="34" charset="0"/>
                  <a:ea typeface="굴림" pitchFamily="34" charset="-127"/>
                </a:endParaRPr>
              </a:p>
            </p:txBody>
          </p:sp>
          <p:sp>
            <p:nvSpPr>
              <p:cNvPr id="9296" name="Rectangle 56"/>
              <p:cNvSpPr>
                <a:spLocks noChangeArrowheads="1"/>
              </p:cNvSpPr>
              <p:nvPr/>
            </p:nvSpPr>
            <p:spPr bwMode="auto">
              <a:xfrm>
                <a:off x="2736" y="1728"/>
                <a:ext cx="96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ko-KR" altLang="en-US" sz="1000">
                  <a:latin typeface="Tahoma" pitchFamily="34" charset="0"/>
                  <a:ea typeface="굴림" pitchFamily="34" charset="-127"/>
                </a:endParaRPr>
              </a:p>
            </p:txBody>
          </p:sp>
        </p:grpSp>
        <p:sp>
          <p:nvSpPr>
            <p:cNvPr id="9275" name="Line 57"/>
            <p:cNvSpPr>
              <a:spLocks noChangeShapeType="1"/>
            </p:cNvSpPr>
            <p:nvPr/>
          </p:nvSpPr>
          <p:spPr bwMode="auto">
            <a:xfrm>
              <a:off x="1662" y="229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grpSp>
          <p:nvGrpSpPr>
            <p:cNvPr id="9276" name="Group 58"/>
            <p:cNvGrpSpPr>
              <a:grpSpLocks/>
            </p:cNvGrpSpPr>
            <p:nvPr/>
          </p:nvGrpSpPr>
          <p:grpSpPr bwMode="auto">
            <a:xfrm flipH="1">
              <a:off x="318" y="2244"/>
              <a:ext cx="240" cy="48"/>
              <a:chOff x="2784" y="1608"/>
              <a:chExt cx="240" cy="48"/>
            </a:xfrm>
          </p:grpSpPr>
          <p:sp>
            <p:nvSpPr>
              <p:cNvPr id="9288" name="Line 59"/>
              <p:cNvSpPr>
                <a:spLocks noChangeShapeType="1"/>
              </p:cNvSpPr>
              <p:nvPr/>
            </p:nvSpPr>
            <p:spPr bwMode="auto">
              <a:xfrm>
                <a:off x="2832" y="16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9289" name="Line 60"/>
              <p:cNvSpPr>
                <a:spLocks noChangeShapeType="1"/>
              </p:cNvSpPr>
              <p:nvPr/>
            </p:nvSpPr>
            <p:spPr bwMode="auto">
              <a:xfrm>
                <a:off x="2784" y="16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9277" name="Line 61"/>
            <p:cNvSpPr>
              <a:spLocks noChangeShapeType="1"/>
            </p:cNvSpPr>
            <p:nvPr/>
          </p:nvSpPr>
          <p:spPr bwMode="auto">
            <a:xfrm rot="5400000">
              <a:off x="1950" y="240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9278" name="Line 62"/>
            <p:cNvSpPr>
              <a:spLocks noChangeShapeType="1"/>
            </p:cNvSpPr>
            <p:nvPr/>
          </p:nvSpPr>
          <p:spPr bwMode="auto">
            <a:xfrm rot="5400000">
              <a:off x="180" y="240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9279" name="Line 63"/>
            <p:cNvSpPr>
              <a:spLocks noChangeShapeType="1"/>
            </p:cNvSpPr>
            <p:nvPr/>
          </p:nvSpPr>
          <p:spPr bwMode="auto">
            <a:xfrm rot="16200000" flipV="1">
              <a:off x="582" y="239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9280" name="Line 64"/>
            <p:cNvSpPr>
              <a:spLocks noChangeShapeType="1"/>
            </p:cNvSpPr>
            <p:nvPr/>
          </p:nvSpPr>
          <p:spPr bwMode="auto">
            <a:xfrm rot="16200000" flipV="1">
              <a:off x="1542" y="239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9281" name="Oval 65"/>
            <p:cNvSpPr>
              <a:spLocks noChangeArrowheads="1"/>
            </p:cNvSpPr>
            <p:nvPr/>
          </p:nvSpPr>
          <p:spPr bwMode="auto">
            <a:xfrm>
              <a:off x="1258" y="2230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2" name="Oval 66"/>
            <p:cNvSpPr>
              <a:spLocks noChangeArrowheads="1"/>
            </p:cNvSpPr>
            <p:nvPr/>
          </p:nvSpPr>
          <p:spPr bwMode="auto">
            <a:xfrm>
              <a:off x="886" y="2278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3" name="Text Box 67"/>
            <p:cNvSpPr txBox="1">
              <a:spLocks noChangeArrowheads="1"/>
            </p:cNvSpPr>
            <p:nvPr/>
          </p:nvSpPr>
          <p:spPr bwMode="auto">
            <a:xfrm>
              <a:off x="790" y="959"/>
              <a:ext cx="21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ko-KR" sz="1000">
                  <a:latin typeface="Tahoma" pitchFamily="34" charset="0"/>
                  <a:ea typeface="굴림" pitchFamily="34" charset="-127"/>
                </a:rPr>
                <a:t>tag W</a:t>
              </a:r>
            </a:p>
          </p:txBody>
        </p:sp>
        <p:sp>
          <p:nvSpPr>
            <p:cNvPr id="9284" name="Text Box 68"/>
            <p:cNvSpPr txBox="1">
              <a:spLocks noChangeArrowheads="1"/>
            </p:cNvSpPr>
            <p:nvPr/>
          </p:nvSpPr>
          <p:spPr bwMode="auto">
            <a:xfrm>
              <a:off x="1176" y="959"/>
              <a:ext cx="18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ko-KR" sz="1000">
                  <a:latin typeface="Tahoma" pitchFamily="34" charset="0"/>
                  <a:ea typeface="굴림" pitchFamily="34" charset="-127"/>
                </a:rPr>
                <a:t>tag 1</a:t>
              </a:r>
            </a:p>
          </p:txBody>
        </p:sp>
        <p:sp>
          <p:nvSpPr>
            <p:cNvPr id="9285" name="Text Box 69"/>
            <p:cNvSpPr txBox="1">
              <a:spLocks noChangeArrowheads="1"/>
            </p:cNvSpPr>
            <p:nvPr/>
          </p:nvSpPr>
          <p:spPr bwMode="auto">
            <a:xfrm>
              <a:off x="976" y="967"/>
              <a:ext cx="24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ko-KR" sz="2400">
                  <a:latin typeface="Tahoma" pitchFamily="34" charset="0"/>
                  <a:ea typeface="굴림" pitchFamily="34" charset="-127"/>
                </a:rPr>
                <a:t>…</a:t>
              </a:r>
            </a:p>
          </p:txBody>
        </p:sp>
        <p:sp>
          <p:nvSpPr>
            <p:cNvPr id="9286" name="Text Box 70"/>
            <p:cNvSpPr txBox="1">
              <a:spLocks noChangeArrowheads="1"/>
            </p:cNvSpPr>
            <p:nvPr/>
          </p:nvSpPr>
          <p:spPr bwMode="auto">
            <a:xfrm rot="-5400000">
              <a:off x="166" y="1909"/>
              <a:ext cx="24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ko-KR" sz="2400">
                  <a:latin typeface="Tahoma" pitchFamily="34" charset="0"/>
                  <a:ea typeface="굴림" pitchFamily="34" charset="-127"/>
                </a:rPr>
                <a:t>…</a:t>
              </a:r>
            </a:p>
          </p:txBody>
        </p:sp>
        <p:sp>
          <p:nvSpPr>
            <p:cNvPr id="9287" name="Text Box 71"/>
            <p:cNvSpPr txBox="1">
              <a:spLocks noChangeArrowheads="1"/>
            </p:cNvSpPr>
            <p:nvPr/>
          </p:nvSpPr>
          <p:spPr bwMode="auto">
            <a:xfrm rot="-5400000">
              <a:off x="1691" y="1902"/>
              <a:ext cx="24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ko-KR" sz="2400">
                  <a:latin typeface="Tahoma" pitchFamily="34" charset="0"/>
                  <a:ea typeface="굴림" pitchFamily="34" charset="-127"/>
                </a:rPr>
                <a:t>…</a:t>
              </a:r>
            </a:p>
          </p:txBody>
        </p:sp>
      </p:grpSp>
      <p:sp>
        <p:nvSpPr>
          <p:cNvPr id="9221" name="AutoShape 72"/>
          <p:cNvSpPr>
            <a:spLocks noChangeArrowheads="1"/>
          </p:cNvSpPr>
          <p:nvPr/>
        </p:nvSpPr>
        <p:spPr bwMode="auto">
          <a:xfrm rot="-5400000">
            <a:off x="4381500" y="4991100"/>
            <a:ext cx="304800" cy="685800"/>
          </a:xfrm>
          <a:custGeom>
            <a:avLst/>
            <a:gdLst>
              <a:gd name="T0" fmla="*/ 2150533 w 21600"/>
              <a:gd name="T1" fmla="*/ 0 h 21600"/>
              <a:gd name="T2" fmla="*/ 1030464 w 21600"/>
              <a:gd name="T3" fmla="*/ 10873962 h 21600"/>
              <a:gd name="T4" fmla="*/ 2150533 w 21600"/>
              <a:gd name="T5" fmla="*/ 10433463 h 21600"/>
              <a:gd name="T6" fmla="*/ 3270602 w 21600"/>
              <a:gd name="T7" fmla="*/ 10873962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3 w 21600"/>
              <a:gd name="T13" fmla="*/ 0 h 21600"/>
              <a:gd name="T14" fmla="*/ 21157 w 21600"/>
              <a:gd name="T15" fmla="*/ 109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350" y="10799"/>
                </a:moveTo>
                <a:cubicBezTo>
                  <a:pt x="10350" y="10550"/>
                  <a:pt x="10551" y="10349"/>
                  <a:pt x="10800" y="10350"/>
                </a:cubicBezTo>
                <a:cubicBezTo>
                  <a:pt x="11048" y="10350"/>
                  <a:pt x="11249" y="10550"/>
                  <a:pt x="11249" y="10799"/>
                </a:cubicBezTo>
                <a:lnTo>
                  <a:pt x="21599" y="10776"/>
                </a:lnTo>
                <a:cubicBezTo>
                  <a:pt x="21586" y="4820"/>
                  <a:pt x="16755" y="-1"/>
                  <a:pt x="10799" y="0"/>
                </a:cubicBezTo>
                <a:cubicBezTo>
                  <a:pt x="4844" y="0"/>
                  <a:pt x="13" y="4820"/>
                  <a:pt x="0" y="10776"/>
                </a:cubicBezTo>
                <a:close/>
              </a:path>
            </a:pathLst>
          </a:cu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Freeform 73"/>
          <p:cNvSpPr>
            <a:spLocks/>
          </p:cNvSpPr>
          <p:nvPr/>
        </p:nvSpPr>
        <p:spPr bwMode="auto">
          <a:xfrm>
            <a:off x="4533900" y="4953000"/>
            <a:ext cx="228600" cy="304800"/>
          </a:xfrm>
          <a:custGeom>
            <a:avLst/>
            <a:gdLst>
              <a:gd name="T0" fmla="*/ 228600 w 144"/>
              <a:gd name="T1" fmla="*/ 0 h 192"/>
              <a:gd name="T2" fmla="*/ 228600 w 144"/>
              <a:gd name="T3" fmla="*/ 304800 h 192"/>
              <a:gd name="T4" fmla="*/ 0 w 144"/>
              <a:gd name="T5" fmla="*/ 304800 h 192"/>
              <a:gd name="T6" fmla="*/ 0 60000 65536"/>
              <a:gd name="T7" fmla="*/ 0 60000 65536"/>
              <a:gd name="T8" fmla="*/ 0 60000 65536"/>
              <a:gd name="T9" fmla="*/ 0 w 144"/>
              <a:gd name="T10" fmla="*/ 0 h 192"/>
              <a:gd name="T11" fmla="*/ 144 w 1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92">
                <a:moveTo>
                  <a:pt x="144" y="0"/>
                </a:moveTo>
                <a:lnTo>
                  <a:pt x="144" y="192"/>
                </a:lnTo>
                <a:lnTo>
                  <a:pt x="0" y="19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Freeform 74"/>
          <p:cNvSpPr>
            <a:spLocks/>
          </p:cNvSpPr>
          <p:nvPr/>
        </p:nvSpPr>
        <p:spPr bwMode="auto">
          <a:xfrm>
            <a:off x="4521200" y="4978400"/>
            <a:ext cx="2895600" cy="381000"/>
          </a:xfrm>
          <a:custGeom>
            <a:avLst/>
            <a:gdLst>
              <a:gd name="T0" fmla="*/ 2895600 w 144"/>
              <a:gd name="T1" fmla="*/ 0 h 192"/>
              <a:gd name="T2" fmla="*/ 2895600 w 144"/>
              <a:gd name="T3" fmla="*/ 381000 h 192"/>
              <a:gd name="T4" fmla="*/ 0 w 144"/>
              <a:gd name="T5" fmla="*/ 381000 h 192"/>
              <a:gd name="T6" fmla="*/ 0 60000 65536"/>
              <a:gd name="T7" fmla="*/ 0 60000 65536"/>
              <a:gd name="T8" fmla="*/ 0 60000 65536"/>
              <a:gd name="T9" fmla="*/ 0 w 144"/>
              <a:gd name="T10" fmla="*/ 0 h 192"/>
              <a:gd name="T11" fmla="*/ 144 w 1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92">
                <a:moveTo>
                  <a:pt x="144" y="0"/>
                </a:moveTo>
                <a:lnTo>
                  <a:pt x="144" y="192"/>
                </a:lnTo>
                <a:lnTo>
                  <a:pt x="0" y="19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Line 75"/>
          <p:cNvSpPr>
            <a:spLocks noChangeShapeType="1"/>
          </p:cNvSpPr>
          <p:nvPr/>
        </p:nvSpPr>
        <p:spPr bwMode="auto">
          <a:xfrm flipH="1">
            <a:off x="2438400" y="53340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76"/>
          <p:cNvSpPr>
            <a:spLocks noChangeArrowheads="1"/>
          </p:cNvSpPr>
          <p:nvPr/>
        </p:nvSpPr>
        <p:spPr bwMode="auto">
          <a:xfrm>
            <a:off x="2687638" y="5334000"/>
            <a:ext cx="1374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ko-KR" sz="1400">
                <a:ea typeface="굴림" pitchFamily="34" charset="-127"/>
              </a:rPr>
              <a:t>ready - request</a:t>
            </a:r>
            <a:endParaRPr lang="ko-KR" altLang="en-US" sz="1400">
              <a:ea typeface="굴림" pitchFamily="34" charset="-127"/>
            </a:endParaRPr>
          </a:p>
        </p:txBody>
      </p:sp>
      <p:sp>
        <p:nvSpPr>
          <p:cNvPr id="9226" name="Rectangle 77"/>
          <p:cNvSpPr>
            <a:spLocks noChangeArrowheads="1"/>
          </p:cNvSpPr>
          <p:nvPr/>
        </p:nvSpPr>
        <p:spPr bwMode="auto">
          <a:xfrm>
            <a:off x="1143000" y="2819400"/>
            <a:ext cx="1295400" cy="297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9227" name="Rectangle 78"/>
          <p:cNvSpPr>
            <a:spLocks noChangeArrowheads="1"/>
          </p:cNvSpPr>
          <p:nvPr/>
        </p:nvSpPr>
        <p:spPr bwMode="auto">
          <a:xfrm>
            <a:off x="1516063" y="5181600"/>
            <a:ext cx="922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ko-KR" sz="1400">
                <a:ea typeface="굴림" pitchFamily="34" charset="-127"/>
              </a:rPr>
              <a:t>request n</a:t>
            </a:r>
            <a:endParaRPr lang="ko-KR" altLang="en-US" sz="1400">
              <a:ea typeface="굴림" pitchFamily="34" charset="-127"/>
            </a:endParaRPr>
          </a:p>
        </p:txBody>
      </p:sp>
      <p:sp>
        <p:nvSpPr>
          <p:cNvPr id="9228" name="Rectangle 79"/>
          <p:cNvSpPr>
            <a:spLocks noChangeArrowheads="1"/>
          </p:cNvSpPr>
          <p:nvPr/>
        </p:nvSpPr>
        <p:spPr bwMode="auto">
          <a:xfrm>
            <a:off x="1698625" y="4648200"/>
            <a:ext cx="735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ko-KR" sz="1400">
                <a:ea typeface="굴림" pitchFamily="34" charset="-127"/>
              </a:rPr>
              <a:t>grant n</a:t>
            </a:r>
            <a:endParaRPr lang="ko-KR" altLang="en-US" sz="1400">
              <a:ea typeface="굴림" pitchFamily="34" charset="-127"/>
            </a:endParaRPr>
          </a:p>
        </p:txBody>
      </p:sp>
      <p:sp>
        <p:nvSpPr>
          <p:cNvPr id="9229" name="Rectangle 80"/>
          <p:cNvSpPr>
            <a:spLocks noChangeArrowheads="1"/>
          </p:cNvSpPr>
          <p:nvPr/>
        </p:nvSpPr>
        <p:spPr bwMode="auto">
          <a:xfrm>
            <a:off x="1490663" y="2971800"/>
            <a:ext cx="9223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ko-KR" sz="1400">
                <a:ea typeface="굴림" pitchFamily="34" charset="-127"/>
              </a:rPr>
              <a:t>grant 0</a:t>
            </a:r>
          </a:p>
          <a:p>
            <a:pPr algn="r"/>
            <a:r>
              <a:rPr lang="en-US" altLang="ko-KR" sz="1400">
                <a:ea typeface="굴림" pitchFamily="34" charset="-127"/>
              </a:rPr>
              <a:t>request 0</a:t>
            </a:r>
          </a:p>
        </p:txBody>
      </p:sp>
      <p:sp>
        <p:nvSpPr>
          <p:cNvPr id="9230" name="Rectangle 81"/>
          <p:cNvSpPr>
            <a:spLocks noChangeArrowheads="1"/>
          </p:cNvSpPr>
          <p:nvPr/>
        </p:nvSpPr>
        <p:spPr bwMode="auto">
          <a:xfrm>
            <a:off x="1524000" y="3505200"/>
            <a:ext cx="9223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ko-KR" sz="1400">
                <a:ea typeface="굴림" pitchFamily="34" charset="-127"/>
              </a:rPr>
              <a:t>grant 1</a:t>
            </a:r>
          </a:p>
          <a:p>
            <a:pPr algn="r"/>
            <a:r>
              <a:rPr lang="en-US" altLang="ko-KR" sz="1400">
                <a:ea typeface="굴림" pitchFamily="34" charset="-127"/>
              </a:rPr>
              <a:t>request 1</a:t>
            </a:r>
          </a:p>
        </p:txBody>
      </p:sp>
      <p:sp>
        <p:nvSpPr>
          <p:cNvPr id="9231" name="Rectangle 82"/>
          <p:cNvSpPr>
            <a:spLocks noChangeArrowheads="1"/>
          </p:cNvSpPr>
          <p:nvPr/>
        </p:nvSpPr>
        <p:spPr bwMode="auto">
          <a:xfrm>
            <a:off x="1905000" y="4114800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ko-KR" sz="1400">
                <a:ea typeface="굴림" pitchFamily="34" charset="-127"/>
              </a:rPr>
              <a:t>……</a:t>
            </a:r>
          </a:p>
        </p:txBody>
      </p:sp>
      <p:sp>
        <p:nvSpPr>
          <p:cNvPr id="9232" name="Line 83"/>
          <p:cNvSpPr>
            <a:spLocks noChangeShapeType="1"/>
          </p:cNvSpPr>
          <p:nvPr/>
        </p:nvSpPr>
        <p:spPr bwMode="auto">
          <a:xfrm>
            <a:off x="2438400" y="48006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84"/>
          <p:cNvSpPr>
            <a:spLocks noChangeArrowheads="1"/>
          </p:cNvSpPr>
          <p:nvPr/>
        </p:nvSpPr>
        <p:spPr bwMode="auto">
          <a:xfrm>
            <a:off x="3009900" y="4724400"/>
            <a:ext cx="844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ko-KR" sz="1400">
                <a:ea typeface="굴림" pitchFamily="34" charset="-127"/>
              </a:rPr>
              <a:t>selected</a:t>
            </a:r>
            <a:endParaRPr lang="ko-KR" altLang="en-US" sz="1400">
              <a:ea typeface="굴림" pitchFamily="34" charset="-127"/>
            </a:endParaRPr>
          </a:p>
        </p:txBody>
      </p:sp>
      <p:sp>
        <p:nvSpPr>
          <p:cNvPr id="9234" name="Line 85"/>
          <p:cNvSpPr>
            <a:spLocks noChangeShapeType="1"/>
          </p:cNvSpPr>
          <p:nvPr/>
        </p:nvSpPr>
        <p:spPr bwMode="auto">
          <a:xfrm>
            <a:off x="7772400" y="4876800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86"/>
          <p:cNvSpPr>
            <a:spLocks noChangeArrowheads="1"/>
          </p:cNvSpPr>
          <p:nvPr/>
        </p:nvSpPr>
        <p:spPr bwMode="auto">
          <a:xfrm>
            <a:off x="7848600" y="5029200"/>
            <a:ext cx="6175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ko-KR" sz="1400">
                <a:ea typeface="굴림" pitchFamily="34" charset="-127"/>
              </a:rPr>
              <a:t>issue</a:t>
            </a:r>
          </a:p>
          <a:p>
            <a:r>
              <a:rPr lang="en-US" altLang="ko-KR" sz="1400">
                <a:ea typeface="굴림" pitchFamily="34" charset="-127"/>
              </a:rPr>
              <a:t>to FU</a:t>
            </a:r>
          </a:p>
        </p:txBody>
      </p:sp>
      <p:sp>
        <p:nvSpPr>
          <p:cNvPr id="9236" name="Freeform 87"/>
          <p:cNvSpPr>
            <a:spLocks/>
          </p:cNvSpPr>
          <p:nvPr/>
        </p:nvSpPr>
        <p:spPr bwMode="auto">
          <a:xfrm>
            <a:off x="1752600" y="2133600"/>
            <a:ext cx="4038600" cy="685800"/>
          </a:xfrm>
          <a:custGeom>
            <a:avLst/>
            <a:gdLst>
              <a:gd name="T0" fmla="*/ 0 w 2544"/>
              <a:gd name="T1" fmla="*/ 685800 h 432"/>
              <a:gd name="T2" fmla="*/ 0 w 2544"/>
              <a:gd name="T3" fmla="*/ 0 h 432"/>
              <a:gd name="T4" fmla="*/ 4038600 w 2544"/>
              <a:gd name="T5" fmla="*/ 0 h 432"/>
              <a:gd name="T6" fmla="*/ 4038600 w 2544"/>
              <a:gd name="T7" fmla="*/ 228600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2544"/>
              <a:gd name="T13" fmla="*/ 0 h 432"/>
              <a:gd name="T14" fmla="*/ 2544 w 2544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44" h="432">
                <a:moveTo>
                  <a:pt x="0" y="432"/>
                </a:moveTo>
                <a:lnTo>
                  <a:pt x="0" y="0"/>
                </a:lnTo>
                <a:lnTo>
                  <a:pt x="2544" y="0"/>
                </a:lnTo>
                <a:lnTo>
                  <a:pt x="2544" y="14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88"/>
          <p:cNvSpPr>
            <a:spLocks noChangeArrowheads="1"/>
          </p:cNvSpPr>
          <p:nvPr/>
        </p:nvSpPr>
        <p:spPr bwMode="auto">
          <a:xfrm>
            <a:off x="2701925" y="2133600"/>
            <a:ext cx="16621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ko-KR" sz="1400">
                <a:ea typeface="굴림" pitchFamily="34" charset="-127"/>
              </a:rPr>
              <a:t>broadcast the tag</a:t>
            </a:r>
          </a:p>
          <a:p>
            <a:r>
              <a:rPr lang="en-US" altLang="ko-KR" sz="1400">
                <a:ea typeface="굴림" pitchFamily="34" charset="-127"/>
              </a:rPr>
              <a:t>of the selected inst</a:t>
            </a:r>
          </a:p>
        </p:txBody>
      </p:sp>
      <p:sp>
        <p:nvSpPr>
          <p:cNvPr id="9238" name="Rectangle 89"/>
          <p:cNvSpPr>
            <a:spLocks noChangeArrowheads="1"/>
          </p:cNvSpPr>
          <p:nvPr/>
        </p:nvSpPr>
        <p:spPr bwMode="auto">
          <a:xfrm>
            <a:off x="965200" y="5819775"/>
            <a:ext cx="1744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ko-KR" sz="2400">
                <a:ea typeface="굴림" pitchFamily="34" charset="-127"/>
              </a:rPr>
              <a:t>Select logic</a:t>
            </a:r>
            <a:endParaRPr lang="ko-KR" altLang="en-US" sz="2400">
              <a:ea typeface="굴림" pitchFamily="34" charset="-127"/>
            </a:endParaRPr>
          </a:p>
        </p:txBody>
      </p:sp>
      <p:sp>
        <p:nvSpPr>
          <p:cNvPr id="9239" name="Rectangle 90"/>
          <p:cNvSpPr>
            <a:spLocks noChangeArrowheads="1"/>
          </p:cNvSpPr>
          <p:nvPr/>
        </p:nvSpPr>
        <p:spPr bwMode="auto">
          <a:xfrm>
            <a:off x="5124450" y="5803900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ko-KR" sz="2400">
                <a:ea typeface="굴림" pitchFamily="34" charset="-127"/>
              </a:rPr>
              <a:t>Wakeup logic</a:t>
            </a:r>
            <a:endParaRPr lang="ko-KR" altLang="en-US" sz="2400">
              <a:ea typeface="굴림" pitchFamily="34" charset="-127"/>
            </a:endParaRPr>
          </a:p>
        </p:txBody>
      </p:sp>
      <p:sp>
        <p:nvSpPr>
          <p:cNvPr id="9240" name="Freeform 91"/>
          <p:cNvSpPr>
            <a:spLocks/>
          </p:cNvSpPr>
          <p:nvPr/>
        </p:nvSpPr>
        <p:spPr bwMode="auto">
          <a:xfrm>
            <a:off x="2692400" y="2895600"/>
            <a:ext cx="1727200" cy="1562100"/>
          </a:xfrm>
          <a:custGeom>
            <a:avLst/>
            <a:gdLst>
              <a:gd name="T0" fmla="*/ 1574800 w 1088"/>
              <a:gd name="T1" fmla="*/ 1371600 h 984"/>
              <a:gd name="T2" fmla="*/ 1041400 w 1088"/>
              <a:gd name="T3" fmla="*/ 1524000 h 984"/>
              <a:gd name="T4" fmla="*/ 127000 w 1088"/>
              <a:gd name="T5" fmla="*/ 1143000 h 984"/>
              <a:gd name="T6" fmla="*/ 279400 w 1088"/>
              <a:gd name="T7" fmla="*/ 304800 h 984"/>
              <a:gd name="T8" fmla="*/ 1193800 w 1088"/>
              <a:gd name="T9" fmla="*/ 0 h 984"/>
              <a:gd name="T10" fmla="*/ 1651000 w 1088"/>
              <a:gd name="T11" fmla="*/ 304800 h 984"/>
              <a:gd name="T12" fmla="*/ 1651000 w 1088"/>
              <a:gd name="T13" fmla="*/ 762000 h 9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8"/>
              <a:gd name="T22" fmla="*/ 0 h 984"/>
              <a:gd name="T23" fmla="*/ 1088 w 1088"/>
              <a:gd name="T24" fmla="*/ 984 h 9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8" h="984">
                <a:moveTo>
                  <a:pt x="992" y="864"/>
                </a:moveTo>
                <a:cubicBezTo>
                  <a:pt x="900" y="924"/>
                  <a:pt x="808" y="984"/>
                  <a:pt x="656" y="960"/>
                </a:cubicBezTo>
                <a:cubicBezTo>
                  <a:pt x="504" y="936"/>
                  <a:pt x="160" y="848"/>
                  <a:pt x="80" y="720"/>
                </a:cubicBezTo>
                <a:cubicBezTo>
                  <a:pt x="0" y="592"/>
                  <a:pt x="64" y="312"/>
                  <a:pt x="176" y="192"/>
                </a:cubicBezTo>
                <a:cubicBezTo>
                  <a:pt x="288" y="72"/>
                  <a:pt x="608" y="0"/>
                  <a:pt x="752" y="0"/>
                </a:cubicBezTo>
                <a:cubicBezTo>
                  <a:pt x="896" y="0"/>
                  <a:pt x="992" y="112"/>
                  <a:pt x="1040" y="192"/>
                </a:cubicBezTo>
                <a:cubicBezTo>
                  <a:pt x="1088" y="272"/>
                  <a:pt x="1064" y="376"/>
                  <a:pt x="1040" y="480"/>
                </a:cubicBezTo>
              </a:path>
            </a:pathLst>
          </a:custGeom>
          <a:noFill/>
          <a:ln w="762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Rectangle 92"/>
          <p:cNvSpPr>
            <a:spLocks noChangeArrowheads="1"/>
          </p:cNvSpPr>
          <p:nvPr/>
        </p:nvSpPr>
        <p:spPr bwMode="auto">
          <a:xfrm>
            <a:off x="2743200" y="3352800"/>
            <a:ext cx="1644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ko-KR" sz="2400">
                <a:ea typeface="굴림" pitchFamily="34" charset="-127"/>
              </a:rPr>
              <a:t>scheduling</a:t>
            </a:r>
          </a:p>
          <a:p>
            <a:r>
              <a:rPr lang="en-US" altLang="ko-KR" sz="2400">
                <a:ea typeface="굴림" pitchFamily="34" charset="-127"/>
              </a:rPr>
              <a:t>loop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14298"/>
      </p:ext>
    </p:extLst>
  </p:cSld>
  <p:clrMapOvr>
    <a:masterClrMapping/>
  </p:clrMapOvr>
  <p:transition advTm="175328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34" charset="-127"/>
              </a:rPr>
              <a:t>Wakeup and Select</a:t>
            </a:r>
          </a:p>
        </p:txBody>
      </p:sp>
      <p:grpSp>
        <p:nvGrpSpPr>
          <p:cNvPr id="10243" name="Group 98"/>
          <p:cNvGrpSpPr>
            <a:grpSpLocks/>
          </p:cNvGrpSpPr>
          <p:nvPr/>
        </p:nvGrpSpPr>
        <p:grpSpPr bwMode="auto">
          <a:xfrm>
            <a:off x="2895600" y="1371600"/>
            <a:ext cx="5943009" cy="3962400"/>
            <a:chOff x="864" y="864"/>
            <a:chExt cx="4080" cy="2496"/>
          </a:xfrm>
        </p:grpSpPr>
        <p:sp>
          <p:nvSpPr>
            <p:cNvPr id="10257" name="Line 18"/>
            <p:cNvSpPr>
              <a:spLocks noChangeShapeType="1"/>
            </p:cNvSpPr>
            <p:nvPr/>
          </p:nvSpPr>
          <p:spPr bwMode="auto">
            <a:xfrm>
              <a:off x="1392" y="960"/>
              <a:ext cx="0" cy="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258" name="Line 19"/>
            <p:cNvSpPr>
              <a:spLocks noChangeShapeType="1"/>
            </p:cNvSpPr>
            <p:nvPr/>
          </p:nvSpPr>
          <p:spPr bwMode="auto">
            <a:xfrm>
              <a:off x="1968" y="960"/>
              <a:ext cx="0" cy="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259" name="Line 20"/>
            <p:cNvSpPr>
              <a:spLocks noChangeShapeType="1"/>
            </p:cNvSpPr>
            <p:nvPr/>
          </p:nvSpPr>
          <p:spPr bwMode="auto">
            <a:xfrm>
              <a:off x="2544" y="960"/>
              <a:ext cx="0" cy="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grpSp>
          <p:nvGrpSpPr>
            <p:cNvPr id="10260" name="Group 21"/>
            <p:cNvGrpSpPr>
              <a:grpSpLocks/>
            </p:cNvGrpSpPr>
            <p:nvPr/>
          </p:nvGrpSpPr>
          <p:grpSpPr bwMode="auto">
            <a:xfrm>
              <a:off x="864" y="1341"/>
              <a:ext cx="4032" cy="1486"/>
              <a:chOff x="2832" y="1392"/>
              <a:chExt cx="2064" cy="1872"/>
            </a:xfrm>
          </p:grpSpPr>
          <p:sp>
            <p:nvSpPr>
              <p:cNvPr id="10292" name="Line 22"/>
              <p:cNvSpPr>
                <a:spLocks noChangeShapeType="1"/>
              </p:cNvSpPr>
              <p:nvPr/>
            </p:nvSpPr>
            <p:spPr bwMode="auto">
              <a:xfrm>
                <a:off x="2832" y="1392"/>
                <a:ext cx="20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293" name="Line 23"/>
              <p:cNvSpPr>
                <a:spLocks noChangeShapeType="1"/>
              </p:cNvSpPr>
              <p:nvPr/>
            </p:nvSpPr>
            <p:spPr bwMode="auto">
              <a:xfrm>
                <a:off x="2832" y="2016"/>
                <a:ext cx="20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294" name="Line 24"/>
              <p:cNvSpPr>
                <a:spLocks noChangeShapeType="1"/>
              </p:cNvSpPr>
              <p:nvPr/>
            </p:nvSpPr>
            <p:spPr bwMode="auto">
              <a:xfrm>
                <a:off x="2832" y="2640"/>
                <a:ext cx="20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295" name="Line 25"/>
              <p:cNvSpPr>
                <a:spLocks noChangeShapeType="1"/>
              </p:cNvSpPr>
              <p:nvPr/>
            </p:nvSpPr>
            <p:spPr bwMode="auto">
              <a:xfrm>
                <a:off x="2832" y="3264"/>
                <a:ext cx="20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sp>
          <p:nvSpPr>
            <p:cNvPr id="10261" name="Text Box 26"/>
            <p:cNvSpPr txBox="1">
              <a:spLocks noChangeArrowheads="1"/>
            </p:cNvSpPr>
            <p:nvPr/>
          </p:nvSpPr>
          <p:spPr bwMode="auto">
            <a:xfrm>
              <a:off x="1471" y="1081"/>
              <a:ext cx="4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 sz="1800">
                  <a:ea typeface="굴림" pitchFamily="34" charset="-127"/>
                </a:rPr>
                <a:t>FU0</a:t>
              </a:r>
            </a:p>
          </p:txBody>
        </p:sp>
        <p:sp>
          <p:nvSpPr>
            <p:cNvPr id="10262" name="Text Box 27"/>
            <p:cNvSpPr txBox="1">
              <a:spLocks noChangeArrowheads="1"/>
            </p:cNvSpPr>
            <p:nvPr/>
          </p:nvSpPr>
          <p:spPr bwMode="auto">
            <a:xfrm>
              <a:off x="2046" y="1081"/>
              <a:ext cx="4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 sz="1800">
                  <a:ea typeface="굴림" pitchFamily="34" charset="-127"/>
                </a:rPr>
                <a:t>FU1</a:t>
              </a:r>
            </a:p>
          </p:txBody>
        </p:sp>
        <p:sp>
          <p:nvSpPr>
            <p:cNvPr id="10263" name="Text Box 28"/>
            <p:cNvSpPr txBox="1">
              <a:spLocks noChangeArrowheads="1"/>
            </p:cNvSpPr>
            <p:nvPr/>
          </p:nvSpPr>
          <p:spPr bwMode="auto">
            <a:xfrm>
              <a:off x="999" y="1500"/>
              <a:ext cx="21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 sz="1800">
                  <a:ea typeface="굴림" pitchFamily="34" charset="-127"/>
                </a:rPr>
                <a:t>n</a:t>
              </a:r>
            </a:p>
          </p:txBody>
        </p:sp>
        <p:sp>
          <p:nvSpPr>
            <p:cNvPr id="10264" name="Text Box 29"/>
            <p:cNvSpPr txBox="1">
              <a:spLocks noChangeArrowheads="1"/>
            </p:cNvSpPr>
            <p:nvPr/>
          </p:nvSpPr>
          <p:spPr bwMode="auto">
            <a:xfrm>
              <a:off x="910" y="1958"/>
              <a:ext cx="39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 sz="1800">
                  <a:ea typeface="굴림" pitchFamily="34" charset="-127"/>
                </a:rPr>
                <a:t>n+1</a:t>
              </a:r>
            </a:p>
          </p:txBody>
        </p:sp>
        <p:sp>
          <p:nvSpPr>
            <p:cNvPr id="10265" name="Text Box 30"/>
            <p:cNvSpPr txBox="1">
              <a:spLocks noChangeArrowheads="1"/>
            </p:cNvSpPr>
            <p:nvPr/>
          </p:nvSpPr>
          <p:spPr bwMode="auto">
            <a:xfrm>
              <a:off x="920" y="2491"/>
              <a:ext cx="39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 sz="1800">
                  <a:ea typeface="굴림" pitchFamily="34" charset="-127"/>
                </a:rPr>
                <a:t>n+2</a:t>
              </a:r>
            </a:p>
          </p:txBody>
        </p:sp>
        <p:sp>
          <p:nvSpPr>
            <p:cNvPr id="10266" name="Text Box 31"/>
            <p:cNvSpPr txBox="1">
              <a:spLocks noChangeArrowheads="1"/>
            </p:cNvSpPr>
            <p:nvPr/>
          </p:nvSpPr>
          <p:spPr bwMode="auto">
            <a:xfrm>
              <a:off x="920" y="2979"/>
              <a:ext cx="39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 sz="1800">
                  <a:ea typeface="굴림" pitchFamily="34" charset="-127"/>
                </a:rPr>
                <a:t>n+3</a:t>
              </a:r>
            </a:p>
          </p:txBody>
        </p:sp>
        <p:sp>
          <p:nvSpPr>
            <p:cNvPr id="10267" name="Oval 32"/>
            <p:cNvSpPr>
              <a:spLocks noChangeArrowheads="1"/>
            </p:cNvSpPr>
            <p:nvPr/>
          </p:nvSpPr>
          <p:spPr bwMode="auto">
            <a:xfrm>
              <a:off x="1540" y="1493"/>
              <a:ext cx="288" cy="229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 sz="1800">
                  <a:ea typeface="굴림" pitchFamily="34" charset="-127"/>
                </a:rPr>
                <a:t>1</a:t>
              </a:r>
            </a:p>
          </p:txBody>
        </p:sp>
        <p:sp>
          <p:nvSpPr>
            <p:cNvPr id="10268" name="Oval 33"/>
            <p:cNvSpPr>
              <a:spLocks noChangeArrowheads="1"/>
            </p:cNvSpPr>
            <p:nvPr/>
          </p:nvSpPr>
          <p:spPr bwMode="auto">
            <a:xfrm>
              <a:off x="1540" y="1950"/>
              <a:ext cx="288" cy="229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 sz="1800">
                  <a:ea typeface="굴림" pitchFamily="34" charset="-127"/>
                </a:rPr>
                <a:t>2</a:t>
              </a:r>
            </a:p>
          </p:txBody>
        </p:sp>
        <p:sp>
          <p:nvSpPr>
            <p:cNvPr id="10269" name="Oval 34"/>
            <p:cNvSpPr>
              <a:spLocks noChangeArrowheads="1"/>
            </p:cNvSpPr>
            <p:nvPr/>
          </p:nvSpPr>
          <p:spPr bwMode="auto">
            <a:xfrm>
              <a:off x="2116" y="1950"/>
              <a:ext cx="288" cy="229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 sz="1800">
                  <a:ea typeface="굴림" pitchFamily="34" charset="-127"/>
                </a:rPr>
                <a:t>3</a:t>
              </a:r>
            </a:p>
          </p:txBody>
        </p:sp>
        <p:sp>
          <p:nvSpPr>
            <p:cNvPr id="10270" name="Oval 35"/>
            <p:cNvSpPr>
              <a:spLocks noChangeArrowheads="1"/>
            </p:cNvSpPr>
            <p:nvPr/>
          </p:nvSpPr>
          <p:spPr bwMode="auto">
            <a:xfrm>
              <a:off x="1540" y="2446"/>
              <a:ext cx="288" cy="22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 sz="1800">
                  <a:ea typeface="굴림" pitchFamily="34" charset="-127"/>
                </a:rPr>
                <a:t>5</a:t>
              </a:r>
            </a:p>
          </p:txBody>
        </p:sp>
        <p:sp>
          <p:nvSpPr>
            <p:cNvPr id="10271" name="Oval 36"/>
            <p:cNvSpPr>
              <a:spLocks noChangeArrowheads="1"/>
            </p:cNvSpPr>
            <p:nvPr/>
          </p:nvSpPr>
          <p:spPr bwMode="auto">
            <a:xfrm>
              <a:off x="2116" y="2446"/>
              <a:ext cx="288" cy="22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 sz="1800">
                  <a:ea typeface="굴림" pitchFamily="34" charset="-127"/>
                </a:rPr>
                <a:t>4</a:t>
              </a:r>
            </a:p>
          </p:txBody>
        </p:sp>
        <p:sp>
          <p:nvSpPr>
            <p:cNvPr id="10272" name="Oval 37"/>
            <p:cNvSpPr>
              <a:spLocks noChangeArrowheads="1"/>
            </p:cNvSpPr>
            <p:nvPr/>
          </p:nvSpPr>
          <p:spPr bwMode="auto">
            <a:xfrm>
              <a:off x="1540" y="2979"/>
              <a:ext cx="288" cy="229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 sz="1800">
                  <a:ea typeface="굴림" pitchFamily="34" charset="-127"/>
                </a:rPr>
                <a:t>6</a:t>
              </a:r>
            </a:p>
          </p:txBody>
        </p:sp>
        <p:sp>
          <p:nvSpPr>
            <p:cNvPr id="10273" name="Line 38"/>
            <p:cNvSpPr>
              <a:spLocks noChangeShapeType="1"/>
            </p:cNvSpPr>
            <p:nvPr/>
          </p:nvSpPr>
          <p:spPr bwMode="auto">
            <a:xfrm>
              <a:off x="1680" y="1722"/>
              <a:ext cx="0" cy="2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274" name="Line 39"/>
            <p:cNvSpPr>
              <a:spLocks noChangeShapeType="1"/>
            </p:cNvSpPr>
            <p:nvPr/>
          </p:nvSpPr>
          <p:spPr bwMode="auto">
            <a:xfrm>
              <a:off x="1776" y="1684"/>
              <a:ext cx="384" cy="3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275" name="Line 40"/>
            <p:cNvSpPr>
              <a:spLocks noChangeShapeType="1"/>
            </p:cNvSpPr>
            <p:nvPr/>
          </p:nvSpPr>
          <p:spPr bwMode="auto">
            <a:xfrm>
              <a:off x="1776" y="1722"/>
              <a:ext cx="384" cy="7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276" name="Line 41"/>
            <p:cNvSpPr>
              <a:spLocks noChangeShapeType="1"/>
            </p:cNvSpPr>
            <p:nvPr/>
          </p:nvSpPr>
          <p:spPr bwMode="auto">
            <a:xfrm>
              <a:off x="1680" y="2179"/>
              <a:ext cx="0" cy="2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277" name="Line 42"/>
            <p:cNvSpPr>
              <a:spLocks noChangeShapeType="1"/>
            </p:cNvSpPr>
            <p:nvPr/>
          </p:nvSpPr>
          <p:spPr bwMode="auto">
            <a:xfrm flipH="1">
              <a:off x="1824" y="2674"/>
              <a:ext cx="432" cy="3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278" name="Line 43"/>
            <p:cNvSpPr>
              <a:spLocks noChangeShapeType="1"/>
            </p:cNvSpPr>
            <p:nvPr/>
          </p:nvSpPr>
          <p:spPr bwMode="auto">
            <a:xfrm flipH="1">
              <a:off x="1728" y="2179"/>
              <a:ext cx="480" cy="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279" name="Line 62"/>
            <p:cNvSpPr>
              <a:spLocks noChangeShapeType="1"/>
            </p:cNvSpPr>
            <p:nvPr/>
          </p:nvSpPr>
          <p:spPr bwMode="auto">
            <a:xfrm>
              <a:off x="3600" y="960"/>
              <a:ext cx="0" cy="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grpSp>
          <p:nvGrpSpPr>
            <p:cNvPr id="10280" name="Group 71"/>
            <p:cNvGrpSpPr>
              <a:grpSpLocks/>
            </p:cNvGrpSpPr>
            <p:nvPr/>
          </p:nvGrpSpPr>
          <p:grpSpPr bwMode="auto">
            <a:xfrm>
              <a:off x="3637" y="869"/>
              <a:ext cx="1307" cy="2272"/>
              <a:chOff x="2533" y="869"/>
              <a:chExt cx="1307" cy="2272"/>
            </a:xfrm>
          </p:grpSpPr>
          <p:sp>
            <p:nvSpPr>
              <p:cNvPr id="10287" name="Text Box 46"/>
              <p:cNvSpPr txBox="1">
                <a:spLocks noChangeArrowheads="1"/>
              </p:cNvSpPr>
              <p:nvPr/>
            </p:nvSpPr>
            <p:spPr bwMode="auto">
              <a:xfrm>
                <a:off x="2688" y="1372"/>
                <a:ext cx="1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ko-KR" sz="1800">
                    <a:ea typeface="굴림" pitchFamily="34" charset="-127"/>
                  </a:rPr>
                  <a:t>Select 1</a:t>
                </a:r>
              </a:p>
              <a:p>
                <a:pPr algn="l"/>
                <a:r>
                  <a:rPr lang="en-US" altLang="ko-KR" sz="1800">
                    <a:ea typeface="굴림" pitchFamily="34" charset="-127"/>
                  </a:rPr>
                  <a:t>Wakeup 2,3,4</a:t>
                </a:r>
              </a:p>
            </p:txBody>
          </p:sp>
          <p:sp>
            <p:nvSpPr>
              <p:cNvPr id="10288" name="Text Box 47"/>
              <p:cNvSpPr txBox="1">
                <a:spLocks noChangeArrowheads="1"/>
              </p:cNvSpPr>
              <p:nvPr/>
            </p:nvSpPr>
            <p:spPr bwMode="auto">
              <a:xfrm>
                <a:off x="2533" y="869"/>
                <a:ext cx="79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ko-KR" sz="1800" dirty="0">
                    <a:ea typeface="굴림" pitchFamily="34" charset="-127"/>
                  </a:rPr>
                  <a:t>Wakeup </a:t>
                </a:r>
                <a:r>
                  <a:rPr lang="en-US" altLang="ko-KR" sz="1800" dirty="0" smtClean="0">
                    <a:ea typeface="굴림" pitchFamily="34" charset="-127"/>
                  </a:rPr>
                  <a:t>/</a:t>
                </a:r>
              </a:p>
              <a:p>
                <a:r>
                  <a:rPr lang="en-US" altLang="ko-KR" sz="1800" dirty="0" smtClean="0">
                    <a:ea typeface="굴림" pitchFamily="34" charset="-127"/>
                  </a:rPr>
                  <a:t> </a:t>
                </a:r>
                <a:r>
                  <a:rPr lang="en-US" altLang="ko-KR" sz="1800" dirty="0">
                    <a:ea typeface="굴림" pitchFamily="34" charset="-127"/>
                  </a:rPr>
                  <a:t>select</a:t>
                </a:r>
              </a:p>
            </p:txBody>
          </p:sp>
          <p:sp>
            <p:nvSpPr>
              <p:cNvPr id="10289" name="Text Box 61"/>
              <p:cNvSpPr txBox="1">
                <a:spLocks noChangeArrowheads="1"/>
              </p:cNvSpPr>
              <p:nvPr/>
            </p:nvSpPr>
            <p:spPr bwMode="auto">
              <a:xfrm>
                <a:off x="2688" y="1852"/>
                <a:ext cx="1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ko-KR" sz="1800">
                    <a:ea typeface="굴림" pitchFamily="34" charset="-127"/>
                  </a:rPr>
                  <a:t>Select 2, 3</a:t>
                </a:r>
              </a:p>
              <a:p>
                <a:pPr algn="l"/>
                <a:r>
                  <a:rPr lang="en-US" altLang="ko-KR" sz="1800">
                    <a:ea typeface="굴림" pitchFamily="34" charset="-127"/>
                  </a:rPr>
                  <a:t>Wakeup 5, 6</a:t>
                </a:r>
              </a:p>
            </p:txBody>
          </p:sp>
          <p:sp>
            <p:nvSpPr>
              <p:cNvPr id="10290" name="Text Box 66"/>
              <p:cNvSpPr txBox="1">
                <a:spLocks noChangeArrowheads="1"/>
              </p:cNvSpPr>
              <p:nvPr/>
            </p:nvSpPr>
            <p:spPr bwMode="auto">
              <a:xfrm>
                <a:off x="2688" y="2380"/>
                <a:ext cx="1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ko-KR" sz="1800">
                    <a:ea typeface="굴림" pitchFamily="34" charset="-127"/>
                  </a:rPr>
                  <a:t>Select 4, 5</a:t>
                </a:r>
              </a:p>
              <a:p>
                <a:pPr algn="l"/>
                <a:r>
                  <a:rPr lang="en-US" altLang="ko-KR" sz="1800">
                    <a:ea typeface="굴림" pitchFamily="34" charset="-127"/>
                  </a:rPr>
                  <a:t>Wakeup 6</a:t>
                </a:r>
              </a:p>
            </p:txBody>
          </p:sp>
          <p:sp>
            <p:nvSpPr>
              <p:cNvPr id="10291" name="Text Box 67"/>
              <p:cNvSpPr txBox="1">
                <a:spLocks noChangeArrowheads="1"/>
              </p:cNvSpPr>
              <p:nvPr/>
            </p:nvSpPr>
            <p:spPr bwMode="auto">
              <a:xfrm>
                <a:off x="2688" y="2908"/>
                <a:ext cx="115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ko-KR" sz="1800">
                    <a:ea typeface="굴림" pitchFamily="34" charset="-127"/>
                  </a:rPr>
                  <a:t>Select 6</a:t>
                </a:r>
              </a:p>
            </p:txBody>
          </p:sp>
        </p:grpSp>
        <p:grpSp>
          <p:nvGrpSpPr>
            <p:cNvPr id="10281" name="Group 70"/>
            <p:cNvGrpSpPr>
              <a:grpSpLocks/>
            </p:cNvGrpSpPr>
            <p:nvPr/>
          </p:nvGrpSpPr>
          <p:grpSpPr bwMode="auto">
            <a:xfrm>
              <a:off x="2538" y="864"/>
              <a:ext cx="875" cy="2345"/>
              <a:chOff x="3930" y="816"/>
              <a:chExt cx="875" cy="2345"/>
            </a:xfrm>
          </p:grpSpPr>
          <p:sp>
            <p:nvSpPr>
              <p:cNvPr id="10282" name="Text Box 63"/>
              <p:cNvSpPr txBox="1">
                <a:spLocks noChangeArrowheads="1"/>
              </p:cNvSpPr>
              <p:nvPr/>
            </p:nvSpPr>
            <p:spPr bwMode="auto">
              <a:xfrm>
                <a:off x="3930" y="816"/>
                <a:ext cx="87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ko-KR" sz="1800" dirty="0">
                    <a:ea typeface="굴림" pitchFamily="34" charset="-127"/>
                  </a:rPr>
                  <a:t>Ready </a:t>
                </a:r>
                <a:r>
                  <a:rPr lang="en-US" altLang="ko-KR" sz="1800" dirty="0" err="1">
                    <a:ea typeface="굴림" pitchFamily="34" charset="-127"/>
                  </a:rPr>
                  <a:t>inst</a:t>
                </a:r>
                <a:endParaRPr lang="en-US" altLang="ko-KR" sz="1800" dirty="0">
                  <a:ea typeface="굴림" pitchFamily="34" charset="-127"/>
                </a:endParaRPr>
              </a:p>
              <a:p>
                <a:r>
                  <a:rPr lang="en-US" altLang="ko-KR" sz="1800" dirty="0">
                    <a:ea typeface="굴림" pitchFamily="34" charset="-127"/>
                  </a:rPr>
                  <a:t>to issue</a:t>
                </a:r>
              </a:p>
            </p:txBody>
          </p:sp>
          <p:sp>
            <p:nvSpPr>
              <p:cNvPr id="10283" name="Text Box 64"/>
              <p:cNvSpPr txBox="1">
                <a:spLocks noChangeArrowheads="1"/>
              </p:cNvSpPr>
              <p:nvPr/>
            </p:nvSpPr>
            <p:spPr bwMode="auto">
              <a:xfrm>
                <a:off x="4371" y="1449"/>
                <a:ext cx="21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ko-KR" sz="1800">
                    <a:ea typeface="굴림" pitchFamily="34" charset="-127"/>
                  </a:rPr>
                  <a:t>1</a:t>
                </a:r>
              </a:p>
            </p:txBody>
          </p:sp>
          <p:sp>
            <p:nvSpPr>
              <p:cNvPr id="10284" name="Text Box 65"/>
              <p:cNvSpPr txBox="1">
                <a:spLocks noChangeArrowheads="1"/>
              </p:cNvSpPr>
              <p:nvPr/>
            </p:nvSpPr>
            <p:spPr bwMode="auto">
              <a:xfrm>
                <a:off x="4197" y="1953"/>
                <a:ext cx="56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ko-KR" sz="1800">
                    <a:ea typeface="굴림" pitchFamily="34" charset="-127"/>
                  </a:rPr>
                  <a:t>2, 3, 4</a:t>
                </a:r>
              </a:p>
            </p:txBody>
          </p:sp>
          <p:sp>
            <p:nvSpPr>
              <p:cNvPr id="10285" name="Text Box 68"/>
              <p:cNvSpPr txBox="1">
                <a:spLocks noChangeArrowheads="1"/>
              </p:cNvSpPr>
              <p:nvPr/>
            </p:nvSpPr>
            <p:spPr bwMode="auto">
              <a:xfrm>
                <a:off x="4288" y="2448"/>
                <a:ext cx="39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ko-KR" sz="1800">
                    <a:ea typeface="굴림" pitchFamily="34" charset="-127"/>
                  </a:rPr>
                  <a:t>4, 5</a:t>
                </a:r>
              </a:p>
            </p:txBody>
          </p:sp>
          <p:sp>
            <p:nvSpPr>
              <p:cNvPr id="10286" name="Text Box 69"/>
              <p:cNvSpPr txBox="1">
                <a:spLocks noChangeArrowheads="1"/>
              </p:cNvSpPr>
              <p:nvPr/>
            </p:nvSpPr>
            <p:spPr bwMode="auto">
              <a:xfrm>
                <a:off x="4387" y="2928"/>
                <a:ext cx="21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ko-KR" sz="1800">
                    <a:ea typeface="굴림" pitchFamily="34" charset="-127"/>
                  </a:rPr>
                  <a:t>6</a:t>
                </a:r>
              </a:p>
            </p:txBody>
          </p:sp>
        </p:grpSp>
      </p:grpSp>
      <p:grpSp>
        <p:nvGrpSpPr>
          <p:cNvPr id="10244" name="Group 85"/>
          <p:cNvGrpSpPr>
            <a:grpSpLocks/>
          </p:cNvGrpSpPr>
          <p:nvPr/>
        </p:nvGrpSpPr>
        <p:grpSpPr bwMode="auto">
          <a:xfrm>
            <a:off x="533400" y="2286000"/>
            <a:ext cx="1828800" cy="1828800"/>
            <a:chOff x="624" y="2592"/>
            <a:chExt cx="1152" cy="1152"/>
          </a:xfrm>
        </p:grpSpPr>
        <p:sp>
          <p:nvSpPr>
            <p:cNvPr id="10245" name="Oval 86"/>
            <p:cNvSpPr>
              <a:spLocks noChangeArrowheads="1"/>
            </p:cNvSpPr>
            <p:nvPr/>
          </p:nvSpPr>
          <p:spPr bwMode="auto">
            <a:xfrm>
              <a:off x="624" y="2592"/>
              <a:ext cx="288" cy="2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>
                  <a:ea typeface="굴림" pitchFamily="34" charset="-127"/>
                </a:rPr>
                <a:t>1</a:t>
              </a:r>
            </a:p>
          </p:txBody>
        </p:sp>
        <p:sp>
          <p:nvSpPr>
            <p:cNvPr id="10246" name="Oval 87"/>
            <p:cNvSpPr>
              <a:spLocks noChangeArrowheads="1"/>
            </p:cNvSpPr>
            <p:nvPr/>
          </p:nvSpPr>
          <p:spPr bwMode="auto">
            <a:xfrm>
              <a:off x="624" y="3024"/>
              <a:ext cx="288" cy="2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>
                  <a:ea typeface="굴림" pitchFamily="34" charset="-127"/>
                </a:rPr>
                <a:t>2</a:t>
              </a:r>
            </a:p>
          </p:txBody>
        </p:sp>
        <p:sp>
          <p:nvSpPr>
            <p:cNvPr id="10247" name="Oval 88"/>
            <p:cNvSpPr>
              <a:spLocks noChangeArrowheads="1"/>
            </p:cNvSpPr>
            <p:nvPr/>
          </p:nvSpPr>
          <p:spPr bwMode="auto">
            <a:xfrm>
              <a:off x="1056" y="3024"/>
              <a:ext cx="288" cy="2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>
                  <a:ea typeface="굴림" pitchFamily="34" charset="-127"/>
                </a:rPr>
                <a:t>3</a:t>
              </a:r>
            </a:p>
          </p:txBody>
        </p:sp>
        <p:sp>
          <p:nvSpPr>
            <p:cNvPr id="10248" name="Oval 89"/>
            <p:cNvSpPr>
              <a:spLocks noChangeArrowheads="1"/>
            </p:cNvSpPr>
            <p:nvPr/>
          </p:nvSpPr>
          <p:spPr bwMode="auto">
            <a:xfrm>
              <a:off x="1488" y="3024"/>
              <a:ext cx="288" cy="2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>
                  <a:ea typeface="굴림" pitchFamily="34" charset="-127"/>
                </a:rPr>
                <a:t>4</a:t>
              </a:r>
            </a:p>
          </p:txBody>
        </p:sp>
        <p:sp>
          <p:nvSpPr>
            <p:cNvPr id="10249" name="Oval 90"/>
            <p:cNvSpPr>
              <a:spLocks noChangeArrowheads="1"/>
            </p:cNvSpPr>
            <p:nvPr/>
          </p:nvSpPr>
          <p:spPr bwMode="auto">
            <a:xfrm>
              <a:off x="624" y="3456"/>
              <a:ext cx="288" cy="2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>
                  <a:ea typeface="굴림" pitchFamily="34" charset="-127"/>
                </a:rPr>
                <a:t>5</a:t>
              </a:r>
            </a:p>
          </p:txBody>
        </p:sp>
        <p:sp>
          <p:nvSpPr>
            <p:cNvPr id="10250" name="Oval 91"/>
            <p:cNvSpPr>
              <a:spLocks noChangeArrowheads="1"/>
            </p:cNvSpPr>
            <p:nvPr/>
          </p:nvSpPr>
          <p:spPr bwMode="auto">
            <a:xfrm>
              <a:off x="1056" y="3456"/>
              <a:ext cx="288" cy="28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>
                  <a:ea typeface="굴림" pitchFamily="34" charset="-127"/>
                </a:rPr>
                <a:t>6</a:t>
              </a:r>
            </a:p>
          </p:txBody>
        </p:sp>
        <p:sp>
          <p:nvSpPr>
            <p:cNvPr id="10251" name="Line 92"/>
            <p:cNvSpPr>
              <a:spLocks noChangeShapeType="1"/>
            </p:cNvSpPr>
            <p:nvPr/>
          </p:nvSpPr>
          <p:spPr bwMode="auto">
            <a:xfrm>
              <a:off x="768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Line 93"/>
            <p:cNvSpPr>
              <a:spLocks noChangeShapeType="1"/>
            </p:cNvSpPr>
            <p:nvPr/>
          </p:nvSpPr>
          <p:spPr bwMode="auto">
            <a:xfrm>
              <a:off x="864" y="2832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Line 94"/>
            <p:cNvSpPr>
              <a:spLocks noChangeShapeType="1"/>
            </p:cNvSpPr>
            <p:nvPr/>
          </p:nvSpPr>
          <p:spPr bwMode="auto">
            <a:xfrm>
              <a:off x="912" y="2784"/>
              <a:ext cx="672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Line 95"/>
            <p:cNvSpPr>
              <a:spLocks noChangeShapeType="1"/>
            </p:cNvSpPr>
            <p:nvPr/>
          </p:nvSpPr>
          <p:spPr bwMode="auto">
            <a:xfrm>
              <a:off x="768" y="331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Line 96"/>
            <p:cNvSpPr>
              <a:spLocks noChangeShapeType="1"/>
            </p:cNvSpPr>
            <p:nvPr/>
          </p:nvSpPr>
          <p:spPr bwMode="auto">
            <a:xfrm>
              <a:off x="1200" y="331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Line 97"/>
            <p:cNvSpPr>
              <a:spLocks noChangeShapeType="1"/>
            </p:cNvSpPr>
            <p:nvPr/>
          </p:nvSpPr>
          <p:spPr bwMode="auto">
            <a:xfrm flipH="1">
              <a:off x="1296" y="3312"/>
              <a:ext cx="33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76486"/>
      </p:ext>
    </p:extLst>
  </p:cSld>
  <p:clrMapOvr>
    <a:masterClrMapping/>
  </p:clrMapOvr>
  <p:transition advTm="14496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High-IPC Processor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44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73" y="1143000"/>
            <a:ext cx="622992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5029200" y="3098946"/>
            <a:ext cx="2590800" cy="345425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34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Memory Data Flow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dirty="0" smtClean="0"/>
              <a:t>Resolve WAR/WAW/RAW memory dependences</a:t>
            </a:r>
          </a:p>
          <a:p>
            <a:pPr lvl="1"/>
            <a:r>
              <a:rPr lang="en-US" altLang="en-US" dirty="0" smtClean="0"/>
              <a:t>MEM stage can occur out of order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Provide high bandwidth to memory hierarchy</a:t>
            </a:r>
          </a:p>
          <a:p>
            <a:pPr lvl="1"/>
            <a:r>
              <a:rPr lang="en-US" altLang="en-US" dirty="0" smtClean="0"/>
              <a:t>Non-blocking caches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lvl="1">
              <a:defRPr/>
            </a:pPr>
            <a:fld id="{EBC89D59-57B6-4940-B159-32F2E557143D}" type="slidenum">
              <a:rPr lang="en-US" smtClean="0"/>
              <a:pPr lvl="1">
                <a:defRPr/>
              </a:pPr>
              <a:t>45</a:t>
            </a:fld>
            <a:endParaRPr lang="en-US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87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2625" y="609600"/>
            <a:ext cx="5565775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Memory Data Dependences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82625" y="1981200"/>
            <a:ext cx="5946775" cy="41148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 sz="2400" dirty="0" smtClean="0"/>
              <a:t>WAR/WAW: stores commit in order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Hazards not possible.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 smtClean="0"/>
              <a:t>RAW: loads must check pending stores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Store queue keeps track of pending stores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Loads check against these addresses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Similar to register bypass logic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Comparators are 64 bits wide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Must consider position (age) of loads and stores</a:t>
            </a:r>
          </a:p>
          <a:p>
            <a:pPr eaLnBrk="1" hangingPunct="1">
              <a:lnSpc>
                <a:spcPct val="7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 smtClean="0"/>
              <a:t>Major source of complexity in modern designs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Store queue lookup is position-based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What if store address is not yet known?</a:t>
            </a:r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A624B77A-86BB-47C7-845F-E779D096F5CB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46</a:t>
            </a:fld>
            <a:endParaRPr lang="en-US" altLang="en-US" sz="1400" smtClean="0"/>
          </a:p>
        </p:txBody>
      </p:sp>
      <p:grpSp>
        <p:nvGrpSpPr>
          <p:cNvPr id="45061" name="Group 1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715000" y="762000"/>
            <a:ext cx="3124200" cy="3048000"/>
            <a:chOff x="3696" y="288"/>
            <a:chExt cx="1968" cy="1920"/>
          </a:xfrm>
        </p:grpSpPr>
        <p:sp>
          <p:nvSpPr>
            <p:cNvPr id="45062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136" y="1296"/>
              <a:ext cx="528" cy="528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charset="0"/>
                </a:rPr>
                <a:t>Store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charset="0"/>
                </a:rPr>
                <a:t>Queue</a:t>
              </a:r>
            </a:p>
          </p:txBody>
        </p:sp>
        <p:sp>
          <p:nvSpPr>
            <p:cNvPr id="45063" name="Rectangle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032" y="288"/>
              <a:ext cx="1008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charset="0"/>
                </a:rPr>
                <a:t>Load/Store RS</a:t>
              </a:r>
            </a:p>
          </p:txBody>
        </p:sp>
        <p:sp>
          <p:nvSpPr>
            <p:cNvPr id="45064" name="Rectangle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320" y="720"/>
              <a:ext cx="432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charset="0"/>
                </a:rPr>
                <a:t>Agen</a:t>
              </a:r>
            </a:p>
          </p:txBody>
        </p:sp>
        <p:sp>
          <p:nvSpPr>
            <p:cNvPr id="45065" name="Rectangle 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696" y="2016"/>
              <a:ext cx="1680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charset="0"/>
                </a:rPr>
                <a:t>Reorder Buffer</a:t>
              </a:r>
            </a:p>
          </p:txBody>
        </p:sp>
        <p:sp>
          <p:nvSpPr>
            <p:cNvPr id="45066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320" y="960"/>
              <a:ext cx="432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charset="0"/>
                </a:rPr>
                <a:t>Mem</a:t>
              </a:r>
            </a:p>
          </p:txBody>
        </p:sp>
        <p:cxnSp>
          <p:nvCxnSpPr>
            <p:cNvPr id="45067" name="AutoShape 11"/>
            <p:cNvCxnSpPr>
              <a:cxnSpLocks noChangeShapeType="1"/>
              <a:stCxn id="45063" idx="2"/>
              <a:endCxn id="45064" idx="0"/>
            </p:cNvCxnSpPr>
            <p:nvPr/>
          </p:nvCxnSpPr>
          <p:spPr bwMode="auto">
            <a:xfrm rot="5400000">
              <a:off x="4464" y="648"/>
              <a:ext cx="144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68" name="AutoShape 12"/>
            <p:cNvCxnSpPr>
              <a:cxnSpLocks noChangeShapeType="1"/>
              <a:stCxn id="45066" idx="2"/>
              <a:endCxn id="45065" idx="0"/>
            </p:cNvCxnSpPr>
            <p:nvPr/>
          </p:nvCxnSpPr>
          <p:spPr bwMode="auto">
            <a:xfrm rot="5400000">
              <a:off x="4128" y="1608"/>
              <a:ext cx="816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69" name="AutoShape 13"/>
            <p:cNvCxnSpPr>
              <a:cxnSpLocks noChangeShapeType="1"/>
              <a:stCxn id="45066" idx="2"/>
              <a:endCxn id="45062" idx="0"/>
            </p:cNvCxnSpPr>
            <p:nvPr/>
          </p:nvCxnSpPr>
          <p:spPr bwMode="auto">
            <a:xfrm rot="16200000" flipH="1">
              <a:off x="4920" y="816"/>
              <a:ext cx="96" cy="864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0" name="AutoShape 16"/>
            <p:cNvCxnSpPr>
              <a:cxnSpLocks noChangeShapeType="1"/>
              <a:stCxn id="45064" idx="3"/>
              <a:endCxn id="45062" idx="1"/>
            </p:cNvCxnSpPr>
            <p:nvPr/>
          </p:nvCxnSpPr>
          <p:spPr bwMode="auto">
            <a:xfrm>
              <a:off x="4752" y="840"/>
              <a:ext cx="384" cy="72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6600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98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/>
              <a:t>Optimizing Load/Store Disambiguation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1219200"/>
            <a:ext cx="7772400" cy="4876800"/>
          </a:xfrm>
        </p:spPr>
        <p:txBody>
          <a:bodyPr/>
          <a:lstStyle/>
          <a:p>
            <a:pPr marL="609600" indent="-609600" eaLnBrk="1" hangingPunct="1"/>
            <a:r>
              <a:rPr lang="en-US" altLang="en-US" sz="2800" smtClean="0"/>
              <a:t>Non-speculative load/store disambiguation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400" smtClean="0"/>
              <a:t>Loads wait for addresses of all prior stores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400" smtClean="0"/>
              <a:t>Full address comparison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400" smtClean="0"/>
              <a:t>Bypass if no match, forward if match</a:t>
            </a:r>
          </a:p>
          <a:p>
            <a:pPr marL="609600" indent="-609600" eaLnBrk="1" hangingPunct="1"/>
            <a:r>
              <a:rPr lang="en-US" altLang="en-US" sz="2800" smtClean="0"/>
              <a:t>(1) can limit performance: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en-US" sz="280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Arial" charset="0"/>
              </a:rPr>
              <a:t>load r5,MEM[r3]  	</a:t>
            </a:r>
            <a:r>
              <a:rPr lang="en-US" altLang="en-US" sz="2400" smtClean="0">
                <a:latin typeface="Arial" charset="0"/>
                <a:sym typeface="Symbol" pitchFamily="18" charset="2"/>
              </a:rPr>
              <a:t></a:t>
            </a:r>
            <a:r>
              <a:rPr lang="en-US" altLang="en-US" sz="2400" smtClean="0">
                <a:latin typeface="Arial" charset="0"/>
              </a:rPr>
              <a:t> cache miss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Arial" charset="0"/>
              </a:rPr>
              <a:t>store r7, MEM[r5] 	</a:t>
            </a:r>
            <a:r>
              <a:rPr lang="en-US" altLang="en-US" sz="2400" smtClean="0">
                <a:latin typeface="Arial" charset="0"/>
                <a:sym typeface="Symbol" pitchFamily="18" charset="2"/>
              </a:rPr>
              <a:t> RAW for agen, stalled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Arial" charset="0"/>
              </a:rPr>
              <a:t>…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Arial" charset="0"/>
              </a:rPr>
              <a:t>load r8, MEM[r9]	</a:t>
            </a:r>
            <a:r>
              <a:rPr lang="en-US" altLang="en-US" sz="2400" smtClean="0">
                <a:latin typeface="Arial" charset="0"/>
                <a:sym typeface="Symbol" pitchFamily="18" charset="2"/>
              </a:rPr>
              <a:t> independent load stalled</a:t>
            </a:r>
            <a:endParaRPr lang="en-US" altLang="en-US" sz="2400" smtClean="0">
              <a:latin typeface="Arial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en-US" sz="24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/>
              <a:t>Speculative Disambiguation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1219200"/>
            <a:ext cx="4727575" cy="5029200"/>
          </a:xfrm>
        </p:spPr>
        <p:txBody>
          <a:bodyPr/>
          <a:lstStyle/>
          <a:p>
            <a:pPr marL="609600" indent="-609600" eaLnBrk="1" hangingPunct="1"/>
            <a:r>
              <a:rPr lang="en-US" altLang="en-US" sz="2400" smtClean="0"/>
              <a:t>What if aliases are rare?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000" smtClean="0"/>
              <a:t>Loads don’t wait for addresses of all prior stores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000" smtClean="0"/>
              <a:t>Full address comparison of stores that are ready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000" smtClean="0"/>
              <a:t>Bypass if no match, forward if match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000" smtClean="0"/>
              <a:t>Check all store addresses when they commit</a:t>
            </a:r>
          </a:p>
          <a:p>
            <a:pPr marL="1371600" lvl="2" indent="-457200" eaLnBrk="1" hangingPunct="1">
              <a:buFontTx/>
              <a:buChar char="–"/>
            </a:pPr>
            <a:r>
              <a:rPr lang="en-US" altLang="en-US" sz="1800" smtClean="0"/>
              <a:t>No matching loads – speculation was correct</a:t>
            </a:r>
          </a:p>
          <a:p>
            <a:pPr marL="1371600" lvl="2" indent="-457200" eaLnBrk="1" hangingPunct="1">
              <a:buFontTx/>
              <a:buChar char="–"/>
            </a:pPr>
            <a:r>
              <a:rPr lang="en-US" altLang="en-US" sz="1800" smtClean="0"/>
              <a:t>Matching unbypassed load – incorrect speculation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000" smtClean="0"/>
              <a:t>Replay starting from incorrect load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en-US" sz="2000" smtClean="0">
              <a:latin typeface="Arial" charset="0"/>
            </a:endParaRPr>
          </a:p>
        </p:txBody>
      </p:sp>
      <p:grpSp>
        <p:nvGrpSpPr>
          <p:cNvPr id="112644" name="Group 24"/>
          <p:cNvGrpSpPr>
            <a:grpSpLocks/>
          </p:cNvGrpSpPr>
          <p:nvPr/>
        </p:nvGrpSpPr>
        <p:grpSpPr bwMode="auto">
          <a:xfrm>
            <a:off x="5334000" y="1219200"/>
            <a:ext cx="3581400" cy="3048000"/>
            <a:chOff x="1440" y="2208"/>
            <a:chExt cx="2256" cy="1920"/>
          </a:xfrm>
        </p:grpSpPr>
        <p:sp>
          <p:nvSpPr>
            <p:cNvPr id="112645" name="Rectangle 4"/>
            <p:cNvSpPr>
              <a:spLocks noChangeArrowheads="1"/>
            </p:cNvSpPr>
            <p:nvPr/>
          </p:nvSpPr>
          <p:spPr bwMode="auto">
            <a:xfrm>
              <a:off x="1440" y="3216"/>
              <a:ext cx="528" cy="528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charset="0"/>
                </a:rPr>
                <a:t>Load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charset="0"/>
                </a:rPr>
                <a:t>Queue</a:t>
              </a:r>
            </a:p>
          </p:txBody>
        </p:sp>
        <p:sp>
          <p:nvSpPr>
            <p:cNvPr id="112646" name="Rectangle 6"/>
            <p:cNvSpPr>
              <a:spLocks noChangeArrowheads="1"/>
            </p:cNvSpPr>
            <p:nvPr/>
          </p:nvSpPr>
          <p:spPr bwMode="auto">
            <a:xfrm>
              <a:off x="3168" y="3216"/>
              <a:ext cx="528" cy="528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charset="0"/>
                </a:rPr>
                <a:t>Store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charset="0"/>
                </a:rPr>
                <a:t>Queue</a:t>
              </a:r>
            </a:p>
          </p:txBody>
        </p:sp>
        <p:sp>
          <p:nvSpPr>
            <p:cNvPr id="112647" name="Rectangle 7"/>
            <p:cNvSpPr>
              <a:spLocks noChangeArrowheads="1"/>
            </p:cNvSpPr>
            <p:nvPr/>
          </p:nvSpPr>
          <p:spPr bwMode="auto">
            <a:xfrm>
              <a:off x="2064" y="2208"/>
              <a:ext cx="1008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charset="0"/>
                </a:rPr>
                <a:t>Load/Store RS</a:t>
              </a:r>
            </a:p>
          </p:txBody>
        </p:sp>
        <p:sp>
          <p:nvSpPr>
            <p:cNvPr id="112648" name="Rectangle 8"/>
            <p:cNvSpPr>
              <a:spLocks noChangeArrowheads="1"/>
            </p:cNvSpPr>
            <p:nvPr/>
          </p:nvSpPr>
          <p:spPr bwMode="auto">
            <a:xfrm>
              <a:off x="2352" y="2640"/>
              <a:ext cx="432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charset="0"/>
                </a:rPr>
                <a:t>Agen</a:t>
              </a:r>
            </a:p>
          </p:txBody>
        </p:sp>
        <p:sp>
          <p:nvSpPr>
            <p:cNvPr id="112649" name="Rectangle 9"/>
            <p:cNvSpPr>
              <a:spLocks noChangeArrowheads="1"/>
            </p:cNvSpPr>
            <p:nvPr/>
          </p:nvSpPr>
          <p:spPr bwMode="auto">
            <a:xfrm>
              <a:off x="1728" y="3936"/>
              <a:ext cx="1680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charset="0"/>
                </a:rPr>
                <a:t>Reorder Buffer</a:t>
              </a:r>
            </a:p>
          </p:txBody>
        </p:sp>
        <p:sp>
          <p:nvSpPr>
            <p:cNvPr id="112650" name="Rectangle 11"/>
            <p:cNvSpPr>
              <a:spLocks noChangeArrowheads="1"/>
            </p:cNvSpPr>
            <p:nvPr/>
          </p:nvSpPr>
          <p:spPr bwMode="auto">
            <a:xfrm>
              <a:off x="2352" y="2880"/>
              <a:ext cx="432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charset="0"/>
                </a:rPr>
                <a:t>Mem</a:t>
              </a:r>
            </a:p>
          </p:txBody>
        </p:sp>
        <p:cxnSp>
          <p:nvCxnSpPr>
            <p:cNvPr id="112651" name="AutoShape 18"/>
            <p:cNvCxnSpPr>
              <a:cxnSpLocks noChangeShapeType="1"/>
              <a:stCxn id="112647" idx="2"/>
              <a:endCxn id="112648" idx="0"/>
            </p:cNvCxnSpPr>
            <p:nvPr/>
          </p:nvCxnSpPr>
          <p:spPr bwMode="auto">
            <a:xfrm rot="5400000">
              <a:off x="2496" y="2568"/>
              <a:ext cx="144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652" name="AutoShape 19"/>
            <p:cNvCxnSpPr>
              <a:cxnSpLocks noChangeShapeType="1"/>
              <a:stCxn id="112650" idx="2"/>
              <a:endCxn id="112649" idx="0"/>
            </p:cNvCxnSpPr>
            <p:nvPr/>
          </p:nvCxnSpPr>
          <p:spPr bwMode="auto">
            <a:xfrm rot="5400000">
              <a:off x="2160" y="3528"/>
              <a:ext cx="816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653" name="AutoShape 20"/>
            <p:cNvCxnSpPr>
              <a:cxnSpLocks noChangeShapeType="1"/>
              <a:stCxn id="112650" idx="2"/>
              <a:endCxn id="112646" idx="0"/>
            </p:cNvCxnSpPr>
            <p:nvPr/>
          </p:nvCxnSpPr>
          <p:spPr bwMode="auto">
            <a:xfrm rot="16200000" flipH="1">
              <a:off x="2952" y="2736"/>
              <a:ext cx="96" cy="864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654" name="AutoShape 21"/>
            <p:cNvCxnSpPr>
              <a:cxnSpLocks noChangeShapeType="1"/>
              <a:stCxn id="112650" idx="2"/>
              <a:endCxn id="112645" idx="0"/>
            </p:cNvCxnSpPr>
            <p:nvPr/>
          </p:nvCxnSpPr>
          <p:spPr bwMode="auto">
            <a:xfrm rot="5400000">
              <a:off x="2088" y="2736"/>
              <a:ext cx="96" cy="864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655" name="AutoShape 22"/>
            <p:cNvCxnSpPr>
              <a:cxnSpLocks noChangeShapeType="1"/>
              <a:stCxn id="112646" idx="2"/>
              <a:endCxn id="112645" idx="3"/>
            </p:cNvCxnSpPr>
            <p:nvPr/>
          </p:nvCxnSpPr>
          <p:spPr bwMode="auto">
            <a:xfrm rot="16200000" flipV="1">
              <a:off x="2568" y="2880"/>
              <a:ext cx="264" cy="1464"/>
            </a:xfrm>
            <a:prstGeom prst="bentConnector4">
              <a:avLst>
                <a:gd name="adj1" fmla="val -36366"/>
                <a:gd name="adj2" fmla="val 80940"/>
              </a:avLst>
            </a:prstGeom>
            <a:noFill/>
            <a:ln w="12700">
              <a:solidFill>
                <a:srgbClr val="FF3300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656" name="AutoShape 23"/>
            <p:cNvCxnSpPr>
              <a:cxnSpLocks noChangeShapeType="1"/>
              <a:stCxn id="112648" idx="3"/>
              <a:endCxn id="112646" idx="1"/>
            </p:cNvCxnSpPr>
            <p:nvPr/>
          </p:nvCxnSpPr>
          <p:spPr bwMode="auto">
            <a:xfrm>
              <a:off x="2784" y="2760"/>
              <a:ext cx="384" cy="72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6600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554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Speculative Disambiguation: Load Bypass</a:t>
            </a:r>
          </a:p>
        </p:txBody>
      </p:sp>
      <p:sp>
        <p:nvSpPr>
          <p:cNvPr id="113667" name="Rectangle 4"/>
          <p:cNvSpPr>
            <a:spLocks noChangeArrowheads="1"/>
          </p:cNvSpPr>
          <p:nvPr/>
        </p:nvSpPr>
        <p:spPr bwMode="auto">
          <a:xfrm>
            <a:off x="457200" y="3259138"/>
            <a:ext cx="3581400" cy="1068387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Load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Queue</a:t>
            </a:r>
          </a:p>
        </p:txBody>
      </p:sp>
      <p:sp>
        <p:nvSpPr>
          <p:cNvPr id="113668" name="Rectangle 6"/>
          <p:cNvSpPr>
            <a:spLocks noChangeArrowheads="1"/>
          </p:cNvSpPr>
          <p:nvPr/>
        </p:nvSpPr>
        <p:spPr bwMode="auto">
          <a:xfrm>
            <a:off x="5410200" y="3259138"/>
            <a:ext cx="3581400" cy="1068387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Store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Queue</a:t>
            </a:r>
          </a:p>
        </p:txBody>
      </p:sp>
      <p:sp>
        <p:nvSpPr>
          <p:cNvPr id="113669" name="Rectangle 7"/>
          <p:cNvSpPr>
            <a:spLocks noChangeArrowheads="1"/>
          </p:cNvSpPr>
          <p:nvPr/>
        </p:nvSpPr>
        <p:spPr bwMode="auto">
          <a:xfrm>
            <a:off x="2971800" y="1219200"/>
            <a:ext cx="3581400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Arial" charset="0"/>
            </a:endParaRPr>
          </a:p>
        </p:txBody>
      </p:sp>
      <p:sp>
        <p:nvSpPr>
          <p:cNvPr id="113670" name="Rectangle 8"/>
          <p:cNvSpPr>
            <a:spLocks noChangeArrowheads="1"/>
          </p:cNvSpPr>
          <p:nvPr/>
        </p:nvSpPr>
        <p:spPr bwMode="auto">
          <a:xfrm>
            <a:off x="4267200" y="2093913"/>
            <a:ext cx="990600" cy="4857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Agen</a:t>
            </a:r>
          </a:p>
        </p:txBody>
      </p:sp>
      <p:sp>
        <p:nvSpPr>
          <p:cNvPr id="113671" name="Rectangle 9"/>
          <p:cNvSpPr>
            <a:spLocks noChangeArrowheads="1"/>
          </p:cNvSpPr>
          <p:nvPr/>
        </p:nvSpPr>
        <p:spPr bwMode="auto">
          <a:xfrm>
            <a:off x="1727200" y="4716463"/>
            <a:ext cx="6070600" cy="3889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Reorder Buffer</a:t>
            </a:r>
          </a:p>
        </p:txBody>
      </p:sp>
      <p:sp>
        <p:nvSpPr>
          <p:cNvPr id="113672" name="Rectangle 11"/>
          <p:cNvSpPr>
            <a:spLocks noChangeArrowheads="1"/>
          </p:cNvSpPr>
          <p:nvPr/>
        </p:nvSpPr>
        <p:spPr bwMode="auto">
          <a:xfrm>
            <a:off x="4267200" y="2579688"/>
            <a:ext cx="990600" cy="4857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Mem</a:t>
            </a:r>
          </a:p>
        </p:txBody>
      </p:sp>
      <p:cxnSp>
        <p:nvCxnSpPr>
          <p:cNvPr id="113673" name="AutoShape 18"/>
          <p:cNvCxnSpPr>
            <a:cxnSpLocks noChangeShapeType="1"/>
            <a:stCxn id="113669" idx="2"/>
            <a:endCxn id="113670" idx="0"/>
          </p:cNvCxnSpPr>
          <p:nvPr/>
        </p:nvCxnSpPr>
        <p:spPr bwMode="auto">
          <a:xfrm rot="5400000">
            <a:off x="4630737" y="1960563"/>
            <a:ext cx="265113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674" name="AutoShape 19"/>
          <p:cNvCxnSpPr>
            <a:cxnSpLocks noChangeShapeType="1"/>
            <a:stCxn id="113672" idx="2"/>
            <a:endCxn id="113671" idx="0"/>
          </p:cNvCxnSpPr>
          <p:nvPr/>
        </p:nvCxnSpPr>
        <p:spPr bwMode="auto">
          <a:xfrm rot="16200000" flipH="1">
            <a:off x="3937000" y="3890963"/>
            <a:ext cx="16510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675" name="AutoShape 20"/>
          <p:cNvCxnSpPr>
            <a:cxnSpLocks noChangeShapeType="1"/>
            <a:stCxn id="113672" idx="2"/>
            <a:endCxn id="113668" idx="0"/>
          </p:cNvCxnSpPr>
          <p:nvPr/>
        </p:nvCxnSpPr>
        <p:spPr bwMode="auto">
          <a:xfrm rot="16200000" flipH="1">
            <a:off x="5884862" y="1943101"/>
            <a:ext cx="193675" cy="24384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676" name="AutoShape 21"/>
          <p:cNvCxnSpPr>
            <a:cxnSpLocks noChangeShapeType="1"/>
            <a:stCxn id="113672" idx="2"/>
            <a:endCxn id="113667" idx="0"/>
          </p:cNvCxnSpPr>
          <p:nvPr/>
        </p:nvCxnSpPr>
        <p:spPr bwMode="auto">
          <a:xfrm rot="5400000">
            <a:off x="3408362" y="1905001"/>
            <a:ext cx="193675" cy="25146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677" name="AutoShape 22"/>
          <p:cNvCxnSpPr>
            <a:cxnSpLocks noChangeShapeType="1"/>
            <a:stCxn id="113668" idx="2"/>
            <a:endCxn id="113667" idx="3"/>
          </p:cNvCxnSpPr>
          <p:nvPr/>
        </p:nvCxnSpPr>
        <p:spPr bwMode="auto">
          <a:xfrm rot="5400000" flipH="1">
            <a:off x="5353050" y="2479675"/>
            <a:ext cx="533400" cy="3162300"/>
          </a:xfrm>
          <a:prstGeom prst="bentConnector4">
            <a:avLst>
              <a:gd name="adj1" fmla="val -42782"/>
              <a:gd name="adj2" fmla="val 85648"/>
            </a:avLst>
          </a:prstGeom>
          <a:noFill/>
          <a:ln w="12700">
            <a:solidFill>
              <a:srgbClr val="FF3300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678" name="AutoShape 23"/>
          <p:cNvCxnSpPr>
            <a:cxnSpLocks noChangeShapeType="1"/>
            <a:stCxn id="113670" idx="3"/>
            <a:endCxn id="113668" idx="1"/>
          </p:cNvCxnSpPr>
          <p:nvPr/>
        </p:nvCxnSpPr>
        <p:spPr bwMode="auto">
          <a:xfrm>
            <a:off x="5257800" y="2336800"/>
            <a:ext cx="152400" cy="145732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6600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/>
          <p:nvPr/>
        </p:nvSpPr>
        <p:spPr>
          <a:xfrm>
            <a:off x="2971800" y="1219200"/>
            <a:ext cx="3581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/>
              <a:t>i1:  </a:t>
            </a:r>
            <a:r>
              <a:rPr lang="en-US" sz="1800" dirty="0" err="1"/>
              <a:t>st</a:t>
            </a:r>
            <a:r>
              <a:rPr lang="en-US" sz="1800" dirty="0"/>
              <a:t>  R3, MEM[R8]: ??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71800" y="1511300"/>
            <a:ext cx="3581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/>
              <a:t>i2:  ld  R9, MEM[R4]: ??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410200" y="4038600"/>
            <a:ext cx="3581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/>
              <a:t>i1:  </a:t>
            </a:r>
            <a:r>
              <a:rPr lang="en-US" sz="1800" dirty="0" err="1"/>
              <a:t>st</a:t>
            </a:r>
            <a:r>
              <a:rPr lang="en-US" sz="1800" dirty="0"/>
              <a:t>  R3, MEM[R8]: x800A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57200" y="4038600"/>
            <a:ext cx="3581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/>
              <a:t>i2:  ld  R9, MEM[R4]: x400A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066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i1  and i2 issue in program order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i2 checks store queue (no match)</a:t>
            </a:r>
          </a:p>
        </p:txBody>
      </p:sp>
    </p:spTree>
    <p:extLst>
      <p:ext uri="{BB962C8B-B14F-4D97-AF65-F5344CB8AC3E}">
        <p14:creationId xmlns:p14="http://schemas.microsoft.com/office/powerpoint/2010/main" val="169076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93895E-6 L -0.00295 0.15519 L 0.06268 0.15519 L 0.06129 0.40958 L 0.26719 0.40958 " pathEditMode="relative" ptsTypes="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2239E-6 L -3.33333E-6 0.19912 L -0.27083 0.19704 L -0.27083 0.36818 " pathEditMode="relative" rAng="0" ptsTypes="AA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18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Superscalar Proposal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Fetch/execute multiple instructions per cycle</a:t>
            </a:r>
          </a:p>
          <a:p>
            <a:pPr>
              <a:lnSpc>
                <a:spcPct val="80000"/>
              </a:lnSpc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Decouple stages so stalls don’t propagate</a:t>
            </a:r>
          </a:p>
          <a:p>
            <a:pPr>
              <a:lnSpc>
                <a:spcPct val="80000"/>
              </a:lnSpc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Exploit </a:t>
            </a:r>
            <a:r>
              <a:rPr lang="en-US" altLang="en-US" dirty="0" smtClean="0">
                <a:solidFill>
                  <a:srgbClr val="FF3300"/>
                </a:solidFill>
              </a:rPr>
              <a:t>instruction-level parallelism (ILP)</a:t>
            </a:r>
          </a:p>
        </p:txBody>
      </p:sp>
    </p:spTree>
    <p:extLst>
      <p:ext uri="{BB962C8B-B14F-4D97-AF65-F5344CB8AC3E}">
        <p14:creationId xmlns:p14="http://schemas.microsoft.com/office/powerpoint/2010/main" val="217677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Speculative Disambiguation: Load Forward</a:t>
            </a:r>
          </a:p>
        </p:txBody>
      </p:sp>
      <p:sp>
        <p:nvSpPr>
          <p:cNvPr id="114691" name="Rectangle 4"/>
          <p:cNvSpPr>
            <a:spLocks noChangeArrowheads="1"/>
          </p:cNvSpPr>
          <p:nvPr/>
        </p:nvSpPr>
        <p:spPr bwMode="auto">
          <a:xfrm>
            <a:off x="457200" y="3259138"/>
            <a:ext cx="3581400" cy="1068387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Load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Queue</a:t>
            </a:r>
          </a:p>
        </p:txBody>
      </p:sp>
      <p:sp>
        <p:nvSpPr>
          <p:cNvPr id="114692" name="Rectangle 6"/>
          <p:cNvSpPr>
            <a:spLocks noChangeArrowheads="1"/>
          </p:cNvSpPr>
          <p:nvPr/>
        </p:nvSpPr>
        <p:spPr bwMode="auto">
          <a:xfrm>
            <a:off x="5410200" y="3259138"/>
            <a:ext cx="3581400" cy="1068387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Store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Queue</a:t>
            </a:r>
          </a:p>
        </p:txBody>
      </p:sp>
      <p:sp>
        <p:nvSpPr>
          <p:cNvPr id="114693" name="Rectangle 7"/>
          <p:cNvSpPr>
            <a:spLocks noChangeArrowheads="1"/>
          </p:cNvSpPr>
          <p:nvPr/>
        </p:nvSpPr>
        <p:spPr bwMode="auto">
          <a:xfrm>
            <a:off x="2971800" y="1219200"/>
            <a:ext cx="3581400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Arial" charset="0"/>
            </a:endParaRPr>
          </a:p>
        </p:txBody>
      </p:sp>
      <p:sp>
        <p:nvSpPr>
          <p:cNvPr id="114694" name="Rectangle 8"/>
          <p:cNvSpPr>
            <a:spLocks noChangeArrowheads="1"/>
          </p:cNvSpPr>
          <p:nvPr/>
        </p:nvSpPr>
        <p:spPr bwMode="auto">
          <a:xfrm>
            <a:off x="4267200" y="2093913"/>
            <a:ext cx="990600" cy="4857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Agen</a:t>
            </a:r>
          </a:p>
        </p:txBody>
      </p:sp>
      <p:sp>
        <p:nvSpPr>
          <p:cNvPr id="114695" name="Rectangle 9"/>
          <p:cNvSpPr>
            <a:spLocks noChangeArrowheads="1"/>
          </p:cNvSpPr>
          <p:nvPr/>
        </p:nvSpPr>
        <p:spPr bwMode="auto">
          <a:xfrm>
            <a:off x="1727200" y="4716463"/>
            <a:ext cx="6070600" cy="3889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Reorder Buffer</a:t>
            </a:r>
          </a:p>
        </p:txBody>
      </p:sp>
      <p:sp>
        <p:nvSpPr>
          <p:cNvPr id="114696" name="Rectangle 11"/>
          <p:cNvSpPr>
            <a:spLocks noChangeArrowheads="1"/>
          </p:cNvSpPr>
          <p:nvPr/>
        </p:nvSpPr>
        <p:spPr bwMode="auto">
          <a:xfrm>
            <a:off x="4267200" y="2579688"/>
            <a:ext cx="990600" cy="4857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Mem</a:t>
            </a:r>
          </a:p>
        </p:txBody>
      </p:sp>
      <p:cxnSp>
        <p:nvCxnSpPr>
          <p:cNvPr id="114697" name="AutoShape 18"/>
          <p:cNvCxnSpPr>
            <a:cxnSpLocks noChangeShapeType="1"/>
            <a:stCxn id="114693" idx="2"/>
            <a:endCxn id="114694" idx="0"/>
          </p:cNvCxnSpPr>
          <p:nvPr/>
        </p:nvCxnSpPr>
        <p:spPr bwMode="auto">
          <a:xfrm rot="5400000">
            <a:off x="4630737" y="1960563"/>
            <a:ext cx="265113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698" name="AutoShape 19"/>
          <p:cNvCxnSpPr>
            <a:cxnSpLocks noChangeShapeType="1"/>
            <a:stCxn id="114696" idx="2"/>
            <a:endCxn id="114695" idx="0"/>
          </p:cNvCxnSpPr>
          <p:nvPr/>
        </p:nvCxnSpPr>
        <p:spPr bwMode="auto">
          <a:xfrm rot="16200000" flipH="1">
            <a:off x="3937000" y="3890963"/>
            <a:ext cx="16510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699" name="AutoShape 20"/>
          <p:cNvCxnSpPr>
            <a:cxnSpLocks noChangeShapeType="1"/>
            <a:stCxn id="114696" idx="2"/>
            <a:endCxn id="114692" idx="0"/>
          </p:cNvCxnSpPr>
          <p:nvPr/>
        </p:nvCxnSpPr>
        <p:spPr bwMode="auto">
          <a:xfrm rot="16200000" flipH="1">
            <a:off x="5884862" y="1943101"/>
            <a:ext cx="193675" cy="24384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700" name="AutoShape 21"/>
          <p:cNvCxnSpPr>
            <a:cxnSpLocks noChangeShapeType="1"/>
            <a:stCxn id="114696" idx="2"/>
            <a:endCxn id="114691" idx="0"/>
          </p:cNvCxnSpPr>
          <p:nvPr/>
        </p:nvCxnSpPr>
        <p:spPr bwMode="auto">
          <a:xfrm rot="5400000">
            <a:off x="3408362" y="1905001"/>
            <a:ext cx="193675" cy="25146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701" name="AutoShape 22"/>
          <p:cNvCxnSpPr>
            <a:cxnSpLocks noChangeShapeType="1"/>
            <a:stCxn id="114692" idx="2"/>
            <a:endCxn id="114691" idx="3"/>
          </p:cNvCxnSpPr>
          <p:nvPr/>
        </p:nvCxnSpPr>
        <p:spPr bwMode="auto">
          <a:xfrm rot="5400000" flipH="1">
            <a:off x="5353050" y="2479675"/>
            <a:ext cx="533400" cy="3162300"/>
          </a:xfrm>
          <a:prstGeom prst="bentConnector4">
            <a:avLst>
              <a:gd name="adj1" fmla="val -42782"/>
              <a:gd name="adj2" fmla="val 85648"/>
            </a:avLst>
          </a:prstGeom>
          <a:noFill/>
          <a:ln w="12700">
            <a:solidFill>
              <a:srgbClr val="FF3300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702" name="AutoShape 23"/>
          <p:cNvCxnSpPr>
            <a:cxnSpLocks noChangeShapeType="1"/>
            <a:stCxn id="114694" idx="3"/>
            <a:endCxn id="114692" idx="1"/>
          </p:cNvCxnSpPr>
          <p:nvPr/>
        </p:nvCxnSpPr>
        <p:spPr bwMode="auto">
          <a:xfrm>
            <a:off x="5257800" y="2336800"/>
            <a:ext cx="152400" cy="145732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6600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/>
          <p:nvPr/>
        </p:nvSpPr>
        <p:spPr>
          <a:xfrm>
            <a:off x="2971800" y="1219200"/>
            <a:ext cx="3581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/>
              <a:t>i1:  </a:t>
            </a:r>
            <a:r>
              <a:rPr lang="en-US" sz="1800" dirty="0" err="1"/>
              <a:t>st</a:t>
            </a:r>
            <a:r>
              <a:rPr lang="en-US" sz="1800" dirty="0"/>
              <a:t>  R3, MEM[R8]: ??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71800" y="1511300"/>
            <a:ext cx="3581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/>
              <a:t>i2:  ld  R9, MEM[R4]: ??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410200" y="4038600"/>
            <a:ext cx="3581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/>
              <a:t>i1:  </a:t>
            </a:r>
            <a:r>
              <a:rPr lang="en-US" sz="1800" dirty="0" err="1"/>
              <a:t>st</a:t>
            </a:r>
            <a:r>
              <a:rPr lang="en-US" sz="1800" dirty="0"/>
              <a:t>  R3, MEM[R8]: x800A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57200" y="4038600"/>
            <a:ext cx="3581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/>
              <a:t>i2:  ld  R9, MEM[R4]: x800A</a:t>
            </a:r>
          </a:p>
        </p:txBody>
      </p:sp>
      <p:cxnSp>
        <p:nvCxnSpPr>
          <p:cNvPr id="59" name="Straight Arrow Connector 58"/>
          <p:cNvCxnSpPr>
            <a:stCxn id="56" idx="1"/>
            <a:endCxn id="57" idx="3"/>
          </p:cNvCxnSpPr>
          <p:nvPr/>
        </p:nvCxnSpPr>
        <p:spPr>
          <a:xfrm rot="10800000">
            <a:off x="4038600" y="4191000"/>
            <a:ext cx="1371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59"/>
          <p:cNvSpPr txBox="1">
            <a:spLocks/>
          </p:cNvSpPr>
          <p:nvPr/>
        </p:nvSpPr>
        <p:spPr>
          <a:xfrm>
            <a:off x="457200" y="5334000"/>
            <a:ext cx="8229600" cy="1066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</a:rPr>
              <a:t>i1  and i2 issue in program order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</a:rPr>
              <a:t>i2 checks store queue (match=&gt;forward)</a:t>
            </a:r>
          </a:p>
        </p:txBody>
      </p:sp>
    </p:spTree>
    <p:extLst>
      <p:ext uri="{BB962C8B-B14F-4D97-AF65-F5344CB8AC3E}">
        <p14:creationId xmlns:p14="http://schemas.microsoft.com/office/powerpoint/2010/main" val="308131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93895E-6 L -0.00295 0.15519 L 0.06268 0.15519 L 0.06129 0.40958 L 0.26719 0.40958 " pathEditMode="relative" ptsTypes="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2239E-6 L -3.33333E-6 0.19912 L -0.27083 0.19704 L -0.27083 0.36818 " pathEditMode="relative" rAng="0" ptsTypes="AA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18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56" grpId="0" animBg="1"/>
      <p:bldP spid="5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3025" y="609600"/>
            <a:ext cx="8080375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Speculative Disambiguation: Safe Speculation</a:t>
            </a:r>
          </a:p>
        </p:txBody>
      </p:sp>
      <p:sp>
        <p:nvSpPr>
          <p:cNvPr id="115715" name="Rectangle 4"/>
          <p:cNvSpPr>
            <a:spLocks noChangeArrowheads="1"/>
          </p:cNvSpPr>
          <p:nvPr/>
        </p:nvSpPr>
        <p:spPr bwMode="auto">
          <a:xfrm>
            <a:off x="457200" y="3259138"/>
            <a:ext cx="3581400" cy="1068387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Load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Queue</a:t>
            </a:r>
          </a:p>
        </p:txBody>
      </p:sp>
      <p:sp>
        <p:nvSpPr>
          <p:cNvPr id="115716" name="Rectangle 6"/>
          <p:cNvSpPr>
            <a:spLocks noChangeArrowheads="1"/>
          </p:cNvSpPr>
          <p:nvPr/>
        </p:nvSpPr>
        <p:spPr bwMode="auto">
          <a:xfrm>
            <a:off x="5410200" y="3259138"/>
            <a:ext cx="3581400" cy="1068387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Store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Queue</a:t>
            </a:r>
          </a:p>
        </p:txBody>
      </p:sp>
      <p:sp>
        <p:nvSpPr>
          <p:cNvPr id="115717" name="Rectangle 7"/>
          <p:cNvSpPr>
            <a:spLocks noChangeArrowheads="1"/>
          </p:cNvSpPr>
          <p:nvPr/>
        </p:nvSpPr>
        <p:spPr bwMode="auto">
          <a:xfrm>
            <a:off x="2971800" y="1219200"/>
            <a:ext cx="3581400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Arial" charset="0"/>
            </a:endParaRPr>
          </a:p>
        </p:txBody>
      </p:sp>
      <p:sp>
        <p:nvSpPr>
          <p:cNvPr id="115718" name="Rectangle 8"/>
          <p:cNvSpPr>
            <a:spLocks noChangeArrowheads="1"/>
          </p:cNvSpPr>
          <p:nvPr/>
        </p:nvSpPr>
        <p:spPr bwMode="auto">
          <a:xfrm>
            <a:off x="4267200" y="2093913"/>
            <a:ext cx="990600" cy="4857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Agen</a:t>
            </a:r>
          </a:p>
        </p:txBody>
      </p:sp>
      <p:sp>
        <p:nvSpPr>
          <p:cNvPr id="115719" name="Rectangle 9"/>
          <p:cNvSpPr>
            <a:spLocks noChangeArrowheads="1"/>
          </p:cNvSpPr>
          <p:nvPr/>
        </p:nvSpPr>
        <p:spPr bwMode="auto">
          <a:xfrm>
            <a:off x="1727200" y="4716463"/>
            <a:ext cx="6070600" cy="3889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Reorder Buffer</a:t>
            </a:r>
          </a:p>
        </p:txBody>
      </p:sp>
      <p:sp>
        <p:nvSpPr>
          <p:cNvPr id="115720" name="Rectangle 11"/>
          <p:cNvSpPr>
            <a:spLocks noChangeArrowheads="1"/>
          </p:cNvSpPr>
          <p:nvPr/>
        </p:nvSpPr>
        <p:spPr bwMode="auto">
          <a:xfrm>
            <a:off x="4267200" y="2579688"/>
            <a:ext cx="990600" cy="4857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Mem</a:t>
            </a:r>
          </a:p>
        </p:txBody>
      </p:sp>
      <p:cxnSp>
        <p:nvCxnSpPr>
          <p:cNvPr id="115721" name="AutoShape 18"/>
          <p:cNvCxnSpPr>
            <a:cxnSpLocks noChangeShapeType="1"/>
            <a:stCxn id="115717" idx="2"/>
            <a:endCxn id="115718" idx="0"/>
          </p:cNvCxnSpPr>
          <p:nvPr/>
        </p:nvCxnSpPr>
        <p:spPr bwMode="auto">
          <a:xfrm rot="5400000">
            <a:off x="4630737" y="1960563"/>
            <a:ext cx="265113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722" name="AutoShape 19"/>
          <p:cNvCxnSpPr>
            <a:cxnSpLocks noChangeShapeType="1"/>
            <a:stCxn id="115720" idx="2"/>
            <a:endCxn id="115719" idx="0"/>
          </p:cNvCxnSpPr>
          <p:nvPr/>
        </p:nvCxnSpPr>
        <p:spPr bwMode="auto">
          <a:xfrm rot="16200000" flipH="1">
            <a:off x="3937000" y="3890963"/>
            <a:ext cx="16510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723" name="AutoShape 20"/>
          <p:cNvCxnSpPr>
            <a:cxnSpLocks noChangeShapeType="1"/>
            <a:stCxn id="115720" idx="2"/>
            <a:endCxn id="115716" idx="0"/>
          </p:cNvCxnSpPr>
          <p:nvPr/>
        </p:nvCxnSpPr>
        <p:spPr bwMode="auto">
          <a:xfrm rot="16200000" flipH="1">
            <a:off x="5884862" y="1943101"/>
            <a:ext cx="193675" cy="24384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724" name="AutoShape 21"/>
          <p:cNvCxnSpPr>
            <a:cxnSpLocks noChangeShapeType="1"/>
            <a:stCxn id="115720" idx="2"/>
            <a:endCxn id="115715" idx="0"/>
          </p:cNvCxnSpPr>
          <p:nvPr/>
        </p:nvCxnSpPr>
        <p:spPr bwMode="auto">
          <a:xfrm rot="5400000">
            <a:off x="3408362" y="1905001"/>
            <a:ext cx="193675" cy="25146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725" name="AutoShape 22"/>
          <p:cNvCxnSpPr>
            <a:cxnSpLocks noChangeShapeType="1"/>
            <a:stCxn id="115716" idx="2"/>
            <a:endCxn id="115715" idx="3"/>
          </p:cNvCxnSpPr>
          <p:nvPr/>
        </p:nvCxnSpPr>
        <p:spPr bwMode="auto">
          <a:xfrm rot="5400000" flipH="1">
            <a:off x="5353050" y="2479675"/>
            <a:ext cx="533400" cy="3162300"/>
          </a:xfrm>
          <a:prstGeom prst="bentConnector4">
            <a:avLst>
              <a:gd name="adj1" fmla="val -42782"/>
              <a:gd name="adj2" fmla="val 85648"/>
            </a:avLst>
          </a:prstGeom>
          <a:noFill/>
          <a:ln w="12700">
            <a:solidFill>
              <a:srgbClr val="FF3300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726" name="AutoShape 23"/>
          <p:cNvCxnSpPr>
            <a:cxnSpLocks noChangeShapeType="1"/>
            <a:stCxn id="115718" idx="3"/>
            <a:endCxn id="115716" idx="1"/>
          </p:cNvCxnSpPr>
          <p:nvPr/>
        </p:nvCxnSpPr>
        <p:spPr bwMode="auto">
          <a:xfrm>
            <a:off x="5257800" y="2336800"/>
            <a:ext cx="152400" cy="145732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6600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/>
          <p:nvPr/>
        </p:nvSpPr>
        <p:spPr>
          <a:xfrm>
            <a:off x="2971800" y="1219200"/>
            <a:ext cx="3581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/>
              <a:t>i1:  </a:t>
            </a:r>
            <a:r>
              <a:rPr lang="en-US" sz="1800" dirty="0" err="1"/>
              <a:t>st</a:t>
            </a:r>
            <a:r>
              <a:rPr lang="en-US" sz="1800" dirty="0"/>
              <a:t>  R3, MEM[R8]: ??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71800" y="1511300"/>
            <a:ext cx="3581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/>
              <a:t>i2:  ld  R9, MEM[R4]: ??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410200" y="4038600"/>
            <a:ext cx="3581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/>
              <a:t>i1:  </a:t>
            </a:r>
            <a:r>
              <a:rPr lang="en-US" sz="1800" dirty="0" err="1"/>
              <a:t>st</a:t>
            </a:r>
            <a:r>
              <a:rPr lang="en-US" sz="1800" dirty="0"/>
              <a:t>  R3, MEM[R8]: x800A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57200" y="4038600"/>
            <a:ext cx="3581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/>
              <a:t>i2:  ld  R9, MEM[R4]: x400C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990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i1 and i2 issue out of program order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i1 checks load queue at commit (no match)</a:t>
            </a:r>
          </a:p>
        </p:txBody>
      </p:sp>
    </p:spTree>
    <p:extLst>
      <p:ext uri="{BB962C8B-B14F-4D97-AF65-F5344CB8AC3E}">
        <p14:creationId xmlns:p14="http://schemas.microsoft.com/office/powerpoint/2010/main" val="244329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2239E-6 L -3.33333E-6 0.19912 L -0.27083 0.19704 L -0.27083 0.3681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18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93895E-6 L -0.00295 0.15519 L 0.06268 0.15519 L 0.06129 0.40958 L 0.26719 0.40958 " pathEditMode="relative" ptsTypes="AAA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5366 L -0.29705 0.05366 L -0.29705 -0.05758 L -0.53871 -0.05758 L -0.53871 0.15125 " pathEditMode="relative" ptsTypes="AAAAAA">
                                      <p:cBhvr>
                                        <p:cTn id="2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56" grpId="0" animBg="1"/>
      <p:bldP spid="56" grpId="1" animBg="1"/>
      <p:bldP spid="5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Speculative Disambiguation: Violation</a:t>
            </a:r>
          </a:p>
        </p:txBody>
      </p:sp>
      <p:sp>
        <p:nvSpPr>
          <p:cNvPr id="116739" name="Rectangle 4"/>
          <p:cNvSpPr>
            <a:spLocks noChangeArrowheads="1"/>
          </p:cNvSpPr>
          <p:nvPr/>
        </p:nvSpPr>
        <p:spPr bwMode="auto">
          <a:xfrm>
            <a:off x="457200" y="3259138"/>
            <a:ext cx="3581400" cy="1068387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Load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Queue</a:t>
            </a:r>
          </a:p>
        </p:txBody>
      </p:sp>
      <p:sp>
        <p:nvSpPr>
          <p:cNvPr id="116740" name="Rectangle 6"/>
          <p:cNvSpPr>
            <a:spLocks noChangeArrowheads="1"/>
          </p:cNvSpPr>
          <p:nvPr/>
        </p:nvSpPr>
        <p:spPr bwMode="auto">
          <a:xfrm>
            <a:off x="5410200" y="3259138"/>
            <a:ext cx="3581400" cy="1068387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Store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Queue</a:t>
            </a:r>
          </a:p>
        </p:txBody>
      </p:sp>
      <p:sp>
        <p:nvSpPr>
          <p:cNvPr id="116741" name="Rectangle 7"/>
          <p:cNvSpPr>
            <a:spLocks noChangeArrowheads="1"/>
          </p:cNvSpPr>
          <p:nvPr/>
        </p:nvSpPr>
        <p:spPr bwMode="auto">
          <a:xfrm>
            <a:off x="2971800" y="1219200"/>
            <a:ext cx="3581400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Arial" charset="0"/>
            </a:endParaRPr>
          </a:p>
        </p:txBody>
      </p:sp>
      <p:sp>
        <p:nvSpPr>
          <p:cNvPr id="116742" name="Rectangle 8"/>
          <p:cNvSpPr>
            <a:spLocks noChangeArrowheads="1"/>
          </p:cNvSpPr>
          <p:nvPr/>
        </p:nvSpPr>
        <p:spPr bwMode="auto">
          <a:xfrm>
            <a:off x="4267200" y="2093913"/>
            <a:ext cx="990600" cy="4857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Agen</a:t>
            </a:r>
          </a:p>
        </p:txBody>
      </p:sp>
      <p:sp>
        <p:nvSpPr>
          <p:cNvPr id="116743" name="Rectangle 9"/>
          <p:cNvSpPr>
            <a:spLocks noChangeArrowheads="1"/>
          </p:cNvSpPr>
          <p:nvPr/>
        </p:nvSpPr>
        <p:spPr bwMode="auto">
          <a:xfrm>
            <a:off x="1727200" y="4716463"/>
            <a:ext cx="6070600" cy="3889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Reorder Buffer</a:t>
            </a:r>
          </a:p>
        </p:txBody>
      </p:sp>
      <p:sp>
        <p:nvSpPr>
          <p:cNvPr id="116744" name="Rectangle 11"/>
          <p:cNvSpPr>
            <a:spLocks noChangeArrowheads="1"/>
          </p:cNvSpPr>
          <p:nvPr/>
        </p:nvSpPr>
        <p:spPr bwMode="auto">
          <a:xfrm>
            <a:off x="4267200" y="2579688"/>
            <a:ext cx="990600" cy="4857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Mem</a:t>
            </a:r>
          </a:p>
        </p:txBody>
      </p:sp>
      <p:cxnSp>
        <p:nvCxnSpPr>
          <p:cNvPr id="116745" name="AutoShape 18"/>
          <p:cNvCxnSpPr>
            <a:cxnSpLocks noChangeShapeType="1"/>
            <a:stCxn id="116741" idx="2"/>
            <a:endCxn id="116742" idx="0"/>
          </p:cNvCxnSpPr>
          <p:nvPr/>
        </p:nvCxnSpPr>
        <p:spPr bwMode="auto">
          <a:xfrm rot="5400000">
            <a:off x="4630737" y="1960563"/>
            <a:ext cx="265113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46" name="AutoShape 19"/>
          <p:cNvCxnSpPr>
            <a:cxnSpLocks noChangeShapeType="1"/>
            <a:stCxn id="116744" idx="2"/>
            <a:endCxn id="116743" idx="0"/>
          </p:cNvCxnSpPr>
          <p:nvPr/>
        </p:nvCxnSpPr>
        <p:spPr bwMode="auto">
          <a:xfrm rot="16200000" flipH="1">
            <a:off x="3937000" y="3890963"/>
            <a:ext cx="16510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47" name="AutoShape 20"/>
          <p:cNvCxnSpPr>
            <a:cxnSpLocks noChangeShapeType="1"/>
            <a:stCxn id="116744" idx="2"/>
            <a:endCxn id="116740" idx="0"/>
          </p:cNvCxnSpPr>
          <p:nvPr/>
        </p:nvCxnSpPr>
        <p:spPr bwMode="auto">
          <a:xfrm rot="16200000" flipH="1">
            <a:off x="5884862" y="1943101"/>
            <a:ext cx="193675" cy="24384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48" name="AutoShape 21"/>
          <p:cNvCxnSpPr>
            <a:cxnSpLocks noChangeShapeType="1"/>
            <a:stCxn id="116744" idx="2"/>
            <a:endCxn id="116739" idx="0"/>
          </p:cNvCxnSpPr>
          <p:nvPr/>
        </p:nvCxnSpPr>
        <p:spPr bwMode="auto">
          <a:xfrm rot="5400000">
            <a:off x="3408362" y="1905001"/>
            <a:ext cx="193675" cy="25146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49" name="AutoShape 22"/>
          <p:cNvCxnSpPr>
            <a:cxnSpLocks noChangeShapeType="1"/>
            <a:stCxn id="116740" idx="2"/>
            <a:endCxn id="116739" idx="3"/>
          </p:cNvCxnSpPr>
          <p:nvPr/>
        </p:nvCxnSpPr>
        <p:spPr bwMode="auto">
          <a:xfrm rot="5400000" flipH="1">
            <a:off x="5353050" y="2479675"/>
            <a:ext cx="533400" cy="3162300"/>
          </a:xfrm>
          <a:prstGeom prst="bentConnector4">
            <a:avLst>
              <a:gd name="adj1" fmla="val -42782"/>
              <a:gd name="adj2" fmla="val 85648"/>
            </a:avLst>
          </a:prstGeom>
          <a:noFill/>
          <a:ln w="12700">
            <a:solidFill>
              <a:srgbClr val="FF3300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50" name="AutoShape 23"/>
          <p:cNvCxnSpPr>
            <a:cxnSpLocks noChangeShapeType="1"/>
            <a:stCxn id="116742" idx="3"/>
            <a:endCxn id="116740" idx="1"/>
          </p:cNvCxnSpPr>
          <p:nvPr/>
        </p:nvCxnSpPr>
        <p:spPr bwMode="auto">
          <a:xfrm>
            <a:off x="5257800" y="2336800"/>
            <a:ext cx="152400" cy="145732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6600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/>
          <p:nvPr/>
        </p:nvSpPr>
        <p:spPr>
          <a:xfrm>
            <a:off x="2971800" y="1219200"/>
            <a:ext cx="3581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/>
              <a:t>i1:  </a:t>
            </a:r>
            <a:r>
              <a:rPr lang="en-US" sz="1800" dirty="0" err="1"/>
              <a:t>st</a:t>
            </a:r>
            <a:r>
              <a:rPr lang="en-US" sz="1800" dirty="0"/>
              <a:t>  R3, MEM[R8]: ??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71800" y="1511300"/>
            <a:ext cx="3581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/>
              <a:t>i2:  ld  R9, MEM[R4]: ??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410200" y="4038600"/>
            <a:ext cx="3581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/>
              <a:t>i1:  </a:t>
            </a:r>
            <a:r>
              <a:rPr lang="en-US" sz="1800" dirty="0" err="1"/>
              <a:t>st</a:t>
            </a:r>
            <a:r>
              <a:rPr lang="en-US" sz="1800" dirty="0"/>
              <a:t>  R3, MEM[R8]: x800A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57200" y="4038600"/>
            <a:ext cx="3581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/>
              <a:t>i2:  ld  R9, MEM[R4]: x800A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2192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i1 and i2 issue out of program order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i1 checks load queue at commit (match)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i2 marked for replay</a:t>
            </a:r>
          </a:p>
        </p:txBody>
      </p:sp>
      <p:sp>
        <p:nvSpPr>
          <p:cNvPr id="20" name="&quot;No&quot; Symbol 19"/>
          <p:cNvSpPr/>
          <p:nvPr/>
        </p:nvSpPr>
        <p:spPr>
          <a:xfrm>
            <a:off x="457200" y="3962400"/>
            <a:ext cx="457200" cy="4572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9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2239E-6 L -3.33333E-6 0.19912 L -0.27083 0.19704 L -0.27083 0.3681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18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93895E-6 L -0.00295 0.15519 L 0.06268 0.15519 L 0.06129 0.40958 L 0.26719 0.40958 " pathEditMode="relative" ptsTypes="AAA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5366 L -0.29705 0.05366 L -0.29705 -0.05758 L -0.53871 -0.05758 L -0.53871 0.15125 " pathEditMode="relative" ptsTypes="AAAAAA">
                                      <p:cBhvr>
                                        <p:cTn id="2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6322 L 0.27465 -0.46322 L 0.27604 -0.36771 " pathEditMode="relative" ptsTypes="AAAA">
                                      <p:cBhvr>
                                        <p:cTn id="3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56" grpId="0" animBg="1"/>
      <p:bldP spid="56" grpId="1" animBg="1"/>
      <p:bldP spid="57" grpId="0" animBg="1"/>
      <p:bldP spid="57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2625" y="228600"/>
            <a:ext cx="8080375" cy="6858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Increasing Memory Bandwidth</a:t>
            </a:r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0729F5C4-0BAA-46E2-A225-1D886FF9D9C2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53</a:t>
            </a:fld>
            <a:endParaRPr lang="en-US" altLang="en-US" sz="1400" smtClean="0"/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27075"/>
            <a:ext cx="7010400" cy="571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4722812" y="2133600"/>
            <a:ext cx="2057400" cy="212645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Line Callout 2 (Border and Accent Bar) 1"/>
          <p:cNvSpPr/>
          <p:nvPr/>
        </p:nvSpPr>
        <p:spPr>
          <a:xfrm>
            <a:off x="7467600" y="2293144"/>
            <a:ext cx="1447800" cy="841772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3725"/>
              <a:gd name="adj6" fmla="val -618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Expensive to duplicate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65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80375" cy="609600"/>
          </a:xfrm>
        </p:spPr>
        <p:txBody>
          <a:bodyPr/>
          <a:lstStyle/>
          <a:p>
            <a:pPr eaLnBrk="1" hangingPunct="1"/>
            <a:r>
              <a:rPr lang="en-US" sz="3200" smtClean="0"/>
              <a:t>True Multiporting of SRAM</a:t>
            </a:r>
          </a:p>
        </p:txBody>
      </p:sp>
      <p:sp>
        <p:nvSpPr>
          <p:cNvPr id="31747" name="Rectangle 7"/>
          <p:cNvSpPr>
            <a:spLocks noChangeArrowheads="1"/>
          </p:cNvSpPr>
          <p:nvPr/>
        </p:nvSpPr>
        <p:spPr bwMode="auto">
          <a:xfrm>
            <a:off x="1981200" y="1457325"/>
            <a:ext cx="5715000" cy="494347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Rectangle 8"/>
          <p:cNvSpPr>
            <a:spLocks noChangeArrowheads="1"/>
          </p:cNvSpPr>
          <p:nvPr/>
        </p:nvSpPr>
        <p:spPr bwMode="auto">
          <a:xfrm>
            <a:off x="1981200" y="1457325"/>
            <a:ext cx="5715000" cy="4943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74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918200"/>
            <a:ext cx="5715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35600"/>
            <a:ext cx="5715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953000"/>
            <a:ext cx="5715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68813"/>
            <a:ext cx="57150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86213"/>
            <a:ext cx="5715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03613"/>
            <a:ext cx="5715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21013"/>
            <a:ext cx="5715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38413"/>
            <a:ext cx="5715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5813"/>
            <a:ext cx="5715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71625"/>
            <a:ext cx="5715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57325"/>
            <a:ext cx="5715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Text Box 4"/>
          <p:cNvSpPr txBox="1">
            <a:spLocks noChangeArrowheads="1"/>
          </p:cNvSpPr>
          <p:nvPr/>
        </p:nvSpPr>
        <p:spPr bwMode="auto">
          <a:xfrm>
            <a:off x="228600" y="2219325"/>
            <a:ext cx="170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i="0">
                <a:solidFill>
                  <a:srgbClr val="FF3300"/>
                </a:solidFill>
                <a:latin typeface="Tahoma" pitchFamily="34" charset="0"/>
              </a:rPr>
              <a:t>“Word” Lines</a:t>
            </a:r>
          </a:p>
          <a:p>
            <a:pPr eaLnBrk="1" hangingPunct="1"/>
            <a:r>
              <a:rPr lang="en-US" sz="2000" i="0">
                <a:solidFill>
                  <a:srgbClr val="FF3300"/>
                </a:solidFill>
                <a:latin typeface="Tahoma" pitchFamily="34" charset="0"/>
              </a:rPr>
              <a:t> -select a row</a:t>
            </a:r>
          </a:p>
        </p:txBody>
      </p:sp>
      <p:sp>
        <p:nvSpPr>
          <p:cNvPr id="31761" name="Text Box 5"/>
          <p:cNvSpPr txBox="1">
            <a:spLocks noChangeArrowheads="1"/>
          </p:cNvSpPr>
          <p:nvPr/>
        </p:nvSpPr>
        <p:spPr bwMode="auto">
          <a:xfrm>
            <a:off x="6324600" y="914400"/>
            <a:ext cx="2230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i="0">
                <a:solidFill>
                  <a:srgbClr val="FF3300"/>
                </a:solidFill>
                <a:latin typeface="Tahoma" pitchFamily="34" charset="0"/>
              </a:rPr>
              <a:t>“Bit” Lines</a:t>
            </a:r>
          </a:p>
          <a:p>
            <a:pPr eaLnBrk="1" hangingPunct="1"/>
            <a:r>
              <a:rPr lang="en-US" sz="2000" i="0">
                <a:solidFill>
                  <a:srgbClr val="FF3300"/>
                </a:solidFill>
                <a:latin typeface="Tahoma" pitchFamily="34" charset="0"/>
              </a:rPr>
              <a:t> -carry data in/out</a:t>
            </a:r>
          </a:p>
        </p:txBody>
      </p:sp>
      <p:sp>
        <p:nvSpPr>
          <p:cNvPr id="31762" name="Rectangle 6"/>
          <p:cNvSpPr>
            <a:spLocks noChangeArrowheads="1"/>
          </p:cNvSpPr>
          <p:nvPr/>
        </p:nvSpPr>
        <p:spPr bwMode="auto">
          <a:xfrm>
            <a:off x="3657600" y="5191125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3751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2625" y="228600"/>
            <a:ext cx="8080375" cy="6858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Increasing Memory Bandwidth</a:t>
            </a:r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0729F5C4-0BAA-46E2-A225-1D886FF9D9C2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55</a:t>
            </a:fld>
            <a:endParaRPr lang="en-US" altLang="en-US" sz="1400" smtClean="0"/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27075"/>
            <a:ext cx="6934200" cy="565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6172200" y="4419600"/>
            <a:ext cx="1028700" cy="9144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Line Callout 2 (Border and Accent Bar) 7"/>
          <p:cNvSpPr/>
          <p:nvPr/>
        </p:nvSpPr>
        <p:spPr>
          <a:xfrm>
            <a:off x="7542028" y="3356372"/>
            <a:ext cx="1373372" cy="106322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7885"/>
              <a:gd name="adj6" fmla="val -295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Complex, concurrent FSMs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39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85800" y="1905000"/>
            <a:ext cx="8382000" cy="457200"/>
            <a:chOff x="304800" y="1447800"/>
            <a:chExt cx="8382000" cy="457200"/>
          </a:xfrm>
        </p:grpSpPr>
        <p:sp>
          <p:nvSpPr>
            <p:cNvPr id="28" name="Rectangle 27"/>
            <p:cNvSpPr/>
            <p:nvPr/>
          </p:nvSpPr>
          <p:spPr>
            <a:xfrm>
              <a:off x="304800" y="1447800"/>
              <a:ext cx="13716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Address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76400" y="1447800"/>
              <a:ext cx="9906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Victim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67000" y="1447800"/>
              <a:ext cx="9906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LdTag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57600" y="1447800"/>
              <a:ext cx="9906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State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48200" y="1447800"/>
              <a:ext cx="9906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V[0:3]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638800" y="1447800"/>
              <a:ext cx="30480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Data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3400" y="1752600"/>
            <a:ext cx="8382000" cy="457200"/>
            <a:chOff x="304800" y="1447800"/>
            <a:chExt cx="8382000" cy="457200"/>
          </a:xfrm>
        </p:grpSpPr>
        <p:sp>
          <p:nvSpPr>
            <p:cNvPr id="21" name="Rectangle 20"/>
            <p:cNvSpPr/>
            <p:nvPr/>
          </p:nvSpPr>
          <p:spPr>
            <a:xfrm>
              <a:off x="304800" y="1447800"/>
              <a:ext cx="13716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Address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76400" y="1447800"/>
              <a:ext cx="9906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Victim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67000" y="1447800"/>
              <a:ext cx="9906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LdTag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657600" y="1447800"/>
              <a:ext cx="9906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State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8200" y="1447800"/>
              <a:ext cx="9906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V[0:3]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638800" y="1447800"/>
              <a:ext cx="30480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Data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1000" y="1600200"/>
            <a:ext cx="8382000" cy="457200"/>
            <a:chOff x="304800" y="1447800"/>
            <a:chExt cx="8382000" cy="457200"/>
          </a:xfrm>
        </p:grpSpPr>
        <p:sp>
          <p:nvSpPr>
            <p:cNvPr id="14" name="Rectangle 13"/>
            <p:cNvSpPr/>
            <p:nvPr/>
          </p:nvSpPr>
          <p:spPr>
            <a:xfrm>
              <a:off x="304800" y="1447800"/>
              <a:ext cx="13716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Address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76400" y="1447800"/>
              <a:ext cx="9906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Victim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67000" y="1447800"/>
              <a:ext cx="9906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LdTag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57600" y="1447800"/>
              <a:ext cx="9906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State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48200" y="1447800"/>
              <a:ext cx="9906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V[0:3]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38800" y="1447800"/>
              <a:ext cx="30480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Data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</a:t>
            </a:r>
            <a:r>
              <a:rPr lang="en-US" dirty="0" smtClean="0"/>
              <a:t>iss </a:t>
            </a:r>
            <a:r>
              <a:rPr lang="en-US" u="sng" dirty="0" smtClean="0"/>
              <a:t>S</a:t>
            </a:r>
            <a:r>
              <a:rPr lang="en-US" dirty="0" smtClean="0"/>
              <a:t>tatus </a:t>
            </a:r>
            <a:r>
              <a:rPr lang="en-US" u="sng" dirty="0" smtClean="0"/>
              <a:t>H</a:t>
            </a:r>
            <a:r>
              <a:rPr lang="en-US" dirty="0" smtClean="0"/>
              <a:t>andling </a:t>
            </a:r>
            <a:r>
              <a:rPr lang="en-US" u="sng" dirty="0" smtClean="0"/>
              <a:t>R</a:t>
            </a:r>
            <a:r>
              <a:rPr lang="en-US" dirty="0" smtClean="0"/>
              <a:t>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657600"/>
          </a:xfrm>
        </p:spPr>
        <p:txBody>
          <a:bodyPr/>
          <a:lstStyle/>
          <a:p>
            <a:r>
              <a:rPr lang="en-US" dirty="0" smtClean="0"/>
              <a:t>Each MSHR entry keeps track of:</a:t>
            </a:r>
          </a:p>
          <a:p>
            <a:pPr lvl="1"/>
            <a:r>
              <a:rPr lang="en-US" dirty="0" smtClean="0"/>
              <a:t>Address: miss address</a:t>
            </a:r>
          </a:p>
          <a:p>
            <a:pPr lvl="1"/>
            <a:r>
              <a:rPr lang="en-US" dirty="0" smtClean="0"/>
              <a:t>Victim: set/way to replace</a:t>
            </a:r>
          </a:p>
          <a:p>
            <a:pPr lvl="1"/>
            <a:r>
              <a:rPr lang="en-US" dirty="0" err="1" smtClean="0"/>
              <a:t>LdTag</a:t>
            </a:r>
            <a:r>
              <a:rPr lang="en-US" dirty="0" smtClean="0"/>
              <a:t>: which load (s) to wake up </a:t>
            </a:r>
          </a:p>
          <a:p>
            <a:pPr lvl="1"/>
            <a:r>
              <a:rPr lang="en-US" dirty="0" smtClean="0"/>
              <a:t>State: coherence state, fill status</a:t>
            </a:r>
          </a:p>
          <a:p>
            <a:pPr lvl="1"/>
            <a:r>
              <a:rPr lang="en-US" dirty="0" smtClean="0"/>
              <a:t>V[0:3]: subline valid bits</a:t>
            </a:r>
          </a:p>
          <a:p>
            <a:pPr lvl="1"/>
            <a:r>
              <a:rPr lang="en-US" dirty="0" smtClean="0"/>
              <a:t>Data: block data to be filled into cache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56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8600" y="1447800"/>
            <a:ext cx="8382000" cy="457200"/>
            <a:chOff x="304800" y="1447800"/>
            <a:chExt cx="8382000" cy="457200"/>
          </a:xfrm>
        </p:grpSpPr>
        <p:sp>
          <p:nvSpPr>
            <p:cNvPr id="6" name="Rectangle 5"/>
            <p:cNvSpPr/>
            <p:nvPr/>
          </p:nvSpPr>
          <p:spPr>
            <a:xfrm>
              <a:off x="304800" y="1447800"/>
              <a:ext cx="13716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Address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76400" y="1447800"/>
              <a:ext cx="9906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Victim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67000" y="1447800"/>
              <a:ext cx="9906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LdTag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57600" y="1447800"/>
              <a:ext cx="9906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State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48200" y="1447800"/>
              <a:ext cx="9906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V[0:3]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38800" y="1447800"/>
              <a:ext cx="30480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Data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478317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304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/>
              <a:t>Coherent Memory Interface</a:t>
            </a:r>
          </a:p>
        </p:txBody>
      </p:sp>
      <p:pic>
        <p:nvPicPr>
          <p:cNvPr id="122883" name="Picture 1031" descr="she70647_09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086600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40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304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/>
              <a:t>Coherent Memory Interface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1066800"/>
            <a:ext cx="7772400" cy="5029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rgbClr val="0000FF"/>
                </a:solidFill>
              </a:rPr>
              <a:t>Load Queue</a:t>
            </a:r>
          </a:p>
          <a:p>
            <a:pPr lvl="1" eaLnBrk="1" fontAlgn="auto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 smtClean="0">
                <a:solidFill>
                  <a:srgbClr val="0000FF"/>
                </a:solidFill>
              </a:rPr>
              <a:t>Tracks </a:t>
            </a:r>
            <a:r>
              <a:rPr lang="en-US" sz="1600" dirty="0" err="1" smtClean="0">
                <a:solidFill>
                  <a:srgbClr val="0000FF"/>
                </a:solidFill>
              </a:rPr>
              <a:t>inflight</a:t>
            </a:r>
            <a:r>
              <a:rPr lang="en-US" sz="1600" dirty="0" smtClean="0">
                <a:solidFill>
                  <a:srgbClr val="0000FF"/>
                </a:solidFill>
              </a:rPr>
              <a:t> loads for aliasing, coherence</a:t>
            </a:r>
          </a:p>
          <a:p>
            <a:pPr eaLnBrk="1" fontAlgn="auto" hangingPunct="1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rgbClr val="0000FF"/>
                </a:solidFill>
              </a:rPr>
              <a:t>Store Queue</a:t>
            </a:r>
          </a:p>
          <a:p>
            <a:pPr lvl="1" eaLnBrk="1" fontAlgn="auto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 smtClean="0">
                <a:solidFill>
                  <a:srgbClr val="0000FF"/>
                </a:solidFill>
              </a:rPr>
              <a:t>Defers stores until commit, tracks aliasing</a:t>
            </a:r>
          </a:p>
          <a:p>
            <a:pPr eaLnBrk="1" fontAlgn="auto" hangingPunct="1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err="1" smtClean="0">
                <a:solidFill>
                  <a:srgbClr val="0000FF"/>
                </a:solidFill>
              </a:rPr>
              <a:t>Storethrough</a:t>
            </a:r>
            <a:r>
              <a:rPr lang="en-US" sz="1800" dirty="0" smtClean="0">
                <a:solidFill>
                  <a:srgbClr val="0000FF"/>
                </a:solidFill>
              </a:rPr>
              <a:t> Queue or Write Buffer or Store Buffer</a:t>
            </a:r>
          </a:p>
          <a:p>
            <a:pPr lvl="1" eaLnBrk="1" fontAlgn="auto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 smtClean="0">
                <a:solidFill>
                  <a:srgbClr val="0000FF"/>
                </a:solidFill>
              </a:rPr>
              <a:t>Defers stores, coalesces writes, must handle RAW</a:t>
            </a:r>
          </a:p>
          <a:p>
            <a:pPr eaLnBrk="1" fontAlgn="auto" hangingPunct="1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rgbClr val="0000FF"/>
                </a:solidFill>
              </a:rPr>
              <a:t>MSHR</a:t>
            </a:r>
          </a:p>
          <a:p>
            <a:pPr lvl="1" eaLnBrk="1" fontAlgn="auto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 smtClean="0">
                <a:solidFill>
                  <a:srgbClr val="0000FF"/>
                </a:solidFill>
              </a:rPr>
              <a:t>Tracks outstanding misses, enables </a:t>
            </a:r>
            <a:r>
              <a:rPr lang="en-US" sz="1600" i="1" dirty="0" smtClean="0">
                <a:solidFill>
                  <a:srgbClr val="0000FF"/>
                </a:solidFill>
              </a:rPr>
              <a:t>lockup-free caches</a:t>
            </a:r>
            <a:r>
              <a:rPr lang="en-US" sz="1600" dirty="0" smtClean="0">
                <a:solidFill>
                  <a:srgbClr val="0000FF"/>
                </a:solidFill>
              </a:rPr>
              <a:t> [</a:t>
            </a:r>
            <a:r>
              <a:rPr lang="en-US" sz="1600" dirty="0" err="1" smtClean="0">
                <a:solidFill>
                  <a:srgbClr val="0000FF"/>
                </a:solidFill>
              </a:rPr>
              <a:t>Kroft</a:t>
            </a:r>
            <a:r>
              <a:rPr lang="en-US" sz="1600" dirty="0" smtClean="0">
                <a:solidFill>
                  <a:srgbClr val="0000FF"/>
                </a:solidFill>
              </a:rPr>
              <a:t> ISCA 91]</a:t>
            </a:r>
          </a:p>
          <a:p>
            <a:pPr eaLnBrk="1" fontAlgn="auto" hangingPunct="1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rgbClr val="0000FF"/>
                </a:solidFill>
              </a:rPr>
              <a:t>Snoop Queue</a:t>
            </a:r>
          </a:p>
          <a:p>
            <a:pPr lvl="1" eaLnBrk="1" fontAlgn="auto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 smtClean="0">
                <a:solidFill>
                  <a:srgbClr val="0000FF"/>
                </a:solidFill>
              </a:rPr>
              <a:t>Buffers, tracks incoming requests from coherent I/O, other processors</a:t>
            </a:r>
          </a:p>
          <a:p>
            <a:pPr eaLnBrk="1" fontAlgn="auto" hangingPunct="1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rgbClr val="0000FF"/>
                </a:solidFill>
              </a:rPr>
              <a:t>Fill Buffer</a:t>
            </a:r>
          </a:p>
          <a:p>
            <a:pPr lvl="1" eaLnBrk="1" fontAlgn="auto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 smtClean="0">
                <a:solidFill>
                  <a:srgbClr val="0000FF"/>
                </a:solidFill>
              </a:rPr>
              <a:t>Works with MSHR to hold incoming partial lines</a:t>
            </a:r>
          </a:p>
          <a:p>
            <a:pPr eaLnBrk="1" fontAlgn="auto" hangingPunct="1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err="1" smtClean="0">
                <a:solidFill>
                  <a:srgbClr val="0000FF"/>
                </a:solidFill>
              </a:rPr>
              <a:t>Writeback</a:t>
            </a:r>
            <a:r>
              <a:rPr lang="en-US" sz="1800" dirty="0" smtClean="0">
                <a:solidFill>
                  <a:srgbClr val="0000FF"/>
                </a:solidFill>
              </a:rPr>
              <a:t> Buffer</a:t>
            </a:r>
          </a:p>
          <a:p>
            <a:pPr lvl="1" eaLnBrk="1" fontAlgn="auto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 smtClean="0">
                <a:solidFill>
                  <a:srgbClr val="0000FF"/>
                </a:solidFill>
              </a:rPr>
              <a:t>Defers </a:t>
            </a:r>
            <a:r>
              <a:rPr lang="en-US" sz="1600" dirty="0" err="1" smtClean="0">
                <a:solidFill>
                  <a:srgbClr val="0000FF"/>
                </a:solidFill>
              </a:rPr>
              <a:t>writeback</a:t>
            </a:r>
            <a:r>
              <a:rPr lang="en-US" sz="1600" dirty="0" smtClean="0">
                <a:solidFill>
                  <a:srgbClr val="0000FF"/>
                </a:solidFill>
              </a:rPr>
              <a:t> of evicted line (demand miss handled first)</a:t>
            </a:r>
          </a:p>
        </p:txBody>
      </p:sp>
    </p:spTree>
    <p:extLst>
      <p:ext uri="{BB962C8B-B14F-4D97-AF65-F5344CB8AC3E}">
        <p14:creationId xmlns:p14="http://schemas.microsoft.com/office/powerpoint/2010/main" val="121258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80375" cy="457200"/>
          </a:xfrm>
        </p:spPr>
        <p:txBody>
          <a:bodyPr/>
          <a:lstStyle/>
          <a:p>
            <a:r>
              <a:rPr lang="en-US" altLang="en-US" sz="3200" smtClean="0"/>
              <a:t>Split Transaction Bus</a:t>
            </a:r>
          </a:p>
        </p:txBody>
      </p:sp>
      <p:pic>
        <p:nvPicPr>
          <p:cNvPr id="124931" name="Picture 4" descr="she70647_09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0010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4800600"/>
            <a:ext cx="7772400" cy="1447800"/>
          </a:xfrm>
          <a:noFill/>
        </p:spPr>
        <p:txBody>
          <a:bodyPr/>
          <a:lstStyle/>
          <a:p>
            <a:pPr marL="533400" indent="-533400">
              <a:lnSpc>
                <a:spcPct val="70000"/>
              </a:lnSpc>
            </a:pPr>
            <a:r>
              <a:rPr lang="en-US" altLang="en-US" sz="2000" smtClean="0"/>
              <a:t>“Packet switched” vs. “circuit switched”</a:t>
            </a:r>
          </a:p>
          <a:p>
            <a:pPr marL="533400" indent="-533400">
              <a:lnSpc>
                <a:spcPct val="70000"/>
              </a:lnSpc>
            </a:pPr>
            <a:r>
              <a:rPr lang="en-US" altLang="en-US" sz="2000" smtClean="0"/>
              <a:t>Release bus after request issued</a:t>
            </a:r>
          </a:p>
          <a:p>
            <a:pPr marL="533400" indent="-533400">
              <a:lnSpc>
                <a:spcPct val="70000"/>
              </a:lnSpc>
            </a:pPr>
            <a:r>
              <a:rPr lang="en-US" altLang="en-US" sz="2000" smtClean="0"/>
              <a:t>Allow multiple concurrent requests to overlap memory latency</a:t>
            </a:r>
          </a:p>
          <a:p>
            <a:pPr marL="533400" indent="-533400">
              <a:lnSpc>
                <a:spcPct val="70000"/>
              </a:lnSpc>
            </a:pPr>
            <a:r>
              <a:rPr lang="en-US" altLang="en-US" sz="2000" smtClean="0"/>
              <a:t>Complicates control, arbitration, and coherence protocol</a:t>
            </a:r>
          </a:p>
          <a:p>
            <a:pPr marL="933450" lvl="1" indent="-533400">
              <a:lnSpc>
                <a:spcPct val="70000"/>
              </a:lnSpc>
            </a:pPr>
            <a:r>
              <a:rPr lang="en-US" altLang="en-US" sz="1600" i="1" smtClean="0"/>
              <a:t>Transient</a:t>
            </a:r>
            <a:r>
              <a:rPr lang="en-US" altLang="en-US" sz="1600" smtClean="0"/>
              <a:t> states for pending blocks (e.g. “req. issued but not completed”)</a:t>
            </a:r>
          </a:p>
        </p:txBody>
      </p:sp>
    </p:spTree>
    <p:extLst>
      <p:ext uri="{BB962C8B-B14F-4D97-AF65-F5344CB8AC3E}">
        <p14:creationId xmlns:p14="http://schemas.microsoft.com/office/powerpoint/2010/main" val="346203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Limits on Instruction Level Parallelism (ILP)</a:t>
            </a:r>
          </a:p>
        </p:txBody>
      </p:sp>
      <p:graphicFrame>
        <p:nvGraphicFramePr>
          <p:cNvPr id="313406" name="Group 62"/>
          <p:cNvGraphicFramePr>
            <a:graphicFrameLocks noGrp="1"/>
          </p:cNvGraphicFramePr>
          <p:nvPr/>
        </p:nvGraphicFramePr>
        <p:xfrm>
          <a:off x="1676400" y="1828800"/>
          <a:ext cx="6096000" cy="4535488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28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Weiss and Smith [1984]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1.58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Sohi and Vajapeyam [1987]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1.81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Tjaden and Flynn [1970]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1.86 (Flynn’s bottleneck)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Tjaden and Flynn [1973]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1.96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Uht [1986]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Smith et al. [1989]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Jouppi and Wall [1988]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2.40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Johnson [1991]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2.50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Acosta et al. [1986]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2.79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Wedig [1982]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Butler et al. [1991]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5.8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Melvin and Patt [1991]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Wall [1991]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 (Jouppi disagreed)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Kuck et al. [1972]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Riseman and Foster [1972]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 (no control dependences)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Nicolau and Fisher [1984]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 (Fisher’s optimism)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005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533400"/>
          </a:xfrm>
        </p:spPr>
        <p:txBody>
          <a:bodyPr/>
          <a:lstStyle/>
          <a:p>
            <a:r>
              <a:rPr lang="en-US" altLang="en-US" sz="3200" smtClean="0"/>
              <a:t>Memory Consistency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124200"/>
            <a:ext cx="8305800" cy="3124200"/>
          </a:xfrm>
        </p:spPr>
        <p:txBody>
          <a:bodyPr/>
          <a:lstStyle/>
          <a:p>
            <a:pPr marL="533400" indent="-533400">
              <a:lnSpc>
                <a:spcPct val="70000"/>
              </a:lnSpc>
            </a:pPr>
            <a:r>
              <a:rPr lang="en-US" altLang="en-US" sz="2000" smtClean="0"/>
              <a:t>How are memory references from different processors interleaved?</a:t>
            </a:r>
          </a:p>
          <a:p>
            <a:pPr marL="533400" indent="-533400">
              <a:lnSpc>
                <a:spcPct val="70000"/>
              </a:lnSpc>
            </a:pPr>
            <a:r>
              <a:rPr lang="en-US" altLang="en-US" sz="2000" smtClean="0"/>
              <a:t>If this is not well-specified, synchronization becomes difficult or even impossible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altLang="en-US" sz="1800" smtClean="0"/>
              <a:t>ISA must specify consistency model</a:t>
            </a:r>
          </a:p>
          <a:p>
            <a:pPr marL="533400" indent="-533400">
              <a:lnSpc>
                <a:spcPct val="70000"/>
              </a:lnSpc>
            </a:pPr>
            <a:r>
              <a:rPr lang="en-US" altLang="en-US" sz="2000" smtClean="0"/>
              <a:t>Common example using Dekker’s algorithm for synchronization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altLang="en-US" sz="1800" smtClean="0"/>
              <a:t>If load reordered ahead of store (as we assume for a baseline OOO CPU)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altLang="en-US" sz="1800" smtClean="0"/>
              <a:t>Both Proc0 and Proc1 enter critical section, since both observe that other’s lock variable (A/B) is not set</a:t>
            </a:r>
          </a:p>
          <a:p>
            <a:pPr marL="533400" indent="-533400">
              <a:lnSpc>
                <a:spcPct val="70000"/>
              </a:lnSpc>
            </a:pPr>
            <a:r>
              <a:rPr lang="en-US" altLang="en-US" sz="2000" smtClean="0"/>
              <a:t>If consistency model allows loads to execute ahead of stores, Dekker’s algorithm no longer works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altLang="en-US" sz="1800" smtClean="0"/>
              <a:t>Common ISAs allow this: IA-32, PowerPC, SPARC, Alpha</a:t>
            </a:r>
          </a:p>
        </p:txBody>
      </p:sp>
      <p:pic>
        <p:nvPicPr>
          <p:cNvPr id="126980" name="Picture 4" descr="she70647_09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6106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27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7318375" cy="533400"/>
          </a:xfrm>
        </p:spPr>
        <p:txBody>
          <a:bodyPr/>
          <a:lstStyle/>
          <a:p>
            <a:r>
              <a:rPr lang="en-US" altLang="en-US" sz="3200" dirty="0" smtClean="0"/>
              <a:t>Sequential Consistency [</a:t>
            </a:r>
            <a:r>
              <a:rPr lang="en-US" altLang="en-US" sz="3200" dirty="0" err="1" smtClean="0"/>
              <a:t>Lamport</a:t>
            </a:r>
            <a:r>
              <a:rPr lang="en-US" altLang="en-US" sz="3200" dirty="0" smtClean="0"/>
              <a:t> 1979]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962400"/>
            <a:ext cx="7772400" cy="2286000"/>
          </a:xfrm>
        </p:spPr>
        <p:txBody>
          <a:bodyPr/>
          <a:lstStyle/>
          <a:p>
            <a:pPr marL="533400" indent="-533400">
              <a:lnSpc>
                <a:spcPct val="70000"/>
              </a:lnSpc>
            </a:pPr>
            <a:r>
              <a:rPr lang="en-US" altLang="en-US" sz="2000" smtClean="0"/>
              <a:t>Processors treated as if they are interleaved processes on a single time-shared CPU</a:t>
            </a:r>
          </a:p>
          <a:p>
            <a:pPr marL="533400" indent="-533400">
              <a:lnSpc>
                <a:spcPct val="70000"/>
              </a:lnSpc>
            </a:pPr>
            <a:r>
              <a:rPr lang="en-US" altLang="en-US" sz="2000" smtClean="0"/>
              <a:t>All references must fit into a total global order or interleaving that does not violate any CPU’s program order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altLang="en-US" sz="1800" smtClean="0"/>
              <a:t>Otherwise sequential consistency not maintained</a:t>
            </a:r>
          </a:p>
          <a:p>
            <a:pPr marL="533400" indent="-533400">
              <a:lnSpc>
                <a:spcPct val="70000"/>
              </a:lnSpc>
            </a:pPr>
            <a:r>
              <a:rPr lang="en-US" altLang="en-US" sz="2000" smtClean="0"/>
              <a:t>Now Dekker’s algorithm will work</a:t>
            </a:r>
          </a:p>
          <a:p>
            <a:pPr marL="533400" indent="-533400">
              <a:lnSpc>
                <a:spcPct val="70000"/>
              </a:lnSpc>
            </a:pPr>
            <a:r>
              <a:rPr lang="en-US" altLang="en-US" sz="2000" smtClean="0"/>
              <a:t>Appears to preclude any OOO memory references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altLang="en-US" sz="1800" smtClean="0"/>
              <a:t>Hence precludes any real benefit from OOO CPUs</a:t>
            </a:r>
          </a:p>
        </p:txBody>
      </p:sp>
      <p:pic>
        <p:nvPicPr>
          <p:cNvPr id="129028" name="Picture 5" descr="she70647_09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3200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0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7470775" cy="533400"/>
          </a:xfrm>
        </p:spPr>
        <p:txBody>
          <a:bodyPr/>
          <a:lstStyle/>
          <a:p>
            <a:r>
              <a:rPr lang="en-US" altLang="en-US" sz="3200" dirty="0" smtClean="0"/>
              <a:t>High-Performance Sequential Consistency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7772400" cy="4876800"/>
          </a:xfrm>
        </p:spPr>
        <p:txBody>
          <a:bodyPr/>
          <a:lstStyle/>
          <a:p>
            <a:pPr marL="533400" indent="-533400"/>
            <a:r>
              <a:rPr lang="en-US" altLang="en-US" sz="2800" smtClean="0"/>
              <a:t>Coherent caches isolate CPUs if no sharing is occurring</a:t>
            </a:r>
          </a:p>
          <a:p>
            <a:pPr marL="914400" lvl="1" indent="-457200"/>
            <a:r>
              <a:rPr lang="en-US" altLang="en-US" sz="2400" smtClean="0"/>
              <a:t>Absence of coherence activity means CPU is free to reorder references</a:t>
            </a:r>
          </a:p>
          <a:p>
            <a:pPr marL="533400" indent="-533400"/>
            <a:r>
              <a:rPr lang="en-US" altLang="en-US" sz="2800" smtClean="0"/>
              <a:t>Still have to order references with respect to misses and other coherence activity (snoops)</a:t>
            </a:r>
          </a:p>
          <a:p>
            <a:pPr marL="533400" indent="-533400"/>
            <a:r>
              <a:rPr lang="en-US" altLang="en-US" sz="2800" smtClean="0"/>
              <a:t>Key: use speculation</a:t>
            </a:r>
          </a:p>
          <a:p>
            <a:pPr marL="914400" lvl="1" indent="-457200"/>
            <a:r>
              <a:rPr lang="en-US" altLang="en-US" sz="2400" smtClean="0"/>
              <a:t>Reorder references speculatively</a:t>
            </a:r>
          </a:p>
          <a:p>
            <a:pPr marL="914400" lvl="1" indent="-457200"/>
            <a:r>
              <a:rPr lang="en-US" altLang="en-US" sz="2400" smtClean="0"/>
              <a:t>Track which addresses were touched speculatively</a:t>
            </a:r>
          </a:p>
          <a:p>
            <a:pPr marL="914400" lvl="1" indent="-457200"/>
            <a:r>
              <a:rPr lang="en-US" altLang="en-US" sz="2400" smtClean="0"/>
              <a:t>Force replay (in order execution) of such references that collide with coherence activity (snoops)</a:t>
            </a:r>
          </a:p>
        </p:txBody>
      </p:sp>
    </p:spTree>
    <p:extLst>
      <p:ext uri="{BB962C8B-B14F-4D97-AF65-F5344CB8AC3E}">
        <p14:creationId xmlns:p14="http://schemas.microsoft.com/office/powerpoint/2010/main" val="97738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7318375" cy="533400"/>
          </a:xfrm>
        </p:spPr>
        <p:txBody>
          <a:bodyPr/>
          <a:lstStyle/>
          <a:p>
            <a:r>
              <a:rPr lang="en-US" altLang="en-US" sz="3200" dirty="0" smtClean="0"/>
              <a:t>High-Performance Sequential Consistency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343400"/>
            <a:ext cx="7772400" cy="1905000"/>
          </a:xfrm>
        </p:spPr>
        <p:txBody>
          <a:bodyPr/>
          <a:lstStyle/>
          <a:p>
            <a:pPr marL="533400" indent="-533400">
              <a:lnSpc>
                <a:spcPct val="70000"/>
              </a:lnSpc>
            </a:pPr>
            <a:r>
              <a:rPr lang="en-US" altLang="en-US" sz="2000" smtClean="0"/>
              <a:t>Load queue records all speculative loads</a:t>
            </a:r>
          </a:p>
          <a:p>
            <a:pPr marL="533400" indent="-533400">
              <a:lnSpc>
                <a:spcPct val="70000"/>
              </a:lnSpc>
            </a:pPr>
            <a:r>
              <a:rPr lang="en-US" altLang="en-US" sz="2000" smtClean="0"/>
              <a:t>Bus writes/upgrades are checked against LQ</a:t>
            </a:r>
          </a:p>
          <a:p>
            <a:pPr marL="533400" indent="-533400">
              <a:lnSpc>
                <a:spcPct val="70000"/>
              </a:lnSpc>
            </a:pPr>
            <a:r>
              <a:rPr lang="en-US" altLang="en-US" sz="2000" smtClean="0"/>
              <a:t>Any matching load gets marked for replay</a:t>
            </a:r>
          </a:p>
          <a:p>
            <a:pPr marL="533400" indent="-533400">
              <a:lnSpc>
                <a:spcPct val="70000"/>
              </a:lnSpc>
            </a:pPr>
            <a:r>
              <a:rPr lang="en-US" altLang="en-US" sz="2000" smtClean="0"/>
              <a:t>At commit, loads are checked and replayed if necessary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altLang="en-US" sz="1800" smtClean="0"/>
              <a:t>Results in machine flush, since load-dependent ops must also replay</a:t>
            </a:r>
          </a:p>
          <a:p>
            <a:pPr marL="533400" indent="-533400">
              <a:lnSpc>
                <a:spcPct val="70000"/>
              </a:lnSpc>
            </a:pPr>
            <a:r>
              <a:rPr lang="en-US" altLang="en-US" sz="2000" smtClean="0"/>
              <a:t>Practically, conflicts are rare, so expensive flush is OK</a:t>
            </a:r>
          </a:p>
        </p:txBody>
      </p:sp>
      <p:pic>
        <p:nvPicPr>
          <p:cNvPr id="133124" name="Picture 4" descr="she70647_09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4953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02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Maintaining Precise State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Out-of-order execution</a:t>
            </a:r>
          </a:p>
          <a:p>
            <a:pPr lvl="1" eaLnBrk="1" hangingPunct="1"/>
            <a:r>
              <a:rPr lang="en-US" altLang="en-US" sz="2400" dirty="0" smtClean="0"/>
              <a:t>ALU instructions</a:t>
            </a:r>
          </a:p>
          <a:p>
            <a:pPr lvl="1" eaLnBrk="1" hangingPunct="1"/>
            <a:r>
              <a:rPr lang="en-US" altLang="en-US" sz="2400" dirty="0" smtClean="0"/>
              <a:t>Load/store instructions</a:t>
            </a:r>
          </a:p>
          <a:p>
            <a:pPr eaLnBrk="1" hangingPunct="1"/>
            <a:r>
              <a:rPr lang="en-US" altLang="en-US" sz="2800" dirty="0" smtClean="0"/>
              <a:t>In-order completion/retirement</a:t>
            </a:r>
          </a:p>
          <a:p>
            <a:pPr lvl="1" eaLnBrk="1" hangingPunct="1"/>
            <a:r>
              <a:rPr lang="en-US" altLang="en-US" sz="2400" dirty="0" smtClean="0"/>
              <a:t>Precise exceptions</a:t>
            </a:r>
          </a:p>
          <a:p>
            <a:pPr eaLnBrk="1" hangingPunct="1"/>
            <a:r>
              <a:rPr lang="en-US" altLang="en-US" sz="2800" dirty="0" smtClean="0"/>
              <a:t>Solutions</a:t>
            </a:r>
          </a:p>
          <a:p>
            <a:pPr lvl="1" eaLnBrk="1" hangingPunct="1"/>
            <a:r>
              <a:rPr lang="en-US" altLang="en-US" sz="2400" dirty="0" smtClean="0"/>
              <a:t>Reorder buffer retires instructions in order</a:t>
            </a:r>
          </a:p>
          <a:p>
            <a:pPr lvl="1" eaLnBrk="1" hangingPunct="1"/>
            <a:r>
              <a:rPr lang="en-US" altLang="en-US" sz="2400" dirty="0" smtClean="0"/>
              <a:t>Store queue retires stores in order</a:t>
            </a:r>
          </a:p>
          <a:p>
            <a:pPr lvl="1" eaLnBrk="1" hangingPunct="1"/>
            <a:r>
              <a:rPr lang="en-US" altLang="en-US" sz="2400" dirty="0" smtClean="0"/>
              <a:t>Exceptions can be handled at any instruction boundary by reconstructing state out of ROB/SQ</a:t>
            </a: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AD4BB84C-028D-400D-A723-78FEC622F21D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64</a:t>
            </a:fld>
            <a:endParaRPr lang="en-US" altLang="en-US" sz="14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705600" y="16764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05600" y="19812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05600" y="22860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05600" y="25908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05600" y="28956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05600" y="32004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05600" y="35052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05600" y="38100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05600" y="41148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05600" y="44196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05600" y="47244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05600" y="50292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29400" y="1295400"/>
            <a:ext cx="718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ROB</a:t>
            </a:r>
            <a:endParaRPr lang="en-US" dirty="0"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305800" y="253262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60962" y="222146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Head</a:t>
            </a:r>
            <a:endParaRPr lang="en-US" sz="1800" dirty="0">
              <a:latin typeface="+mn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8305800" y="489482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496336" y="4583668"/>
            <a:ext cx="495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Tail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709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1143000"/>
          </a:xfrm>
        </p:spPr>
        <p:txBody>
          <a:bodyPr/>
          <a:lstStyle/>
          <a:p>
            <a:r>
              <a:rPr lang="en-US" dirty="0" smtClean="0"/>
              <a:t>Summary: A High-IPC Processor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65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73" y="1143000"/>
            <a:ext cx="622992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649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Shen, Lipasti</a:t>
            </a:r>
          </a:p>
        </p:txBody>
      </p:sp>
      <p:sp>
        <p:nvSpPr>
          <p:cNvPr id="13824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3420C0D2-8FA4-4ECB-A160-BDB5FEF0D40C}" type="slidenum">
              <a:rPr lang="en-US" altLang="en-US" sz="2400">
                <a:latin typeface="Times New Roman" pitchFamily="18" charset="0"/>
              </a:rPr>
              <a:pPr lvl="1"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38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57325"/>
            <a:ext cx="8091488" cy="48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13824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1950"/>
            <a:ext cx="8686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5445" name="Object 2"/>
          <p:cNvGraphicFramePr>
            <a:graphicFrameLocks noChangeAspect="1"/>
          </p:cNvGraphicFramePr>
          <p:nvPr/>
        </p:nvGraphicFramePr>
        <p:xfrm>
          <a:off x="2089150" y="4268788"/>
          <a:ext cx="55102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5" imgW="2270467" imgH="366033" progId="Equation.3">
                  <p:embed/>
                </p:oleObj>
              </mc:Choice>
              <mc:Fallback>
                <p:oleObj name="Equation" r:id="rId5" imgW="2270467" imgH="36603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4268788"/>
                        <a:ext cx="5510213" cy="990600"/>
                      </a:xfrm>
                      <a:prstGeom prst="rect">
                        <a:avLst/>
                      </a:prstGeom>
                      <a:solidFill>
                        <a:srgbClr val="339966">
                          <a:alpha val="87842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8" name="Text Box 6"/>
          <p:cNvSpPr txBox="1">
            <a:spLocks noChangeArrowheads="1"/>
          </p:cNvSpPr>
          <p:nvPr/>
        </p:nvSpPr>
        <p:spPr bwMode="auto">
          <a:xfrm>
            <a:off x="5129213" y="28575"/>
            <a:ext cx="375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[John DeVale &amp; Bryan Black, 2005]</a:t>
            </a:r>
          </a:p>
        </p:txBody>
      </p:sp>
    </p:spTree>
    <p:extLst>
      <p:ext uri="{BB962C8B-B14F-4D97-AF65-F5344CB8AC3E}">
        <p14:creationId xmlns:p14="http://schemas.microsoft.com/office/powerpoint/2010/main" val="3118964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mtClean="0"/>
              <a:t>Review of 752 </a:t>
            </a:r>
          </a:p>
        </p:txBody>
      </p:sp>
      <p:sp>
        <p:nvSpPr>
          <p:cNvPr id="14029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7724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en-US" sz="2800" dirty="0" smtClean="0"/>
              <a:t>Iron law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en-US" sz="2800" dirty="0" smtClean="0"/>
              <a:t>Superscalar challenges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en-US" sz="2400" dirty="0" smtClean="0"/>
              <a:t>Instruction flow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en-US" sz="2400" dirty="0" smtClean="0"/>
              <a:t>Register data flow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en-US" sz="2400" dirty="0" smtClean="0"/>
              <a:t>Memory Dataflow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en-US" sz="2800" dirty="0" smtClean="0"/>
              <a:t>Modern memory interface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What was not covered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Memory hierarchy (review later)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Virtual memory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Power &amp; reliability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Many implementation/design details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Etc.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Multithreading (</a:t>
            </a:r>
            <a:r>
              <a:rPr lang="en-US" altLang="en-US" sz="2400" smtClean="0"/>
              <a:t>coming up later</a:t>
            </a:r>
            <a:r>
              <a:rPr lang="en-US" alt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1372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High-IPC Processor Evolution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7969" y="1143000"/>
            <a:ext cx="382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Desktop/Workstation Market</a:t>
            </a:r>
            <a:endParaRPr lang="en-US" dirty="0">
              <a:latin typeface="+mn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14400" y="1754833"/>
            <a:ext cx="1600200" cy="1716107"/>
            <a:chOff x="914400" y="1754833"/>
            <a:chExt cx="1600200" cy="1716107"/>
          </a:xfrm>
        </p:grpSpPr>
        <p:sp>
          <p:nvSpPr>
            <p:cNvPr id="6" name="Rectangle 5"/>
            <p:cNvSpPr/>
            <p:nvPr/>
          </p:nvSpPr>
          <p:spPr>
            <a:xfrm>
              <a:off x="914400" y="1754833"/>
              <a:ext cx="1600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Scalar RISC Pipeline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4400" y="2516833"/>
              <a:ext cx="90723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1980s: </a:t>
              </a:r>
            </a:p>
            <a:p>
              <a:r>
                <a:rPr lang="en-US" sz="1400" dirty="0">
                  <a:latin typeface="+mn-lt"/>
                </a:rPr>
                <a:t> </a:t>
              </a:r>
              <a:r>
                <a:rPr lang="en-US" sz="1400" dirty="0" smtClean="0">
                  <a:latin typeface="+mn-lt"/>
                </a:rPr>
                <a:t> MIPS</a:t>
              </a:r>
            </a:p>
            <a:p>
              <a:r>
                <a:rPr lang="en-US" sz="1400" dirty="0" smtClean="0">
                  <a:latin typeface="+mn-lt"/>
                </a:rPr>
                <a:t>  SPARC</a:t>
              </a:r>
            </a:p>
            <a:p>
              <a:r>
                <a:rPr lang="en-US" sz="1400" dirty="0" smtClean="0">
                  <a:latin typeface="+mn-lt"/>
                </a:rPr>
                <a:t>  Intel 486</a:t>
              </a:r>
              <a:endParaRPr lang="en-US" sz="1400" dirty="0">
                <a:latin typeface="+mn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00867" y="1754833"/>
            <a:ext cx="1600200" cy="1716107"/>
            <a:chOff x="2700867" y="1754833"/>
            <a:chExt cx="1600200" cy="1716107"/>
          </a:xfrm>
        </p:grpSpPr>
        <p:sp>
          <p:nvSpPr>
            <p:cNvPr id="7" name="Rectangle 6"/>
            <p:cNvSpPr/>
            <p:nvPr/>
          </p:nvSpPr>
          <p:spPr>
            <a:xfrm>
              <a:off x="2700867" y="1754833"/>
              <a:ext cx="1600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2-4 Issue </a:t>
              </a:r>
            </a:p>
            <a:p>
              <a:pPr algn="ctr"/>
              <a:r>
                <a:rPr lang="en-US" sz="2000" dirty="0" smtClean="0"/>
                <a:t>In-order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19399" y="2516833"/>
              <a:ext cx="124502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Early 1990s: </a:t>
              </a:r>
            </a:p>
            <a:p>
              <a:r>
                <a:rPr lang="en-US" sz="1400" dirty="0" smtClean="0">
                  <a:latin typeface="+mn-lt"/>
                </a:rPr>
                <a:t>  IBM RIOS-I</a:t>
              </a:r>
            </a:p>
            <a:p>
              <a:r>
                <a:rPr lang="en-US" sz="1400" dirty="0" smtClean="0">
                  <a:latin typeface="+mn-lt"/>
                </a:rPr>
                <a:t>  Intel Pentium</a:t>
              </a:r>
            </a:p>
            <a:p>
              <a:r>
                <a:rPr lang="en-US" sz="1400" dirty="0" smtClean="0">
                  <a:latin typeface="+mn-lt"/>
                </a:rPr>
                <a:t>  </a:t>
              </a:r>
              <a:endParaRPr lang="en-US" sz="1400" dirty="0">
                <a:latin typeface="+mn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495800" y="1763300"/>
            <a:ext cx="1600200" cy="1707640"/>
            <a:chOff x="4495800" y="1763300"/>
            <a:chExt cx="1600200" cy="1707640"/>
          </a:xfrm>
        </p:grpSpPr>
        <p:sp>
          <p:nvSpPr>
            <p:cNvPr id="8" name="Rectangle 7"/>
            <p:cNvSpPr/>
            <p:nvPr/>
          </p:nvSpPr>
          <p:spPr>
            <a:xfrm>
              <a:off x="4495800" y="1763300"/>
              <a:ext cx="1600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Limited Out-of-Order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22379" y="2516833"/>
              <a:ext cx="124502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Mid 1990s:</a:t>
              </a:r>
            </a:p>
            <a:p>
              <a:r>
                <a:rPr lang="en-US" sz="1400" dirty="0" smtClean="0">
                  <a:latin typeface="+mn-lt"/>
                </a:rPr>
                <a:t>  PowerPC 604</a:t>
              </a:r>
            </a:p>
            <a:p>
              <a:r>
                <a:rPr lang="en-US" sz="1400" dirty="0" smtClean="0">
                  <a:latin typeface="+mn-lt"/>
                </a:rPr>
                <a:t>  Intel P6</a:t>
              </a:r>
            </a:p>
            <a:p>
              <a:r>
                <a:rPr lang="en-US" sz="1400" dirty="0" smtClean="0">
                  <a:latin typeface="+mn-lt"/>
                </a:rPr>
                <a:t>  </a:t>
              </a:r>
              <a:endParaRPr lang="en-US" sz="1400" dirty="0">
                <a:latin typeface="+mn-l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48400" y="1754833"/>
            <a:ext cx="1600200" cy="1716107"/>
            <a:chOff x="6248400" y="1754833"/>
            <a:chExt cx="1600200" cy="1716107"/>
          </a:xfrm>
        </p:grpSpPr>
        <p:sp>
          <p:nvSpPr>
            <p:cNvPr id="9" name="Rectangle 8"/>
            <p:cNvSpPr/>
            <p:nvPr/>
          </p:nvSpPr>
          <p:spPr>
            <a:xfrm>
              <a:off x="6248400" y="1754833"/>
              <a:ext cx="1600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Large ROB Out-of-Order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98779" y="2516833"/>
              <a:ext cx="151624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2000s:</a:t>
              </a:r>
            </a:p>
            <a:p>
              <a:r>
                <a:rPr lang="en-US" sz="1400" dirty="0" smtClean="0">
                  <a:latin typeface="+mn-lt"/>
                </a:rPr>
                <a:t>  DEC Alpha 21264</a:t>
              </a:r>
            </a:p>
            <a:p>
              <a:r>
                <a:rPr lang="en-US" sz="1400" dirty="0">
                  <a:latin typeface="+mn-lt"/>
                </a:rPr>
                <a:t> </a:t>
              </a:r>
              <a:r>
                <a:rPr lang="en-US" sz="1400" dirty="0" smtClean="0">
                  <a:latin typeface="+mn-lt"/>
                </a:rPr>
                <a:t> IBM Power4/5</a:t>
              </a:r>
            </a:p>
            <a:p>
              <a:r>
                <a:rPr lang="en-US" sz="1400" dirty="0">
                  <a:latin typeface="+mn-lt"/>
                </a:rPr>
                <a:t> </a:t>
              </a:r>
              <a:r>
                <a:rPr lang="en-US" sz="1400" dirty="0" smtClean="0">
                  <a:latin typeface="+mn-lt"/>
                </a:rPr>
                <a:t> AMD K8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914400" y="3352800"/>
            <a:ext cx="6934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1985 – 2005: 20 years, 100x frequency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7969" y="3807767"/>
            <a:ext cx="2037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Mobile Market</a:t>
            </a:r>
            <a:endParaRPr lang="en-US" dirty="0">
              <a:latin typeface="+mn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914400" y="4419600"/>
            <a:ext cx="6934200" cy="1600200"/>
            <a:chOff x="914400" y="4419600"/>
            <a:chExt cx="6934200" cy="1600200"/>
          </a:xfrm>
        </p:grpSpPr>
        <p:grpSp>
          <p:nvGrpSpPr>
            <p:cNvPr id="30" name="Group 29"/>
            <p:cNvGrpSpPr/>
            <p:nvPr/>
          </p:nvGrpSpPr>
          <p:grpSpPr>
            <a:xfrm>
              <a:off x="914400" y="4419600"/>
              <a:ext cx="1600200" cy="1069777"/>
              <a:chOff x="914400" y="4419600"/>
              <a:chExt cx="1600200" cy="1069777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914400" y="4419600"/>
                <a:ext cx="1600200" cy="76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Scalar RISC Pipeline</a:t>
                </a:r>
                <a:endParaRPr lang="en-US" sz="20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14400" y="5181600"/>
                <a:ext cx="12170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+mn-lt"/>
                  </a:rPr>
                  <a:t>2002:  ARM11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700867" y="4419600"/>
              <a:ext cx="1600200" cy="1069777"/>
              <a:chOff x="2700867" y="4419600"/>
              <a:chExt cx="1600200" cy="1069777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700867" y="4419600"/>
                <a:ext cx="1600200" cy="76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2-4 Issue </a:t>
                </a:r>
              </a:p>
              <a:p>
                <a:pPr algn="ctr"/>
                <a:r>
                  <a:rPr lang="en-US" sz="2000" dirty="0" smtClean="0"/>
                  <a:t>In-order</a:t>
                </a:r>
                <a:endParaRPr lang="en-US" sz="20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819399" y="5181600"/>
                <a:ext cx="13919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+mn-lt"/>
                  </a:rPr>
                  <a:t>2005: Cortex A8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495800" y="4428067"/>
              <a:ext cx="1600200" cy="1061310"/>
              <a:chOff x="4495800" y="4428067"/>
              <a:chExt cx="1600200" cy="106131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495800" y="4428067"/>
                <a:ext cx="1600200" cy="76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Limited Out-of-Order</a:t>
                </a:r>
                <a:endParaRPr lang="en-US" sz="20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622379" y="5181600"/>
                <a:ext cx="14319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+mn-lt"/>
                  </a:rPr>
                  <a:t>2009: Cortex A9  </a:t>
                </a:r>
                <a:endParaRPr lang="en-US" sz="1400" dirty="0">
                  <a:latin typeface="+mn-lt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248400" y="4419600"/>
              <a:ext cx="1600200" cy="1069777"/>
              <a:chOff x="6248400" y="4419600"/>
              <a:chExt cx="1600200" cy="106977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248400" y="4419600"/>
                <a:ext cx="1600200" cy="76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Large ROB Out-of-Order</a:t>
                </a:r>
                <a:endParaRPr lang="en-US" sz="20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298779" y="5181600"/>
                <a:ext cx="14432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+mn-lt"/>
                  </a:rPr>
                  <a:t>2011: Cortex A15</a:t>
                </a:r>
              </a:p>
            </p:txBody>
          </p:sp>
        </p:grpSp>
        <p:sp>
          <p:nvSpPr>
            <p:cNvPr id="25" name="Right Arrow 24"/>
            <p:cNvSpPr/>
            <p:nvPr/>
          </p:nvSpPr>
          <p:spPr>
            <a:xfrm>
              <a:off x="914400" y="5486400"/>
              <a:ext cx="6934200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2002 – 2011: </a:t>
              </a:r>
              <a:r>
                <a:rPr lang="en-US" dirty="0"/>
                <a:t>1</a:t>
              </a:r>
              <a:r>
                <a:rPr lang="en-US" dirty="0" smtClean="0"/>
                <a:t>0 years, 10x frequency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14204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High-IPC CPU Do?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8</a:t>
            </a:fld>
            <a:endParaRPr lang="en-US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7" y="1600200"/>
            <a:ext cx="63204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97979" y="1676400"/>
            <a:ext cx="1676400" cy="441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97979" y="1752600"/>
            <a:ext cx="3663191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Fetch and decode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 data dependence graph (DDG)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Evaluate DDG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Commit changes to program state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9957" y="5666601"/>
            <a:ext cx="2746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[</a:t>
            </a:r>
            <a:r>
              <a:rPr lang="en-US" altLang="ko-KR" sz="1200" dirty="0" err="1" smtClean="0">
                <a:ea typeface="굴림" panose="020B0604020202020204" pitchFamily="34" charset="-127"/>
              </a:rPr>
              <a:t>Palacharla</a:t>
            </a:r>
            <a:r>
              <a:rPr lang="en-US" altLang="ko-KR" sz="1200" dirty="0">
                <a:ea typeface="굴림" panose="020B0604020202020204" pitchFamily="34" charset="-127"/>
              </a:rPr>
              <a:t>, </a:t>
            </a:r>
            <a:r>
              <a:rPr lang="en-US" altLang="ko-KR" sz="1200" dirty="0" err="1">
                <a:ea typeface="굴림" panose="020B0604020202020204" pitchFamily="34" charset="-127"/>
              </a:rPr>
              <a:t>Jouppi</a:t>
            </a:r>
            <a:r>
              <a:rPr lang="en-US" altLang="ko-KR" sz="1200" dirty="0">
                <a:ea typeface="굴림" panose="020B0604020202020204" pitchFamily="34" charset="-127"/>
              </a:rPr>
              <a:t>, Smith, </a:t>
            </a:r>
            <a:r>
              <a:rPr lang="en-US" altLang="ko-KR" sz="1200" dirty="0" smtClean="0">
                <a:ea typeface="굴림" panose="020B0604020202020204" pitchFamily="34" charset="-127"/>
              </a:rPr>
              <a:t>1996]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54508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High-IPC Processor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9</a:t>
            </a:fld>
            <a:endParaRPr lang="en-US" dirty="0"/>
          </a:p>
        </p:txBody>
      </p:sp>
      <p:pic>
        <p:nvPicPr>
          <p:cNvPr id="6" name="Picture 3" descr="she70647_03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52276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1143000" y="1143001"/>
            <a:ext cx="5105400" cy="167639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1143000" y="2819401"/>
            <a:ext cx="5105400" cy="76199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1143000" y="3581401"/>
            <a:ext cx="5105400" cy="15240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>
            <a:off x="1143000" y="5105401"/>
            <a:ext cx="5105400" cy="12954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71846" y="1165593"/>
            <a:ext cx="271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1. Fetch and Decode</a:t>
            </a:r>
            <a:endParaRPr lang="en-US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1846" y="2790092"/>
            <a:ext cx="2335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2. Construct DDG</a:t>
            </a:r>
            <a:endParaRPr lang="en-US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1846" y="3702357"/>
            <a:ext cx="218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3. Evaluate DDG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1845" y="4970698"/>
            <a:ext cx="2376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4. Commit results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9087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3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02&quot;&gt;&lt;/object&gt;&lt;object type=&quot;2&quot; unique_id=&quot;10003&quot;&gt;&lt;object type=&quot;3&quot; unique_id=&quot;93037&quot;&gt;&lt;property id=&quot;20148&quot; value=&quot;5&quot;/&gt;&lt;property id=&quot;20300&quot; value=&quot;Slide 1 - &amp;quot;Day 1: Introduction Course: Superscalar Architecture  12th International ACACES Summer School 10-16 July 2016, Fiug&quot;/&gt;&lt;property id=&quot;20307&quot; value=&quot;338&quot;/&gt;&lt;/object&gt;&lt;object type=&quot;3&quot; unique_id=&quot;93038&quot;&gt;&lt;property id=&quot;20148&quot; value=&quot;5&quot;/&gt;&lt;property id=&quot;20300&quot; value=&quot;Slide 7 - &amp;quot;High-IPC Processor Evolution&amp;quot;&quot;/&gt;&lt;property id=&quot;20307&quot; value=&quot;340&quot;/&gt;&lt;/object&gt;&lt;object type=&quot;3&quot; unique_id=&quot;93039&quot;&gt;&lt;property id=&quot;20148&quot; value=&quot;5&quot;/&gt;&lt;property id=&quot;20300&quot; value=&quot;Slide 9 - &amp;quot;A Typical High-IPC Processor&amp;quot;&quot;/&gt;&lt;property id=&quot;20307&quot; value=&quot;343&quot;/&gt;&lt;/object&gt;&lt;object type=&quot;3&quot; unique_id=&quot;93040&quot;&gt;&lt;property id=&quot;20148&quot; value=&quot;5&quot;/&gt;&lt;property id=&quot;20300&quot; value=&quot;Slide 10 - &amp;quot;Power Consumption&amp;quot;&quot;/&gt;&lt;property id=&quot;20307&quot; value=&quot;342&quot;/&gt;&lt;/object&gt;&lt;object type=&quot;3&quot; unique_id=&quot;93043&quot;&gt;&lt;property id=&quot;20148&quot; value=&quot;5&quot;/&gt;&lt;property id=&quot;20300&quot; value=&quot;Slide 11 - &amp;quot;Lecture Outline&amp;quot;&quot;/&gt;&lt;property id=&quot;20307&quot; value=&quot;339&quot;/&gt;&lt;/object&gt;&lt;object type=&quot;3&quot; unique_id=&quot;93044&quot;&gt;&lt;property id=&quot;20148&quot; value=&quot;5&quot;/&gt;&lt;property id=&quot;20300&quot; value=&quot;Slide 12 - &amp;quot;High-IPC Processor&amp;quot;&quot;/&gt;&lt;property id=&quot;20307&quot; value=&quot;344&quot;/&gt;&lt;/object&gt;&lt;object type=&quot;3&quot; unique_id=&quot;93045&quot;&gt;&lt;property id=&quot;20148&quot; value=&quot;5&quot;/&gt;&lt;property id=&quot;20300&quot; value=&quot;Slide 13 - &amp;quot;Instruction Flow&amp;quot;&quot;/&gt;&lt;property id=&quot;20307&quot; value=&quot;347&quot;/&gt;&lt;/object&gt;&lt;object type=&quot;3&quot; unique_id=&quot;93046&quot;&gt;&lt;property id=&quot;20148&quot; value=&quot;5&quot;/&gt;&lt;property id=&quot;20300&quot; value=&quot;Slide 17 - &amp;quot;Disruption of Instruction Flow&amp;quot;&quot;/&gt;&lt;property id=&quot;20307&quot; value=&quot;348&quot;/&gt;&lt;/object&gt;&lt;object type=&quot;3&quot; unique_id=&quot;93047&quot;&gt;&lt;property id=&quot;20148&quot; value=&quot;5&quot;/&gt;&lt;property id=&quot;20300&quot; value=&quot;Slide 18 - &amp;quot;Branch Prediction&amp;quot;&quot;/&gt;&lt;property id=&quot;20307&quot; value=&quot;349&quot;/&gt;&lt;/object&gt;&lt;object type=&quot;3&quot; unique_id=&quot;93048&quot;&gt;&lt;property id=&quot;20148&quot; value=&quot;5&quot;/&gt;&lt;property id=&quot;20300&quot; value=&quot;Slide 19 - &amp;quot;Target Address Generation&amp;quot;&quot;/&gt;&lt;property id=&quot;20307&quot; value=&quot;350&quot;/&gt;&lt;/object&gt;&lt;object type=&quot;3&quot; unique_id=&quot;93049&quot;&gt;&lt;property id=&quot;20148&quot; value=&quot;5&quot;/&gt;&lt;property id=&quot;20300&quot; value=&quot;Slide 20 - &amp;quot;Branch Condition Resolution&amp;quot;&quot;/&gt;&lt;property id=&quot;20307&quot; value=&quot;351&quot;/&gt;&lt;/object&gt;&lt;object type=&quot;3&quot; unique_id=&quot;93050&quot;&gt;&lt;property id=&quot;20148&quot; value=&quot;5&quot;/&gt;&lt;property id=&quot;20300&quot; value=&quot;Slide 21 - &amp;quot;Branch Instruction Speculation&amp;quot;&quot;/&gt;&lt;property id=&quot;20307&quot; value=&quot;352&quot;/&gt;&lt;/object&gt;&lt;object type=&quot;3&quot; unique_id=&quot;93051&quot;&gt;&lt;property id=&quot;20148&quot; value=&quot;5&quot;/&gt;&lt;property id=&quot;20300&quot; value=&quot;Slide 22 - &amp;quot;Hardware Smith Predictor&amp;quot;&quot;/&gt;&lt;property id=&quot;20307&quot; value=&quot;356&quot;/&gt;&lt;/object&gt;&lt;object type=&quot;3&quot; unique_id=&quot;93052&quot;&gt;&lt;property id=&quot;20148&quot; value=&quot;5&quot;/&gt;&lt;property id=&quot;20300&quot; value=&quot;Slide 23 - &amp;quot;Cortex A15: Bi-Mode Predictor&amp;quot;&quot;/&gt;&lt;property id=&quot;20307&quot; value=&quot;365&quot;/&gt;&lt;/object&gt;&lt;object type=&quot;3&quot; unique_id=&quot;93053&quot;&gt;&lt;property id=&quot;20148&quot; value=&quot;5&quot;/&gt;&lt;property id=&quot;20300&quot; value=&quot;Slide 24 - &amp;quot;Branch Target Prediction&amp;quot;&quot;/&gt;&lt;property id=&quot;20307&quot; value=&quot;357&quot;/&gt;&lt;/object&gt;&lt;object type=&quot;3&quot; unique_id=&quot;93054&quot;&gt;&lt;property id=&quot;20148&quot; value=&quot;5&quot;/&gt;&lt;property id=&quot;20300&quot; value=&quot;Slide 25 - &amp;quot;Branch Speculation&amp;quot;&quot;/&gt;&lt;property id=&quot;20307&quot; value=&quot;358&quot;/&gt;&lt;/object&gt;&lt;object type=&quot;3&quot; unique_id=&quot;93055&quot;&gt;&lt;property id=&quot;20148&quot; value=&quot;5&quot;/&gt;&lt;property id=&quot;20300&quot; value=&quot;Slide 26 - &amp;quot;Branch Speculation&amp;quot;&quot;/&gt;&lt;property id=&quot;20307&quot; value=&quot;359&quot;/&gt;&lt;/object&gt;&lt;object type=&quot;3&quot; unique_id=&quot;93056&quot;&gt;&lt;property id=&quot;20148&quot; value=&quot;5&quot;/&gt;&lt;property id=&quot;20300&quot; value=&quot;Slide 27 - &amp;quot;Mis-speculation Recovery&amp;quot;&quot;/&gt;&lt;property id=&quot;20307&quot; value=&quot;360&quot;/&gt;&lt;/object&gt;&lt;object type=&quot;3&quot; unique_id=&quot;93057&quot;&gt;&lt;property id=&quot;20148&quot; value=&quot;5&quot;/&gt;&lt;property id=&quot;20300&quot; value=&quot;Slide 28 - &amp;quot;Parallel Decode&amp;quot;&quot;/&gt;&lt;property id=&quot;20307&quot; value=&quot;361&quot;/&gt;&lt;/object&gt;&lt;object type=&quot;3&quot; unique_id=&quot;93058&quot;&gt;&lt;property id=&quot;20148&quot; value=&quot;5&quot;/&gt;&lt;property id=&quot;20300&quot; value=&quot;Slide 29 - &amp;quot;Intel P6 Fetch/Decode&amp;quot;&quot;/&gt;&lt;property id=&quot;20307&quot; value=&quot;362&quot;/&gt;&lt;/object&gt;&lt;object type=&quot;3&quot; unique_id=&quot;93059&quot;&gt;&lt;property id=&quot;20148&quot; value=&quot;5&quot;/&gt;&lt;property id=&quot;20300&quot; value=&quot;Slide 30 - &amp;quot;Dependence Checking&amp;quot;&quot;/&gt;&lt;property id=&quot;20307&quot; value=&quot;363&quot;/&gt;&lt;/object&gt;&lt;object type=&quot;3&quot; unique_id=&quot;93060&quot;&gt;&lt;property id=&quot;20148&quot; value=&quot;5&quot;/&gt;&lt;property id=&quot;20300&quot; value=&quot;Slide 31 - &amp;quot;Summary: Instruction Flow&amp;quot;&quot;/&gt;&lt;property id=&quot;20307&quot; value=&quot;364&quot;/&gt;&lt;/object&gt;&lt;object type=&quot;3&quot; unique_id=&quot;93061&quot;&gt;&lt;property id=&quot;20148&quot; value=&quot;5&quot;/&gt;&lt;property id=&quot;20300&quot; value=&quot;Slide 32 - &amp;quot;High-IPC Processor&amp;quot;&quot;/&gt;&lt;property id=&quot;20307&quot; value=&quot;434&quot;/&gt;&lt;/object&gt;&lt;object type=&quot;3&quot; unique_id=&quot;93062&quot;&gt;&lt;property id=&quot;20148&quot; value=&quot;5&quot;/&gt;&lt;property id=&quot;20300&quot; value=&quot;Slide 33 - &amp;quot;Register Data Flow&amp;quot;&quot;/&gt;&lt;property id=&quot;20307&quot; value=&quot;366&quot;/&gt;&lt;/object&gt;&lt;object type=&quot;3&quot; unique_id=&quot;93063&quot;&gt;&lt;property id=&quot;20148&quot; value=&quot;5&quot;/&gt;&lt;property id=&quot;20300&quot; value=&quot;Slide 34 - &amp;quot;Issue Queues and Execution Lanes&amp;quot;&quot;/&gt;&lt;property id=&quot;20307&quot; value=&quot;367&quot;/&gt;&lt;/object&gt;&lt;object type=&quot;3&quot; unique_id=&quot;93064&quot;&gt;&lt;property id=&quot;20148&quot; value=&quot;5&quot;/&gt;&lt;property id=&quot;20300&quot; value=&quot;Slide 35 - &amp;quot;Program Data Dependences&amp;quot;&quot;/&gt;&lt;property id=&quot;20307&quot; value=&quot;379&quot;/&gt;&lt;/object&gt;&lt;object type=&quot;3&quot; unique_id=&quot;93065&quot;&gt;&lt;property id=&quot;20148&quot; value=&quot;5&quot;/&gt;&lt;property id=&quot;20300&quot; value=&quot;Slide 36 - &amp;quot;Register Data Dependences&amp;quot;&quot;/&gt;&lt;property id=&quot;20307&quot; value=&quot;368&quot;/&gt;&lt;/object&gt;&lt;object type=&quot;3&quot; unique_id=&quot;93066&quot;&gt;&lt;property id=&quot;20148&quot; value=&quot;5&quot;/&gt;&lt;property id=&quot;20300&quot; value=&quot;Slide 37 - &amp;quot;Register Renaming: WAR/WAW&amp;quot;&quot;/&gt;&lt;property id=&quot;20307&quot; value=&quot;369&quot;/&gt;&lt;/object&gt;&lt;object type=&quot;3&quot; unique_id=&quot;93067&quot;&gt;&lt;property id=&quot;20148&quot; value=&quot;5&quot;/&gt;&lt;property id=&quot;20300&quot; value=&quot;Slide 38 - &amp;quot;Register Renaming: RAW&amp;quot;&quot;/&gt;&lt;property id=&quot;20307&quot; value=&quot;370&quot;/&gt;&lt;/object&gt;&lt;object type=&quot;3&quot; unique_id=&quot;93068&quot;&gt;&lt;property id=&quot;20148&quot; value=&quot;5&quot;/&gt;&lt;property id=&quot;20300&quot; value=&quot;Slide 39 - &amp;quot;Register Renaming: RAW&amp;quot;&quot;/&gt;&lt;property id=&quot;20307&quot; value=&quot;371&quot;/&gt;&lt;/object&gt;&lt;object type=&quot;3&quot; unique_id=&quot;93069&quot;&gt;&lt;property id=&quot;20148&quot; value=&quot;5&quot;/&gt;&lt;property id=&quot;20300&quot; value=&quot;Slide 44 - &amp;quot;High-IPC Processor&amp;quot;&quot;/&gt;&lt;property id=&quot;20307&quot; value=&quot;435&quot;/&gt;&lt;/object&gt;&lt;object type=&quot;3&quot; unique_id=&quot;93070&quot;&gt;&lt;property id=&quot;20148&quot; value=&quot;5&quot;/&gt;&lt;property id=&quot;20300&quot; value=&quot;Slide 45 - &amp;quot;Memory Data Flow&amp;quot;&quot;/&gt;&lt;property id=&quot;20307&quot; value=&quot;374&quot;/&gt;&lt;/object&gt;&lt;object type=&quot;3&quot; unique_id=&quot;93071&quot;&gt;&lt;property id=&quot;20148&quot; value=&quot;5&quot;/&gt;&lt;property id=&quot;20300&quot; value=&quot;Slide 46 - &amp;quot;Memory Data Dependences&amp;quot;&quot;/&gt;&lt;property id=&quot;20307&quot; value=&quot;375&quot;/&gt;&lt;/object&gt;&lt;object type=&quot;3&quot; unique_id=&quot;93072&quot;&gt;&lt;property id=&quot;20148&quot; value=&quot;5&quot;/&gt;&lt;property id=&quot;20300&quot; value=&quot;Slide 53 - &amp;quot;Increasing Memory Bandwidth&amp;quot;&quot;/&gt;&lt;property id=&quot;20307&quot; value=&quot;376&quot;/&gt;&lt;/object&gt;&lt;object type=&quot;3&quot; unique_id=&quot;93073&quot;&gt;&lt;property id=&quot;20148&quot; value=&quot;5&quot;/&gt;&lt;property id=&quot;20300&quot; value=&quot;Slide 64 - &amp;quot;Maintaining Precise State&amp;quot;&quot;/&gt;&lt;property id=&quot;20307&quot; value=&quot;377&quot;/&gt;&lt;/object&gt;&lt;object type=&quot;3&quot; unique_id=&quot;93074&quot;&gt;&lt;property id=&quot;20148&quot; value=&quot;5&quot;/&gt;&lt;property id=&quot;20300&quot; value=&quot;Slide 65 - &amp;quot;Summary: A High-IPC Processor&amp;quot;&quot;/&gt;&lt;property id=&quot;20307&quot; value=&quot;380&quot;/&gt;&lt;/object&gt;&lt;object type=&quot;3&quot; unique_id=&quot;94926&quot;&gt;&lt;property id=&quot;20148&quot; value=&quot;5&quot;/&gt;&lt;property id=&quot;20300&quot; value=&quot;Slide 8 - &amp;quot;What Does a High-IPC CPU Do?&amp;quot;&quot;/&gt;&lt;property id=&quot;20307&quot; value=&quot;437&quot;/&gt;&lt;/object&gt;&lt;object type=&quot;3&quot; unique_id=&quot;95955&quot;&gt;&lt;property id=&quot;20148&quot; value=&quot;5&quot;/&gt;&lt;property id=&quot;20300&quot; value=&quot;Slide 2 - &amp;quot;CPU, circa 1986&amp;quot;&quot;/&gt;&lt;property id=&quot;20307&quot; value=&quot;438&quot;/&gt;&lt;/object&gt;&lt;object type=&quot;3&quot; unique_id=&quot;95956&quot;&gt;&lt;property id=&quot;20148&quot; value=&quot;5&quot;/&gt;&lt;property id=&quot;20300&quot; value=&quot;Slide 3 - &amp;quot;Iron Law&amp;quot;&quot;/&gt;&lt;property id=&quot;20307&quot; value=&quot;439&quot;/&gt;&lt;/object&gt;&lt;object type=&quot;3&quot; unique_id=&quot;98257&quot;&gt;&lt;property id=&quot;20148&quot; value=&quot;5&quot;/&gt;&lt;property id=&quot;20300&quot; value=&quot;Slide 4 - &amp;quot;Limitations of Scalar Pipelines&amp;quot;&quot;/&gt;&lt;property id=&quot;20307&quot; value=&quot;442&quot;/&gt;&lt;/object&gt;&lt;object type=&quot;3&quot; unique_id=&quot;98258&quot;&gt;&lt;property id=&quot;20148&quot; value=&quot;5&quot;/&gt;&lt;property id=&quot;20300&quot; value=&quot;Slide 5 - &amp;quot;Superscalar Proposal&amp;quot;&quot;/&gt;&lt;property id=&quot;20307&quot; value=&quot;441&quot;/&gt;&lt;/object&gt;&lt;object type=&quot;3&quot; unique_id=&quot;98259&quot;&gt;&lt;property id=&quot;20148&quot; value=&quot;5&quot;/&gt;&lt;property id=&quot;20300&quot; value=&quot;Slide 6 - &amp;quot;Limits on Instruction Level Parallelism (ILP)&amp;quot;&quot;/&gt;&lt;property id=&quot;20307&quot; value=&quot;440&quot;/&gt;&lt;/object&gt;&lt;object type=&quot;3&quot; unique_id=&quot;98260&quot;&gt;&lt;property id=&quot;20148&quot; value=&quot;5&quot;/&gt;&lt;property id=&quot;20300&quot; value=&quot;Slide 14 - &amp;quot;I-Cache Organization&amp;quot;&quot;/&gt;&lt;property id=&quot;20307&quot; value=&quot;443&quot;/&gt;&lt;/object&gt;&lt;object type=&quot;3&quot; unique_id=&quot;98261&quot;&gt;&lt;property id=&quot;20148&quot; value=&quot;5&quot;/&gt;&lt;property id=&quot;20300&quot; value=&quot;Slide 15 - &amp;quot;Fetch Alignment&amp;quot;&quot;/&gt;&lt;property id=&quot;20307&quot; value=&quot;444&quot;/&gt;&lt;/object&gt;&lt;object type=&quot;3&quot; unique_id=&quot;98262&quot;&gt;&lt;property id=&quot;20148&quot; value=&quot;5&quot;/&gt;&lt;property id=&quot;20300&quot; value=&quot;Slide 16 - &amp;quot;IBM RIOS-I Fetch Hardware&amp;quot;&quot;/&gt;&lt;property id=&quot;20307&quot; value=&quot;445&quot;/&gt;&lt;/object&gt;&lt;object type=&quot;3&quot; unique_id=&quot;98977&quot;&gt;&lt;property id=&quot;20148&quot; value=&quot;5&quot;/&gt;&lt;property id=&quot;20300&quot; value=&quot;Slide 40 - &amp;quot;Instruction scheduling&amp;quot;&quot;/&gt;&lt;property id=&quot;20307&quot; value=&quot;446&quot;/&gt;&lt;/object&gt;&lt;object type=&quot;3&quot; unique_id=&quot;98978&quot;&gt;&lt;property id=&quot;20148&quot; value=&quot;5&quot;/&gt;&lt;property id=&quot;20300&quot; value=&quot;Slide 41 - &amp;quot;Instruction scheduling&amp;quot;&quot;/&gt;&lt;property id=&quot;20307&quot; value=&quot;447&quot;/&gt;&lt;/object&gt;&lt;object type=&quot;3&quot; unique_id=&quot;98979&quot;&gt;&lt;property id=&quot;20148&quot; value=&quot;5&quot;/&gt;&lt;property id=&quot;20300&quot; value=&quot;Slide 42 - &amp;quot;Scheduling loop&amp;quot;&quot;/&gt;&lt;property id=&quot;20307&quot; value=&quot;448&quot;/&gt;&lt;/object&gt;&lt;object type=&quot;3&quot; unique_id=&quot;98980&quot;&gt;&lt;property id=&quot;20148&quot; value=&quot;5&quot;/&gt;&lt;property id=&quot;20300&quot; value=&quot;Slide 43 - &amp;quot;Wakeup and Select&amp;quot;&quot;/&gt;&lt;property id=&quot;20307&quot; value=&quot;449&quot;/&gt;&lt;/object&gt;&lt;object type=&quot;3&quot; unique_id=&quot;98981&quot;&gt;&lt;property id=&quot;20148&quot; value=&quot;5&quot;/&gt;&lt;property id=&quot;20300&quot; value=&quot;Slide 54 - &amp;quot;True Multiporting of SRAM&amp;quot;&quot;/&gt;&lt;property id=&quot;20307&quot; value=&quot;450&quot;/&gt;&lt;/object&gt;&lt;object type=&quot;3&quot; unique_id=&quot;98982&quot;&gt;&lt;property id=&quot;20148&quot; value=&quot;5&quot;/&gt;&lt;property id=&quot;20300&quot; value=&quot;Slide 55 - &amp;quot;Increasing Memory Bandwidth&amp;quot;&quot;/&gt;&lt;property id=&quot;20307&quot; value=&quot;451&quot;/&gt;&lt;/object&gt;&lt;object type=&quot;3&quot; unique_id=&quot;133319&quot;&gt;&lt;property id=&quot;20148&quot; value=&quot;5&quot;/&gt;&lt;property id=&quot;20300&quot; value=&quot;Slide 56 - &amp;quot;Miss Status Handling Register&amp;quot;&quot;/&gt;&lt;property id=&quot;20307&quot; value=&quot;454&quot;/&gt;&lt;/object&gt;&lt;object type=&quot;3&quot; unique_id=&quot;135372&quot;&gt;&lt;property id=&quot;20148&quot; value=&quot;5&quot;/&gt;&lt;property id=&quot;20300&quot; value=&quot;Slide 47 - &amp;quot;Optimizing Load/Store Disambiguation&amp;quot;&quot;/&gt;&lt;property id=&quot;20307&quot; value=&quot;455&quot;/&gt;&lt;/object&gt;&lt;object type=&quot;3&quot; unique_id=&quot;135373&quot;&gt;&lt;property id=&quot;20148&quot; value=&quot;5&quot;/&gt;&lt;property id=&quot;20300&quot; value=&quot;Slide 48 - &amp;quot;Speculative Disambiguation&amp;quot;&quot;/&gt;&lt;property id=&quot;20307&quot; value=&quot;456&quot;/&gt;&lt;/object&gt;&lt;object type=&quot;3&quot; unique_id=&quot;135374&quot;&gt;&lt;property id=&quot;20148&quot; value=&quot;5&quot;/&gt;&lt;property id=&quot;20300&quot; value=&quot;Slide 49 - &amp;quot;Speculative Disambiguation: Load Bypass&amp;quot;&quot;/&gt;&lt;property id=&quot;20307&quot; value=&quot;457&quot;/&gt;&lt;/object&gt;&lt;object type=&quot;3&quot; unique_id=&quot;135375&quot;&gt;&lt;property id=&quot;20148&quot; value=&quot;5&quot;/&gt;&lt;property id=&quot;20300&quot; value=&quot;Slide 50 - &amp;quot;Speculative Disambiguation: Load Forward&amp;quot;&quot;/&gt;&lt;property id=&quot;20307&quot; value=&quot;458&quot;/&gt;&lt;/object&gt;&lt;object type=&quot;3&quot; unique_id=&quot;135376&quot;&gt;&lt;property id=&quot;20148&quot; value=&quot;5&quot;/&gt;&lt;property id=&quot;20300&quot; value=&quot;Slide 51 - &amp;quot;Speculative Disambiguation: Safe Speculation&amp;quot;&quot;/&gt;&lt;property id=&quot;20307&quot; value=&quot;459&quot;/&gt;&lt;/object&gt;&lt;object type=&quot;3&quot; unique_id=&quot;135377&quot;&gt;&lt;property id=&quot;20148&quot; value=&quot;5&quot;/&gt;&lt;property id=&quot;20300&quot; value=&quot;Slide 52 - &amp;quot;Speculative Disambiguation: Violation&amp;quot;&quot;/&gt;&lt;property id=&quot;20307&quot; value=&quot;460&quot;/&gt;&lt;/object&gt;&lt;object type=&quot;3&quot; unique_id=&quot;135378&quot;&gt;&lt;property id=&quot;20148&quot; value=&quot;5&quot;/&gt;&lt;property id=&quot;20300&quot; value=&quot;Slide 57 - &amp;quot;Coherent Memory Interface&amp;quot;&quot;/&gt;&lt;property id=&quot;20307&quot; value=&quot;461&quot;/&gt;&lt;/object&gt;&lt;object type=&quot;3&quot; unique_id=&quot;135379&quot;&gt;&lt;property id=&quot;20148&quot; value=&quot;5&quot;/&gt;&lt;property id=&quot;20300&quot; value=&quot;Slide 58 - &amp;quot;Coherent Memory Interface&amp;quot;&quot;/&gt;&lt;property id=&quot;20307&quot; value=&quot;462&quot;/&gt;&lt;/object&gt;&lt;object type=&quot;3&quot; unique_id=&quot;135380&quot;&gt;&lt;property id=&quot;20148&quot; value=&quot;5&quot;/&gt;&lt;property id=&quot;20300&quot; value=&quot;Slide 59 - &amp;quot;Split Transaction Bus&amp;quot;&quot;/&gt;&lt;property id=&quot;20307&quot; value=&quot;463&quot;/&gt;&lt;/object&gt;&lt;object type=&quot;3&quot; unique_id=&quot;135381&quot;&gt;&lt;property id=&quot;20148&quot; value=&quot;5&quot;/&gt;&lt;property id=&quot;20300&quot; value=&quot;Slide 60 - &amp;quot;Memory Consistency&amp;quot;&quot;/&gt;&lt;property id=&quot;20307&quot; value=&quot;464&quot;/&gt;&lt;/object&gt;&lt;object type=&quot;3&quot; unique_id=&quot;135382&quot;&gt;&lt;property id=&quot;20148&quot; value=&quot;5&quot;/&gt;&lt;property id=&quot;20300&quot; value=&quot;Slide 61 - &amp;quot;Sequential Consistency [Lamport 1979]&amp;quot;&quot;/&gt;&lt;property id=&quot;20307&quot; value=&quot;465&quot;/&gt;&lt;/object&gt;&lt;object type=&quot;3&quot; unique_id=&quot;135383&quot;&gt;&lt;property id=&quot;20148&quot; value=&quot;5&quot;/&gt;&lt;property id=&quot;20300&quot; value=&quot;Slide 62 - &amp;quot;High-Performance Sequential Consistency&amp;quot;&quot;/&gt;&lt;property id=&quot;20307&quot; value=&quot;466&quot;/&gt;&lt;/object&gt;&lt;object type=&quot;3&quot; unique_id=&quot;135384&quot;&gt;&lt;property id=&quot;20148&quot; value=&quot;5&quot;/&gt;&lt;property id=&quot;20300&quot; value=&quot;Slide 63 - &amp;quot;High-Performance Sequential Consistency&amp;quot;&quot;/&gt;&lt;property id=&quot;20307&quot; value=&quot;467&quot;/&gt;&lt;/object&gt;&lt;object type=&quot;3&quot; unique_id=&quot;135385&quot;&gt;&lt;property id=&quot;20148&quot; value=&quot;5&quot;/&gt;&lt;property id=&quot;20300&quot; value=&quot;Slide 66 - &amp;quot; &amp;quot;&quot;/&gt;&lt;property id=&quot;20307&quot; value=&quot;468&quot;/&gt;&lt;/object&gt;&lt;object type=&quot;3&quot; unique_id=&quot;135386&quot;&gt;&lt;property id=&quot;20148&quot; value=&quot;5&quot;/&gt;&lt;property id=&quot;20300&quot; value=&quot;Slide 67 - &amp;quot;Review of 752 &amp;quot;&quot;/&gt;&lt;property id=&quot;20307&quot; value=&quot;469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FE4585D-7EF3-42D0-A316-D4D0C903C4B8}&quot;/&gt;&lt;isInvalidForFieldText val=&quot;0&quot;/&gt;&lt;Image&gt;&lt;filename val=&quot;C:\Users\Mikko\Documents\My Adobe Presentations\ece552_18_mips_r10000_pptx\data\asimages\{9FE4585D-7EF3-42D0-A316-D4D0C903C4B8}_29.png&quot;/&gt;&lt;left val=&quot;610&quot;/&gt;&lt;top val=&quot;174&quot;/&gt;&lt;width val=&quot;10&quot;/&gt;&lt;height val=&quot;23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B5FB4E6-4C58-4128-8388-E1A733330CFC}&quot;/&gt;&lt;isInvalidForFieldText val=&quot;0&quot;/&gt;&lt;Image&gt;&lt;filename val=&quot;C:\Users\Mikko\Documents\My Adobe Presentations\ece552_18_mips_r10000_pptx\data\asimages\{CB5FB4E6-4C58-4128-8388-E1A733330CFC}_29.png&quot;/&gt;&lt;left val=&quot;233&quot;/&gt;&lt;top val=&quot;174&quot;/&gt;&lt;width val=&quot;199&quot;/&gt;&lt;height val=&quot;92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5FB6D10-E4B5-4164-933E-424FBDAAE67B}&quot;/&gt;&lt;isInvalidForFieldText val=&quot;0&quot;/&gt;&lt;Image&gt;&lt;filename val=&quot;C:\Users\Mikko\Documents\My Adobe Presentations\ece552_18_mips_r10000_pptx\data\asimages\{85FB6D10-E4B5-4164-933E-424FBDAAE67B}_29.png&quot;/&gt;&lt;left val=&quot;377&quot;/&gt;&lt;top val=&quot;174&quot;/&gt;&lt;width val=&quot;223&quot;/&gt;&lt;height val=&quot;146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6FBE03-323B-4878-A4E5-9FB6A67BCF86}&quot;/&gt;&lt;isInvalidForFieldText val=&quot;0&quot;/&gt;&lt;Image&gt;&lt;filename val=&quot;C:\Users\Mikko\Documents\My Adobe Presentations\ece552_18_mips_r10000_pptx\data\asimages\{CD6FBE03-323B-4878-A4E5-9FB6A67BCF86}_29.png&quot;/&gt;&lt;left val=&quot;423&quot;/&gt;&lt;top val=&quot;222&quot;/&gt;&lt;width val=&quot;23&quot;/&gt;&lt;height val=&quot;29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915E834-21BC-42A5-BB91-9FD11A4AFA25}&quot;/&gt;&lt;isInvalidForFieldText val=&quot;0&quot;/&gt;&lt;Image&gt;&lt;filename val=&quot;C:\Users\Mikko\Documents\My Adobe Presentations\ece552_18_mips_r10000_pptx\data\asimages\{E915E834-21BC-42A5-BB91-9FD11A4AFA25}_29.png&quot;/&gt;&lt;left val=&quot;471&quot;/&gt;&lt;top val=&quot;222&quot;/&gt;&lt;width val=&quot;23&quot;/&gt;&lt;height val=&quot;29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9693A3-CA0A-4D5D-86C6-79263113FFCE}&quot;/&gt;&lt;isInvalidForFieldText val=&quot;0&quot;/&gt;&lt;Image&gt;&lt;filename val=&quot;C:\Users\Mikko\Documents\My Adobe Presentations\ece552_18_mips_r10000_pptx\data\asimages\{D49693A3-CA0A-4D5D-86C6-79263113FFCE}_29.png&quot;/&gt;&lt;left val=&quot;567&quot;/&gt;&lt;top val=&quot;222&quot;/&gt;&lt;width val=&quot;23&quot;/&gt;&lt;height val=&quot;29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7A2A2B8-3762-4CDD-A1AA-4A48A8D60EDF}&quot;/&gt;&lt;isInvalidForFieldText val=&quot;0&quot;/&gt;&lt;Image&gt;&lt;filename val=&quot;C:\Users\Mikko\Documents\My Adobe Presentations\ece552_18_mips_r10000_pptx\data\asimages\{B7A2A2B8-3762-4CDD-A1AA-4A48A8D60EDF}_29.png&quot;/&gt;&lt;left val=&quot;615&quot;/&gt;&lt;top val=&quot;222&quot;/&gt;&lt;width val=&quot;23&quot;/&gt;&lt;height val=&quot;29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14FC912-6378-4175-8229-AC0BCBAFD4AD}&quot;/&gt;&lt;isInvalidForFieldText val=&quot;0&quot;/&gt;&lt;Image&gt;&lt;filename val=&quot;C:\Users\Mikko\Documents\My Adobe Presentations\ece552_18_mips_r10000_pptx\data\asimages\{E14FC912-6378-4175-8229-AC0BCBAFD4AD}_29.png&quot;/&gt;&lt;left val=&quot;585&quot;/&gt;&lt;top val=&quot;276&quot;/&gt;&lt;width val=&quot;29&quot;/&gt;&lt;height val=&quot;29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00DFB30-39CB-4A98-8A43-47C286A98638}&quot;/&gt;&lt;isInvalidForFieldText val=&quot;0&quot;/&gt;&lt;Image&gt;&lt;filename val=&quot;C:\Users\Mikko\Documents\My Adobe Presentations\ece552_18_mips_r10000_pptx\data\asimages\{700DFB30-39CB-4A98-8A43-47C286A98638}_29.png&quot;/&gt;&lt;left val=&quot;633&quot;/&gt;&lt;top val=&quot;276&quot;/&gt;&lt;width val=&quot;29&quot;/&gt;&lt;height val=&quot;29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22&quot;/&gt;&lt;lineCharCount val=&quot;26&quot;/&gt;&lt;lineCharCount val=&quot;21&quot;/&gt;&lt;lineCharCount val=&quot;28&quot;/&gt;&lt;lineCharCount val=&quot;18&quot;/&gt;&lt;lineCharCount val=&quot;19&quot;/&gt;&lt;lineCharCount val=&quot;22&quot;/&gt;&lt;lineCharCount val=&quot;30&quot;/&gt;&lt;lineCharCount val=&quot;38&quot;/&gt;&lt;lineCharCount val=&quot;15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18&quot;/&gt;&lt;lineCharCount val=&quot;30&quot;/&gt;&lt;lineCharCount val=&quot;31&quot;/&gt;&lt;lineCharCount val=&quot;21&quot;/&gt;&lt;lineCharCount val=&quot;34&quot;/&gt;&lt;lineCharCount val=&quot;24&quot;/&gt;&lt;lineCharCount val=&quot;39&quot;/&gt;&lt;lineCharCount val=&quot;42&quot;/&gt;&lt;lineCharCount val=&quot;4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36D6DB5-38E3-460A-891D-0E8E6AADA234}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881559B-544E-4F7B-A511-BA30BF809D3A}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38BD807-FF80-41A5-8978-323ABFAEAC2C}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39&quot;/&gt;&lt;lineCharCount val=&quot;23&quot;/&gt;&lt;lineCharCount val=&quot;22&quot;/&gt;&lt;lineCharCount val=&quot;25&quot;/&gt;&lt;lineCharCount val=&quot;37&quot;/&gt;&lt;lineCharCount val=&quot;22&quot;/&gt;&lt;lineCharCount val=&quot;34&quot;/&gt;&lt;lineCharCount val=&quot;4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42&quot;/&gt;&lt;lineCharCount val=&quot;19&quot;/&gt;&lt;lineCharCount val=&quot;50&quot;/&gt;&lt;lineCharCount val=&quot;51&quot;/&gt;&lt;lineCharCount val=&quot;29&quot;/&gt;&lt;lineCharCount val=&quot;58&quot;/&gt;&lt;lineCharCount val=&quot;45&quot;/&gt;&lt;lineCharCount val=&quot;48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2&quot;/&gt;&lt;lineCharCount val=&quot;22&quot;/&gt;&lt;lineCharCount val=&quot;21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3&quot;/&gt;&lt;lineCharCount val=&quot;47&quot;/&gt;&lt;lineCharCount val=&quot;39&quot;/&gt;&lt;lineCharCount val=&quot;53&quot;/&gt;&lt;lineCharCount val=&quot;50&quot;/&gt;&lt;lineCharCount val=&quot;46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3&quot;/&gt;&lt;lineCharCount val=&quot;34&quot;/&gt;&lt;lineCharCount val=&quot;33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1&quot;/&gt;&lt;lineCharCount val=&quot;46&quot;/&gt;&lt;lineCharCount val=&quot;44&quot;/&gt;&lt;lineCharCount val=&quot;15&quot;/&gt;&lt;lineCharCount val=&quot;50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7&quot;/&gt;&lt;lineCharCount val=&quot;12&quot;/&gt;&lt;lineCharCount val=&quot;33&quot;/&gt;&lt;lineCharCount val=&quot;43&quot;/&gt;&lt;lineCharCount val=&quot;19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2&quot;/&gt;&lt;lineCharCount val=&quot;11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32&quot;/&gt;&lt;lineCharCount val=&quot;28&quot;/&gt;&lt;lineCharCount val=&quot;37&quot;/&gt;&lt;lineCharCount val=&quot;41&quot;/&gt;&lt;lineCharCount val=&quot;10&quot;/&gt;&lt;lineCharCount val=&quot;36&quot;/&gt;&lt;lineCharCount val=&quot;33&quot;/&gt;&lt;lineCharCount val=&quot;44&quot;/&gt;&lt;lineCharCount val=&quot;37&quot;/&gt;&lt;lineCharCount val=&quot;8&quot;/&gt;&lt;lineCharCount val=&quot;37&quot;/&gt;&lt;lineCharCount val=&quot;39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250EFAF-A671-43D7-9200-9EE595D1F9CC}&quot;/&gt;&lt;isInvalidForFieldText val=&quot;0&quot;/&gt;&lt;Image&gt;&lt;filename val=&quot;C:\Users\Mikko\Documents\My Adobe Presentations\ece552_18_mips_r10000_pptx\data\asimages\{B250EFAF-A671-43D7-9200-9EE595D1F9CC}_40.png&quot;/&gt;&lt;left val=&quot;450&quot;/&gt;&lt;top val=&quot;60&quot;/&gt;&lt;width val=&quot;247&quot;/&gt;&lt;height val=&quot;247&quot;/&gt;&lt;hasText val=&quot;1&quot;/&gt;&lt;/Image&gt;&lt;/ThreeDShape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&quot;/&gt;&lt;lineCharCount val=&quot;5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8&quot;/&gt;&lt;lineCharCount val=&quot;31&quot;/&gt;&lt;lineCharCount val=&quot;11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23&quot;/&gt;&lt;lineCharCount val=&quot;17&quot;/&gt;&lt;lineCharCount val=&quot;24&quot;/&gt;&lt;lineCharCount val=&quot;31&quot;/&gt;&lt;lineCharCount val=&quot;19&quot;/&gt;&lt;lineCharCount val=&quot;10&quot;/&gt;&lt;lineCharCount val=&quot;45&quot;/&gt;&lt;lineCharCount val=&quot;36&quot;/&gt;&lt;lineCharCount val=&quot;57&quot;/&gt;&lt;lineCharCount val=&quot;34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2&quot;/&gt;&lt;lineCharCount val=&quot;1&quot;/&gt;&lt;lineCharCount val=&quot;54&quot;/&gt;&lt;lineCharCount val=&quot;53&quot;/&gt;&lt;lineCharCount val=&quot;3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2&quot;/&gt;&lt;lineCharCount val=&quot;30&quot;/&gt;&lt;lineCharCount val=&quot;27&quot;/&gt;&lt;lineCharCount val=&quot;25&quot;/&gt;&lt;lineCharCount val=&quot;10&quot;/&gt;&lt;lineCharCount val=&quot;19&quot;/&gt;&lt;lineCharCount val=&quot;23&quot;/&gt;&lt;lineCharCount val=&quot;17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8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8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47&quot;/&gt;&lt;lineCharCount val=&quot;18&quot;/&gt;&lt;lineCharCount val=&quot;44&quot;/&gt;&lt;lineCharCount val=&quot;22&quot;/&gt;&lt;lineCharCount val=&quot;26&quot;/&gt;&lt;lineCharCount val=&quot;45&quot;/&gt;&lt;lineCharCount val=&quot;17&quot;/&gt;&lt;lineCharCount val=&quot;50&quot;/&gt;&lt;lineCharCount val=&quot;21&quot;/&gt;&lt;lineCharCount val=&quot;30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71&quot;/&gt;&lt;lineCharCount val=&quot;60&quot;/&gt;&lt;lineCharCount val=&quot;63&quot;/&gt;&lt;lineCharCount val=&quot;58&quot;/&gt;&lt;lineCharCount val=&quot;24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0&quot;/&gt;&lt;lineCharCount val=&quot;59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0&quot;/&gt;&lt;lineCharCount val=&quot;38&quot;/&gt;&lt;lineCharCount val=&quot;68&quot;/&gt;&lt;lineCharCount val=&quot;22&quot;/&gt;&lt;lineCharCount val=&quot;47&quot;/&gt;&lt;lineCharCount val=&quot;56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3&quot;/&gt;&lt;lineCharCount val=&quot;49&quot;/&gt;&lt;lineCharCount val=&quot;25&quot;/&gt;&lt;lineCharCount val=&quot;49&quot;/&gt;&lt;lineCharCount val=&quot;23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23&quot;/&gt;&lt;lineCharCount val=&quot;52&quot;/&gt;&lt;lineCharCount val=&quot;4&quot;/&gt;&lt;lineCharCount val=&quot;50&quot;/&gt;&lt;lineCharCount val=&quot;13&quot;/&gt;&lt;lineCharCount val=&quot;43&quot;/&gt;&lt;lineCharCount val=&quot;25&quot;/&gt;&lt;lineCharCount val=&quot;47&quot;/&gt;&lt;lineCharCount val=&quot;25&quot;/&gt;&lt;lineCharCount val=&quot;55&quot;/&gt;&lt;lineCharCount val=&quot;49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14&quot;/&gt;&lt;lineCharCount val=&quot;37&quot;/&gt;&lt;lineCharCount val=&quot;28&quot;/&gt;&lt;lineCharCount val=&quot;43&quot;/&gt;&lt;lineCharCount val=&quot;22&quot;/&gt;&lt;lineCharCount val=&quot;29&quot;/&gt;&lt;lineCharCount val=&quot;14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44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837334D-6F80-47A0-AEEE-B65EC6195433}&quot;/&gt;&lt;isInvalidForFieldText val=&quot;0&quot;/&gt;&lt;Image&gt;&lt;filename val=&quot;C:\Users\Mikko\Documents\My Adobe Presentations\ece552_18_mips_r10000_pptx\data\asimages\{3837334D-6F80-47A0-AEEE-B65EC6195433}_29.png&quot;/&gt;&lt;left val=&quot;89&quot;/&gt;&lt;top val=&quot;174&quot;/&gt;&lt;width val=&quot;181&quot;/&gt;&lt;height val=&quot;38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E2B7109-DFC3-42F8-A671-44A06301073E}&quot;/&gt;&lt;isInvalidForFieldText val=&quot;0&quot;/&gt;&lt;Image&gt;&lt;filename val=&quot;C:\Users\Mikko\Documents\My Adobe Presentations\ece552_18_mips_r10000_pptx\data\asimages\{3E2B7109-DFC3-42F8-A671-44A06301073E}_29.png&quot;/&gt;&lt;left val=&quot;322&quot;/&gt;&lt;top val=&quot;174&quot;/&gt;&lt;width val=&quot;10&quot;/&gt;&lt;height val=&quot;23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EF69FBF-17CE-4968-96F6-12ECA78362CA}&quot;/&gt;&lt;isInvalidForFieldText val=&quot;0&quot;/&gt;&lt;Image&gt;&lt;filename val=&quot;C:\Users\Mikko\Documents\My Adobe Presentations\ece552_18_mips_r10000_pptx\data\asimages\{DEF69FBF-17CE-4968-96F6-12ECA78362CA}_29.png&quot;/&gt;&lt;left val=&quot;466&quot;/&gt;&lt;top val=&quot;174&quot;/&gt;&lt;width val=&quot;10&quot;/&gt;&lt;height val=&quot;23&quot;/&gt;&lt;hasText val=&quot;1&quot;/&gt;&lt;/Image&gt;&lt;/ThreeDShapeInfo&gt;"/>
</p:tagLst>
</file>

<file path=ppt/theme/theme1.xml><?xml version="1.0" encoding="utf-8"?>
<a:theme xmlns:a="http://schemas.openxmlformats.org/drawingml/2006/main" name="ece55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7075</TotalTime>
  <Words>3859</Words>
  <Application>Microsoft Office PowerPoint</Application>
  <PresentationFormat>On-screen Show (4:3)</PresentationFormat>
  <Paragraphs>924</Paragraphs>
  <Slides>67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9" baseType="lpstr">
      <vt:lpstr>Arial</vt:lpstr>
      <vt:lpstr>Calibri</vt:lpstr>
      <vt:lpstr>Cambria Math</vt:lpstr>
      <vt:lpstr>Gulim</vt:lpstr>
      <vt:lpstr>Gulim</vt:lpstr>
      <vt:lpstr>Helvetica</vt:lpstr>
      <vt:lpstr>Symbol</vt:lpstr>
      <vt:lpstr>Tahoma</vt:lpstr>
      <vt:lpstr>Times New Roman</vt:lpstr>
      <vt:lpstr>Wingdings</vt:lpstr>
      <vt:lpstr>ece552</vt:lpstr>
      <vt:lpstr>Equation</vt:lpstr>
      <vt:lpstr>Day 1: Introduction Course: Superscalar Architecture  12th International ACACES Summer School 10-16 July 2016, Fiuggi, Italy</vt:lpstr>
      <vt:lpstr>CPU, circa 1986</vt:lpstr>
      <vt:lpstr>Iron Law</vt:lpstr>
      <vt:lpstr>Limitations of Scalar Pipelines</vt:lpstr>
      <vt:lpstr>Superscalar Proposal</vt:lpstr>
      <vt:lpstr>Limits on Instruction Level Parallelism (ILP)</vt:lpstr>
      <vt:lpstr>High-IPC Processor Evolution</vt:lpstr>
      <vt:lpstr>What Does a High-IPC CPU Do?</vt:lpstr>
      <vt:lpstr>A Typical High-IPC Processor</vt:lpstr>
      <vt:lpstr>Power Consumption</vt:lpstr>
      <vt:lpstr>Lecture Outline</vt:lpstr>
      <vt:lpstr>High-IPC Processor</vt:lpstr>
      <vt:lpstr>Instruction Flow</vt:lpstr>
      <vt:lpstr>I-Cache Organization</vt:lpstr>
      <vt:lpstr>Fetch Alignment</vt:lpstr>
      <vt:lpstr>IBM RIOS-I Fetch Hardware</vt:lpstr>
      <vt:lpstr>Disruption of Instruction Flow</vt:lpstr>
      <vt:lpstr>Branch Prediction</vt:lpstr>
      <vt:lpstr>Target Address Generation</vt:lpstr>
      <vt:lpstr>Branch Condition Resolution</vt:lpstr>
      <vt:lpstr>Branch Instruction Speculation</vt:lpstr>
      <vt:lpstr>Hardware Smith Predictor</vt:lpstr>
      <vt:lpstr>Cortex A15: Bi-Mode Predictor</vt:lpstr>
      <vt:lpstr>Branch Target Prediction</vt:lpstr>
      <vt:lpstr>Branch Speculation</vt:lpstr>
      <vt:lpstr>Branch Speculation</vt:lpstr>
      <vt:lpstr>Mis-speculation Recovery</vt:lpstr>
      <vt:lpstr>Parallel Decode</vt:lpstr>
      <vt:lpstr>Intel P6 Fetch/Decode</vt:lpstr>
      <vt:lpstr>Dependence Checking</vt:lpstr>
      <vt:lpstr>Summary: Instruction Flow</vt:lpstr>
      <vt:lpstr>High-IPC Processor</vt:lpstr>
      <vt:lpstr>Register Data Flow</vt:lpstr>
      <vt:lpstr>Issue Queues and Execution Lanes</vt:lpstr>
      <vt:lpstr>Program Data Dependences</vt:lpstr>
      <vt:lpstr>Register Data Dependences</vt:lpstr>
      <vt:lpstr>Register Renaming: WAR/WAW</vt:lpstr>
      <vt:lpstr>Register Renaming: RAW</vt:lpstr>
      <vt:lpstr>Register Renaming: RAW</vt:lpstr>
      <vt:lpstr>Instruction scheduling</vt:lpstr>
      <vt:lpstr>Instruction scheduling</vt:lpstr>
      <vt:lpstr>Scheduling loop</vt:lpstr>
      <vt:lpstr>Wakeup and Select</vt:lpstr>
      <vt:lpstr>High-IPC Processor</vt:lpstr>
      <vt:lpstr>Memory Data Flow</vt:lpstr>
      <vt:lpstr>Memory Data Dependences</vt:lpstr>
      <vt:lpstr>Optimizing Load/Store Disambiguation</vt:lpstr>
      <vt:lpstr>Speculative Disambiguation</vt:lpstr>
      <vt:lpstr>Speculative Disambiguation: Load Bypass</vt:lpstr>
      <vt:lpstr>Speculative Disambiguation: Load Forward</vt:lpstr>
      <vt:lpstr>Speculative Disambiguation: Safe Speculation</vt:lpstr>
      <vt:lpstr>Speculative Disambiguation: Violation</vt:lpstr>
      <vt:lpstr>Increasing Memory Bandwidth</vt:lpstr>
      <vt:lpstr>True Multiporting of SRAM</vt:lpstr>
      <vt:lpstr>Increasing Memory Bandwidth</vt:lpstr>
      <vt:lpstr>Miss Status Handling Register</vt:lpstr>
      <vt:lpstr>Coherent Memory Interface</vt:lpstr>
      <vt:lpstr>Coherent Memory Interface</vt:lpstr>
      <vt:lpstr>Split Transaction Bus</vt:lpstr>
      <vt:lpstr>Memory Consistency</vt:lpstr>
      <vt:lpstr>Sequential Consistency [Lamport 1979]</vt:lpstr>
      <vt:lpstr>High-Performance Sequential Consistency</vt:lpstr>
      <vt:lpstr>High-Performance Sequential Consistency</vt:lpstr>
      <vt:lpstr>Maintaining Precise State</vt:lpstr>
      <vt:lpstr>Summary: A High-IPC Processor</vt:lpstr>
      <vt:lpstr> </vt:lpstr>
      <vt:lpstr>Review of 752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mikko</dc:creator>
  <cp:lastModifiedBy>Mikko Lipasti</cp:lastModifiedBy>
  <cp:revision>184</cp:revision>
  <cp:lastPrinted>1601-01-01T00:00:00Z</cp:lastPrinted>
  <dcterms:created xsi:type="dcterms:W3CDTF">1601-01-01T00:00:00Z</dcterms:created>
  <dcterms:modified xsi:type="dcterms:W3CDTF">2017-01-20T17:59:13Z</dcterms:modified>
</cp:coreProperties>
</file>