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6" r:id="rId1"/>
  </p:sldMasterIdLst>
  <p:notesMasterIdLst>
    <p:notesMasterId r:id="rId88"/>
  </p:notesMasterIdLst>
  <p:handoutMasterIdLst>
    <p:handoutMasterId r:id="rId89"/>
  </p:handoutMasterIdLst>
  <p:sldIdLst>
    <p:sldId id="440" r:id="rId2"/>
    <p:sldId id="436" r:id="rId3"/>
    <p:sldId id="427" r:id="rId4"/>
    <p:sldId id="430" r:id="rId5"/>
    <p:sldId id="432" r:id="rId6"/>
    <p:sldId id="433" r:id="rId7"/>
    <p:sldId id="434" r:id="rId8"/>
    <p:sldId id="431" r:id="rId9"/>
    <p:sldId id="428" r:id="rId10"/>
    <p:sldId id="429" r:id="rId11"/>
    <p:sldId id="435"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 id="355" r:id="rId31"/>
    <p:sldId id="356" r:id="rId32"/>
    <p:sldId id="357" r:id="rId33"/>
    <p:sldId id="358" r:id="rId34"/>
    <p:sldId id="359" r:id="rId35"/>
    <p:sldId id="360" r:id="rId36"/>
    <p:sldId id="361" r:id="rId37"/>
    <p:sldId id="362" r:id="rId38"/>
    <p:sldId id="363" r:id="rId39"/>
    <p:sldId id="364" r:id="rId40"/>
    <p:sldId id="365" r:id="rId41"/>
    <p:sldId id="366" r:id="rId42"/>
    <p:sldId id="367" r:id="rId43"/>
    <p:sldId id="368" r:id="rId44"/>
    <p:sldId id="369" r:id="rId45"/>
    <p:sldId id="370" r:id="rId46"/>
    <p:sldId id="371" r:id="rId47"/>
    <p:sldId id="372" r:id="rId48"/>
    <p:sldId id="373" r:id="rId49"/>
    <p:sldId id="374" r:id="rId50"/>
    <p:sldId id="375" r:id="rId51"/>
    <p:sldId id="376" r:id="rId52"/>
    <p:sldId id="378" r:id="rId53"/>
    <p:sldId id="379" r:id="rId54"/>
    <p:sldId id="380" r:id="rId55"/>
    <p:sldId id="381" r:id="rId56"/>
    <p:sldId id="382" r:id="rId57"/>
    <p:sldId id="383" r:id="rId58"/>
    <p:sldId id="384" r:id="rId59"/>
    <p:sldId id="390" r:id="rId60"/>
    <p:sldId id="394" r:id="rId61"/>
    <p:sldId id="395" r:id="rId62"/>
    <p:sldId id="396" r:id="rId63"/>
    <p:sldId id="397" r:id="rId64"/>
    <p:sldId id="398" r:id="rId65"/>
    <p:sldId id="399" r:id="rId66"/>
    <p:sldId id="400" r:id="rId67"/>
    <p:sldId id="401" r:id="rId68"/>
    <p:sldId id="402" r:id="rId69"/>
    <p:sldId id="403" r:id="rId70"/>
    <p:sldId id="404" r:id="rId71"/>
    <p:sldId id="405" r:id="rId72"/>
    <p:sldId id="406" r:id="rId73"/>
    <p:sldId id="407" r:id="rId74"/>
    <p:sldId id="414" r:id="rId75"/>
    <p:sldId id="415" r:id="rId76"/>
    <p:sldId id="416" r:id="rId77"/>
    <p:sldId id="417" r:id="rId78"/>
    <p:sldId id="418" r:id="rId79"/>
    <p:sldId id="419" r:id="rId80"/>
    <p:sldId id="420" r:id="rId81"/>
    <p:sldId id="421" r:id="rId82"/>
    <p:sldId id="422" r:id="rId83"/>
    <p:sldId id="423" r:id="rId84"/>
    <p:sldId id="424" r:id="rId85"/>
    <p:sldId id="425" r:id="rId86"/>
    <p:sldId id="437" r:id="rId87"/>
  </p:sldIdLst>
  <p:sldSz cx="9144000" cy="6858000" type="screen4x3"/>
  <p:notesSz cx="7315200" cy="9601200"/>
  <p:custDataLst>
    <p:tags r:id="rId9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a:srgbClr val="000000"/>
    <a:srgbClr val="0066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27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00"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gs" Target="tags/tag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505200" cy="481013"/>
          </a:xfrm>
          <a:prstGeom prst="rect">
            <a:avLst/>
          </a:prstGeom>
          <a:noFill/>
          <a:ln w="12700">
            <a:noFill/>
            <a:miter lim="800000"/>
            <a:headEnd type="none" w="sm" len="sm"/>
            <a:tailEnd type="none" w="sm" len="sm"/>
          </a:ln>
          <a:effectLst/>
        </p:spPr>
        <p:txBody>
          <a:bodyPr vert="horz" wrap="square" lIns="94851" tIns="47425" rIns="94851" bIns="47425" numCol="1" anchor="t" anchorCtr="0" compatLnSpc="1">
            <a:prstTxWarp prst="textNoShape">
              <a:avLst/>
            </a:prstTxWarp>
          </a:bodyPr>
          <a:lstStyle>
            <a:lvl1pPr eaLnBrk="0" hangingPunct="0">
              <a:defRPr sz="1200">
                <a:latin typeface="Times New Roman" pitchFamily="18" charset="0"/>
              </a:defRPr>
            </a:lvl1pPr>
          </a:lstStyle>
          <a:p>
            <a:pPr>
              <a:defRPr/>
            </a:pPr>
            <a:r>
              <a:rPr lang="en-US" dirty="0" smtClean="0"/>
              <a:t>Parallelism and the Design of Parallel Computers</a:t>
            </a:r>
            <a:endParaRPr lang="en-US" dirty="0"/>
          </a:p>
        </p:txBody>
      </p:sp>
      <p:sp>
        <p:nvSpPr>
          <p:cNvPr id="15363" name="Rectangle 3"/>
          <p:cNvSpPr>
            <a:spLocks noGrp="1" noChangeArrowheads="1"/>
          </p:cNvSpPr>
          <p:nvPr>
            <p:ph type="dt" sz="quarter" idx="1"/>
          </p:nvPr>
        </p:nvSpPr>
        <p:spPr bwMode="auto">
          <a:xfrm>
            <a:off x="4144963" y="0"/>
            <a:ext cx="3170237" cy="481013"/>
          </a:xfrm>
          <a:prstGeom prst="rect">
            <a:avLst/>
          </a:prstGeom>
          <a:noFill/>
          <a:ln w="12700">
            <a:noFill/>
            <a:miter lim="800000"/>
            <a:headEnd type="none" w="sm" len="sm"/>
            <a:tailEnd type="none" w="sm" len="sm"/>
          </a:ln>
          <a:effectLst/>
        </p:spPr>
        <p:txBody>
          <a:bodyPr vert="horz" wrap="square" lIns="94851" tIns="47425" rIns="94851" bIns="47425" numCol="1" anchor="t" anchorCtr="0" compatLnSpc="1">
            <a:prstTxWarp prst="textNoShape">
              <a:avLst/>
            </a:prstTxWarp>
          </a:bodyPr>
          <a:lstStyle>
            <a:lvl1pPr algn="r" eaLnBrk="0" hangingPunct="0">
              <a:defRPr sz="1200">
                <a:latin typeface="Times New Roman" pitchFamily="18" charset="0"/>
              </a:defRPr>
            </a:lvl1pPr>
          </a:lstStyle>
          <a:p>
            <a:pPr>
              <a:defRPr/>
            </a:pPr>
            <a:r>
              <a:rPr lang="en-US" dirty="0" smtClean="0"/>
              <a:t>Lecture 2: Multiprocessor Software and ISA	</a:t>
            </a:r>
            <a:endParaRPr lang="en-US" dirty="0"/>
          </a:p>
        </p:txBody>
      </p:sp>
      <p:sp>
        <p:nvSpPr>
          <p:cNvPr id="15364" name="Rectangle 4"/>
          <p:cNvSpPr>
            <a:spLocks noGrp="1" noChangeArrowheads="1"/>
          </p:cNvSpPr>
          <p:nvPr>
            <p:ph type="ftr" sz="quarter" idx="2"/>
          </p:nvPr>
        </p:nvSpPr>
        <p:spPr bwMode="auto">
          <a:xfrm>
            <a:off x="0" y="9120188"/>
            <a:ext cx="3170238" cy="481012"/>
          </a:xfrm>
          <a:prstGeom prst="rect">
            <a:avLst/>
          </a:prstGeom>
          <a:noFill/>
          <a:ln w="12700">
            <a:noFill/>
            <a:miter lim="800000"/>
            <a:headEnd type="none" w="sm" len="sm"/>
            <a:tailEnd type="none" w="sm" len="sm"/>
          </a:ln>
          <a:effectLst/>
        </p:spPr>
        <p:txBody>
          <a:bodyPr vert="horz" wrap="square" lIns="94851" tIns="47425" rIns="94851" bIns="47425" numCol="1" anchor="b" anchorCtr="0" compatLnSpc="1">
            <a:prstTxWarp prst="textNoShape">
              <a:avLst/>
            </a:prstTxWarp>
          </a:bodyPr>
          <a:lstStyle>
            <a:lvl1pPr eaLnBrk="0" hangingPunct="0">
              <a:defRPr sz="1200">
                <a:latin typeface="Times New Roman" pitchFamily="18" charset="0"/>
              </a:defRPr>
            </a:lvl1pPr>
          </a:lstStyle>
          <a:p>
            <a:pPr>
              <a:defRPr/>
            </a:pPr>
            <a:r>
              <a:rPr lang="en-US" dirty="0" err="1" smtClean="0"/>
              <a:t>Mikko</a:t>
            </a:r>
            <a:r>
              <a:rPr lang="en-US" dirty="0" smtClean="0"/>
              <a:t> </a:t>
            </a:r>
            <a:r>
              <a:rPr lang="en-US" dirty="0" err="1" smtClean="0"/>
              <a:t>Lipasti</a:t>
            </a:r>
            <a:r>
              <a:rPr lang="en-US" dirty="0" smtClean="0"/>
              <a:t>-University of Wisconsin</a:t>
            </a:r>
            <a:endParaRPr lang="en-US" dirty="0"/>
          </a:p>
        </p:txBody>
      </p:sp>
      <p:sp>
        <p:nvSpPr>
          <p:cNvPr id="15365" name="Rectangle 5"/>
          <p:cNvSpPr>
            <a:spLocks noGrp="1" noChangeArrowheads="1"/>
          </p:cNvSpPr>
          <p:nvPr>
            <p:ph type="sldNum" sz="quarter" idx="3"/>
          </p:nvPr>
        </p:nvSpPr>
        <p:spPr bwMode="auto">
          <a:xfrm>
            <a:off x="4144963" y="9120188"/>
            <a:ext cx="3170237" cy="481012"/>
          </a:xfrm>
          <a:prstGeom prst="rect">
            <a:avLst/>
          </a:prstGeom>
          <a:noFill/>
          <a:ln w="12700">
            <a:noFill/>
            <a:miter lim="800000"/>
            <a:headEnd type="none" w="sm" len="sm"/>
            <a:tailEnd type="none" w="sm" len="sm"/>
          </a:ln>
          <a:effectLst/>
        </p:spPr>
        <p:txBody>
          <a:bodyPr vert="horz" wrap="square" lIns="94851" tIns="47425" rIns="94851" bIns="47425" numCol="1" anchor="b" anchorCtr="0" compatLnSpc="1">
            <a:prstTxWarp prst="textNoShape">
              <a:avLst/>
            </a:prstTxWarp>
          </a:bodyPr>
          <a:lstStyle>
            <a:lvl1pPr algn="r" eaLnBrk="0" hangingPunct="0">
              <a:defRPr sz="1200">
                <a:latin typeface="Times New Roman" pitchFamily="18" charset="0"/>
              </a:defRPr>
            </a:lvl1pPr>
          </a:lstStyle>
          <a:p>
            <a:pPr>
              <a:defRPr/>
            </a:pPr>
            <a:fld id="{F0B31478-DE34-4D72-A208-C14F59E1AF79}" type="slidenum">
              <a:rPr lang="en-US"/>
              <a:pPr>
                <a:defRPr/>
              </a:pPr>
              <a:t>‹#›</a:t>
            </a:fld>
            <a:endParaRPr lang="en-US"/>
          </a:p>
        </p:txBody>
      </p:sp>
    </p:spTree>
    <p:extLst>
      <p:ext uri="{BB962C8B-B14F-4D97-AF65-F5344CB8AC3E}">
        <p14:creationId xmlns:p14="http://schemas.microsoft.com/office/powerpoint/2010/main" val="1522564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3170238" cy="481013"/>
          </a:xfrm>
          <a:prstGeom prst="rect">
            <a:avLst/>
          </a:prstGeom>
          <a:noFill/>
          <a:ln w="12700">
            <a:noFill/>
            <a:miter lim="800000"/>
            <a:headEnd type="none" w="sm" len="sm"/>
            <a:tailEnd type="none" w="sm" len="sm"/>
          </a:ln>
          <a:effectLst/>
        </p:spPr>
        <p:txBody>
          <a:bodyPr vert="horz" wrap="square" lIns="94851" tIns="47425" rIns="94851" bIns="47425"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411" name="Rectangle 1027"/>
          <p:cNvSpPr>
            <a:spLocks noGrp="1" noChangeArrowheads="1"/>
          </p:cNvSpPr>
          <p:nvPr>
            <p:ph type="dt" idx="1"/>
          </p:nvPr>
        </p:nvSpPr>
        <p:spPr bwMode="auto">
          <a:xfrm>
            <a:off x="4144963" y="0"/>
            <a:ext cx="3170237" cy="481013"/>
          </a:xfrm>
          <a:prstGeom prst="rect">
            <a:avLst/>
          </a:prstGeom>
          <a:noFill/>
          <a:ln w="12700">
            <a:noFill/>
            <a:miter lim="800000"/>
            <a:headEnd type="none" w="sm" len="sm"/>
            <a:tailEnd type="none" w="sm" len="sm"/>
          </a:ln>
          <a:effectLst/>
        </p:spPr>
        <p:txBody>
          <a:bodyPr vert="horz" wrap="square" lIns="94851" tIns="47425" rIns="94851" bIns="47425"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62468" name="Rectangle 1028"/>
          <p:cNvSpPr>
            <a:spLocks noGrp="1" noRot="1" noChangeAspect="1" noChangeArrowheads="1" noTextEdit="1"/>
          </p:cNvSpPr>
          <p:nvPr>
            <p:ph type="sldImg" idx="2"/>
          </p:nvPr>
        </p:nvSpPr>
        <p:spPr bwMode="auto">
          <a:xfrm>
            <a:off x="1257300" y="719138"/>
            <a:ext cx="4803775" cy="3602037"/>
          </a:xfrm>
          <a:prstGeom prst="rect">
            <a:avLst/>
          </a:prstGeom>
          <a:noFill/>
          <a:ln w="9525">
            <a:solidFill>
              <a:srgbClr val="000000"/>
            </a:solidFill>
            <a:miter lim="800000"/>
            <a:headEnd/>
            <a:tailEnd/>
          </a:ln>
        </p:spPr>
      </p:sp>
      <p:sp>
        <p:nvSpPr>
          <p:cNvPr id="17413" name="Rectangle 1029"/>
          <p:cNvSpPr>
            <a:spLocks noGrp="1" noChangeArrowheads="1"/>
          </p:cNvSpPr>
          <p:nvPr>
            <p:ph type="body" sz="quarter" idx="3"/>
          </p:nvPr>
        </p:nvSpPr>
        <p:spPr bwMode="auto">
          <a:xfrm>
            <a:off x="976313" y="4560888"/>
            <a:ext cx="5362575" cy="4321175"/>
          </a:xfrm>
          <a:prstGeom prst="rect">
            <a:avLst/>
          </a:prstGeom>
          <a:noFill/>
          <a:ln w="12700">
            <a:noFill/>
            <a:miter lim="800000"/>
            <a:headEnd type="none" w="sm" len="sm"/>
            <a:tailEnd type="none" w="sm" len="sm"/>
          </a:ln>
          <a:effectLst/>
        </p:spPr>
        <p:txBody>
          <a:bodyPr vert="horz" wrap="square" lIns="94851" tIns="47425" rIns="94851" bIns="474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1030"/>
          <p:cNvSpPr>
            <a:spLocks noGrp="1" noChangeArrowheads="1"/>
          </p:cNvSpPr>
          <p:nvPr>
            <p:ph type="ftr" sz="quarter" idx="4"/>
          </p:nvPr>
        </p:nvSpPr>
        <p:spPr bwMode="auto">
          <a:xfrm>
            <a:off x="0" y="9120188"/>
            <a:ext cx="3170238" cy="481012"/>
          </a:xfrm>
          <a:prstGeom prst="rect">
            <a:avLst/>
          </a:prstGeom>
          <a:noFill/>
          <a:ln w="12700">
            <a:noFill/>
            <a:miter lim="800000"/>
            <a:headEnd type="none" w="sm" len="sm"/>
            <a:tailEnd type="none" w="sm" len="sm"/>
          </a:ln>
          <a:effectLst/>
        </p:spPr>
        <p:txBody>
          <a:bodyPr vert="horz" wrap="square" lIns="94851" tIns="47425" rIns="94851" bIns="47425"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415" name="Rectangle 1031"/>
          <p:cNvSpPr>
            <a:spLocks noGrp="1" noChangeArrowheads="1"/>
          </p:cNvSpPr>
          <p:nvPr>
            <p:ph type="sldNum" sz="quarter" idx="5"/>
          </p:nvPr>
        </p:nvSpPr>
        <p:spPr bwMode="auto">
          <a:xfrm>
            <a:off x="4144963" y="9120188"/>
            <a:ext cx="3170237" cy="481012"/>
          </a:xfrm>
          <a:prstGeom prst="rect">
            <a:avLst/>
          </a:prstGeom>
          <a:noFill/>
          <a:ln w="12700">
            <a:noFill/>
            <a:miter lim="800000"/>
            <a:headEnd type="none" w="sm" len="sm"/>
            <a:tailEnd type="none" w="sm" len="sm"/>
          </a:ln>
          <a:effectLst/>
        </p:spPr>
        <p:txBody>
          <a:bodyPr vert="horz" wrap="square" lIns="94851" tIns="47425" rIns="94851" bIns="47425" numCol="1" anchor="b" anchorCtr="0" compatLnSpc="1">
            <a:prstTxWarp prst="textNoShape">
              <a:avLst/>
            </a:prstTxWarp>
          </a:bodyPr>
          <a:lstStyle>
            <a:lvl1pPr algn="r" eaLnBrk="0" hangingPunct="0">
              <a:defRPr sz="1200">
                <a:latin typeface="Times New Roman" pitchFamily="18" charset="0"/>
              </a:defRPr>
            </a:lvl1pPr>
          </a:lstStyle>
          <a:p>
            <a:pPr>
              <a:defRPr/>
            </a:pPr>
            <a:fld id="{E685A651-65C8-4409-9DE4-600BA02D2D0E}" type="slidenum">
              <a:rPr lang="en-US"/>
              <a:pPr>
                <a:defRPr/>
              </a:pPr>
              <a:t>‹#›</a:t>
            </a:fld>
            <a:endParaRPr lang="en-US"/>
          </a:p>
        </p:txBody>
      </p:sp>
    </p:spTree>
    <p:extLst>
      <p:ext uri="{BB962C8B-B14F-4D97-AF65-F5344CB8AC3E}">
        <p14:creationId xmlns:p14="http://schemas.microsoft.com/office/powerpoint/2010/main" val="28118584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DD92DA5-A2E7-43C9-A3BC-FD22750E5B71}" type="slidenum">
              <a:rPr lang="en-US" sz="1200" smtClean="0"/>
              <a:pPr/>
              <a:t>1</a:t>
            </a:fld>
            <a:endParaRPr lang="en-US" sz="1200"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smtClean="0"/>
          </a:p>
        </p:txBody>
      </p:sp>
    </p:spTree>
    <p:extLst>
      <p:ext uri="{BB962C8B-B14F-4D97-AF65-F5344CB8AC3E}">
        <p14:creationId xmlns:p14="http://schemas.microsoft.com/office/powerpoint/2010/main" val="24232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1A3138-EF74-4AFC-B7FC-0AEE426A14A5}" type="slidenum">
              <a:rPr lang="en-US"/>
              <a:pPr/>
              <a:t>8</a:t>
            </a:fld>
            <a:endParaRPr lang="en-US"/>
          </a:p>
        </p:txBody>
      </p:sp>
      <p:sp>
        <p:nvSpPr>
          <p:cNvPr id="250882" name="Rectangle 1026"/>
          <p:cNvSpPr>
            <a:spLocks noGrp="1" noRot="1" noChangeAspect="1" noChangeArrowheads="1" noTextEdit="1"/>
          </p:cNvSpPr>
          <p:nvPr>
            <p:ph type="sldImg"/>
          </p:nvPr>
        </p:nvSpPr>
        <p:spPr>
          <a:ln/>
        </p:spPr>
      </p:sp>
      <p:sp>
        <p:nvSpPr>
          <p:cNvPr id="250883"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0472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z="1400">
                <a:latin typeface="+mj-lt"/>
              </a:defRPr>
            </a:lvl1pPr>
          </a:lstStyle>
          <a:p>
            <a:pPr>
              <a:defRPr/>
            </a:pPr>
            <a:r>
              <a:rPr lang="en-US" smtClean="0"/>
              <a:t>(c) 2007 Jim Smith</a:t>
            </a:r>
            <a:endParaRPr lang="en-US" dirty="0"/>
          </a:p>
        </p:txBody>
      </p:sp>
      <p:sp>
        <p:nvSpPr>
          <p:cNvPr id="6" name="Slide Number Placeholder 5"/>
          <p:cNvSpPr>
            <a:spLocks noGrp="1"/>
          </p:cNvSpPr>
          <p:nvPr>
            <p:ph type="sldNum" sz="quarter" idx="12"/>
          </p:nvPr>
        </p:nvSpPr>
        <p:spPr/>
        <p:txBody>
          <a:bodyPr/>
          <a:lstStyle>
            <a:lvl2pPr lvl="1">
              <a:defRPr sz="1400">
                <a:latin typeface="+mj-lt"/>
              </a:defRPr>
            </a:lvl2pPr>
          </a:lstStyle>
          <a:p>
            <a:pPr lvl="1">
              <a:defRPr/>
            </a:pPr>
            <a:fld id="{4FFF4EDC-19D7-4667-8C7B-E3DD2EBCE2C6}" type="slidenum">
              <a:rPr lang="en-US" smtClean="0"/>
              <a:pPr lvl="1">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z="1400">
                <a:latin typeface="+mj-lt"/>
              </a:defRPr>
            </a:lvl1pPr>
          </a:lstStyle>
          <a:p>
            <a:pPr>
              <a:defRPr/>
            </a:pPr>
            <a:r>
              <a:rPr lang="en-US" smtClean="0"/>
              <a:t>(c) 2007 Jim Smith</a:t>
            </a:r>
            <a:endParaRPr lang="en-US" dirty="0"/>
          </a:p>
        </p:txBody>
      </p:sp>
      <p:sp>
        <p:nvSpPr>
          <p:cNvPr id="6" name="Slide Number Placeholder 5"/>
          <p:cNvSpPr>
            <a:spLocks noGrp="1"/>
          </p:cNvSpPr>
          <p:nvPr>
            <p:ph type="sldNum" sz="quarter" idx="12"/>
          </p:nvPr>
        </p:nvSpPr>
        <p:spPr/>
        <p:txBody>
          <a:bodyPr/>
          <a:lstStyle>
            <a:lvl2pPr lvl="1">
              <a:defRPr sz="1400">
                <a:latin typeface="+mj-lt"/>
              </a:defRPr>
            </a:lvl2pPr>
          </a:lstStyle>
          <a:p>
            <a:pPr lvl="1">
              <a:defRPr/>
            </a:pPr>
            <a:fld id="{F3BF26C8-2D79-4691-BE80-2DAE92A90F44}" type="slidenum">
              <a:rPr lang="en-US" smtClean="0"/>
              <a:pPr lvl="1">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z="1400">
                <a:latin typeface="+mn-lt"/>
              </a:defRPr>
            </a:lvl1pPr>
          </a:lstStyle>
          <a:p>
            <a:pPr>
              <a:defRPr/>
            </a:pPr>
            <a:r>
              <a:rPr lang="en-US" smtClean="0"/>
              <a:t>(c) 2007 Jim Smith</a:t>
            </a:r>
            <a:endParaRPr lang="en-US" dirty="0"/>
          </a:p>
        </p:txBody>
      </p:sp>
      <p:sp>
        <p:nvSpPr>
          <p:cNvPr id="6" name="Slide Number Placeholder 5"/>
          <p:cNvSpPr>
            <a:spLocks noGrp="1"/>
          </p:cNvSpPr>
          <p:nvPr>
            <p:ph type="sldNum" sz="quarter" idx="12"/>
          </p:nvPr>
        </p:nvSpPr>
        <p:spPr/>
        <p:txBody>
          <a:bodyPr/>
          <a:lstStyle>
            <a:lvl2pPr lvl="1">
              <a:defRPr sz="1400">
                <a:latin typeface="+mn-lt"/>
              </a:defRPr>
            </a:lvl2pPr>
          </a:lstStyle>
          <a:p>
            <a:pPr lvl="1">
              <a:defRPr/>
            </a:pPr>
            <a:fld id="{7F0AC6B0-63F9-48DA-8403-50AF2CA0DF73}" type="slidenum">
              <a:rPr lang="en-US" smtClean="0"/>
              <a:pPr lvl="1">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230188"/>
            <a:ext cx="7789863" cy="14462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1371600"/>
            <a:ext cx="3808412"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371600"/>
            <a:ext cx="3808413"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idx="10"/>
          </p:nvPr>
        </p:nvSpPr>
        <p:spPr/>
        <p:txBody>
          <a:bodyPr/>
          <a:lstStyle>
            <a:lvl1pPr>
              <a:defRPr/>
            </a:lvl1pPr>
          </a:lstStyle>
          <a:p>
            <a:pPr>
              <a:defRPr/>
            </a:pPr>
            <a:endParaRPr lang="en-GB"/>
          </a:p>
        </p:txBody>
      </p:sp>
      <p:sp>
        <p:nvSpPr>
          <p:cNvPr id="6" name="Rectangle 5"/>
          <p:cNvSpPr>
            <a:spLocks noGrp="1" noChangeArrowheads="1"/>
          </p:cNvSpPr>
          <p:nvPr>
            <p:ph type="ftr" idx="11"/>
          </p:nvPr>
        </p:nvSpPr>
        <p:spPr/>
        <p:txBody>
          <a:bodyPr/>
          <a:lstStyle>
            <a:lvl1pPr>
              <a:defRPr sz="1400">
                <a:latin typeface="+mj-lt"/>
              </a:defRPr>
            </a:lvl1pPr>
          </a:lstStyle>
          <a:p>
            <a:pPr>
              <a:defRPr/>
            </a:pPr>
            <a:r>
              <a:rPr lang="en-GB" smtClean="0"/>
              <a:t>(c) 2007 Jim Smith</a:t>
            </a:r>
            <a:endParaRPr lang="en-GB" dirty="0"/>
          </a:p>
        </p:txBody>
      </p:sp>
      <p:sp>
        <p:nvSpPr>
          <p:cNvPr id="7" name="Slide Number Placeholder 5"/>
          <p:cNvSpPr>
            <a:spLocks noGrp="1"/>
          </p:cNvSpPr>
          <p:nvPr>
            <p:ph type="sldNum" sz="quarter" idx="12"/>
          </p:nvPr>
        </p:nvSpPr>
        <p:spPr>
          <a:xfrm>
            <a:off x="6553200" y="6356350"/>
            <a:ext cx="2133600" cy="365125"/>
          </a:xfrm>
        </p:spPr>
        <p:txBody>
          <a:bodyPr/>
          <a:lstStyle>
            <a:lvl2pPr lvl="1">
              <a:defRPr sz="1400">
                <a:latin typeface="+mn-lt"/>
              </a:defRPr>
            </a:lvl2pPr>
          </a:lstStyle>
          <a:p>
            <a:pPr lvl="1">
              <a:defRPr/>
            </a:pPr>
            <a:fld id="{7F0AC6B0-63F9-48DA-8403-50AF2CA0DF73}" type="slidenum">
              <a:rPr lang="en-US" smtClean="0"/>
              <a:pPr lvl="1">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47663"/>
            <a:ext cx="8637588" cy="6127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30200" y="1941513"/>
            <a:ext cx="402748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10088" y="1941513"/>
            <a:ext cx="4027487"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10088" y="4075113"/>
            <a:ext cx="4027487"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0" y="64008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2590800" y="6400800"/>
            <a:ext cx="4114800" cy="457200"/>
          </a:xfrm>
        </p:spPr>
        <p:txBody>
          <a:bodyPr/>
          <a:lstStyle>
            <a:lvl1pPr>
              <a:defRPr>
                <a:latin typeface="+mn-lt"/>
              </a:defRPr>
            </a:lvl1pPr>
          </a:lstStyle>
          <a:p>
            <a:r>
              <a:rPr lang="en-US" smtClean="0"/>
              <a:t>(c) 2007 Jim Smith</a:t>
            </a:r>
            <a:endParaRPr lang="en-US" dirty="0"/>
          </a:p>
        </p:txBody>
      </p:sp>
      <p:sp>
        <p:nvSpPr>
          <p:cNvPr id="9"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lvl2pPr lvl="1">
              <a:defRPr sz="1400">
                <a:latin typeface="+mn-lt"/>
              </a:defRPr>
            </a:lvl2pPr>
          </a:lstStyle>
          <a:p>
            <a:pPr marL="457200" marR="0" lvl="1" indent="0" algn="l" defTabSz="914400" rtl="0" eaLnBrk="1" fontAlgn="base" latinLnBrk="0" hangingPunct="1">
              <a:lnSpc>
                <a:spcPct val="100000"/>
              </a:lnSpc>
              <a:spcBef>
                <a:spcPct val="0"/>
              </a:spcBef>
              <a:spcAft>
                <a:spcPct val="0"/>
              </a:spcAft>
              <a:buClrTx/>
              <a:buSzTx/>
              <a:buFontTx/>
              <a:buNone/>
              <a:tabLst/>
              <a:defRPr/>
            </a:pPr>
            <a:fld id="{7F0AC6B0-63F9-48DA-8403-50AF2CA0DF73}" type="slidenum">
              <a:rPr kumimoji="0" lang="en-US" sz="1400" b="0" i="0" u="none" strike="noStrike" kern="1200" cap="none" spc="0" normalizeH="0" baseline="0" noProof="0" smtClean="0">
                <a:ln>
                  <a:noFill/>
                </a:ln>
                <a:solidFill>
                  <a:schemeClr val="tx1"/>
                </a:solidFill>
                <a:effectLst/>
                <a:uLnTx/>
                <a:uFillTx/>
                <a:latin typeface="+mn-lt"/>
                <a:ea typeface="+mn-ea"/>
                <a:cs typeface="+mn-cs"/>
              </a:rPr>
              <a:pPr marL="457200" marR="0" lvl="1" indent="0" algn="l"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lide Number Placeholder 5"/>
          <p:cNvSpPr>
            <a:spLocks noGrp="1"/>
          </p:cNvSpPr>
          <p:nvPr>
            <p:ph type="sldNum" sz="quarter" idx="12"/>
          </p:nvPr>
        </p:nvSpPr>
        <p:spPr>
          <a:xfrm>
            <a:off x="6858000" y="6400800"/>
            <a:ext cx="2133600" cy="365125"/>
          </a:xfrm>
        </p:spPr>
        <p:txBody>
          <a:bodyPr/>
          <a:lstStyle>
            <a:lvl2pPr lvl="1">
              <a:defRPr sz="1400">
                <a:latin typeface="+mn-lt"/>
              </a:defRPr>
            </a:lvl2pPr>
          </a:lstStyle>
          <a:p>
            <a:pPr lvl="1">
              <a:defRPr/>
            </a:pPr>
            <a:fld id="{7F0AC6B0-63F9-48DA-8403-50AF2CA0DF73}" type="slidenum">
              <a:rPr lang="en-US" smtClean="0"/>
              <a:pPr lvl="1">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z="1400">
                <a:latin typeface="+mn-lt"/>
              </a:defRPr>
            </a:lvl1pPr>
          </a:lstStyle>
          <a:p>
            <a:pPr>
              <a:defRPr/>
            </a:pPr>
            <a:r>
              <a:rPr lang="en-US" smtClean="0"/>
              <a:t>(c) 2007 Jim Smith</a:t>
            </a:r>
            <a:endParaRPr lang="en-US" dirty="0"/>
          </a:p>
        </p:txBody>
      </p:sp>
      <p:sp>
        <p:nvSpPr>
          <p:cNvPr id="6" name="Slide Number Placeholder 5"/>
          <p:cNvSpPr>
            <a:spLocks noGrp="1"/>
          </p:cNvSpPr>
          <p:nvPr>
            <p:ph type="sldNum" sz="quarter" idx="12"/>
          </p:nvPr>
        </p:nvSpPr>
        <p:spPr/>
        <p:txBody>
          <a:bodyPr/>
          <a:lstStyle>
            <a:lvl2pPr lvl="1">
              <a:defRPr sz="1400">
                <a:latin typeface="+mn-lt"/>
              </a:defRPr>
            </a:lvl2pPr>
          </a:lstStyle>
          <a:p>
            <a:pPr lvl="1">
              <a:defRPr/>
            </a:pPr>
            <a:fld id="{B7D98EED-01DC-4F7A-81CC-0C2386137B23}" type="slidenum">
              <a:rPr lang="en-US" smtClean="0"/>
              <a:pPr lvl="1">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z="1400">
                <a:latin typeface="+mn-lt"/>
              </a:defRPr>
            </a:lvl1pPr>
          </a:lstStyle>
          <a:p>
            <a:pPr>
              <a:defRPr/>
            </a:pPr>
            <a:r>
              <a:rPr lang="en-US" smtClean="0"/>
              <a:t>(c) 2007 Jim Smith</a:t>
            </a:r>
            <a:endParaRPr lang="en-US" dirty="0"/>
          </a:p>
        </p:txBody>
      </p:sp>
      <p:sp>
        <p:nvSpPr>
          <p:cNvPr id="6" name="Slide Number Placeholder 5"/>
          <p:cNvSpPr>
            <a:spLocks noGrp="1"/>
          </p:cNvSpPr>
          <p:nvPr>
            <p:ph type="sldNum" sz="quarter" idx="12"/>
          </p:nvPr>
        </p:nvSpPr>
        <p:spPr/>
        <p:txBody>
          <a:bodyPr/>
          <a:lstStyle>
            <a:lvl2pPr lvl="1">
              <a:defRPr sz="1400">
                <a:latin typeface="+mn-lt"/>
              </a:defRPr>
            </a:lvl2pPr>
          </a:lstStyle>
          <a:p>
            <a:pPr lvl="1">
              <a:defRPr/>
            </a:pPr>
            <a:fld id="{E6F366C9-D4CC-415E-95D4-F071CE049E23}" type="slidenum">
              <a:rPr lang="en-US" smtClean="0"/>
              <a:pPr lvl="1">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sz="1400">
                <a:latin typeface="+mj-lt"/>
              </a:defRPr>
            </a:lvl1pPr>
          </a:lstStyle>
          <a:p>
            <a:pPr>
              <a:defRPr/>
            </a:pPr>
            <a:r>
              <a:rPr lang="en-US" smtClean="0"/>
              <a:t>(c) 2007 Jim Smith</a:t>
            </a:r>
            <a:endParaRPr lang="en-US" dirty="0"/>
          </a:p>
        </p:txBody>
      </p:sp>
      <p:sp>
        <p:nvSpPr>
          <p:cNvPr id="7" name="Slide Number Placeholder 6"/>
          <p:cNvSpPr>
            <a:spLocks noGrp="1"/>
          </p:cNvSpPr>
          <p:nvPr>
            <p:ph type="sldNum" sz="quarter" idx="12"/>
          </p:nvPr>
        </p:nvSpPr>
        <p:spPr/>
        <p:txBody>
          <a:bodyPr/>
          <a:lstStyle>
            <a:lvl2pPr lvl="1">
              <a:defRPr sz="1400">
                <a:latin typeface="+mj-lt"/>
              </a:defRPr>
            </a:lvl2pPr>
          </a:lstStyle>
          <a:p>
            <a:pPr lvl="1">
              <a:defRPr/>
            </a:pPr>
            <a:fld id="{F56776D2-DF16-484B-BE4A-8EC11F6ECF32}" type="slidenum">
              <a:rPr lang="en-US" smtClean="0"/>
              <a:pPr lvl="1">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sz="1400">
                <a:latin typeface="+mj-lt"/>
              </a:defRPr>
            </a:lvl1pPr>
          </a:lstStyle>
          <a:p>
            <a:pPr>
              <a:defRPr/>
            </a:pPr>
            <a:r>
              <a:rPr lang="en-US" smtClean="0"/>
              <a:t>(c) 2007 Jim Smith</a:t>
            </a:r>
            <a:endParaRPr lang="en-US" dirty="0"/>
          </a:p>
        </p:txBody>
      </p:sp>
      <p:sp>
        <p:nvSpPr>
          <p:cNvPr id="9" name="Slide Number Placeholder 8"/>
          <p:cNvSpPr>
            <a:spLocks noGrp="1"/>
          </p:cNvSpPr>
          <p:nvPr>
            <p:ph type="sldNum" sz="quarter" idx="12"/>
          </p:nvPr>
        </p:nvSpPr>
        <p:spPr/>
        <p:txBody>
          <a:bodyPr/>
          <a:lstStyle>
            <a:lvl2pPr lvl="1">
              <a:defRPr sz="1400">
                <a:latin typeface="+mj-lt"/>
              </a:defRPr>
            </a:lvl2pPr>
          </a:lstStyle>
          <a:p>
            <a:pPr lvl="1">
              <a:defRPr/>
            </a:pPr>
            <a:fld id="{A7EFA2AD-CC77-4CAB-8E9F-866C3185B565}" type="slidenum">
              <a:rPr lang="en-US" smtClean="0"/>
              <a:pPr lvl="1">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sz="1400">
                <a:latin typeface="+mj-lt"/>
              </a:defRPr>
            </a:lvl1pPr>
          </a:lstStyle>
          <a:p>
            <a:pPr>
              <a:defRPr/>
            </a:pPr>
            <a:r>
              <a:rPr lang="en-US" smtClean="0"/>
              <a:t>(c) 2007 Jim Smith</a:t>
            </a:r>
            <a:endParaRPr lang="en-US" dirty="0"/>
          </a:p>
        </p:txBody>
      </p:sp>
      <p:sp>
        <p:nvSpPr>
          <p:cNvPr id="5" name="Slide Number Placeholder 4"/>
          <p:cNvSpPr>
            <a:spLocks noGrp="1"/>
          </p:cNvSpPr>
          <p:nvPr>
            <p:ph type="sldNum" sz="quarter" idx="12"/>
          </p:nvPr>
        </p:nvSpPr>
        <p:spPr/>
        <p:txBody>
          <a:bodyPr/>
          <a:lstStyle>
            <a:lvl2pPr lvl="1">
              <a:defRPr sz="1400">
                <a:latin typeface="+mj-lt"/>
              </a:defRPr>
            </a:lvl2pPr>
          </a:lstStyle>
          <a:p>
            <a:pPr lvl="1">
              <a:defRPr/>
            </a:pPr>
            <a:fld id="{B0895F60-44AD-4293-80E5-63F07AC6B0F8}" type="slidenum">
              <a:rPr lang="en-US" smtClean="0"/>
              <a:pPr lvl="1">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sz="1400">
                <a:latin typeface="+mj-lt"/>
              </a:defRPr>
            </a:lvl1pPr>
          </a:lstStyle>
          <a:p>
            <a:pPr>
              <a:defRPr/>
            </a:pPr>
            <a:r>
              <a:rPr lang="en-US" smtClean="0"/>
              <a:t>(c) 2007 Jim Smith</a:t>
            </a:r>
            <a:endParaRPr lang="en-US" dirty="0"/>
          </a:p>
        </p:txBody>
      </p:sp>
      <p:sp>
        <p:nvSpPr>
          <p:cNvPr id="4" name="Slide Number Placeholder 3"/>
          <p:cNvSpPr>
            <a:spLocks noGrp="1"/>
          </p:cNvSpPr>
          <p:nvPr>
            <p:ph type="sldNum" sz="quarter" idx="12"/>
          </p:nvPr>
        </p:nvSpPr>
        <p:spPr/>
        <p:txBody>
          <a:bodyPr/>
          <a:lstStyle>
            <a:lvl2pPr lvl="1">
              <a:defRPr sz="1400">
                <a:latin typeface="+mj-lt"/>
              </a:defRPr>
            </a:lvl2pPr>
          </a:lstStyle>
          <a:p>
            <a:pPr lvl="1">
              <a:defRPr/>
            </a:pPr>
            <a:fld id="{B60C9B40-9849-40A8-9DCE-C84758DDEB38}" type="slidenum">
              <a:rPr lang="en-US" smtClean="0"/>
              <a:pPr lvl="1">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sz="1400">
                <a:latin typeface="+mj-lt"/>
              </a:defRPr>
            </a:lvl1pPr>
          </a:lstStyle>
          <a:p>
            <a:pPr>
              <a:defRPr/>
            </a:pPr>
            <a:r>
              <a:rPr lang="en-US" smtClean="0"/>
              <a:t>(c) 2007 Jim Smith</a:t>
            </a:r>
            <a:endParaRPr lang="en-US" dirty="0"/>
          </a:p>
        </p:txBody>
      </p:sp>
      <p:sp>
        <p:nvSpPr>
          <p:cNvPr id="7" name="Slide Number Placeholder 6"/>
          <p:cNvSpPr>
            <a:spLocks noGrp="1"/>
          </p:cNvSpPr>
          <p:nvPr>
            <p:ph type="sldNum" sz="quarter" idx="12"/>
          </p:nvPr>
        </p:nvSpPr>
        <p:spPr/>
        <p:txBody>
          <a:bodyPr/>
          <a:lstStyle>
            <a:lvl2pPr lvl="1">
              <a:defRPr sz="1400">
                <a:latin typeface="+mj-lt"/>
              </a:defRPr>
            </a:lvl2pPr>
          </a:lstStyle>
          <a:p>
            <a:pPr lvl="1">
              <a:defRPr/>
            </a:pPr>
            <a:fld id="{7DA56790-379A-40E4-97DB-B4B7B566CD40}" type="slidenum">
              <a:rPr lang="en-US" smtClean="0"/>
              <a:pPr lvl="1">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sz="1400">
                <a:latin typeface="+mj-lt"/>
              </a:defRPr>
            </a:lvl1pPr>
          </a:lstStyle>
          <a:p>
            <a:pPr>
              <a:defRPr/>
            </a:pPr>
            <a:r>
              <a:rPr lang="en-US" smtClean="0"/>
              <a:t>(c) 2007 Jim Smith</a:t>
            </a:r>
            <a:endParaRPr lang="en-US" dirty="0"/>
          </a:p>
        </p:txBody>
      </p:sp>
      <p:sp>
        <p:nvSpPr>
          <p:cNvPr id="7" name="Slide Number Placeholder 6"/>
          <p:cNvSpPr>
            <a:spLocks noGrp="1"/>
          </p:cNvSpPr>
          <p:nvPr>
            <p:ph type="sldNum" sz="quarter" idx="12"/>
          </p:nvPr>
        </p:nvSpPr>
        <p:spPr/>
        <p:txBody>
          <a:bodyPr/>
          <a:lstStyle>
            <a:lvl2pPr lvl="1">
              <a:defRPr sz="1400">
                <a:latin typeface="+mj-lt"/>
              </a:defRPr>
            </a:lvl2pPr>
          </a:lstStyle>
          <a:p>
            <a:pPr lvl="1">
              <a:defRPr/>
            </a:pPr>
            <a:fld id="{690DEA61-CE9A-4DAE-9729-845BD7C894DD}" type="slidenum">
              <a:rPr lang="en-US" smtClean="0"/>
              <a:pPr lvl="1">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tint val="75000"/>
                  </a:schemeClr>
                </a:solidFill>
                <a:latin typeface="+mj-lt"/>
              </a:defRPr>
            </a:lvl1pPr>
          </a:lstStyle>
          <a:p>
            <a:pPr>
              <a:defRPr/>
            </a:pPr>
            <a:r>
              <a:rPr lang="en-US" smtClean="0"/>
              <a:t>(c) 2007 Jim Smith</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vl2pPr lvl="1">
              <a:defRPr sz="1400">
                <a:latin typeface="+mj-lt"/>
              </a:defRPr>
            </a:lvl2pPr>
          </a:lstStyle>
          <a:p>
            <a:pPr lvl="1">
              <a:defRPr/>
            </a:pPr>
            <a:fld id="{8BDD44FB-66B3-4163-8804-8208DF6BD635}" type="slidenum">
              <a:rPr lang="en-US" smtClean="0"/>
              <a:pPr lvl="1">
                <a:defRPr/>
              </a:pPr>
              <a:t>‹#›</a:t>
            </a:fld>
            <a:endParaRPr lang="en-US" dirty="0"/>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Lst>
  <p:transition/>
  <p:hf hdr="0" dt="0"/>
  <p:txStyles>
    <p:titleStyle>
      <a:lvl1pPr algn="ctr" rtl="0" eaLnBrk="0" fontAlgn="base" hangingPunct="0">
        <a:spcBef>
          <a:spcPct val="0"/>
        </a:spcBef>
        <a:spcAft>
          <a:spcPct val="0"/>
        </a:spcAft>
        <a:defRPr sz="4400" b="0" i="0" u="none"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0" i="0" u="none"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685800" y="533400"/>
            <a:ext cx="7772400" cy="1470025"/>
          </a:xfrm>
        </p:spPr>
        <p:txBody>
          <a:bodyPr/>
          <a:lstStyle/>
          <a:p>
            <a:pPr eaLnBrk="1" hangingPunct="1"/>
            <a:r>
              <a:rPr lang="en-US" smtClean="0"/>
              <a:t>ECE/CS 757: Advanced  Computer Architecture II</a:t>
            </a:r>
          </a:p>
        </p:txBody>
      </p:sp>
      <p:sp>
        <p:nvSpPr>
          <p:cNvPr id="4101" name="Rectangle 5"/>
          <p:cNvSpPr>
            <a:spLocks noGrp="1" noChangeArrowheads="1"/>
          </p:cNvSpPr>
          <p:nvPr>
            <p:ph type="subTitle" idx="1"/>
          </p:nvPr>
        </p:nvSpPr>
        <p:spPr>
          <a:xfrm>
            <a:off x="2438400" y="2085975"/>
            <a:ext cx="6629400" cy="4086225"/>
          </a:xfrm>
        </p:spPr>
        <p:txBody>
          <a:bodyPr rtlCol="0">
            <a:normAutofit lnSpcReduction="10000"/>
          </a:bodyPr>
          <a:lstStyle/>
          <a:p>
            <a:pPr eaLnBrk="1" fontAlgn="auto" hangingPunct="1">
              <a:spcAft>
                <a:spcPts val="0"/>
              </a:spcAft>
              <a:defRPr/>
            </a:pPr>
            <a:r>
              <a:rPr lang="en-US" dirty="0" err="1" smtClean="0"/>
              <a:t>Instructor:Mikko</a:t>
            </a:r>
            <a:r>
              <a:rPr lang="en-US" dirty="0" smtClean="0"/>
              <a:t> H </a:t>
            </a:r>
            <a:r>
              <a:rPr lang="en-US" dirty="0" err="1" smtClean="0"/>
              <a:t>Lipasti</a:t>
            </a:r>
            <a:endParaRPr lang="en-US" dirty="0" smtClean="0"/>
          </a:p>
          <a:p>
            <a:pPr eaLnBrk="1" fontAlgn="auto" hangingPunct="1">
              <a:spcAft>
                <a:spcPts val="0"/>
              </a:spcAft>
              <a:defRPr/>
            </a:pPr>
            <a:endParaRPr lang="en-US" dirty="0" smtClean="0"/>
          </a:p>
          <a:p>
            <a:pPr eaLnBrk="1" fontAlgn="auto" hangingPunct="1">
              <a:spcAft>
                <a:spcPts val="0"/>
              </a:spcAft>
              <a:defRPr/>
            </a:pPr>
            <a:r>
              <a:rPr lang="en-US" dirty="0" smtClean="0"/>
              <a:t>Spring </a:t>
            </a:r>
            <a:r>
              <a:rPr lang="en-US" dirty="0" smtClean="0"/>
              <a:t>2017</a:t>
            </a:r>
            <a:endParaRPr lang="en-US" dirty="0" smtClean="0"/>
          </a:p>
          <a:p>
            <a:pPr eaLnBrk="1" fontAlgn="auto" hangingPunct="1">
              <a:spcAft>
                <a:spcPts val="0"/>
              </a:spcAft>
              <a:defRPr/>
            </a:pPr>
            <a:r>
              <a:rPr lang="en-US" dirty="0" smtClean="0"/>
              <a:t>University of Wisconsin-Madison</a:t>
            </a:r>
          </a:p>
          <a:p>
            <a:pPr eaLnBrk="1" fontAlgn="auto" hangingPunct="1">
              <a:spcAft>
                <a:spcPts val="0"/>
              </a:spcAft>
              <a:defRPr/>
            </a:pPr>
            <a:endParaRPr lang="en-US" dirty="0" smtClean="0"/>
          </a:p>
          <a:p>
            <a:pPr eaLnBrk="1" fontAlgn="auto" hangingPunct="1">
              <a:spcAft>
                <a:spcPts val="0"/>
              </a:spcAft>
              <a:buFont typeface="Arial" charset="0"/>
              <a:buNone/>
              <a:defRPr/>
            </a:pPr>
            <a:r>
              <a:rPr lang="en-US" sz="2400" dirty="0"/>
              <a:t>Lecture notes based on slides created by John </a:t>
            </a:r>
            <a:r>
              <a:rPr lang="en-US" sz="2400" dirty="0" err="1"/>
              <a:t>Shen</a:t>
            </a:r>
            <a:r>
              <a:rPr lang="en-US" sz="2400" dirty="0"/>
              <a:t>, Mark Hill, David Wood, </a:t>
            </a:r>
            <a:r>
              <a:rPr lang="en-US" sz="2400" dirty="0" err="1"/>
              <a:t>Guri</a:t>
            </a:r>
            <a:r>
              <a:rPr lang="en-US" sz="2400" dirty="0"/>
              <a:t> </a:t>
            </a:r>
            <a:r>
              <a:rPr lang="en-US" sz="2400" dirty="0" err="1"/>
              <a:t>Sohi</a:t>
            </a:r>
            <a:r>
              <a:rPr lang="en-US" sz="2400" dirty="0"/>
              <a:t>, Jim Smith, Natalie Enright </a:t>
            </a:r>
            <a:r>
              <a:rPr lang="en-US" sz="2400" dirty="0" err="1"/>
              <a:t>Jerger</a:t>
            </a:r>
            <a:r>
              <a:rPr lang="en-US" sz="2400" dirty="0"/>
              <a:t>, Michel Dubois, </a:t>
            </a:r>
            <a:r>
              <a:rPr lang="en-US" sz="2400" dirty="0" err="1"/>
              <a:t>Murali</a:t>
            </a:r>
            <a:r>
              <a:rPr lang="en-US" sz="2400" dirty="0"/>
              <a:t> </a:t>
            </a:r>
            <a:r>
              <a:rPr lang="en-US" sz="2400" dirty="0" err="1"/>
              <a:t>Annavaram</a:t>
            </a:r>
            <a:r>
              <a:rPr lang="en-US" sz="2400" dirty="0"/>
              <a:t>, Per </a:t>
            </a:r>
            <a:r>
              <a:rPr lang="en-US" sz="2400" dirty="0" err="1"/>
              <a:t>Stenström</a:t>
            </a:r>
            <a:r>
              <a:rPr lang="en-US" sz="2400" dirty="0"/>
              <a:t> and probably others</a:t>
            </a:r>
          </a:p>
        </p:txBody>
      </p:sp>
    </p:spTree>
    <p:extLst>
      <p:ext uri="{BB962C8B-B14F-4D97-AF65-F5344CB8AC3E}">
        <p14:creationId xmlns:p14="http://schemas.microsoft.com/office/powerpoint/2010/main" val="31280856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Coordinating Work</a:t>
            </a:r>
          </a:p>
        </p:txBody>
      </p:sp>
      <p:sp>
        <p:nvSpPr>
          <p:cNvPr id="29699" name="Content Placeholder 2"/>
          <p:cNvSpPr>
            <a:spLocks noGrp="1"/>
          </p:cNvSpPr>
          <p:nvPr>
            <p:ph idx="1"/>
          </p:nvPr>
        </p:nvSpPr>
        <p:spPr>
          <a:xfrm>
            <a:off x="457200" y="1295400"/>
            <a:ext cx="8229600" cy="4830763"/>
          </a:xfrm>
        </p:spPr>
        <p:txBody>
          <a:bodyPr/>
          <a:lstStyle/>
          <a:p>
            <a:r>
              <a:rPr lang="en-US" sz="2800" dirty="0" smtClean="0"/>
              <a:t>Synchronization</a:t>
            </a:r>
          </a:p>
          <a:p>
            <a:pPr lvl="1"/>
            <a:r>
              <a:rPr lang="en-US" sz="2400" dirty="0" smtClean="0"/>
              <a:t>Some data somewhere is shared</a:t>
            </a:r>
          </a:p>
          <a:p>
            <a:pPr lvl="1"/>
            <a:r>
              <a:rPr lang="en-US" sz="2400" dirty="0" smtClean="0"/>
              <a:t>Coordinate/order updates and reads</a:t>
            </a:r>
          </a:p>
          <a:p>
            <a:pPr lvl="1"/>
            <a:r>
              <a:rPr lang="en-US" sz="2400" dirty="0" smtClean="0"/>
              <a:t>Otherwise </a:t>
            </a:r>
            <a:r>
              <a:rPr lang="en-US" sz="2400" dirty="0" smtClean="0">
                <a:sym typeface="Wingdings" pitchFamily="2" charset="2"/>
              </a:rPr>
              <a:t> chaos</a:t>
            </a:r>
          </a:p>
          <a:p>
            <a:r>
              <a:rPr lang="en-US" sz="2800" dirty="0" smtClean="0">
                <a:sym typeface="Wingdings" pitchFamily="2" charset="2"/>
              </a:rPr>
              <a:t>Traditionally: locks and mutual exclusion</a:t>
            </a:r>
          </a:p>
          <a:p>
            <a:pPr lvl="1"/>
            <a:r>
              <a:rPr lang="en-US" sz="2400" dirty="0" smtClean="0">
                <a:sym typeface="Wingdings" pitchFamily="2" charset="2"/>
              </a:rPr>
              <a:t>Hard to get right, even harder to tune for </a:t>
            </a:r>
            <a:r>
              <a:rPr lang="en-US" sz="2400" dirty="0" err="1" smtClean="0">
                <a:sym typeface="Wingdings" pitchFamily="2" charset="2"/>
              </a:rPr>
              <a:t>perf</a:t>
            </a:r>
            <a:r>
              <a:rPr lang="en-US" sz="2400" dirty="0" smtClean="0">
                <a:sym typeface="Wingdings" pitchFamily="2" charset="2"/>
              </a:rPr>
              <a:t>.</a:t>
            </a:r>
          </a:p>
          <a:p>
            <a:r>
              <a:rPr lang="en-US" altLang="en-US" sz="2800" dirty="0">
                <a:sym typeface="Wingdings" pitchFamily="2" charset="2"/>
              </a:rPr>
              <a:t>Research to reality: Transactional Memory</a:t>
            </a:r>
          </a:p>
          <a:p>
            <a:pPr lvl="1"/>
            <a:r>
              <a:rPr lang="en-US" altLang="en-US" sz="2400" dirty="0">
                <a:sym typeface="Wingdings" pitchFamily="2" charset="2"/>
              </a:rPr>
              <a:t>Programmer: Declare potential conflict</a:t>
            </a:r>
          </a:p>
          <a:p>
            <a:pPr lvl="1"/>
            <a:r>
              <a:rPr lang="en-US" altLang="en-US" sz="2400" dirty="0">
                <a:sym typeface="Wingdings" pitchFamily="2" charset="2"/>
              </a:rPr>
              <a:t>Hardware and/or software: speculate &amp; check</a:t>
            </a:r>
          </a:p>
          <a:p>
            <a:pPr lvl="1"/>
            <a:r>
              <a:rPr lang="en-US" altLang="en-US" sz="2400" dirty="0">
                <a:sym typeface="Wingdings" pitchFamily="2" charset="2"/>
              </a:rPr>
              <a:t>Commit or roll back and retry</a:t>
            </a:r>
          </a:p>
          <a:p>
            <a:pPr lvl="1"/>
            <a:r>
              <a:rPr lang="en-US" altLang="en-US" sz="2400" dirty="0">
                <a:sym typeface="Wingdings" pitchFamily="2" charset="2"/>
              </a:rPr>
              <a:t>IBM, Intel, others, now support in </a:t>
            </a:r>
            <a:r>
              <a:rPr lang="en-US" altLang="en-US" sz="2400" dirty="0" smtClean="0">
                <a:sym typeface="Wingdings" pitchFamily="2" charset="2"/>
              </a:rPr>
              <a:t>HW</a:t>
            </a:r>
            <a:endParaRPr lang="en-US" altLang="en-US" sz="2400" dirty="0"/>
          </a:p>
        </p:txBody>
      </p:sp>
      <p:sp>
        <p:nvSpPr>
          <p:cNvPr id="8" name="Slide Number Placeholder 7"/>
          <p:cNvSpPr>
            <a:spLocks noGrp="1"/>
          </p:cNvSpPr>
          <p:nvPr>
            <p:ph type="sldNum" sz="quarter" idx="12"/>
          </p:nvPr>
        </p:nvSpPr>
        <p:spPr/>
        <p:txBody>
          <a:bodyPr/>
          <a:lstStyle/>
          <a:p>
            <a:pPr lvl="1">
              <a:defRPr/>
            </a:pPr>
            <a:fld id="{B7D98EED-01DC-4F7A-81CC-0C2386137B23}" type="slidenum">
              <a:rPr lang="en-US" smtClean="0"/>
              <a:pPr lvl="1">
                <a:defRPr/>
              </a:pPr>
              <a:t>10</a:t>
            </a:fld>
            <a:endParaRPr lang="en-US" dirty="0"/>
          </a:p>
        </p:txBody>
      </p:sp>
      <p:sp>
        <p:nvSpPr>
          <p:cNvPr id="9" name="Footer Placeholder 8"/>
          <p:cNvSpPr>
            <a:spLocks noGrp="1"/>
          </p:cNvSpPr>
          <p:nvPr>
            <p:ph type="ftr" sz="quarter" idx="11"/>
          </p:nvPr>
        </p:nvSpPr>
        <p:spPr/>
        <p:txBody>
          <a:bodyPr/>
          <a:lstStyle/>
          <a:p>
            <a:pPr>
              <a:defRPr/>
            </a:pPr>
            <a:r>
              <a:rPr lang="en-US" smtClean="0"/>
              <a:t>Mikko Lipasti-University of Wisconsin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Expressing Parallelism</a:t>
            </a:r>
          </a:p>
        </p:txBody>
      </p:sp>
      <p:sp>
        <p:nvSpPr>
          <p:cNvPr id="29699" name="Content Placeholder 2"/>
          <p:cNvSpPr>
            <a:spLocks noGrp="1"/>
          </p:cNvSpPr>
          <p:nvPr>
            <p:ph idx="1"/>
          </p:nvPr>
        </p:nvSpPr>
        <p:spPr>
          <a:xfrm>
            <a:off x="457200" y="1295400"/>
            <a:ext cx="8229600" cy="4830763"/>
          </a:xfrm>
        </p:spPr>
        <p:txBody>
          <a:bodyPr/>
          <a:lstStyle/>
          <a:p>
            <a:r>
              <a:rPr lang="en-US" sz="2800" dirty="0" smtClean="0"/>
              <a:t>SIMD – </a:t>
            </a:r>
            <a:r>
              <a:rPr lang="en-US" sz="2800" dirty="0" smtClean="0"/>
              <a:t>introduced by Cray-1 vector supercomputer</a:t>
            </a:r>
            <a:endParaRPr lang="en-US" sz="2800" dirty="0" smtClean="0"/>
          </a:p>
          <a:p>
            <a:pPr lvl="1"/>
            <a:r>
              <a:rPr lang="en-US" sz="2400" dirty="0" smtClean="0"/>
              <a:t>MMX, SSE/SSE2/SSE3/SSE4, AVX at small scale</a:t>
            </a:r>
          </a:p>
          <a:p>
            <a:r>
              <a:rPr lang="en-US" sz="2800" dirty="0" smtClean="0"/>
              <a:t>SPMD or SIMT – GPGPU model (later)</a:t>
            </a:r>
          </a:p>
          <a:p>
            <a:pPr lvl="1"/>
            <a:r>
              <a:rPr lang="en-US" sz="2400" dirty="0" smtClean="0"/>
              <a:t>All processors execute same program on disjoint data</a:t>
            </a:r>
          </a:p>
          <a:p>
            <a:pPr lvl="1"/>
            <a:r>
              <a:rPr lang="en-US" sz="2400" dirty="0" smtClean="0"/>
              <a:t>Loose synchronization vs. rigid lockstep of SIMD</a:t>
            </a:r>
          </a:p>
          <a:p>
            <a:r>
              <a:rPr lang="en-US" sz="2800" dirty="0" smtClean="0"/>
              <a:t>MIMD – most general (this lecture)</a:t>
            </a:r>
          </a:p>
          <a:p>
            <a:pPr lvl="1"/>
            <a:r>
              <a:rPr lang="en-US" sz="2400" dirty="0" smtClean="0"/>
              <a:t>Each processor executes its own program</a:t>
            </a:r>
          </a:p>
          <a:p>
            <a:r>
              <a:rPr lang="en-US" dirty="0" smtClean="0"/>
              <a:t>Expressed through standard interfaces</a:t>
            </a:r>
          </a:p>
          <a:p>
            <a:pPr lvl="1"/>
            <a:r>
              <a:rPr lang="en-US" dirty="0" smtClean="0"/>
              <a:t>API, ABI, ISA</a:t>
            </a:r>
          </a:p>
        </p:txBody>
      </p:sp>
      <p:sp>
        <p:nvSpPr>
          <p:cNvPr id="8" name="Slide Number Placeholder 7"/>
          <p:cNvSpPr>
            <a:spLocks noGrp="1"/>
          </p:cNvSpPr>
          <p:nvPr>
            <p:ph type="sldNum" sz="quarter" idx="12"/>
          </p:nvPr>
        </p:nvSpPr>
        <p:spPr/>
        <p:txBody>
          <a:bodyPr/>
          <a:lstStyle/>
          <a:p>
            <a:pPr lvl="1">
              <a:defRPr/>
            </a:pPr>
            <a:fld id="{B7D98EED-01DC-4F7A-81CC-0C2386137B23}" type="slidenum">
              <a:rPr lang="en-US" smtClean="0"/>
              <a:pPr lvl="1">
                <a:defRPr/>
              </a:pPr>
              <a:t>11</a:t>
            </a:fld>
            <a:endParaRPr lang="en-US" dirty="0"/>
          </a:p>
        </p:txBody>
      </p:sp>
      <p:sp>
        <p:nvSpPr>
          <p:cNvPr id="9" name="Footer Placeholder 8"/>
          <p:cNvSpPr>
            <a:spLocks noGrp="1"/>
          </p:cNvSpPr>
          <p:nvPr>
            <p:ph type="ftr" sz="quarter" idx="11"/>
          </p:nvPr>
        </p:nvSpPr>
        <p:spPr/>
        <p:txBody>
          <a:bodyPr/>
          <a:lstStyle/>
          <a:p>
            <a:pPr>
              <a:defRPr/>
            </a:pPr>
            <a:r>
              <a:rPr lang="en-US" smtClean="0"/>
              <a:t>Mikko Lipasti-University of Wisconsin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698" name="Rectangle 2"/>
          <p:cNvSpPr>
            <a:spLocks noGrp="1" noChangeArrowheads="1"/>
          </p:cNvSpPr>
          <p:nvPr>
            <p:ph type="title"/>
          </p:nvPr>
        </p:nvSpPr>
        <p:spPr/>
        <p:txBody>
          <a:bodyPr/>
          <a:lstStyle/>
          <a:p>
            <a:pPr defTabSz="914400"/>
            <a:r>
              <a:rPr lang="en-US"/>
              <a:t>MP Interfaces</a:t>
            </a:r>
          </a:p>
        </p:txBody>
      </p:sp>
      <p:sp>
        <p:nvSpPr>
          <p:cNvPr id="925699" name="Rectangle 3"/>
          <p:cNvSpPr>
            <a:spLocks noGrp="1" noChangeArrowheads="1"/>
          </p:cNvSpPr>
          <p:nvPr>
            <p:ph type="body" sz="half" idx="1"/>
          </p:nvPr>
        </p:nvSpPr>
        <p:spPr>
          <a:xfrm>
            <a:off x="330200" y="1219200"/>
            <a:ext cx="8128000" cy="4114800"/>
          </a:xfrm>
        </p:spPr>
        <p:txBody>
          <a:bodyPr/>
          <a:lstStyle/>
          <a:p>
            <a:pPr marL="285750" indent="-285750" defTabSz="914400"/>
            <a:r>
              <a:rPr lang="en-US" sz="2500" i="1" dirty="0"/>
              <a:t>Levels of abstraction </a:t>
            </a:r>
            <a:r>
              <a:rPr lang="en-US" sz="2500" dirty="0"/>
              <a:t>enable complex system designs (such as MP computers</a:t>
            </a:r>
            <a:r>
              <a:rPr lang="en-US" sz="2500" dirty="0" smtClean="0"/>
              <a:t>)</a:t>
            </a:r>
          </a:p>
          <a:p>
            <a:pPr marL="285750" indent="-285750" defTabSz="914400"/>
            <a:r>
              <a:rPr lang="en-US" sz="2500" dirty="0" smtClean="0"/>
              <a:t>Fairly natural extensions of </a:t>
            </a:r>
            <a:r>
              <a:rPr lang="en-US" sz="2500" dirty="0" err="1" smtClean="0"/>
              <a:t>uniprocessor</a:t>
            </a:r>
            <a:r>
              <a:rPr lang="en-US" sz="2500" dirty="0" smtClean="0"/>
              <a:t> model</a:t>
            </a:r>
          </a:p>
          <a:p>
            <a:pPr marL="685800" lvl="1"/>
            <a:r>
              <a:rPr lang="en-US" sz="2100" dirty="0" smtClean="0"/>
              <a:t>Historical evolution</a:t>
            </a:r>
            <a:endParaRPr lang="en-US" sz="2100" dirty="0"/>
          </a:p>
          <a:p>
            <a:pPr marL="285750" indent="-285750" defTabSz="914400">
              <a:buFont typeface="Wingdings" pitchFamily="2" charset="2"/>
              <a:buNone/>
            </a:pPr>
            <a:endParaRPr lang="en-US" sz="2100" dirty="0">
              <a:solidFill>
                <a:srgbClr val="000099"/>
              </a:solidFill>
            </a:endParaRPr>
          </a:p>
        </p:txBody>
      </p:sp>
      <p:pic>
        <p:nvPicPr>
          <p:cNvPr id="925702" name="Picture 6" descr="Architectures"/>
          <p:cNvPicPr>
            <a:picLocks noGrp="1" noChangeAspect="1" noChangeArrowheads="1"/>
          </p:cNvPicPr>
          <p:nvPr>
            <p:ph sz="half" idx="2"/>
          </p:nvPr>
        </p:nvPicPr>
        <p:blipFill>
          <a:blip r:embed="rId2" cstate="print"/>
          <a:srcRect/>
          <a:stretch>
            <a:fillRect/>
          </a:stretch>
        </p:blipFill>
        <p:spPr>
          <a:xfrm>
            <a:off x="2133600" y="2971800"/>
            <a:ext cx="4724400" cy="3322638"/>
          </a:xfrm>
          <a:no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12</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
          <p:cNvSpPr>
            <a:spLocks noGrp="1" noChangeArrowheads="1"/>
          </p:cNvSpPr>
          <p:nvPr>
            <p:ph type="title"/>
          </p:nvPr>
        </p:nvSpPr>
        <p:spPr/>
        <p:txBody>
          <a:bodyPr/>
          <a:lstStyle/>
          <a:p>
            <a:pPr defTabSz="914400"/>
            <a:r>
              <a:rPr lang="en-US"/>
              <a:t>Programming Models</a:t>
            </a:r>
          </a:p>
        </p:txBody>
      </p:sp>
      <p:sp>
        <p:nvSpPr>
          <p:cNvPr id="933891" name="Rectangle 3"/>
          <p:cNvSpPr>
            <a:spLocks noGrp="1" noChangeArrowheads="1"/>
          </p:cNvSpPr>
          <p:nvPr>
            <p:ph type="body" sz="half" idx="1"/>
          </p:nvPr>
        </p:nvSpPr>
        <p:spPr>
          <a:xfrm>
            <a:off x="304800" y="1219200"/>
            <a:ext cx="8612188" cy="5257800"/>
          </a:xfrm>
        </p:spPr>
        <p:txBody>
          <a:bodyPr/>
          <a:lstStyle/>
          <a:p>
            <a:pPr marL="285750" indent="-285750" defTabSz="914400">
              <a:lnSpc>
                <a:spcPct val="90000"/>
              </a:lnSpc>
            </a:pPr>
            <a:r>
              <a:rPr lang="en-US" sz="2500"/>
              <a:t>High level paradigm for expressing an algorithm</a:t>
            </a:r>
          </a:p>
          <a:p>
            <a:pPr marL="685800" lvl="1" indent="-228600" defTabSz="914400">
              <a:lnSpc>
                <a:spcPct val="90000"/>
              </a:lnSpc>
            </a:pPr>
            <a:r>
              <a:rPr lang="en-US" sz="2100">
                <a:solidFill>
                  <a:srgbClr val="000099"/>
                </a:solidFill>
              </a:rPr>
              <a:t>Examples:</a:t>
            </a:r>
          </a:p>
          <a:p>
            <a:pPr marL="1143000" lvl="2" indent="-228600" defTabSz="914400">
              <a:lnSpc>
                <a:spcPct val="90000"/>
              </a:lnSpc>
            </a:pPr>
            <a:r>
              <a:rPr lang="en-US" sz="2100">
                <a:solidFill>
                  <a:srgbClr val="000099"/>
                </a:solidFill>
              </a:rPr>
              <a:t>Functional</a:t>
            </a:r>
          </a:p>
          <a:p>
            <a:pPr marL="1143000" lvl="2" indent="-228600" defTabSz="914400">
              <a:lnSpc>
                <a:spcPct val="90000"/>
              </a:lnSpc>
            </a:pPr>
            <a:r>
              <a:rPr lang="en-US" sz="2100">
                <a:solidFill>
                  <a:srgbClr val="000099"/>
                </a:solidFill>
              </a:rPr>
              <a:t>Sequential, procedural</a:t>
            </a:r>
          </a:p>
          <a:p>
            <a:pPr marL="1143000" lvl="2" indent="-228600" defTabSz="914400">
              <a:lnSpc>
                <a:spcPct val="90000"/>
              </a:lnSpc>
            </a:pPr>
            <a:r>
              <a:rPr lang="en-US" sz="2100">
                <a:solidFill>
                  <a:srgbClr val="000099"/>
                </a:solidFill>
              </a:rPr>
              <a:t>Shared memory</a:t>
            </a:r>
          </a:p>
          <a:p>
            <a:pPr marL="1143000" lvl="2" indent="-228600" defTabSz="914400">
              <a:lnSpc>
                <a:spcPct val="90000"/>
              </a:lnSpc>
            </a:pPr>
            <a:r>
              <a:rPr lang="en-US" sz="2100">
                <a:solidFill>
                  <a:srgbClr val="000099"/>
                </a:solidFill>
              </a:rPr>
              <a:t>Message Passing</a:t>
            </a:r>
          </a:p>
          <a:p>
            <a:pPr marL="285750" indent="-285750" defTabSz="914400">
              <a:lnSpc>
                <a:spcPct val="90000"/>
              </a:lnSpc>
            </a:pPr>
            <a:r>
              <a:rPr lang="en-US" sz="2500"/>
              <a:t>Embodied in high level languages that support concurrent execution</a:t>
            </a:r>
          </a:p>
          <a:p>
            <a:pPr marL="685800" lvl="1" indent="-228600" defTabSz="914400">
              <a:lnSpc>
                <a:spcPct val="90000"/>
              </a:lnSpc>
            </a:pPr>
            <a:r>
              <a:rPr lang="en-US" sz="2100">
                <a:solidFill>
                  <a:srgbClr val="000099"/>
                </a:solidFill>
              </a:rPr>
              <a:t>Incorporated into HLL constructs</a:t>
            </a:r>
          </a:p>
          <a:p>
            <a:pPr marL="685800" lvl="1" indent="-228600" defTabSz="914400">
              <a:lnSpc>
                <a:spcPct val="90000"/>
              </a:lnSpc>
            </a:pPr>
            <a:r>
              <a:rPr lang="en-US" sz="2100">
                <a:solidFill>
                  <a:srgbClr val="000099"/>
                </a:solidFill>
              </a:rPr>
              <a:t>Incorporated as libraries added to existing sequential language</a:t>
            </a:r>
          </a:p>
          <a:p>
            <a:pPr marL="285750" indent="-285750" defTabSz="914400">
              <a:lnSpc>
                <a:spcPct val="90000"/>
              </a:lnSpc>
            </a:pPr>
            <a:r>
              <a:rPr lang="en-US" sz="2500"/>
              <a:t>Top level features:</a:t>
            </a:r>
          </a:p>
          <a:p>
            <a:pPr marL="685800" lvl="1" indent="-228600" defTabSz="914400">
              <a:lnSpc>
                <a:spcPct val="90000"/>
              </a:lnSpc>
            </a:pPr>
            <a:r>
              <a:rPr lang="en-US" sz="2100">
                <a:solidFill>
                  <a:srgbClr val="000099"/>
                </a:solidFill>
              </a:rPr>
              <a:t>For conventional models – shared memory, message passing</a:t>
            </a:r>
          </a:p>
          <a:p>
            <a:pPr marL="685800" lvl="1" indent="-228600" defTabSz="914400">
              <a:lnSpc>
                <a:spcPct val="90000"/>
              </a:lnSpc>
            </a:pPr>
            <a:r>
              <a:rPr lang="en-US" sz="2100">
                <a:solidFill>
                  <a:srgbClr val="000099"/>
                </a:solidFill>
              </a:rPr>
              <a:t>Multiple threads are conceptually visible to programmer</a:t>
            </a:r>
          </a:p>
          <a:p>
            <a:pPr marL="685800" lvl="1" indent="-228600" defTabSz="914400">
              <a:lnSpc>
                <a:spcPct val="90000"/>
              </a:lnSpc>
            </a:pPr>
            <a:r>
              <a:rPr lang="en-US" sz="2100">
                <a:solidFill>
                  <a:srgbClr val="000099"/>
                </a:solidFill>
              </a:rPr>
              <a:t>Communication/synchronization are visible to programmer</a:t>
            </a:r>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13</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4" name="Rectangle 2"/>
          <p:cNvSpPr>
            <a:spLocks noGrp="1" noChangeArrowheads="1"/>
          </p:cNvSpPr>
          <p:nvPr>
            <p:ph type="title"/>
          </p:nvPr>
        </p:nvSpPr>
        <p:spPr>
          <a:xfrm>
            <a:off x="1143000" y="155575"/>
            <a:ext cx="7789863" cy="1216025"/>
          </a:xfrm>
        </p:spPr>
        <p:txBody>
          <a:bodyPr/>
          <a:lstStyle/>
          <a:p>
            <a:pPr defTabSz="914400"/>
            <a:r>
              <a:rPr lang="en-US" dirty="0"/>
              <a:t>Application Programming Interface (API)</a:t>
            </a:r>
          </a:p>
        </p:txBody>
      </p:sp>
      <p:sp>
        <p:nvSpPr>
          <p:cNvPr id="986115" name="Rectangle 3"/>
          <p:cNvSpPr>
            <a:spLocks noGrp="1" noChangeArrowheads="1"/>
          </p:cNvSpPr>
          <p:nvPr>
            <p:ph type="body" sz="half" idx="1"/>
          </p:nvPr>
        </p:nvSpPr>
        <p:spPr>
          <a:xfrm>
            <a:off x="304800" y="1371600"/>
            <a:ext cx="8612188" cy="5105400"/>
          </a:xfrm>
        </p:spPr>
        <p:txBody>
          <a:bodyPr/>
          <a:lstStyle/>
          <a:p>
            <a:pPr marL="285750" indent="-285750" defTabSz="914400"/>
            <a:r>
              <a:rPr lang="en-US" sz="2500" dirty="0"/>
              <a:t>Interface where HLL programmer works</a:t>
            </a:r>
          </a:p>
          <a:p>
            <a:pPr marL="285750" indent="-285750" defTabSz="914400"/>
            <a:r>
              <a:rPr lang="en-US" sz="2500" dirty="0"/>
              <a:t>High level language plus libraries</a:t>
            </a:r>
          </a:p>
          <a:p>
            <a:pPr marL="685800" lvl="1" indent="-228600" defTabSz="914400"/>
            <a:r>
              <a:rPr lang="en-US" sz="2100" dirty="0">
                <a:solidFill>
                  <a:srgbClr val="000099"/>
                </a:solidFill>
              </a:rPr>
              <a:t>Individual libraries are sometimes referred to as an “API”</a:t>
            </a:r>
          </a:p>
          <a:p>
            <a:pPr marL="285750" indent="-285750" defTabSz="914400"/>
            <a:r>
              <a:rPr lang="en-US" sz="2500" dirty="0"/>
              <a:t>User level runtime software is often part of API implementation</a:t>
            </a:r>
          </a:p>
          <a:p>
            <a:pPr marL="685800" lvl="1" indent="-228600" defTabSz="914400"/>
            <a:r>
              <a:rPr lang="en-US" sz="2100" dirty="0">
                <a:solidFill>
                  <a:srgbClr val="000099"/>
                </a:solidFill>
              </a:rPr>
              <a:t>Executes procedures</a:t>
            </a:r>
          </a:p>
          <a:p>
            <a:pPr marL="685800" lvl="1" indent="-228600" defTabSz="914400"/>
            <a:r>
              <a:rPr lang="en-US" sz="2100" dirty="0">
                <a:solidFill>
                  <a:srgbClr val="000099"/>
                </a:solidFill>
              </a:rPr>
              <a:t>Manages user-level state</a:t>
            </a:r>
          </a:p>
          <a:p>
            <a:pPr marL="285750" indent="-285750" defTabSz="914400"/>
            <a:r>
              <a:rPr lang="en-US" sz="2500" dirty="0"/>
              <a:t>Examples:</a:t>
            </a:r>
          </a:p>
          <a:p>
            <a:pPr marL="685800" lvl="1" indent="-228600" defTabSz="914400"/>
            <a:r>
              <a:rPr lang="en-US" sz="2100" dirty="0">
                <a:solidFill>
                  <a:srgbClr val="000099"/>
                </a:solidFill>
              </a:rPr>
              <a:t>C and </a:t>
            </a:r>
            <a:r>
              <a:rPr lang="en-US" sz="2100" dirty="0" err="1">
                <a:solidFill>
                  <a:srgbClr val="000099"/>
                </a:solidFill>
              </a:rPr>
              <a:t>pthreads</a:t>
            </a:r>
            <a:endParaRPr lang="en-US" sz="2100" dirty="0">
              <a:solidFill>
                <a:srgbClr val="000099"/>
              </a:solidFill>
            </a:endParaRPr>
          </a:p>
          <a:p>
            <a:pPr marL="685800" lvl="1" indent="-228600" defTabSz="914400"/>
            <a:r>
              <a:rPr lang="en-US" sz="2100" dirty="0">
                <a:solidFill>
                  <a:srgbClr val="000099"/>
                </a:solidFill>
              </a:rPr>
              <a:t>FORTRAN and MPI</a:t>
            </a:r>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14</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a:lstStyle/>
          <a:p>
            <a:pPr defTabSz="914400"/>
            <a:r>
              <a:rPr lang="en-US"/>
              <a:t>Application Binary Interface (ABI)</a:t>
            </a:r>
          </a:p>
        </p:txBody>
      </p:sp>
      <p:sp>
        <p:nvSpPr>
          <p:cNvPr id="987139" name="Rectangle 3"/>
          <p:cNvSpPr>
            <a:spLocks noGrp="1" noChangeArrowheads="1"/>
          </p:cNvSpPr>
          <p:nvPr>
            <p:ph type="body" sz="half" idx="1"/>
          </p:nvPr>
        </p:nvSpPr>
        <p:spPr>
          <a:xfrm>
            <a:off x="304800" y="1219200"/>
            <a:ext cx="8612188" cy="5257800"/>
          </a:xfrm>
        </p:spPr>
        <p:txBody>
          <a:bodyPr/>
          <a:lstStyle/>
          <a:p>
            <a:pPr marL="285750" indent="-285750" defTabSz="914400"/>
            <a:r>
              <a:rPr lang="en-US" sz="2500"/>
              <a:t>Program in API is compiled to ABI</a:t>
            </a:r>
          </a:p>
          <a:p>
            <a:pPr marL="285750" indent="-285750" defTabSz="914400"/>
            <a:r>
              <a:rPr lang="en-US" sz="2500"/>
              <a:t>Consists of:</a:t>
            </a:r>
          </a:p>
          <a:p>
            <a:pPr marL="685800" lvl="1" indent="-228600" defTabSz="914400"/>
            <a:r>
              <a:rPr lang="en-US" sz="2100">
                <a:solidFill>
                  <a:srgbClr val="000099"/>
                </a:solidFill>
              </a:rPr>
              <a:t>OS call interface</a:t>
            </a:r>
          </a:p>
          <a:p>
            <a:pPr marL="685800" lvl="1" indent="-228600" defTabSz="914400"/>
            <a:r>
              <a:rPr lang="en-US" sz="2100">
                <a:solidFill>
                  <a:srgbClr val="000099"/>
                </a:solidFill>
              </a:rPr>
              <a:t>User level instructions (part of ISA)</a:t>
            </a:r>
          </a:p>
        </p:txBody>
      </p:sp>
      <p:pic>
        <p:nvPicPr>
          <p:cNvPr id="987140" name="Picture 4" descr="Architectures"/>
          <p:cNvPicPr>
            <a:picLocks noGrp="1" noChangeAspect="1" noChangeArrowheads="1"/>
          </p:cNvPicPr>
          <p:nvPr>
            <p:ph sz="half" idx="2"/>
          </p:nvPr>
        </p:nvPicPr>
        <p:blipFill>
          <a:blip r:embed="rId2" cstate="print"/>
          <a:srcRect/>
          <a:stretch>
            <a:fillRect/>
          </a:stretch>
        </p:blipFill>
        <p:spPr>
          <a:xfrm>
            <a:off x="1524000" y="2971800"/>
            <a:ext cx="4724400" cy="3322638"/>
          </a:xfrm>
          <a:no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15</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pPr defTabSz="914400"/>
            <a:r>
              <a:rPr lang="en-US"/>
              <a:t>Instruction Set Architecture (ISA)</a:t>
            </a:r>
          </a:p>
        </p:txBody>
      </p:sp>
      <p:sp>
        <p:nvSpPr>
          <p:cNvPr id="988163" name="Rectangle 3"/>
          <p:cNvSpPr>
            <a:spLocks noGrp="1" noChangeArrowheads="1"/>
          </p:cNvSpPr>
          <p:nvPr>
            <p:ph type="body" sz="half" idx="1"/>
          </p:nvPr>
        </p:nvSpPr>
        <p:spPr>
          <a:xfrm>
            <a:off x="304800" y="1219200"/>
            <a:ext cx="8612188" cy="5257800"/>
          </a:xfrm>
        </p:spPr>
        <p:txBody>
          <a:bodyPr/>
          <a:lstStyle/>
          <a:p>
            <a:pPr marL="285750" indent="-285750" defTabSz="914400"/>
            <a:r>
              <a:rPr lang="en-US" sz="2500" dirty="0"/>
              <a:t>Interface between hardware and software</a:t>
            </a:r>
          </a:p>
          <a:p>
            <a:pPr marL="685800" lvl="1" indent="-228600" defTabSz="914400"/>
            <a:r>
              <a:rPr lang="en-US" sz="2100" dirty="0">
                <a:solidFill>
                  <a:srgbClr val="000099"/>
                </a:solidFill>
              </a:rPr>
              <a:t>What the hardware implements</a:t>
            </a:r>
          </a:p>
          <a:p>
            <a:pPr marL="285750" indent="-285750" defTabSz="914400"/>
            <a:r>
              <a:rPr lang="en-US" sz="2500" dirty="0"/>
              <a:t>Architected state</a:t>
            </a:r>
          </a:p>
          <a:p>
            <a:pPr marL="685800" lvl="1" indent="-228600" defTabSz="914400"/>
            <a:r>
              <a:rPr lang="en-US" sz="2100" dirty="0">
                <a:solidFill>
                  <a:srgbClr val="000099"/>
                </a:solidFill>
              </a:rPr>
              <a:t>Registers</a:t>
            </a:r>
          </a:p>
          <a:p>
            <a:pPr marL="685800" lvl="1" indent="-228600" defTabSz="914400"/>
            <a:r>
              <a:rPr lang="en-US" sz="2100" dirty="0">
                <a:solidFill>
                  <a:srgbClr val="000099"/>
                </a:solidFill>
              </a:rPr>
              <a:t>Memory architecture</a:t>
            </a:r>
          </a:p>
          <a:p>
            <a:pPr marL="285750" indent="-285750" defTabSz="914400"/>
            <a:r>
              <a:rPr lang="en-US" sz="2500" dirty="0"/>
              <a:t>All instructions</a:t>
            </a:r>
          </a:p>
          <a:p>
            <a:pPr marL="685800" lvl="1" indent="-228600" defTabSz="914400"/>
            <a:r>
              <a:rPr lang="en-US" sz="2100" dirty="0" smtClean="0">
                <a:solidFill>
                  <a:srgbClr val="000099"/>
                </a:solidFill>
              </a:rPr>
              <a:t>May include parallel (SIMD) operations</a:t>
            </a:r>
          </a:p>
          <a:p>
            <a:pPr marL="685800" lvl="1" indent="-228600" defTabSz="914400"/>
            <a:r>
              <a:rPr lang="en-US" sz="2100" dirty="0" smtClean="0">
                <a:solidFill>
                  <a:srgbClr val="000099"/>
                </a:solidFill>
              </a:rPr>
              <a:t>Both </a:t>
            </a:r>
            <a:r>
              <a:rPr lang="en-US" sz="2100" dirty="0">
                <a:solidFill>
                  <a:srgbClr val="000099"/>
                </a:solidFill>
              </a:rPr>
              <a:t>non-privileged and privileged</a:t>
            </a:r>
          </a:p>
          <a:p>
            <a:pPr marL="285750" indent="-285750" defTabSz="914400"/>
            <a:r>
              <a:rPr lang="en-US" sz="2500" dirty="0"/>
              <a:t>Exceptions (traps, interrupts)</a:t>
            </a:r>
          </a:p>
          <a:p>
            <a:pPr marL="285750" indent="-285750" defTabSz="914400"/>
            <a:endParaRPr lang="en-US" sz="2500" dirty="0"/>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16</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9186" name="Rectangle 2"/>
          <p:cNvSpPr>
            <a:spLocks noGrp="1" noChangeArrowheads="1"/>
          </p:cNvSpPr>
          <p:nvPr>
            <p:ph type="title"/>
          </p:nvPr>
        </p:nvSpPr>
        <p:spPr/>
        <p:txBody>
          <a:bodyPr/>
          <a:lstStyle/>
          <a:p>
            <a:pPr defTabSz="914400"/>
            <a:r>
              <a:rPr lang="en-US"/>
              <a:t>Programming Model Elements</a:t>
            </a:r>
          </a:p>
        </p:txBody>
      </p:sp>
      <p:sp>
        <p:nvSpPr>
          <p:cNvPr id="989187" name="Rectangle 3"/>
          <p:cNvSpPr>
            <a:spLocks noGrp="1" noChangeArrowheads="1"/>
          </p:cNvSpPr>
          <p:nvPr>
            <p:ph type="body" sz="half" idx="1"/>
          </p:nvPr>
        </p:nvSpPr>
        <p:spPr>
          <a:xfrm>
            <a:off x="304800" y="1219200"/>
            <a:ext cx="8612188" cy="5257800"/>
          </a:xfrm>
        </p:spPr>
        <p:txBody>
          <a:bodyPr/>
          <a:lstStyle/>
          <a:p>
            <a:pPr marL="285750" indent="-285750" defTabSz="914400"/>
            <a:r>
              <a:rPr lang="en-US" sz="2500"/>
              <a:t>For both Shared Memory and Message Passing</a:t>
            </a:r>
          </a:p>
          <a:p>
            <a:pPr marL="285750" indent="-285750" defTabSz="914400"/>
            <a:r>
              <a:rPr lang="en-US" sz="2500"/>
              <a:t>Processes and threads</a:t>
            </a:r>
          </a:p>
          <a:p>
            <a:pPr marL="685800" lvl="1" indent="-228600" defTabSz="914400"/>
            <a:r>
              <a:rPr lang="en-US" sz="2100" b="1" i="1"/>
              <a:t>Process:</a:t>
            </a:r>
            <a:r>
              <a:rPr lang="en-US" sz="2100"/>
              <a:t> </a:t>
            </a:r>
            <a:r>
              <a:rPr lang="en-US" sz="2100">
                <a:solidFill>
                  <a:srgbClr val="000099"/>
                </a:solidFill>
              </a:rPr>
              <a:t>A shared address space and one or more threads of control</a:t>
            </a:r>
          </a:p>
          <a:p>
            <a:pPr marL="685800" lvl="1" indent="-228600" defTabSz="914400"/>
            <a:r>
              <a:rPr lang="en-US" sz="2100" b="1" i="1"/>
              <a:t>Thread:</a:t>
            </a:r>
            <a:r>
              <a:rPr lang="en-US" sz="2100"/>
              <a:t> </a:t>
            </a:r>
            <a:r>
              <a:rPr lang="en-US" sz="2100">
                <a:solidFill>
                  <a:srgbClr val="000099"/>
                </a:solidFill>
              </a:rPr>
              <a:t>A program sequencer and private address space</a:t>
            </a:r>
          </a:p>
          <a:p>
            <a:pPr marL="685800" lvl="1" indent="-228600" defTabSz="914400"/>
            <a:r>
              <a:rPr lang="en-US" sz="2100" b="1" i="1"/>
              <a:t>Task</a:t>
            </a:r>
            <a:r>
              <a:rPr lang="en-US" sz="2100"/>
              <a:t>:  </a:t>
            </a:r>
            <a:r>
              <a:rPr lang="en-US" sz="2100">
                <a:solidFill>
                  <a:srgbClr val="000099"/>
                </a:solidFill>
              </a:rPr>
              <a:t>Less formal term – part of an overall job </a:t>
            </a:r>
          </a:p>
          <a:p>
            <a:pPr marL="685800" lvl="1" indent="-228600" defTabSz="914400"/>
            <a:r>
              <a:rPr lang="en-US" sz="2100">
                <a:solidFill>
                  <a:srgbClr val="000099"/>
                </a:solidFill>
              </a:rPr>
              <a:t>Created, terminated, scheduled, etc.</a:t>
            </a:r>
            <a:endParaRPr lang="en-US" sz="2100"/>
          </a:p>
          <a:p>
            <a:pPr marL="285750" indent="-285750" defTabSz="914400"/>
            <a:r>
              <a:rPr lang="en-US" sz="2500"/>
              <a:t>Communication</a:t>
            </a:r>
          </a:p>
          <a:p>
            <a:pPr marL="685800" lvl="1" indent="-228600" defTabSz="914400"/>
            <a:r>
              <a:rPr lang="en-US" sz="2100">
                <a:solidFill>
                  <a:srgbClr val="000099"/>
                </a:solidFill>
              </a:rPr>
              <a:t>Passing of data</a:t>
            </a:r>
          </a:p>
          <a:p>
            <a:pPr marL="285750" indent="-285750" defTabSz="914400"/>
            <a:r>
              <a:rPr lang="en-US" sz="2500"/>
              <a:t>Synchronization</a:t>
            </a:r>
          </a:p>
          <a:p>
            <a:pPr marL="685800" lvl="1" indent="-228600" defTabSz="914400"/>
            <a:r>
              <a:rPr lang="en-US" sz="2100">
                <a:solidFill>
                  <a:srgbClr val="000099"/>
                </a:solidFill>
              </a:rPr>
              <a:t>Communicating control information</a:t>
            </a:r>
          </a:p>
          <a:p>
            <a:pPr marL="685800" lvl="1" indent="-228600" defTabSz="914400"/>
            <a:r>
              <a:rPr lang="en-US" sz="2100">
                <a:solidFill>
                  <a:srgbClr val="000099"/>
                </a:solidFill>
              </a:rPr>
              <a:t>To assure reliable, deterministic communication</a:t>
            </a:r>
          </a:p>
          <a:p>
            <a:pPr marL="285750" indent="-285750" defTabSz="914400"/>
            <a:endParaRPr lang="en-US" sz="2500"/>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17</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5330" name="Rectangle 2"/>
          <p:cNvSpPr>
            <a:spLocks noGrp="1" noChangeArrowheads="1"/>
          </p:cNvSpPr>
          <p:nvPr>
            <p:ph type="title"/>
          </p:nvPr>
        </p:nvSpPr>
        <p:spPr/>
        <p:txBody>
          <a:bodyPr/>
          <a:lstStyle/>
          <a:p>
            <a:pPr defTabSz="914400"/>
            <a:r>
              <a:rPr lang="en-US"/>
              <a:t>sub-Outline</a:t>
            </a:r>
          </a:p>
        </p:txBody>
      </p:sp>
      <p:sp>
        <p:nvSpPr>
          <p:cNvPr id="995331" name="Rectangle 3"/>
          <p:cNvSpPr>
            <a:spLocks noGrp="1" noChangeArrowheads="1"/>
          </p:cNvSpPr>
          <p:nvPr>
            <p:ph type="body" sz="half" idx="1"/>
          </p:nvPr>
        </p:nvSpPr>
        <p:spPr>
          <a:xfrm>
            <a:off x="304800" y="1219200"/>
            <a:ext cx="8612188" cy="5257800"/>
          </a:xfrm>
        </p:spPr>
        <p:txBody>
          <a:bodyPr/>
          <a:lstStyle/>
          <a:p>
            <a:pPr marL="285750" indent="-285750" defTabSz="914400"/>
            <a:r>
              <a:rPr lang="en-US" sz="2500"/>
              <a:t>Shared Memory Model</a:t>
            </a:r>
          </a:p>
          <a:p>
            <a:pPr marL="685800" lvl="1" indent="-228600" defTabSz="914400"/>
            <a:r>
              <a:rPr lang="en-US" sz="2100">
                <a:solidFill>
                  <a:srgbClr val="000099"/>
                </a:solidFill>
              </a:rPr>
              <a:t>API-level Processes, Threads</a:t>
            </a:r>
          </a:p>
          <a:p>
            <a:pPr marL="685800" lvl="1" indent="-228600" defTabSz="914400"/>
            <a:r>
              <a:rPr lang="en-US" sz="2100">
                <a:solidFill>
                  <a:srgbClr val="000099"/>
                </a:solidFill>
              </a:rPr>
              <a:t>API-level Communication</a:t>
            </a:r>
          </a:p>
          <a:p>
            <a:pPr marL="685800" lvl="1" indent="-228600" defTabSz="914400"/>
            <a:r>
              <a:rPr lang="en-US" sz="2100">
                <a:solidFill>
                  <a:srgbClr val="000099"/>
                </a:solidFill>
              </a:rPr>
              <a:t>API-level Synchronization</a:t>
            </a:r>
          </a:p>
          <a:p>
            <a:pPr marL="285750" indent="-285750" defTabSz="914400"/>
            <a:r>
              <a:rPr lang="en-US" sz="2500"/>
              <a:t>Shared Memory Implementation</a:t>
            </a:r>
          </a:p>
          <a:p>
            <a:pPr marL="685800" lvl="1" indent="-228600" defTabSz="914400"/>
            <a:r>
              <a:rPr lang="en-US" sz="2100">
                <a:solidFill>
                  <a:srgbClr val="000099"/>
                </a:solidFill>
              </a:rPr>
              <a:t>Implementing Processes, Threads at ABI/ISA levels</a:t>
            </a:r>
          </a:p>
          <a:p>
            <a:pPr marL="685800" lvl="1" indent="-228600" defTabSz="914400"/>
            <a:r>
              <a:rPr lang="en-US" sz="2100">
                <a:solidFill>
                  <a:srgbClr val="000099"/>
                </a:solidFill>
              </a:rPr>
              <a:t>Implementing Communication at ABI/ISA levels</a:t>
            </a:r>
          </a:p>
          <a:p>
            <a:pPr marL="685800" lvl="1" indent="-228600" defTabSz="914400"/>
            <a:r>
              <a:rPr lang="en-US" sz="2100">
                <a:solidFill>
                  <a:srgbClr val="000099"/>
                </a:solidFill>
              </a:rPr>
              <a:t>Implementing Synchronization at ABI/ISA levels</a:t>
            </a:r>
          </a:p>
          <a:p>
            <a:pPr marL="285750" indent="-285750" defTabSz="914400">
              <a:buFont typeface="Wingdings" pitchFamily="2" charset="2"/>
              <a:buNone/>
            </a:pPr>
            <a:r>
              <a:rPr lang="en-US" sz="2500"/>
              <a:t>In order of decreasing complexity:</a:t>
            </a:r>
          </a:p>
          <a:p>
            <a:pPr marL="285750" indent="-285750" defTabSz="914400">
              <a:buFont typeface="Wingdings" pitchFamily="2" charset="2"/>
              <a:buNone/>
            </a:pPr>
            <a:r>
              <a:rPr lang="en-US" sz="2500">
                <a:solidFill>
                  <a:srgbClr val="000099"/>
                </a:solidFill>
              </a:rPr>
              <a:t>	</a:t>
            </a:r>
            <a:r>
              <a:rPr lang="en-US" sz="2100">
                <a:solidFill>
                  <a:srgbClr val="000099"/>
                </a:solidFill>
              </a:rPr>
              <a:t>synchronization, processes&amp;threads, communication</a:t>
            </a:r>
          </a:p>
          <a:p>
            <a:pPr marL="285750" indent="-285750" defTabSz="914400">
              <a:buFont typeface="Wingdings" pitchFamily="2" charset="2"/>
              <a:buNone/>
            </a:pPr>
            <a:endParaRPr lang="en-US" sz="2100">
              <a:solidFill>
                <a:srgbClr val="000099"/>
              </a:solidFill>
            </a:endParaRPr>
          </a:p>
          <a:p>
            <a:pPr marL="285750" indent="-285750" defTabSz="914400"/>
            <a:r>
              <a:rPr lang="en-US" sz="2500"/>
              <a:t>Repeat  the above for Message Passing</a:t>
            </a:r>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18</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pPr defTabSz="914400"/>
            <a:r>
              <a:rPr lang="en-US"/>
              <a:t>Shared Memory</a:t>
            </a:r>
          </a:p>
        </p:txBody>
      </p:sp>
      <p:sp>
        <p:nvSpPr>
          <p:cNvPr id="931843" name="Rectangle 3"/>
          <p:cNvSpPr>
            <a:spLocks noGrp="1" noChangeArrowheads="1"/>
          </p:cNvSpPr>
          <p:nvPr>
            <p:ph type="body" sz="half" idx="1"/>
          </p:nvPr>
        </p:nvSpPr>
        <p:spPr>
          <a:xfrm>
            <a:off x="304800" y="1066800"/>
            <a:ext cx="8637588" cy="4343400"/>
          </a:xfrm>
        </p:spPr>
        <p:txBody>
          <a:bodyPr/>
          <a:lstStyle/>
          <a:p>
            <a:pPr marL="285750" indent="-285750" defTabSz="914400"/>
            <a:r>
              <a:rPr lang="en-US" sz="2500" dirty="0"/>
              <a:t>Flat shared memory or object heap</a:t>
            </a:r>
          </a:p>
          <a:p>
            <a:pPr marL="685800" lvl="1" indent="-228600" defTabSz="914400"/>
            <a:r>
              <a:rPr lang="en-US" sz="2100" dirty="0">
                <a:solidFill>
                  <a:srgbClr val="000099"/>
                </a:solidFill>
              </a:rPr>
              <a:t>Synchronization via memory variables </a:t>
            </a:r>
            <a:r>
              <a:rPr lang="en-US" sz="2100" dirty="0" smtClean="0">
                <a:solidFill>
                  <a:srgbClr val="000099"/>
                </a:solidFill>
              </a:rPr>
              <a:t>enables reliable </a:t>
            </a:r>
            <a:r>
              <a:rPr lang="en-US" sz="2100" dirty="0">
                <a:solidFill>
                  <a:srgbClr val="000099"/>
                </a:solidFill>
              </a:rPr>
              <a:t>sharing</a:t>
            </a:r>
          </a:p>
          <a:p>
            <a:pPr marL="285750" indent="-285750" defTabSz="914400"/>
            <a:r>
              <a:rPr lang="en-US" sz="2500" dirty="0"/>
              <a:t>Single process </a:t>
            </a:r>
          </a:p>
          <a:p>
            <a:pPr marL="285750" indent="-285750" defTabSz="914400"/>
            <a:r>
              <a:rPr lang="en-US" sz="2500" dirty="0"/>
              <a:t>Multiple threads per process</a:t>
            </a:r>
          </a:p>
          <a:p>
            <a:pPr marL="685800" lvl="1" indent="-228600" defTabSz="914400"/>
            <a:r>
              <a:rPr lang="en-US" sz="2100" dirty="0">
                <a:solidFill>
                  <a:srgbClr val="000099"/>
                </a:solidFill>
              </a:rPr>
              <a:t>Private memory per thread</a:t>
            </a:r>
          </a:p>
          <a:p>
            <a:pPr marL="285750" indent="-285750" defTabSz="914400"/>
            <a:r>
              <a:rPr lang="en-US" sz="2500" dirty="0"/>
              <a:t>Typically  built on shared memory hardware system</a:t>
            </a:r>
          </a:p>
          <a:p>
            <a:pPr marL="285750" indent="-285750" defTabSz="914400">
              <a:buFont typeface="Wingdings" pitchFamily="2" charset="2"/>
              <a:buNone/>
            </a:pPr>
            <a:endParaRPr lang="en-US" sz="2500" dirty="0"/>
          </a:p>
          <a:p>
            <a:pPr marL="285750" indent="-285750" defTabSz="914400">
              <a:buFont typeface="Wingdings" pitchFamily="2" charset="2"/>
              <a:buNone/>
            </a:pPr>
            <a:endParaRPr lang="en-US" sz="2500" dirty="0"/>
          </a:p>
          <a:p>
            <a:pPr marL="285750" indent="-285750" defTabSz="914400"/>
            <a:endParaRPr lang="en-US" sz="2500" dirty="0"/>
          </a:p>
        </p:txBody>
      </p:sp>
      <p:pic>
        <p:nvPicPr>
          <p:cNvPr id="931846" name="Picture 6" descr="Shared"/>
          <p:cNvPicPr>
            <a:picLocks noGrp="1" noChangeAspect="1" noChangeArrowheads="1"/>
          </p:cNvPicPr>
          <p:nvPr>
            <p:ph sz="half" idx="2"/>
          </p:nvPr>
        </p:nvPicPr>
        <p:blipFill>
          <a:blip r:embed="rId2" cstate="print"/>
          <a:srcRect/>
          <a:stretch>
            <a:fillRect/>
          </a:stretch>
        </p:blipFill>
        <p:spPr>
          <a:xfrm>
            <a:off x="1905000" y="4038600"/>
            <a:ext cx="5056188" cy="2316163"/>
          </a:xfrm>
          <a:no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19</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a:xfrm>
            <a:off x="457200" y="609600"/>
            <a:ext cx="8305800" cy="838200"/>
          </a:xfrm>
        </p:spPr>
        <p:txBody>
          <a:bodyPr/>
          <a:lstStyle/>
          <a:p>
            <a:r>
              <a:rPr lang="en-US" sz="3600" dirty="0" smtClean="0"/>
              <a:t>Lecture Outline</a:t>
            </a:r>
          </a:p>
        </p:txBody>
      </p:sp>
      <p:sp>
        <p:nvSpPr>
          <p:cNvPr id="61444" name="Rectangle 3"/>
          <p:cNvSpPr>
            <a:spLocks noGrp="1" noChangeArrowheads="1"/>
          </p:cNvSpPr>
          <p:nvPr>
            <p:ph type="body" idx="1"/>
          </p:nvPr>
        </p:nvSpPr>
        <p:spPr/>
        <p:txBody>
          <a:bodyPr/>
          <a:lstStyle/>
          <a:p>
            <a:pPr>
              <a:lnSpc>
                <a:spcPct val="80000"/>
              </a:lnSpc>
            </a:pPr>
            <a:r>
              <a:rPr lang="en-US" sz="2100" dirty="0" smtClean="0"/>
              <a:t>Introduction to Parallel Software</a:t>
            </a:r>
          </a:p>
          <a:p>
            <a:pPr lvl="1">
              <a:lnSpc>
                <a:spcPct val="80000"/>
              </a:lnSpc>
            </a:pPr>
            <a:r>
              <a:rPr lang="en-US" sz="1900" dirty="0" smtClean="0">
                <a:solidFill>
                  <a:srgbClr val="000099"/>
                </a:solidFill>
              </a:rPr>
              <a:t>Sources of parallelism</a:t>
            </a:r>
          </a:p>
          <a:p>
            <a:pPr lvl="1">
              <a:lnSpc>
                <a:spcPct val="80000"/>
              </a:lnSpc>
            </a:pPr>
            <a:r>
              <a:rPr lang="en-US" sz="1900" dirty="0" smtClean="0">
                <a:solidFill>
                  <a:srgbClr val="000099"/>
                </a:solidFill>
              </a:rPr>
              <a:t>Expressing parallelism</a:t>
            </a:r>
          </a:p>
          <a:p>
            <a:pPr>
              <a:lnSpc>
                <a:spcPct val="80000"/>
              </a:lnSpc>
            </a:pPr>
            <a:r>
              <a:rPr lang="en-US" sz="2100" dirty="0" smtClean="0"/>
              <a:t>Programming Models</a:t>
            </a:r>
          </a:p>
          <a:p>
            <a:pPr>
              <a:lnSpc>
                <a:spcPct val="80000"/>
              </a:lnSpc>
            </a:pPr>
            <a:r>
              <a:rPr lang="en-US" sz="2100" dirty="0" smtClean="0"/>
              <a:t>Major Abstractions</a:t>
            </a:r>
          </a:p>
          <a:p>
            <a:pPr lvl="1">
              <a:lnSpc>
                <a:spcPct val="80000"/>
              </a:lnSpc>
            </a:pPr>
            <a:r>
              <a:rPr lang="en-US" sz="1900" dirty="0" smtClean="0">
                <a:solidFill>
                  <a:srgbClr val="000099"/>
                </a:solidFill>
              </a:rPr>
              <a:t>Processes &amp; threads</a:t>
            </a:r>
          </a:p>
          <a:p>
            <a:pPr lvl="1">
              <a:lnSpc>
                <a:spcPct val="80000"/>
              </a:lnSpc>
            </a:pPr>
            <a:r>
              <a:rPr lang="en-US" sz="1900" dirty="0" smtClean="0">
                <a:solidFill>
                  <a:srgbClr val="000099"/>
                </a:solidFill>
              </a:rPr>
              <a:t>Communication</a:t>
            </a:r>
          </a:p>
          <a:p>
            <a:pPr lvl="1">
              <a:lnSpc>
                <a:spcPct val="80000"/>
              </a:lnSpc>
            </a:pPr>
            <a:r>
              <a:rPr lang="en-US" sz="1900" dirty="0" smtClean="0">
                <a:solidFill>
                  <a:srgbClr val="000099"/>
                </a:solidFill>
              </a:rPr>
              <a:t>Synchronization</a:t>
            </a:r>
          </a:p>
          <a:p>
            <a:pPr>
              <a:lnSpc>
                <a:spcPct val="80000"/>
              </a:lnSpc>
            </a:pPr>
            <a:r>
              <a:rPr lang="en-US" sz="2100" dirty="0" smtClean="0"/>
              <a:t>Shared Memory</a:t>
            </a:r>
          </a:p>
          <a:p>
            <a:pPr lvl="1">
              <a:lnSpc>
                <a:spcPct val="80000"/>
              </a:lnSpc>
            </a:pPr>
            <a:r>
              <a:rPr lang="en-US" sz="1900" dirty="0" smtClean="0">
                <a:solidFill>
                  <a:srgbClr val="000099"/>
                </a:solidFill>
              </a:rPr>
              <a:t>API description</a:t>
            </a:r>
          </a:p>
          <a:p>
            <a:pPr lvl="1">
              <a:lnSpc>
                <a:spcPct val="80000"/>
              </a:lnSpc>
            </a:pPr>
            <a:r>
              <a:rPr lang="en-US" sz="1900" dirty="0" smtClean="0">
                <a:solidFill>
                  <a:srgbClr val="000099"/>
                </a:solidFill>
              </a:rPr>
              <a:t>Implementation at ABI, ISA levels</a:t>
            </a:r>
          </a:p>
          <a:p>
            <a:pPr lvl="1">
              <a:lnSpc>
                <a:spcPct val="80000"/>
              </a:lnSpc>
            </a:pPr>
            <a:r>
              <a:rPr lang="en-US" sz="1900" dirty="0" smtClean="0">
                <a:solidFill>
                  <a:srgbClr val="000099"/>
                </a:solidFill>
              </a:rPr>
              <a:t>ISA support</a:t>
            </a:r>
          </a:p>
          <a:p>
            <a:pPr>
              <a:lnSpc>
                <a:spcPct val="80000"/>
              </a:lnSpc>
            </a:pPr>
            <a:r>
              <a:rPr lang="en-US" sz="2100" dirty="0" smtClean="0"/>
              <a:t>Message Passing</a:t>
            </a:r>
          </a:p>
          <a:p>
            <a:pPr lvl="1">
              <a:lnSpc>
                <a:spcPct val="80000"/>
              </a:lnSpc>
            </a:pPr>
            <a:r>
              <a:rPr lang="en-US" sz="1900" dirty="0" smtClean="0">
                <a:solidFill>
                  <a:srgbClr val="000099"/>
                </a:solidFill>
              </a:rPr>
              <a:t>API description</a:t>
            </a:r>
          </a:p>
          <a:p>
            <a:pPr lvl="1">
              <a:lnSpc>
                <a:spcPct val="80000"/>
              </a:lnSpc>
            </a:pPr>
            <a:r>
              <a:rPr lang="en-US" sz="1900" dirty="0" smtClean="0">
                <a:solidFill>
                  <a:srgbClr val="000099"/>
                </a:solidFill>
              </a:rPr>
              <a:t>Implementation at ABI, ISA levels</a:t>
            </a:r>
          </a:p>
          <a:p>
            <a:pPr lvl="1">
              <a:lnSpc>
                <a:spcPct val="80000"/>
              </a:lnSpc>
            </a:pPr>
            <a:r>
              <a:rPr lang="en-US" sz="1900" dirty="0" smtClean="0">
                <a:solidFill>
                  <a:srgbClr val="000099"/>
                </a:solidFill>
              </a:rPr>
              <a:t>ISA support</a:t>
            </a:r>
            <a:endParaRPr lang="en-US" sz="1900" dirty="0">
              <a:solidFill>
                <a:srgbClr val="000099"/>
              </a:solidFill>
            </a:endParaRPr>
          </a:p>
        </p:txBody>
      </p:sp>
      <p:sp>
        <p:nvSpPr>
          <p:cNvPr id="10" name="Slide Number Placeholder 9"/>
          <p:cNvSpPr>
            <a:spLocks noGrp="1"/>
          </p:cNvSpPr>
          <p:nvPr>
            <p:ph type="sldNum" sz="quarter" idx="12"/>
          </p:nvPr>
        </p:nvSpPr>
        <p:spPr/>
        <p:txBody>
          <a:bodyPr/>
          <a:lstStyle/>
          <a:p>
            <a:pPr lvl="1">
              <a:defRPr/>
            </a:pPr>
            <a:fld id="{B7D98EED-01DC-4F7A-81CC-0C2386137B23}" type="slidenum">
              <a:rPr lang="en-US" smtClean="0"/>
              <a:pPr lvl="1">
                <a:defRPr/>
              </a:pPr>
              <a:t>2</a:t>
            </a:fld>
            <a:endParaRPr lang="en-US" dirty="0"/>
          </a:p>
        </p:txBody>
      </p:sp>
      <p:sp>
        <p:nvSpPr>
          <p:cNvPr id="11" name="Footer Placeholder 10"/>
          <p:cNvSpPr>
            <a:spLocks noGrp="1"/>
          </p:cNvSpPr>
          <p:nvPr>
            <p:ph type="ftr" sz="quarter" idx="11"/>
          </p:nvPr>
        </p:nvSpPr>
        <p:spPr/>
        <p:txBody>
          <a:bodyPr/>
          <a:lstStyle/>
          <a:p>
            <a:pPr>
              <a:defRPr/>
            </a:pPr>
            <a:r>
              <a:rPr lang="en-US" smtClean="0"/>
              <a:t>Mikko Lipasti-University of Wisconsin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2"/>
          <p:cNvSpPr>
            <a:spLocks noGrp="1" noChangeArrowheads="1"/>
          </p:cNvSpPr>
          <p:nvPr>
            <p:ph type="title"/>
          </p:nvPr>
        </p:nvSpPr>
        <p:spPr/>
        <p:txBody>
          <a:bodyPr/>
          <a:lstStyle/>
          <a:p>
            <a:r>
              <a:rPr lang="en-US"/>
              <a:t>Threads and Processes</a:t>
            </a:r>
            <a:endParaRPr lang="en-US" sz="3000"/>
          </a:p>
        </p:txBody>
      </p:sp>
      <p:sp>
        <p:nvSpPr>
          <p:cNvPr id="935939" name="Rectangle 3"/>
          <p:cNvSpPr>
            <a:spLocks noGrp="1" noChangeArrowheads="1"/>
          </p:cNvSpPr>
          <p:nvPr>
            <p:ph type="body" idx="1"/>
          </p:nvPr>
        </p:nvSpPr>
        <p:spPr>
          <a:xfrm>
            <a:off x="330200" y="1219200"/>
            <a:ext cx="8207375" cy="4953000"/>
          </a:xfrm>
        </p:spPr>
        <p:txBody>
          <a:bodyPr/>
          <a:lstStyle/>
          <a:p>
            <a:r>
              <a:rPr lang="en-US"/>
              <a:t>Creation</a:t>
            </a:r>
          </a:p>
          <a:p>
            <a:pPr lvl="1"/>
            <a:r>
              <a:rPr lang="en-US">
                <a:solidFill>
                  <a:srgbClr val="000099"/>
                </a:solidFill>
              </a:rPr>
              <a:t>generic -- Fork   </a:t>
            </a:r>
          </a:p>
          <a:p>
            <a:pPr lvl="2"/>
            <a:r>
              <a:rPr lang="en-US">
                <a:solidFill>
                  <a:srgbClr val="000099"/>
                </a:solidFill>
              </a:rPr>
              <a:t>(Unix forks a process, not a thread)</a:t>
            </a:r>
          </a:p>
          <a:p>
            <a:pPr lvl="1"/>
            <a:r>
              <a:rPr lang="en-US">
                <a:solidFill>
                  <a:srgbClr val="000099"/>
                </a:solidFill>
              </a:rPr>
              <a:t>pthread_create(….*thread_function….)</a:t>
            </a:r>
          </a:p>
          <a:p>
            <a:pPr lvl="2"/>
            <a:r>
              <a:rPr lang="en-US">
                <a:solidFill>
                  <a:srgbClr val="000099"/>
                </a:solidFill>
              </a:rPr>
              <a:t>creates new thread in current address space</a:t>
            </a:r>
          </a:p>
          <a:p>
            <a:r>
              <a:rPr lang="en-US"/>
              <a:t>Termination</a:t>
            </a:r>
          </a:p>
          <a:p>
            <a:pPr lvl="1"/>
            <a:r>
              <a:rPr lang="en-US">
                <a:solidFill>
                  <a:srgbClr val="000099"/>
                </a:solidFill>
              </a:rPr>
              <a:t>pthread_exit</a:t>
            </a:r>
          </a:p>
          <a:p>
            <a:pPr lvl="2"/>
            <a:r>
              <a:rPr lang="en-US">
                <a:solidFill>
                  <a:srgbClr val="000099"/>
                </a:solidFill>
              </a:rPr>
              <a:t>or terminates when thread_function terminates</a:t>
            </a:r>
          </a:p>
          <a:p>
            <a:pPr lvl="1"/>
            <a:r>
              <a:rPr lang="en-US">
                <a:solidFill>
                  <a:srgbClr val="000099"/>
                </a:solidFill>
              </a:rPr>
              <a:t>pthread_kill</a:t>
            </a:r>
          </a:p>
          <a:p>
            <a:pPr lvl="2"/>
            <a:r>
              <a:rPr lang="en-US">
                <a:solidFill>
                  <a:srgbClr val="000099"/>
                </a:solidFill>
              </a:rPr>
              <a:t>one thread can kill another</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20</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234" name="Rectangle 2"/>
          <p:cNvSpPr>
            <a:spLocks noGrp="1" noChangeArrowheads="1"/>
          </p:cNvSpPr>
          <p:nvPr>
            <p:ph type="title"/>
          </p:nvPr>
        </p:nvSpPr>
        <p:spPr/>
        <p:txBody>
          <a:bodyPr/>
          <a:lstStyle/>
          <a:p>
            <a:r>
              <a:rPr lang="en-US"/>
              <a:t>Example</a:t>
            </a:r>
            <a:endParaRPr lang="en-US" sz="3000"/>
          </a:p>
        </p:txBody>
      </p:sp>
      <p:sp>
        <p:nvSpPr>
          <p:cNvPr id="991235" name="Rectangle 3"/>
          <p:cNvSpPr>
            <a:spLocks noGrp="1" noChangeArrowheads="1"/>
          </p:cNvSpPr>
          <p:nvPr>
            <p:ph type="body" sz="half" idx="1"/>
          </p:nvPr>
        </p:nvSpPr>
        <p:spPr>
          <a:xfrm>
            <a:off x="304800" y="1204913"/>
            <a:ext cx="8229600" cy="4114800"/>
          </a:xfrm>
        </p:spPr>
        <p:txBody>
          <a:bodyPr/>
          <a:lstStyle/>
          <a:p>
            <a:r>
              <a:rPr lang="en-US" sz="2500"/>
              <a:t>Unix process with two threads</a:t>
            </a:r>
          </a:p>
          <a:p>
            <a:pPr marL="479425" lvl="1" indent="0">
              <a:buFontTx/>
              <a:buNone/>
            </a:pPr>
            <a:r>
              <a:rPr lang="en-US" sz="2100"/>
              <a:t>(PC and stack pointer actually part of ABI/ISA implementation)</a:t>
            </a:r>
          </a:p>
        </p:txBody>
      </p:sp>
      <p:pic>
        <p:nvPicPr>
          <p:cNvPr id="991236" name="Picture 4" descr="Process"/>
          <p:cNvPicPr>
            <a:picLocks noGrp="1" noChangeAspect="1" noChangeArrowheads="1"/>
          </p:cNvPicPr>
          <p:nvPr>
            <p:ph sz="half" idx="2"/>
          </p:nvPr>
        </p:nvPicPr>
        <p:blipFill>
          <a:blip r:embed="rId2" cstate="print"/>
          <a:srcRect/>
          <a:stretch>
            <a:fillRect/>
          </a:stretch>
        </p:blipFill>
        <p:spPr>
          <a:xfrm>
            <a:off x="1676400" y="2286000"/>
            <a:ext cx="5486400" cy="4094163"/>
          </a:xfrm>
          <a:no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21</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4" name="Rectangle 2"/>
          <p:cNvSpPr>
            <a:spLocks noGrp="1" noChangeArrowheads="1"/>
          </p:cNvSpPr>
          <p:nvPr>
            <p:ph type="title"/>
          </p:nvPr>
        </p:nvSpPr>
        <p:spPr/>
        <p:txBody>
          <a:bodyPr/>
          <a:lstStyle/>
          <a:p>
            <a:pPr defTabSz="914400"/>
            <a:r>
              <a:rPr lang="en-US"/>
              <a:t>Shared Memory Communication</a:t>
            </a:r>
          </a:p>
        </p:txBody>
      </p:sp>
      <p:sp>
        <p:nvSpPr>
          <p:cNvPr id="934915" name="Rectangle 3"/>
          <p:cNvSpPr>
            <a:spLocks noGrp="1" noChangeArrowheads="1"/>
          </p:cNvSpPr>
          <p:nvPr>
            <p:ph type="body" sz="half" idx="1"/>
          </p:nvPr>
        </p:nvSpPr>
        <p:spPr>
          <a:xfrm>
            <a:off x="304800" y="5486400"/>
            <a:ext cx="8612188" cy="1066800"/>
          </a:xfrm>
        </p:spPr>
        <p:txBody>
          <a:bodyPr/>
          <a:lstStyle/>
          <a:p>
            <a:pPr marL="285750" indent="-285750" defTabSz="914400"/>
            <a:r>
              <a:rPr lang="en-US" sz="2500" dirty="0"/>
              <a:t>Reads and writes to shared variables via normal language (assignment) </a:t>
            </a:r>
            <a:r>
              <a:rPr lang="en-US" sz="2500" dirty="0" smtClean="0"/>
              <a:t>statements (e.g. assembly load/store)</a:t>
            </a:r>
            <a:endParaRPr lang="en-US" sz="2500" dirty="0"/>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22</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pic>
        <p:nvPicPr>
          <p:cNvPr id="6" name="Picture 10" descr="she70647_0902"/>
          <p:cNvPicPr>
            <a:picLocks noChangeAspect="1" noChangeArrowheads="1"/>
          </p:cNvPicPr>
          <p:nvPr/>
        </p:nvPicPr>
        <p:blipFill>
          <a:blip r:embed="rId2" cstate="print"/>
          <a:srcRect/>
          <a:stretch>
            <a:fillRect/>
          </a:stretch>
        </p:blipFill>
        <p:spPr bwMode="auto">
          <a:xfrm>
            <a:off x="1752600" y="838201"/>
            <a:ext cx="4888715"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0034" name="Rectangle 2"/>
          <p:cNvSpPr>
            <a:spLocks noGrp="1" noChangeArrowheads="1"/>
          </p:cNvSpPr>
          <p:nvPr>
            <p:ph type="title"/>
          </p:nvPr>
        </p:nvSpPr>
        <p:spPr/>
        <p:txBody>
          <a:bodyPr/>
          <a:lstStyle/>
          <a:p>
            <a:pPr defTabSz="914400"/>
            <a:r>
              <a:rPr lang="en-US"/>
              <a:t>Shared Memory Synchronization</a:t>
            </a:r>
          </a:p>
        </p:txBody>
      </p:sp>
      <p:sp>
        <p:nvSpPr>
          <p:cNvPr id="940035" name="Rectangle 3"/>
          <p:cNvSpPr>
            <a:spLocks noGrp="1" noChangeArrowheads="1"/>
          </p:cNvSpPr>
          <p:nvPr>
            <p:ph type="body" sz="half" idx="1"/>
          </p:nvPr>
        </p:nvSpPr>
        <p:spPr>
          <a:xfrm>
            <a:off x="304800" y="1219200"/>
            <a:ext cx="8612188" cy="4114800"/>
          </a:xfrm>
        </p:spPr>
        <p:txBody>
          <a:bodyPr/>
          <a:lstStyle/>
          <a:p>
            <a:pPr marL="285750" indent="-285750" defTabSz="914400">
              <a:lnSpc>
                <a:spcPct val="90000"/>
              </a:lnSpc>
            </a:pPr>
            <a:r>
              <a:rPr lang="en-US" sz="2900"/>
              <a:t>What really gives shared memory programming its structure</a:t>
            </a:r>
          </a:p>
          <a:p>
            <a:pPr marL="285750" indent="-285750" defTabSz="914400">
              <a:lnSpc>
                <a:spcPct val="90000"/>
              </a:lnSpc>
            </a:pPr>
            <a:r>
              <a:rPr lang="en-US" sz="2900"/>
              <a:t>Usually explicit in shared memory model</a:t>
            </a:r>
          </a:p>
          <a:p>
            <a:pPr marL="685800" lvl="1" indent="-228600" defTabSz="914400">
              <a:lnSpc>
                <a:spcPct val="90000"/>
              </a:lnSpc>
            </a:pPr>
            <a:r>
              <a:rPr lang="en-US">
                <a:solidFill>
                  <a:srgbClr val="000099"/>
                </a:solidFill>
              </a:rPr>
              <a:t>Through language constructs or API</a:t>
            </a:r>
          </a:p>
          <a:p>
            <a:pPr marL="285750" indent="-285750" defTabSz="914400">
              <a:lnSpc>
                <a:spcPct val="90000"/>
              </a:lnSpc>
            </a:pPr>
            <a:r>
              <a:rPr lang="en-US" sz="2900"/>
              <a:t>Three major classes of synchronization</a:t>
            </a:r>
          </a:p>
          <a:p>
            <a:pPr marL="685800" lvl="1" indent="-228600" defTabSz="914400">
              <a:lnSpc>
                <a:spcPct val="90000"/>
              </a:lnSpc>
            </a:pPr>
            <a:r>
              <a:rPr lang="en-US">
                <a:solidFill>
                  <a:srgbClr val="000099"/>
                </a:solidFill>
              </a:rPr>
              <a:t>Mutual exclusion (mutex)</a:t>
            </a:r>
          </a:p>
          <a:p>
            <a:pPr marL="685800" lvl="1" indent="-228600" defTabSz="914400">
              <a:lnSpc>
                <a:spcPct val="90000"/>
              </a:lnSpc>
            </a:pPr>
            <a:r>
              <a:rPr lang="en-US">
                <a:solidFill>
                  <a:srgbClr val="000099"/>
                </a:solidFill>
              </a:rPr>
              <a:t>Point-to-point synchronization</a:t>
            </a:r>
          </a:p>
          <a:p>
            <a:pPr marL="685800" lvl="1" indent="-228600" defTabSz="914400">
              <a:lnSpc>
                <a:spcPct val="90000"/>
              </a:lnSpc>
            </a:pPr>
            <a:r>
              <a:rPr lang="en-US">
                <a:solidFill>
                  <a:srgbClr val="000099"/>
                </a:solidFill>
              </a:rPr>
              <a:t>Rendezvous</a:t>
            </a:r>
          </a:p>
          <a:p>
            <a:pPr marL="285750" indent="-285750" defTabSz="914400">
              <a:lnSpc>
                <a:spcPct val="90000"/>
              </a:lnSpc>
            </a:pPr>
            <a:r>
              <a:rPr lang="en-US" sz="2900"/>
              <a:t>Employed by </a:t>
            </a:r>
            <a:r>
              <a:rPr lang="en-US" sz="2900" i="1"/>
              <a:t>application design patterns</a:t>
            </a:r>
          </a:p>
          <a:p>
            <a:pPr marL="685800" lvl="1" indent="-228600" defTabSz="914400">
              <a:lnSpc>
                <a:spcPct val="90000"/>
              </a:lnSpc>
            </a:pPr>
            <a:r>
              <a:rPr lang="en-US" i="1">
                <a:solidFill>
                  <a:srgbClr val="000099"/>
                </a:solidFill>
              </a:rPr>
              <a:t>A general description or template for the solution to a commonly recurring software design problem</a:t>
            </a:r>
            <a:r>
              <a:rPr lang="en-US" i="1"/>
              <a:t>.</a:t>
            </a:r>
            <a:r>
              <a:rPr lang="en-US" sz="2100"/>
              <a:t> </a:t>
            </a:r>
            <a:r>
              <a:rPr lang="en-US"/>
              <a:t>	</a:t>
            </a:r>
            <a:endParaRPr lang="en-US" sz="3300"/>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23</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
          <p:cNvSpPr>
            <a:spLocks noGrp="1" noChangeArrowheads="1"/>
          </p:cNvSpPr>
          <p:nvPr>
            <p:ph type="title"/>
          </p:nvPr>
        </p:nvSpPr>
        <p:spPr/>
        <p:txBody>
          <a:bodyPr/>
          <a:lstStyle/>
          <a:p>
            <a:r>
              <a:rPr lang="en-US"/>
              <a:t>Mutual Exclusion (mutex) </a:t>
            </a:r>
            <a:endParaRPr lang="en-US" sz="2600"/>
          </a:p>
        </p:txBody>
      </p:sp>
      <p:sp>
        <p:nvSpPr>
          <p:cNvPr id="867331" name="Rectangle 3"/>
          <p:cNvSpPr>
            <a:spLocks noGrp="1" noChangeArrowheads="1"/>
          </p:cNvSpPr>
          <p:nvPr>
            <p:ph type="body" idx="1"/>
          </p:nvPr>
        </p:nvSpPr>
        <p:spPr>
          <a:xfrm>
            <a:off x="330200" y="1219200"/>
            <a:ext cx="8207375" cy="5029200"/>
          </a:xfrm>
        </p:spPr>
        <p:txBody>
          <a:bodyPr/>
          <a:lstStyle/>
          <a:p>
            <a:pPr>
              <a:lnSpc>
                <a:spcPct val="90000"/>
              </a:lnSpc>
            </a:pPr>
            <a:r>
              <a:rPr lang="en-US"/>
              <a:t>Assures that only one thread at a time can access a code or data region</a:t>
            </a:r>
          </a:p>
          <a:p>
            <a:pPr>
              <a:lnSpc>
                <a:spcPct val="90000"/>
              </a:lnSpc>
            </a:pPr>
            <a:r>
              <a:rPr lang="en-US"/>
              <a:t>Usually done via </a:t>
            </a:r>
            <a:r>
              <a:rPr lang="en-US" i="1"/>
              <a:t>locks</a:t>
            </a:r>
          </a:p>
          <a:p>
            <a:pPr lvl="1">
              <a:lnSpc>
                <a:spcPct val="90000"/>
              </a:lnSpc>
            </a:pPr>
            <a:r>
              <a:rPr lang="en-US">
                <a:solidFill>
                  <a:srgbClr val="000099"/>
                </a:solidFill>
              </a:rPr>
              <a:t>One thread acquires the lock</a:t>
            </a:r>
          </a:p>
          <a:p>
            <a:pPr lvl="1">
              <a:lnSpc>
                <a:spcPct val="90000"/>
              </a:lnSpc>
            </a:pPr>
            <a:r>
              <a:rPr lang="en-US">
                <a:solidFill>
                  <a:srgbClr val="000099"/>
                </a:solidFill>
              </a:rPr>
              <a:t>All other threads excluded until lock is released</a:t>
            </a:r>
          </a:p>
          <a:p>
            <a:pPr>
              <a:lnSpc>
                <a:spcPct val="90000"/>
              </a:lnSpc>
            </a:pPr>
            <a:r>
              <a:rPr lang="en-US"/>
              <a:t>Examples</a:t>
            </a:r>
          </a:p>
          <a:p>
            <a:pPr lvl="1">
              <a:lnSpc>
                <a:spcPct val="90000"/>
              </a:lnSpc>
            </a:pPr>
            <a:r>
              <a:rPr lang="en-US">
                <a:solidFill>
                  <a:srgbClr val="000099"/>
                </a:solidFill>
              </a:rPr>
              <a:t>pthread_mutex_lock</a:t>
            </a:r>
          </a:p>
          <a:p>
            <a:pPr lvl="1">
              <a:lnSpc>
                <a:spcPct val="90000"/>
              </a:lnSpc>
            </a:pPr>
            <a:r>
              <a:rPr lang="en-US">
                <a:solidFill>
                  <a:srgbClr val="000099"/>
                </a:solidFill>
              </a:rPr>
              <a:t>pthread_mutex_unlock</a:t>
            </a:r>
          </a:p>
          <a:p>
            <a:pPr>
              <a:lnSpc>
                <a:spcPct val="90000"/>
              </a:lnSpc>
            </a:pPr>
            <a:r>
              <a:rPr lang="en-US"/>
              <a:t>Two main application programming patterns</a:t>
            </a:r>
          </a:p>
          <a:p>
            <a:pPr lvl="1">
              <a:lnSpc>
                <a:spcPct val="90000"/>
              </a:lnSpc>
            </a:pPr>
            <a:r>
              <a:rPr lang="en-US">
                <a:solidFill>
                  <a:srgbClr val="000099"/>
                </a:solidFill>
              </a:rPr>
              <a:t>Code locking</a:t>
            </a:r>
          </a:p>
          <a:p>
            <a:pPr lvl="1">
              <a:lnSpc>
                <a:spcPct val="90000"/>
              </a:lnSpc>
            </a:pPr>
            <a:r>
              <a:rPr lang="en-US">
                <a:solidFill>
                  <a:srgbClr val="000099"/>
                </a:solidFill>
              </a:rPr>
              <a:t>Data locking</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24</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title"/>
          </p:nvPr>
        </p:nvSpPr>
        <p:spPr/>
        <p:txBody>
          <a:bodyPr/>
          <a:lstStyle/>
          <a:p>
            <a:r>
              <a:rPr lang="en-US"/>
              <a:t>Code Locking </a:t>
            </a:r>
            <a:endParaRPr lang="en-US" sz="3000"/>
          </a:p>
        </p:txBody>
      </p:sp>
      <p:pic>
        <p:nvPicPr>
          <p:cNvPr id="862218" name="Picture 10" descr="Code_lock"/>
          <p:cNvPicPr>
            <a:picLocks noGrp="1" noChangeAspect="1" noChangeArrowheads="1"/>
          </p:cNvPicPr>
          <p:nvPr>
            <p:ph sz="half" idx="2"/>
          </p:nvPr>
        </p:nvPicPr>
        <p:blipFill>
          <a:blip r:embed="rId2" cstate="print"/>
          <a:srcRect/>
          <a:stretch>
            <a:fillRect/>
          </a:stretch>
        </p:blipFill>
        <p:spPr>
          <a:xfrm>
            <a:off x="304800" y="1295400"/>
            <a:ext cx="6351588" cy="5200650"/>
          </a:xfrm>
          <a:noFill/>
          <a:ln/>
        </p:spPr>
      </p:pic>
      <p:sp>
        <p:nvSpPr>
          <p:cNvPr id="862211" name="Rectangle 3"/>
          <p:cNvSpPr>
            <a:spLocks noGrp="1" noChangeArrowheads="1"/>
          </p:cNvSpPr>
          <p:nvPr>
            <p:ph type="body" sz="half" idx="1"/>
          </p:nvPr>
        </p:nvSpPr>
        <p:spPr>
          <a:xfrm>
            <a:off x="4737100" y="960438"/>
            <a:ext cx="4205288" cy="4114800"/>
          </a:xfrm>
        </p:spPr>
        <p:txBody>
          <a:bodyPr/>
          <a:lstStyle/>
          <a:p>
            <a:pPr>
              <a:lnSpc>
                <a:spcPct val="90000"/>
              </a:lnSpc>
            </a:pPr>
            <a:r>
              <a:rPr lang="en-US" sz="2100"/>
              <a:t>Protect shared data by locking the code that accesses it</a:t>
            </a:r>
          </a:p>
          <a:p>
            <a:pPr>
              <a:lnSpc>
                <a:spcPct val="90000"/>
              </a:lnSpc>
            </a:pPr>
            <a:r>
              <a:rPr lang="en-US" sz="2100"/>
              <a:t>Also called a </a:t>
            </a:r>
            <a:r>
              <a:rPr lang="en-US" sz="2100" i="1"/>
              <a:t>monitor</a:t>
            </a:r>
            <a:r>
              <a:rPr lang="en-US" sz="2100"/>
              <a:t> pattern</a:t>
            </a:r>
          </a:p>
          <a:p>
            <a:pPr>
              <a:lnSpc>
                <a:spcPct val="90000"/>
              </a:lnSpc>
            </a:pPr>
            <a:r>
              <a:rPr lang="en-US" sz="2100"/>
              <a:t>Example of a </a:t>
            </a:r>
            <a:r>
              <a:rPr lang="en-US" sz="2100" i="1"/>
              <a:t>critical section</a:t>
            </a:r>
          </a:p>
        </p:txBody>
      </p:sp>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25</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ChangeArrowheads="1"/>
          </p:cNvSpPr>
          <p:nvPr>
            <p:ph type="title"/>
          </p:nvPr>
        </p:nvSpPr>
        <p:spPr/>
        <p:txBody>
          <a:bodyPr/>
          <a:lstStyle/>
          <a:p>
            <a:r>
              <a:rPr lang="en-US"/>
              <a:t>Data Locking </a:t>
            </a:r>
            <a:endParaRPr lang="en-US" sz="3000"/>
          </a:p>
        </p:txBody>
      </p:sp>
      <p:sp>
        <p:nvSpPr>
          <p:cNvPr id="865291" name="Rectangle 11"/>
          <p:cNvSpPr>
            <a:spLocks noGrp="1" noChangeArrowheads="1"/>
          </p:cNvSpPr>
          <p:nvPr>
            <p:ph type="body" sz="half" idx="1"/>
          </p:nvPr>
        </p:nvSpPr>
        <p:spPr>
          <a:xfrm>
            <a:off x="304800" y="1295400"/>
            <a:ext cx="7620000" cy="838200"/>
          </a:xfrm>
          <a:noFill/>
          <a:ln/>
        </p:spPr>
        <p:txBody>
          <a:bodyPr/>
          <a:lstStyle/>
          <a:p>
            <a:pPr>
              <a:lnSpc>
                <a:spcPct val="90000"/>
              </a:lnSpc>
            </a:pPr>
            <a:r>
              <a:rPr lang="en-US" sz="2500"/>
              <a:t>Protect shared data by locking data structure</a:t>
            </a:r>
          </a:p>
        </p:txBody>
      </p:sp>
      <p:pic>
        <p:nvPicPr>
          <p:cNvPr id="865292" name="Picture 12" descr="Data_lock"/>
          <p:cNvPicPr>
            <a:picLocks noGrp="1" noChangeAspect="1" noChangeArrowheads="1"/>
          </p:cNvPicPr>
          <p:nvPr>
            <p:ph sz="half" idx="2"/>
          </p:nvPr>
        </p:nvPicPr>
        <p:blipFill>
          <a:blip r:embed="rId2" cstate="print"/>
          <a:srcRect/>
          <a:stretch>
            <a:fillRect/>
          </a:stretch>
        </p:blipFill>
        <p:spPr>
          <a:xfrm>
            <a:off x="838200" y="1828800"/>
            <a:ext cx="7086600" cy="4211638"/>
          </a:xfrm>
          <a:solidFill>
            <a:srgbClr val="FFFFFF"/>
          </a:solid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26</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098" name="Rectangle 2"/>
          <p:cNvSpPr>
            <a:spLocks noGrp="1" noChangeArrowheads="1"/>
          </p:cNvSpPr>
          <p:nvPr>
            <p:ph type="title"/>
          </p:nvPr>
        </p:nvSpPr>
        <p:spPr/>
        <p:txBody>
          <a:bodyPr/>
          <a:lstStyle/>
          <a:p>
            <a:pPr defTabSz="914400"/>
            <a:r>
              <a:rPr lang="en-US"/>
              <a:t>Data Locking</a:t>
            </a:r>
            <a:endParaRPr lang="en-US" i="1"/>
          </a:p>
        </p:txBody>
      </p:sp>
      <p:sp>
        <p:nvSpPr>
          <p:cNvPr id="900099" name="Rectangle 3"/>
          <p:cNvSpPr>
            <a:spLocks noGrp="1" noChangeArrowheads="1"/>
          </p:cNvSpPr>
          <p:nvPr>
            <p:ph type="body" idx="1"/>
          </p:nvPr>
        </p:nvSpPr>
        <p:spPr>
          <a:xfrm>
            <a:off x="330200" y="1143000"/>
            <a:ext cx="8207375" cy="4114800"/>
          </a:xfrm>
        </p:spPr>
        <p:txBody>
          <a:bodyPr/>
          <a:lstStyle/>
          <a:p>
            <a:pPr marL="285750" indent="-285750" defTabSz="914400"/>
            <a:r>
              <a:rPr lang="en-US" sz="2400"/>
              <a:t>Preferred when data structures are read/written in combinations</a:t>
            </a:r>
          </a:p>
          <a:p>
            <a:pPr marL="285750" indent="-285750" defTabSz="914400"/>
            <a:r>
              <a:rPr lang="en-US" sz="2400"/>
              <a:t>Example:</a:t>
            </a:r>
          </a:p>
        </p:txBody>
      </p:sp>
      <p:sp>
        <p:nvSpPr>
          <p:cNvPr id="900102" name="Text Box 6"/>
          <p:cNvSpPr txBox="1">
            <a:spLocks noChangeArrowheads="1"/>
          </p:cNvSpPr>
          <p:nvPr/>
        </p:nvSpPr>
        <p:spPr bwMode="auto">
          <a:xfrm>
            <a:off x="0" y="2600325"/>
            <a:ext cx="3505200" cy="2039938"/>
          </a:xfrm>
          <a:prstGeom prst="rect">
            <a:avLst/>
          </a:prstGeom>
          <a:noFill/>
          <a:ln w="9525">
            <a:noFill/>
            <a:miter lim="800000"/>
            <a:headEnd/>
            <a:tailEnd/>
          </a:ln>
          <a:effectLst/>
        </p:spPr>
        <p:txBody>
          <a:bodyPr>
            <a:spAutoFit/>
          </a:bodyPr>
          <a:lstStyle/>
          <a:p>
            <a:pPr lvl="1">
              <a:lnSpc>
                <a:spcPct val="90000"/>
              </a:lnSpc>
              <a:buSzPct val="65000"/>
            </a:pPr>
            <a:r>
              <a:rPr lang="en-US" sz="1700" b="1"/>
              <a:t>&lt;thread 0&gt;</a:t>
            </a:r>
          </a:p>
          <a:p>
            <a:pPr lvl="1">
              <a:lnSpc>
                <a:spcPct val="90000"/>
              </a:lnSpc>
              <a:buSzPct val="65000"/>
            </a:pPr>
            <a:r>
              <a:rPr lang="en-US" sz="1700" b="1">
                <a:solidFill>
                  <a:srgbClr val="000099"/>
                </a:solidFill>
                <a:latin typeface="Courier New" pitchFamily="49" charset="0"/>
              </a:rPr>
              <a:t>Lock(mutex_struct1)</a:t>
            </a:r>
          </a:p>
          <a:p>
            <a:pPr lvl="1">
              <a:lnSpc>
                <a:spcPct val="90000"/>
              </a:lnSpc>
              <a:buSzPct val="65000"/>
            </a:pPr>
            <a:r>
              <a:rPr lang="en-US" sz="1700" b="1">
                <a:solidFill>
                  <a:srgbClr val="000099"/>
                </a:solidFill>
                <a:latin typeface="Courier New" pitchFamily="49" charset="0"/>
              </a:rPr>
              <a:t>Lock(mutex_struct2)</a:t>
            </a:r>
          </a:p>
          <a:p>
            <a:pPr lvl="1">
              <a:lnSpc>
                <a:spcPct val="90000"/>
              </a:lnSpc>
              <a:buSzPct val="65000"/>
            </a:pPr>
            <a:r>
              <a:rPr lang="en-US" sz="1700" b="1">
                <a:solidFill>
                  <a:srgbClr val="000099"/>
                </a:solidFill>
                <a:latin typeface="Courier New" pitchFamily="49" charset="0"/>
              </a:rPr>
              <a:t>	&lt;access struct1&gt;</a:t>
            </a:r>
          </a:p>
          <a:p>
            <a:pPr lvl="1">
              <a:lnSpc>
                <a:spcPct val="90000"/>
              </a:lnSpc>
              <a:buSzPct val="65000"/>
            </a:pPr>
            <a:r>
              <a:rPr lang="en-US" sz="1700" b="1">
                <a:solidFill>
                  <a:srgbClr val="000099"/>
                </a:solidFill>
                <a:latin typeface="Courier New" pitchFamily="49" charset="0"/>
              </a:rPr>
              <a:t>	&lt;access struct2&gt;</a:t>
            </a:r>
          </a:p>
          <a:p>
            <a:pPr lvl="1">
              <a:lnSpc>
                <a:spcPct val="90000"/>
              </a:lnSpc>
              <a:buSzPct val="65000"/>
            </a:pPr>
            <a:r>
              <a:rPr lang="en-US" sz="1700" b="1">
                <a:solidFill>
                  <a:srgbClr val="000099"/>
                </a:solidFill>
                <a:latin typeface="Courier New" pitchFamily="49" charset="0"/>
              </a:rPr>
              <a:t>Unlock(mutex_data1)</a:t>
            </a:r>
          </a:p>
          <a:p>
            <a:pPr lvl="1">
              <a:lnSpc>
                <a:spcPct val="90000"/>
              </a:lnSpc>
              <a:buSzPct val="65000"/>
            </a:pPr>
            <a:r>
              <a:rPr lang="en-US" sz="1700" b="1">
                <a:solidFill>
                  <a:srgbClr val="000099"/>
                </a:solidFill>
                <a:latin typeface="Courier New" pitchFamily="49" charset="0"/>
              </a:rPr>
              <a:t>Unlock(mutex_data2)</a:t>
            </a:r>
          </a:p>
        </p:txBody>
      </p:sp>
      <p:sp>
        <p:nvSpPr>
          <p:cNvPr id="900105" name="Text Box 9"/>
          <p:cNvSpPr txBox="1">
            <a:spLocks noChangeArrowheads="1"/>
          </p:cNvSpPr>
          <p:nvPr/>
        </p:nvSpPr>
        <p:spPr bwMode="auto">
          <a:xfrm>
            <a:off x="2819400" y="2600325"/>
            <a:ext cx="3505200" cy="2039938"/>
          </a:xfrm>
          <a:prstGeom prst="rect">
            <a:avLst/>
          </a:prstGeom>
          <a:noFill/>
          <a:ln w="9525">
            <a:noFill/>
            <a:miter lim="800000"/>
            <a:headEnd/>
            <a:tailEnd/>
          </a:ln>
          <a:effectLst/>
        </p:spPr>
        <p:txBody>
          <a:bodyPr>
            <a:spAutoFit/>
          </a:bodyPr>
          <a:lstStyle/>
          <a:p>
            <a:pPr lvl="1">
              <a:lnSpc>
                <a:spcPct val="90000"/>
              </a:lnSpc>
              <a:buSzPct val="65000"/>
            </a:pPr>
            <a:r>
              <a:rPr lang="en-US" sz="1700" b="1"/>
              <a:t>&lt;thread 1&gt;</a:t>
            </a:r>
          </a:p>
          <a:p>
            <a:pPr lvl="1">
              <a:lnSpc>
                <a:spcPct val="90000"/>
              </a:lnSpc>
              <a:buSzPct val="65000"/>
            </a:pPr>
            <a:r>
              <a:rPr lang="en-US" sz="1700" b="1">
                <a:solidFill>
                  <a:srgbClr val="000099"/>
                </a:solidFill>
                <a:latin typeface="Courier New" pitchFamily="49" charset="0"/>
              </a:rPr>
              <a:t>Lock(mutex_struct1)</a:t>
            </a:r>
          </a:p>
          <a:p>
            <a:pPr lvl="1">
              <a:lnSpc>
                <a:spcPct val="90000"/>
              </a:lnSpc>
              <a:buSzPct val="65000"/>
            </a:pPr>
            <a:r>
              <a:rPr lang="en-US" sz="1700" b="1">
                <a:solidFill>
                  <a:srgbClr val="000099"/>
                </a:solidFill>
                <a:latin typeface="Courier New" pitchFamily="49" charset="0"/>
              </a:rPr>
              <a:t>Lock(mutex_struct3)</a:t>
            </a:r>
          </a:p>
          <a:p>
            <a:pPr lvl="1">
              <a:lnSpc>
                <a:spcPct val="90000"/>
              </a:lnSpc>
              <a:buSzPct val="65000"/>
            </a:pPr>
            <a:r>
              <a:rPr lang="en-US" sz="1700" b="1">
                <a:solidFill>
                  <a:srgbClr val="000099"/>
                </a:solidFill>
                <a:latin typeface="Courier New" pitchFamily="49" charset="0"/>
              </a:rPr>
              <a:t>	&lt;access struct1&gt;</a:t>
            </a:r>
          </a:p>
          <a:p>
            <a:pPr lvl="1">
              <a:lnSpc>
                <a:spcPct val="90000"/>
              </a:lnSpc>
              <a:buSzPct val="65000"/>
            </a:pPr>
            <a:r>
              <a:rPr lang="en-US" sz="1700" b="1">
                <a:solidFill>
                  <a:srgbClr val="000099"/>
                </a:solidFill>
                <a:latin typeface="Courier New" pitchFamily="49" charset="0"/>
              </a:rPr>
              <a:t>	&lt;access struct3&gt;</a:t>
            </a:r>
          </a:p>
          <a:p>
            <a:pPr lvl="1">
              <a:lnSpc>
                <a:spcPct val="90000"/>
              </a:lnSpc>
              <a:buSzPct val="65000"/>
            </a:pPr>
            <a:r>
              <a:rPr lang="en-US" sz="1700" b="1">
                <a:solidFill>
                  <a:srgbClr val="000099"/>
                </a:solidFill>
                <a:latin typeface="Courier New" pitchFamily="49" charset="0"/>
              </a:rPr>
              <a:t>Unlock(mutex_data1)</a:t>
            </a:r>
          </a:p>
          <a:p>
            <a:pPr lvl="1">
              <a:lnSpc>
                <a:spcPct val="90000"/>
              </a:lnSpc>
              <a:buSzPct val="65000"/>
            </a:pPr>
            <a:r>
              <a:rPr lang="en-US" sz="1700" b="1">
                <a:solidFill>
                  <a:srgbClr val="000099"/>
                </a:solidFill>
                <a:latin typeface="Courier New" pitchFamily="49" charset="0"/>
              </a:rPr>
              <a:t>Unlock(mutex_data3)</a:t>
            </a:r>
          </a:p>
        </p:txBody>
      </p:sp>
      <p:sp>
        <p:nvSpPr>
          <p:cNvPr id="900106" name="Text Box 10"/>
          <p:cNvSpPr txBox="1">
            <a:spLocks noChangeArrowheads="1"/>
          </p:cNvSpPr>
          <p:nvPr/>
        </p:nvSpPr>
        <p:spPr bwMode="auto">
          <a:xfrm>
            <a:off x="5638800" y="2600325"/>
            <a:ext cx="3303588" cy="2039938"/>
          </a:xfrm>
          <a:prstGeom prst="rect">
            <a:avLst/>
          </a:prstGeom>
          <a:noFill/>
          <a:ln w="9525">
            <a:noFill/>
            <a:miter lim="800000"/>
            <a:headEnd/>
            <a:tailEnd/>
          </a:ln>
          <a:effectLst/>
        </p:spPr>
        <p:txBody>
          <a:bodyPr>
            <a:spAutoFit/>
          </a:bodyPr>
          <a:lstStyle/>
          <a:p>
            <a:pPr lvl="1">
              <a:lnSpc>
                <a:spcPct val="90000"/>
              </a:lnSpc>
              <a:buSzPct val="65000"/>
            </a:pPr>
            <a:r>
              <a:rPr lang="en-US" sz="1700" b="1"/>
              <a:t>&lt;thread 2&gt;</a:t>
            </a:r>
          </a:p>
          <a:p>
            <a:pPr lvl="1">
              <a:lnSpc>
                <a:spcPct val="90000"/>
              </a:lnSpc>
              <a:buSzPct val="65000"/>
            </a:pPr>
            <a:r>
              <a:rPr lang="en-US" sz="1700" b="1">
                <a:solidFill>
                  <a:srgbClr val="000099"/>
                </a:solidFill>
                <a:latin typeface="Courier New" pitchFamily="49" charset="0"/>
              </a:rPr>
              <a:t>Lock(mutex_struct2)</a:t>
            </a:r>
          </a:p>
          <a:p>
            <a:pPr lvl="1">
              <a:lnSpc>
                <a:spcPct val="90000"/>
              </a:lnSpc>
              <a:buSzPct val="65000"/>
            </a:pPr>
            <a:r>
              <a:rPr lang="en-US" sz="1700" b="1">
                <a:solidFill>
                  <a:srgbClr val="000099"/>
                </a:solidFill>
                <a:latin typeface="Courier New" pitchFamily="49" charset="0"/>
              </a:rPr>
              <a:t>Lock(mutex_struct3)</a:t>
            </a:r>
          </a:p>
          <a:p>
            <a:pPr lvl="1">
              <a:lnSpc>
                <a:spcPct val="90000"/>
              </a:lnSpc>
              <a:buSzPct val="65000"/>
            </a:pPr>
            <a:r>
              <a:rPr lang="en-US" sz="1700" b="1">
                <a:solidFill>
                  <a:srgbClr val="000099"/>
                </a:solidFill>
                <a:latin typeface="Courier New" pitchFamily="49" charset="0"/>
              </a:rPr>
              <a:t>	&lt;access struct2&gt;</a:t>
            </a:r>
          </a:p>
          <a:p>
            <a:pPr lvl="1">
              <a:lnSpc>
                <a:spcPct val="90000"/>
              </a:lnSpc>
              <a:buSzPct val="65000"/>
            </a:pPr>
            <a:r>
              <a:rPr lang="en-US" sz="1700" b="1">
                <a:solidFill>
                  <a:srgbClr val="000099"/>
                </a:solidFill>
                <a:latin typeface="Courier New" pitchFamily="49" charset="0"/>
              </a:rPr>
              <a:t>	&lt;access struct3&gt;</a:t>
            </a:r>
          </a:p>
          <a:p>
            <a:pPr lvl="1">
              <a:lnSpc>
                <a:spcPct val="90000"/>
              </a:lnSpc>
              <a:buSzPct val="65000"/>
            </a:pPr>
            <a:r>
              <a:rPr lang="en-US" sz="1700" b="1">
                <a:solidFill>
                  <a:srgbClr val="000099"/>
                </a:solidFill>
                <a:latin typeface="Courier New" pitchFamily="49" charset="0"/>
              </a:rPr>
              <a:t>Unlock(mutex_data2)</a:t>
            </a:r>
          </a:p>
          <a:p>
            <a:pPr lvl="1">
              <a:lnSpc>
                <a:spcPct val="90000"/>
              </a:lnSpc>
              <a:buSzPct val="65000"/>
            </a:pPr>
            <a:r>
              <a:rPr lang="en-US" sz="1700" b="1">
                <a:solidFill>
                  <a:srgbClr val="000099"/>
                </a:solidFill>
                <a:latin typeface="Courier New" pitchFamily="49" charset="0"/>
              </a:rPr>
              <a:t>Unlock(mutex_data3)</a:t>
            </a:r>
          </a:p>
        </p:txBody>
      </p:sp>
      <p:sp>
        <p:nvSpPr>
          <p:cNvPr id="10" name="Slide Number Placeholder 9"/>
          <p:cNvSpPr>
            <a:spLocks noGrp="1"/>
          </p:cNvSpPr>
          <p:nvPr>
            <p:ph type="sldNum" sz="quarter" idx="12"/>
          </p:nvPr>
        </p:nvSpPr>
        <p:spPr/>
        <p:txBody>
          <a:bodyPr/>
          <a:lstStyle/>
          <a:p>
            <a:pPr lvl="1">
              <a:defRPr/>
            </a:pPr>
            <a:fld id="{B7D98EED-01DC-4F7A-81CC-0C2386137B23}" type="slidenum">
              <a:rPr lang="en-US" smtClean="0"/>
              <a:pPr lvl="1">
                <a:defRPr/>
              </a:pPr>
              <a:t>27</a:t>
            </a:fld>
            <a:endParaRPr lang="en-US" dirty="0"/>
          </a:p>
        </p:txBody>
      </p:sp>
      <p:sp>
        <p:nvSpPr>
          <p:cNvPr id="11" name="Footer Placeholder 10"/>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6" name="Rectangle 2"/>
          <p:cNvSpPr>
            <a:spLocks noGrp="1" noChangeArrowheads="1"/>
          </p:cNvSpPr>
          <p:nvPr>
            <p:ph type="title"/>
          </p:nvPr>
        </p:nvSpPr>
        <p:spPr/>
        <p:txBody>
          <a:bodyPr/>
          <a:lstStyle/>
          <a:p>
            <a:pPr defTabSz="914400"/>
            <a:r>
              <a:rPr lang="en-US"/>
              <a:t>Deadlock</a:t>
            </a:r>
            <a:endParaRPr lang="en-US" i="1"/>
          </a:p>
        </p:txBody>
      </p:sp>
      <p:sp>
        <p:nvSpPr>
          <p:cNvPr id="999427" name="Rectangle 3"/>
          <p:cNvSpPr>
            <a:spLocks noGrp="1" noChangeArrowheads="1"/>
          </p:cNvSpPr>
          <p:nvPr>
            <p:ph type="body" idx="1"/>
          </p:nvPr>
        </p:nvSpPr>
        <p:spPr>
          <a:xfrm>
            <a:off x="330200" y="1143000"/>
            <a:ext cx="8207375" cy="4114800"/>
          </a:xfrm>
        </p:spPr>
        <p:txBody>
          <a:bodyPr/>
          <a:lstStyle/>
          <a:p>
            <a:pPr marL="285750" indent="-285750" defTabSz="914400"/>
            <a:r>
              <a:rPr lang="en-US" sz="2400" dirty="0"/>
              <a:t>Data locking is </a:t>
            </a:r>
            <a:r>
              <a:rPr lang="en-US" sz="2400" dirty="0" smtClean="0"/>
              <a:t>prone </a:t>
            </a:r>
            <a:r>
              <a:rPr lang="en-US" sz="2400" dirty="0"/>
              <a:t>to deadlock</a:t>
            </a:r>
          </a:p>
          <a:p>
            <a:pPr marL="685800" lvl="1" indent="-228600" defTabSz="914400"/>
            <a:r>
              <a:rPr lang="en-US" sz="2100" dirty="0"/>
              <a:t>If locks are acquired in an unsafe order</a:t>
            </a:r>
          </a:p>
          <a:p>
            <a:pPr marL="285750" indent="-285750" defTabSz="914400"/>
            <a:r>
              <a:rPr lang="en-US" sz="2400" dirty="0"/>
              <a:t>Example:</a:t>
            </a:r>
          </a:p>
          <a:p>
            <a:pPr marL="285750" indent="-285750" defTabSz="914400"/>
            <a:endParaRPr lang="en-US" sz="2400" dirty="0"/>
          </a:p>
          <a:p>
            <a:pPr marL="285750" indent="-285750" defTabSz="914400"/>
            <a:endParaRPr lang="en-US" sz="2400" dirty="0"/>
          </a:p>
          <a:p>
            <a:pPr marL="285750" indent="-285750" defTabSz="914400"/>
            <a:endParaRPr lang="en-US" sz="2400" dirty="0"/>
          </a:p>
          <a:p>
            <a:pPr marL="285750" indent="-285750" defTabSz="914400"/>
            <a:endParaRPr lang="en-US" sz="2400" dirty="0"/>
          </a:p>
          <a:p>
            <a:pPr marL="285750" indent="-285750" defTabSz="914400"/>
            <a:endParaRPr lang="en-US" sz="2400" dirty="0"/>
          </a:p>
          <a:p>
            <a:pPr marL="285750" indent="-285750" defTabSz="914400"/>
            <a:r>
              <a:rPr lang="en-US" sz="2400" dirty="0"/>
              <a:t>Complexity</a:t>
            </a:r>
          </a:p>
          <a:p>
            <a:pPr marL="685800" lvl="1" indent="-228600" defTabSz="914400"/>
            <a:r>
              <a:rPr lang="en-US" sz="2100" dirty="0"/>
              <a:t>Disciplined locking order must be maintained, else deadlock</a:t>
            </a:r>
          </a:p>
          <a:p>
            <a:pPr marL="685800" lvl="1" indent="-228600" defTabSz="914400"/>
            <a:r>
              <a:rPr lang="en-US" sz="2100" dirty="0"/>
              <a:t>Also, </a:t>
            </a:r>
            <a:r>
              <a:rPr lang="en-US" sz="2100" dirty="0" err="1"/>
              <a:t>composability</a:t>
            </a:r>
            <a:r>
              <a:rPr lang="en-US" sz="2100" dirty="0"/>
              <a:t> problems</a:t>
            </a:r>
          </a:p>
          <a:p>
            <a:pPr marL="1143000" lvl="2" indent="-228600" defTabSz="914400"/>
            <a:r>
              <a:rPr lang="en-US" sz="2100" dirty="0"/>
              <a:t>Locking structures in a nest of called procedures</a:t>
            </a:r>
          </a:p>
        </p:txBody>
      </p:sp>
      <p:sp>
        <p:nvSpPr>
          <p:cNvPr id="999428" name="Text Box 4"/>
          <p:cNvSpPr txBox="1">
            <a:spLocks noChangeArrowheads="1"/>
          </p:cNvSpPr>
          <p:nvPr/>
        </p:nvSpPr>
        <p:spPr bwMode="auto">
          <a:xfrm>
            <a:off x="330200" y="2362200"/>
            <a:ext cx="4191000" cy="2257425"/>
          </a:xfrm>
          <a:prstGeom prst="rect">
            <a:avLst/>
          </a:prstGeom>
          <a:noFill/>
          <a:ln w="9525">
            <a:noFill/>
            <a:miter lim="800000"/>
            <a:headEnd/>
            <a:tailEnd/>
          </a:ln>
          <a:effectLst/>
        </p:spPr>
        <p:txBody>
          <a:bodyPr>
            <a:spAutoFit/>
          </a:bodyPr>
          <a:lstStyle/>
          <a:p>
            <a:pPr lvl="1">
              <a:lnSpc>
                <a:spcPct val="90000"/>
              </a:lnSpc>
              <a:buSzPct val="65000"/>
            </a:pPr>
            <a:r>
              <a:rPr lang="en-US" sz="1900" b="1"/>
              <a:t>&lt;thread 0&gt;</a:t>
            </a:r>
          </a:p>
          <a:p>
            <a:pPr lvl="1">
              <a:lnSpc>
                <a:spcPct val="90000"/>
              </a:lnSpc>
              <a:buSzPct val="65000"/>
            </a:pPr>
            <a:r>
              <a:rPr lang="en-US" sz="1900" b="1">
                <a:solidFill>
                  <a:srgbClr val="000099"/>
                </a:solidFill>
                <a:latin typeface="Courier New" pitchFamily="49" charset="0"/>
              </a:rPr>
              <a:t>Lock(mutex_data1)</a:t>
            </a:r>
          </a:p>
          <a:p>
            <a:pPr lvl="1">
              <a:lnSpc>
                <a:spcPct val="90000"/>
              </a:lnSpc>
              <a:buSzPct val="65000"/>
            </a:pPr>
            <a:r>
              <a:rPr lang="en-US" sz="1900" b="1">
                <a:solidFill>
                  <a:srgbClr val="000099"/>
                </a:solidFill>
                <a:latin typeface="Courier New" pitchFamily="49" charset="0"/>
              </a:rPr>
              <a:t>Lock(mutex_data2)</a:t>
            </a:r>
          </a:p>
          <a:p>
            <a:pPr lvl="1">
              <a:lnSpc>
                <a:spcPct val="90000"/>
              </a:lnSpc>
              <a:buSzPct val="65000"/>
            </a:pPr>
            <a:r>
              <a:rPr lang="en-US" sz="1900" b="1">
                <a:solidFill>
                  <a:srgbClr val="000099"/>
                </a:solidFill>
                <a:latin typeface="Courier New" pitchFamily="49" charset="0"/>
              </a:rPr>
              <a:t>	&lt;access data1&gt;</a:t>
            </a:r>
          </a:p>
          <a:p>
            <a:pPr lvl="1">
              <a:lnSpc>
                <a:spcPct val="90000"/>
              </a:lnSpc>
              <a:buSzPct val="65000"/>
            </a:pPr>
            <a:r>
              <a:rPr lang="en-US" sz="1900" b="1">
                <a:solidFill>
                  <a:srgbClr val="000099"/>
                </a:solidFill>
                <a:latin typeface="Courier New" pitchFamily="49" charset="0"/>
              </a:rPr>
              <a:t>	&lt;access data2&gt;</a:t>
            </a:r>
          </a:p>
          <a:p>
            <a:pPr lvl="1">
              <a:lnSpc>
                <a:spcPct val="90000"/>
              </a:lnSpc>
              <a:buSzPct val="65000"/>
            </a:pPr>
            <a:r>
              <a:rPr lang="en-US" sz="1900" b="1">
                <a:solidFill>
                  <a:srgbClr val="000099"/>
                </a:solidFill>
                <a:latin typeface="Courier New" pitchFamily="49" charset="0"/>
              </a:rPr>
              <a:t>Unlock(mutex_data1)</a:t>
            </a:r>
          </a:p>
          <a:p>
            <a:pPr lvl="1">
              <a:lnSpc>
                <a:spcPct val="90000"/>
              </a:lnSpc>
              <a:buSzPct val="65000"/>
            </a:pPr>
            <a:r>
              <a:rPr lang="en-US" sz="1900" b="1">
                <a:solidFill>
                  <a:srgbClr val="000099"/>
                </a:solidFill>
                <a:latin typeface="Courier New" pitchFamily="49" charset="0"/>
              </a:rPr>
              <a:t>Unlock(mutex_data2)</a:t>
            </a:r>
          </a:p>
        </p:txBody>
      </p:sp>
      <p:sp>
        <p:nvSpPr>
          <p:cNvPr id="999429" name="Text Box 5"/>
          <p:cNvSpPr txBox="1">
            <a:spLocks noChangeArrowheads="1"/>
          </p:cNvSpPr>
          <p:nvPr/>
        </p:nvSpPr>
        <p:spPr bwMode="auto">
          <a:xfrm>
            <a:off x="4267200" y="2362200"/>
            <a:ext cx="4675188" cy="2257425"/>
          </a:xfrm>
          <a:prstGeom prst="rect">
            <a:avLst/>
          </a:prstGeom>
          <a:noFill/>
          <a:ln w="9525">
            <a:noFill/>
            <a:miter lim="800000"/>
            <a:headEnd/>
            <a:tailEnd/>
          </a:ln>
          <a:effectLst/>
        </p:spPr>
        <p:txBody>
          <a:bodyPr>
            <a:spAutoFit/>
          </a:bodyPr>
          <a:lstStyle/>
          <a:p>
            <a:pPr lvl="1">
              <a:lnSpc>
                <a:spcPct val="90000"/>
              </a:lnSpc>
              <a:buSzPct val="65000"/>
            </a:pPr>
            <a:r>
              <a:rPr lang="en-US" sz="1900" b="1"/>
              <a:t>&lt;thread 1&gt;</a:t>
            </a:r>
          </a:p>
          <a:p>
            <a:pPr lvl="1">
              <a:lnSpc>
                <a:spcPct val="90000"/>
              </a:lnSpc>
              <a:buSzPct val="65000"/>
            </a:pPr>
            <a:r>
              <a:rPr lang="en-US" sz="1900" b="1">
                <a:solidFill>
                  <a:srgbClr val="000099"/>
                </a:solidFill>
                <a:latin typeface="Courier New" pitchFamily="49" charset="0"/>
              </a:rPr>
              <a:t>Lock(mutex_data2)</a:t>
            </a:r>
          </a:p>
          <a:p>
            <a:pPr lvl="1">
              <a:lnSpc>
                <a:spcPct val="90000"/>
              </a:lnSpc>
              <a:buSzPct val="65000"/>
            </a:pPr>
            <a:r>
              <a:rPr lang="en-US" sz="1900" b="1">
                <a:solidFill>
                  <a:srgbClr val="000099"/>
                </a:solidFill>
                <a:latin typeface="Courier New" pitchFamily="49" charset="0"/>
              </a:rPr>
              <a:t>Lock(mutex_data1)</a:t>
            </a:r>
          </a:p>
          <a:p>
            <a:pPr lvl="1">
              <a:lnSpc>
                <a:spcPct val="90000"/>
              </a:lnSpc>
              <a:buSzPct val="65000"/>
            </a:pPr>
            <a:r>
              <a:rPr lang="en-US" sz="1900" b="1">
                <a:solidFill>
                  <a:srgbClr val="000099"/>
                </a:solidFill>
                <a:latin typeface="Courier New" pitchFamily="49" charset="0"/>
              </a:rPr>
              <a:t>	&lt;access data1&gt;</a:t>
            </a:r>
          </a:p>
          <a:p>
            <a:pPr lvl="1">
              <a:lnSpc>
                <a:spcPct val="90000"/>
              </a:lnSpc>
              <a:buSzPct val="65000"/>
            </a:pPr>
            <a:r>
              <a:rPr lang="en-US" sz="1900" b="1">
                <a:solidFill>
                  <a:srgbClr val="000099"/>
                </a:solidFill>
                <a:latin typeface="Courier New" pitchFamily="49" charset="0"/>
              </a:rPr>
              <a:t>	&lt;access data2</a:t>
            </a:r>
          </a:p>
          <a:p>
            <a:pPr lvl="1">
              <a:lnSpc>
                <a:spcPct val="90000"/>
              </a:lnSpc>
              <a:buSzPct val="65000"/>
            </a:pPr>
            <a:r>
              <a:rPr lang="en-US" sz="1900" b="1">
                <a:solidFill>
                  <a:srgbClr val="000099"/>
                </a:solidFill>
                <a:latin typeface="Courier New" pitchFamily="49" charset="0"/>
              </a:rPr>
              <a:t>Unlock(mutex_data1)</a:t>
            </a:r>
          </a:p>
          <a:p>
            <a:pPr lvl="1">
              <a:lnSpc>
                <a:spcPct val="90000"/>
              </a:lnSpc>
              <a:buSzPct val="65000"/>
            </a:pPr>
            <a:r>
              <a:rPr lang="en-US" sz="1900" b="1">
                <a:solidFill>
                  <a:srgbClr val="000099"/>
                </a:solidFill>
                <a:latin typeface="Courier New" pitchFamily="49" charset="0"/>
              </a:rPr>
              <a:t>Unlock (mutex_data2)</a:t>
            </a:r>
          </a:p>
        </p:txBody>
      </p:sp>
      <p:sp>
        <p:nvSpPr>
          <p:cNvPr id="9" name="Slide Number Placeholder 8"/>
          <p:cNvSpPr>
            <a:spLocks noGrp="1"/>
          </p:cNvSpPr>
          <p:nvPr>
            <p:ph type="sldNum" sz="quarter" idx="12"/>
          </p:nvPr>
        </p:nvSpPr>
        <p:spPr/>
        <p:txBody>
          <a:bodyPr/>
          <a:lstStyle/>
          <a:p>
            <a:pPr lvl="1">
              <a:defRPr/>
            </a:pPr>
            <a:fld id="{B7D98EED-01DC-4F7A-81CC-0C2386137B23}" type="slidenum">
              <a:rPr lang="en-US" smtClean="0"/>
              <a:pPr lvl="1">
                <a:defRPr/>
              </a:pPr>
              <a:t>28</a:t>
            </a:fld>
            <a:endParaRPr lang="en-US" dirty="0"/>
          </a:p>
        </p:txBody>
      </p:sp>
      <p:sp>
        <p:nvSpPr>
          <p:cNvPr id="10" name="Footer Placeholder 9"/>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p:txBody>
          <a:bodyPr/>
          <a:lstStyle/>
          <a:p>
            <a:pPr defTabSz="914400"/>
            <a:r>
              <a:rPr lang="en-US"/>
              <a:t>Efficiency</a:t>
            </a:r>
            <a:endParaRPr lang="en-US" sz="3000"/>
          </a:p>
        </p:txBody>
      </p:sp>
      <p:sp>
        <p:nvSpPr>
          <p:cNvPr id="914435" name="Rectangle 3"/>
          <p:cNvSpPr>
            <a:spLocks noGrp="1" noChangeArrowheads="1"/>
          </p:cNvSpPr>
          <p:nvPr>
            <p:ph type="body" idx="1"/>
          </p:nvPr>
        </p:nvSpPr>
        <p:spPr>
          <a:xfrm>
            <a:off x="330200" y="1143000"/>
            <a:ext cx="8207375" cy="4114800"/>
          </a:xfrm>
        </p:spPr>
        <p:txBody>
          <a:bodyPr/>
          <a:lstStyle/>
          <a:p>
            <a:pPr marL="285750" indent="-285750" defTabSz="914400"/>
            <a:r>
              <a:rPr lang="en-US" sz="2400"/>
              <a:t>Lock Contention</a:t>
            </a:r>
          </a:p>
          <a:p>
            <a:pPr marL="685800" lvl="1" indent="-228600" defTabSz="914400"/>
            <a:r>
              <a:rPr lang="en-US" sz="2100">
                <a:solidFill>
                  <a:srgbClr val="000099"/>
                </a:solidFill>
              </a:rPr>
              <a:t>Causes threads to wait</a:t>
            </a:r>
          </a:p>
          <a:p>
            <a:pPr marL="285750" indent="-285750" defTabSz="914400"/>
            <a:r>
              <a:rPr lang="en-US" sz="2400"/>
              <a:t>Function of lock </a:t>
            </a:r>
            <a:r>
              <a:rPr lang="en-US" sz="2400" i="1"/>
              <a:t>granularity</a:t>
            </a:r>
          </a:p>
          <a:p>
            <a:pPr marL="685800" lvl="1" indent="-228600" defTabSz="914400"/>
            <a:r>
              <a:rPr lang="en-US" sz="2100">
                <a:solidFill>
                  <a:srgbClr val="000099"/>
                </a:solidFill>
              </a:rPr>
              <a:t>Size of data structure or code that is being locked</a:t>
            </a:r>
          </a:p>
          <a:p>
            <a:pPr marL="285750" indent="-285750" defTabSz="914400"/>
            <a:r>
              <a:rPr lang="en-US" sz="2400"/>
              <a:t>Extreme Case:</a:t>
            </a:r>
          </a:p>
          <a:p>
            <a:pPr marL="685800" lvl="1" indent="-228600" defTabSz="914400"/>
            <a:r>
              <a:rPr lang="en-US" sz="2100">
                <a:solidFill>
                  <a:srgbClr val="000099"/>
                </a:solidFill>
              </a:rPr>
              <a:t>“One big lock” model for multithreaded OSes</a:t>
            </a:r>
          </a:p>
          <a:p>
            <a:pPr marL="685800" lvl="1" indent="-228600" defTabSz="914400"/>
            <a:r>
              <a:rPr lang="en-US" sz="2100">
                <a:solidFill>
                  <a:srgbClr val="000099"/>
                </a:solidFill>
              </a:rPr>
              <a:t>Easy to implement, but very inefficient</a:t>
            </a:r>
          </a:p>
          <a:p>
            <a:pPr marL="285750" indent="-285750" defTabSz="914400"/>
            <a:r>
              <a:rPr lang="en-US" sz="2400"/>
              <a:t>Finer granularity</a:t>
            </a:r>
          </a:p>
          <a:p>
            <a:pPr marL="685800" lvl="1" indent="-228600" defTabSz="914400">
              <a:buFontTx/>
              <a:buNone/>
            </a:pPr>
            <a:r>
              <a:rPr lang="en-US" sz="2100">
                <a:solidFill>
                  <a:srgbClr val="000099"/>
                </a:solidFill>
              </a:rPr>
              <a:t>+ Less contention</a:t>
            </a:r>
          </a:p>
          <a:p>
            <a:pPr marL="685800" lvl="1" indent="-228600" defTabSz="914400">
              <a:buFontTx/>
              <a:buNone/>
            </a:pPr>
            <a:r>
              <a:rPr lang="en-US" sz="2100">
                <a:solidFill>
                  <a:srgbClr val="000099"/>
                </a:solidFill>
              </a:rPr>
              <a:t>-  More locks, more locking code</a:t>
            </a:r>
          </a:p>
          <a:p>
            <a:pPr marL="685800" lvl="1" indent="-228600" defTabSz="914400">
              <a:buFontTx/>
              <a:buNone/>
            </a:pPr>
            <a:r>
              <a:rPr lang="en-US" sz="2100">
                <a:solidFill>
                  <a:srgbClr val="000099"/>
                </a:solidFill>
              </a:rPr>
              <a:t>-  perhaps more deadlock opportunities</a:t>
            </a:r>
          </a:p>
          <a:p>
            <a:pPr marL="285750" indent="-285750" defTabSz="914400"/>
            <a:r>
              <a:rPr lang="en-US" sz="2400"/>
              <a:t> Coarser granularity</a:t>
            </a:r>
          </a:p>
          <a:p>
            <a:pPr marL="685800" lvl="1" indent="-228600" defTabSz="914400"/>
            <a:r>
              <a:rPr lang="en-US" sz="2100">
                <a:solidFill>
                  <a:srgbClr val="000099"/>
                </a:solidFill>
              </a:rPr>
              <a:t>opposite +/- of above</a:t>
            </a:r>
            <a:r>
              <a:rPr lang="en-US" sz="2100"/>
              <a:t> </a:t>
            </a:r>
          </a:p>
          <a:p>
            <a:pPr marL="285750" indent="-285750" defTabSz="914400">
              <a:buFont typeface="Wingdings" pitchFamily="2" charset="2"/>
              <a:buNone/>
            </a:pPr>
            <a:endParaRPr lang="en-US" sz="2400"/>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29</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Parallel Software</a:t>
            </a:r>
          </a:p>
        </p:txBody>
      </p:sp>
      <p:sp>
        <p:nvSpPr>
          <p:cNvPr id="27651" name="Content Placeholder 2"/>
          <p:cNvSpPr>
            <a:spLocks noGrp="1"/>
          </p:cNvSpPr>
          <p:nvPr>
            <p:ph idx="1"/>
          </p:nvPr>
        </p:nvSpPr>
        <p:spPr>
          <a:xfrm>
            <a:off x="457200" y="1219200"/>
            <a:ext cx="8229600" cy="4906963"/>
          </a:xfrm>
        </p:spPr>
        <p:txBody>
          <a:bodyPr/>
          <a:lstStyle/>
          <a:p>
            <a:pPr marL="571500" indent="-514350"/>
            <a:r>
              <a:rPr lang="en-US" dirty="0" smtClean="0"/>
              <a:t>Why is it so hard?</a:t>
            </a:r>
          </a:p>
          <a:p>
            <a:pPr marL="971550" lvl="1" indent="-514350"/>
            <a:r>
              <a:rPr lang="en-US" dirty="0" smtClean="0"/>
              <a:t>Conscious mind is inherently sequential</a:t>
            </a:r>
          </a:p>
          <a:p>
            <a:pPr marL="971550" lvl="1" indent="-514350"/>
            <a:r>
              <a:rPr lang="en-US" dirty="0" smtClean="0"/>
              <a:t>(sub-conscious mind is extremely parallel)</a:t>
            </a:r>
          </a:p>
          <a:p>
            <a:pPr marL="571500" indent="-514350"/>
            <a:r>
              <a:rPr lang="en-US" dirty="0" smtClean="0"/>
              <a:t>Identifying parallelism in the problem</a:t>
            </a:r>
          </a:p>
          <a:p>
            <a:pPr marL="571500" indent="-514350"/>
            <a:r>
              <a:rPr lang="en-US" dirty="0" smtClean="0"/>
              <a:t>Expressing parallelism to the hardware</a:t>
            </a:r>
          </a:p>
          <a:p>
            <a:pPr marL="571500" indent="-514350"/>
            <a:r>
              <a:rPr lang="en-US" dirty="0" smtClean="0"/>
              <a:t>Effectively utilizing parallel hardware</a:t>
            </a:r>
          </a:p>
          <a:p>
            <a:pPr marL="971550" lvl="1" indent="-514350"/>
            <a:r>
              <a:rPr lang="en-US" dirty="0" smtClean="0"/>
              <a:t>Balancing work</a:t>
            </a:r>
          </a:p>
          <a:p>
            <a:pPr marL="971550" lvl="1" indent="-514350"/>
            <a:r>
              <a:rPr lang="en-US" dirty="0" smtClean="0"/>
              <a:t>Coordinating work</a:t>
            </a:r>
          </a:p>
          <a:p>
            <a:pPr marL="571500" indent="-514350"/>
            <a:r>
              <a:rPr lang="en-US" dirty="0" smtClean="0"/>
              <a:t>Debugging parallel algorithms</a:t>
            </a:r>
          </a:p>
        </p:txBody>
      </p:sp>
      <p:sp>
        <p:nvSpPr>
          <p:cNvPr id="8" name="Slide Number Placeholder 7"/>
          <p:cNvSpPr>
            <a:spLocks noGrp="1"/>
          </p:cNvSpPr>
          <p:nvPr>
            <p:ph type="sldNum" sz="quarter" idx="12"/>
          </p:nvPr>
        </p:nvSpPr>
        <p:spPr/>
        <p:txBody>
          <a:bodyPr/>
          <a:lstStyle/>
          <a:p>
            <a:pPr lvl="1">
              <a:defRPr/>
            </a:pPr>
            <a:fld id="{B7D98EED-01DC-4F7A-81CC-0C2386137B23}" type="slidenum">
              <a:rPr lang="en-US" smtClean="0"/>
              <a:pPr lvl="1">
                <a:defRPr/>
              </a:pPr>
              <a:t>3</a:t>
            </a:fld>
            <a:endParaRPr lang="en-US" dirty="0"/>
          </a:p>
        </p:txBody>
      </p:sp>
      <p:sp>
        <p:nvSpPr>
          <p:cNvPr id="9" name="Footer Placeholder 8"/>
          <p:cNvSpPr>
            <a:spLocks noGrp="1"/>
          </p:cNvSpPr>
          <p:nvPr>
            <p:ph type="ftr" sz="quarter" idx="11"/>
          </p:nvPr>
        </p:nvSpPr>
        <p:spPr/>
        <p:txBody>
          <a:bodyPr/>
          <a:lstStyle/>
          <a:p>
            <a:pPr>
              <a:defRPr/>
            </a:pPr>
            <a:r>
              <a:rPr lang="en-US" smtClean="0"/>
              <a:t>Mikko Lipasti-University of Wisconsin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title"/>
          </p:nvPr>
        </p:nvSpPr>
        <p:spPr/>
        <p:txBody>
          <a:bodyPr/>
          <a:lstStyle/>
          <a:p>
            <a:r>
              <a:rPr lang="en-US"/>
              <a:t>Point-to-Point Synchronization </a:t>
            </a:r>
            <a:endParaRPr lang="en-US" sz="3000"/>
          </a:p>
        </p:txBody>
      </p:sp>
      <p:sp>
        <p:nvSpPr>
          <p:cNvPr id="996355" name="Rectangle 3"/>
          <p:cNvSpPr>
            <a:spLocks noGrp="1" noChangeArrowheads="1"/>
          </p:cNvSpPr>
          <p:nvPr>
            <p:ph type="body" idx="1"/>
          </p:nvPr>
        </p:nvSpPr>
        <p:spPr>
          <a:xfrm>
            <a:off x="330200" y="1219200"/>
            <a:ext cx="8207375" cy="3276600"/>
          </a:xfrm>
        </p:spPr>
        <p:txBody>
          <a:bodyPr/>
          <a:lstStyle/>
          <a:p>
            <a:pPr>
              <a:lnSpc>
                <a:spcPct val="80000"/>
              </a:lnSpc>
            </a:pPr>
            <a:r>
              <a:rPr lang="en-US" sz="2400"/>
              <a:t>One thread signals another that a condition holds</a:t>
            </a:r>
          </a:p>
          <a:p>
            <a:pPr lvl="1">
              <a:lnSpc>
                <a:spcPct val="80000"/>
              </a:lnSpc>
            </a:pPr>
            <a:r>
              <a:rPr lang="en-US" sz="2100">
                <a:solidFill>
                  <a:srgbClr val="000099"/>
                </a:solidFill>
              </a:rPr>
              <a:t>Can be done via API routines</a:t>
            </a:r>
          </a:p>
          <a:p>
            <a:pPr lvl="1">
              <a:lnSpc>
                <a:spcPct val="80000"/>
              </a:lnSpc>
            </a:pPr>
            <a:r>
              <a:rPr lang="en-US" sz="2100">
                <a:solidFill>
                  <a:srgbClr val="000099"/>
                </a:solidFill>
              </a:rPr>
              <a:t>Can be done via normal load/stores</a:t>
            </a:r>
          </a:p>
          <a:p>
            <a:pPr>
              <a:lnSpc>
                <a:spcPct val="80000"/>
              </a:lnSpc>
            </a:pPr>
            <a:r>
              <a:rPr lang="en-US" sz="2400"/>
              <a:t>Examples</a:t>
            </a:r>
          </a:p>
          <a:p>
            <a:pPr lvl="1">
              <a:lnSpc>
                <a:spcPct val="80000"/>
              </a:lnSpc>
            </a:pPr>
            <a:r>
              <a:rPr lang="en-US" sz="2100">
                <a:solidFill>
                  <a:srgbClr val="000099"/>
                </a:solidFill>
              </a:rPr>
              <a:t>pthread_cond_signal</a:t>
            </a:r>
          </a:p>
          <a:p>
            <a:pPr lvl="1">
              <a:lnSpc>
                <a:spcPct val="80000"/>
              </a:lnSpc>
            </a:pPr>
            <a:r>
              <a:rPr lang="en-US" sz="2100">
                <a:solidFill>
                  <a:srgbClr val="000099"/>
                </a:solidFill>
              </a:rPr>
              <a:t>pthread_cond_wait</a:t>
            </a:r>
          </a:p>
          <a:p>
            <a:pPr lvl="2">
              <a:lnSpc>
                <a:spcPct val="80000"/>
              </a:lnSpc>
            </a:pPr>
            <a:r>
              <a:rPr lang="en-US" sz="2100">
                <a:solidFill>
                  <a:srgbClr val="000099"/>
                </a:solidFill>
              </a:rPr>
              <a:t>suspends thread if condition not true</a:t>
            </a:r>
          </a:p>
          <a:p>
            <a:pPr>
              <a:lnSpc>
                <a:spcPct val="80000"/>
              </a:lnSpc>
            </a:pPr>
            <a:r>
              <a:rPr lang="en-US" sz="2400"/>
              <a:t>Application program pattern</a:t>
            </a:r>
          </a:p>
          <a:p>
            <a:pPr lvl="1">
              <a:lnSpc>
                <a:spcPct val="80000"/>
              </a:lnSpc>
            </a:pPr>
            <a:r>
              <a:rPr lang="en-US" sz="2100"/>
              <a:t>Producer/Consumer</a:t>
            </a:r>
          </a:p>
          <a:p>
            <a:pPr>
              <a:lnSpc>
                <a:spcPct val="80000"/>
              </a:lnSpc>
              <a:buFont typeface="Wingdings" pitchFamily="2" charset="2"/>
              <a:buNone/>
            </a:pPr>
            <a:endParaRPr lang="en-US" sz="2400">
              <a:solidFill>
                <a:srgbClr val="000099"/>
              </a:solidFill>
            </a:endParaRPr>
          </a:p>
        </p:txBody>
      </p:sp>
      <p:sp>
        <p:nvSpPr>
          <p:cNvPr id="996356" name="Text Box 4"/>
          <p:cNvSpPr txBox="1">
            <a:spLocks noChangeArrowheads="1"/>
          </p:cNvSpPr>
          <p:nvPr/>
        </p:nvSpPr>
        <p:spPr bwMode="auto">
          <a:xfrm>
            <a:off x="304800" y="4648200"/>
            <a:ext cx="8305800" cy="1357313"/>
          </a:xfrm>
          <a:prstGeom prst="rect">
            <a:avLst/>
          </a:prstGeom>
          <a:noFill/>
          <a:ln w="9525">
            <a:noFill/>
            <a:miter lim="800000"/>
            <a:headEnd/>
            <a:tailEnd/>
          </a:ln>
          <a:effectLst/>
        </p:spPr>
        <p:txBody>
          <a:bodyPr>
            <a:spAutoFit/>
          </a:bodyPr>
          <a:lstStyle/>
          <a:p>
            <a:pPr lvl="1"/>
            <a:r>
              <a:rPr lang="en-US" sz="1800" b="1"/>
              <a:t>&lt;Producer&gt;				&lt;Consumer&gt;</a:t>
            </a:r>
          </a:p>
          <a:p>
            <a:pPr lvl="1"/>
            <a:r>
              <a:rPr lang="en-US" sz="1800" b="1">
                <a:solidFill>
                  <a:srgbClr val="000099"/>
                </a:solidFill>
                <a:latin typeface="Courier New" pitchFamily="49" charset="0"/>
              </a:rPr>
              <a:t>while (full ==1){}; wait	while (full == 0){}; wait</a:t>
            </a:r>
          </a:p>
          <a:p>
            <a:pPr lvl="1"/>
            <a:r>
              <a:rPr lang="en-US" sz="1800" b="1">
                <a:solidFill>
                  <a:srgbClr val="000099"/>
                </a:solidFill>
                <a:latin typeface="Courier New" pitchFamily="49" charset="0"/>
              </a:rPr>
              <a:t>buffer = value;		 	b = buffer;</a:t>
            </a:r>
          </a:p>
          <a:p>
            <a:pPr lvl="1"/>
            <a:r>
              <a:rPr lang="en-US" sz="1800" b="1">
                <a:solidFill>
                  <a:srgbClr val="000099"/>
                </a:solidFill>
                <a:latin typeface="Courier New" pitchFamily="49" charset="0"/>
              </a:rPr>
              <a:t>full = 1;				full = 0;	</a:t>
            </a:r>
          </a:p>
        </p:txBody>
      </p:sp>
      <p:sp>
        <p:nvSpPr>
          <p:cNvPr id="8" name="Slide Number Placeholder 7"/>
          <p:cNvSpPr>
            <a:spLocks noGrp="1"/>
          </p:cNvSpPr>
          <p:nvPr>
            <p:ph type="sldNum" sz="quarter" idx="12"/>
          </p:nvPr>
        </p:nvSpPr>
        <p:spPr/>
        <p:txBody>
          <a:bodyPr/>
          <a:lstStyle/>
          <a:p>
            <a:pPr lvl="1">
              <a:defRPr/>
            </a:pPr>
            <a:fld id="{B7D98EED-01DC-4F7A-81CC-0C2386137B23}" type="slidenum">
              <a:rPr lang="en-US" smtClean="0"/>
              <a:pPr lvl="1">
                <a:defRPr/>
              </a:pPr>
              <a:t>30</a:t>
            </a:fld>
            <a:endParaRPr lang="en-US" dirty="0"/>
          </a:p>
        </p:txBody>
      </p:sp>
      <p:sp>
        <p:nvSpPr>
          <p:cNvPr id="9" name="Footer Placeholder 8"/>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0" name="Rectangle 2"/>
          <p:cNvSpPr>
            <a:spLocks noGrp="1" noChangeArrowheads="1"/>
          </p:cNvSpPr>
          <p:nvPr>
            <p:ph type="title"/>
          </p:nvPr>
        </p:nvSpPr>
        <p:spPr/>
        <p:txBody>
          <a:bodyPr/>
          <a:lstStyle/>
          <a:p>
            <a:r>
              <a:rPr lang="en-US"/>
              <a:t>Rendezvous </a:t>
            </a:r>
            <a:endParaRPr lang="en-US" sz="3000"/>
          </a:p>
        </p:txBody>
      </p:sp>
      <p:sp>
        <p:nvSpPr>
          <p:cNvPr id="1000451" name="Rectangle 3"/>
          <p:cNvSpPr>
            <a:spLocks noGrp="1" noChangeArrowheads="1"/>
          </p:cNvSpPr>
          <p:nvPr>
            <p:ph type="body" idx="1"/>
          </p:nvPr>
        </p:nvSpPr>
        <p:spPr>
          <a:xfrm>
            <a:off x="330200" y="1219200"/>
            <a:ext cx="8207375" cy="3276600"/>
          </a:xfrm>
        </p:spPr>
        <p:txBody>
          <a:bodyPr/>
          <a:lstStyle/>
          <a:p>
            <a:pPr>
              <a:lnSpc>
                <a:spcPct val="90000"/>
              </a:lnSpc>
            </a:pPr>
            <a:r>
              <a:rPr lang="en-US" sz="2400"/>
              <a:t>Two or more cooperating threads must reach a program point before proceeding</a:t>
            </a:r>
          </a:p>
          <a:p>
            <a:pPr>
              <a:lnSpc>
                <a:spcPct val="90000"/>
              </a:lnSpc>
            </a:pPr>
            <a:r>
              <a:rPr lang="en-US" sz="2400"/>
              <a:t>Examples</a:t>
            </a:r>
          </a:p>
          <a:p>
            <a:pPr lvl="1">
              <a:lnSpc>
                <a:spcPct val="90000"/>
              </a:lnSpc>
            </a:pPr>
            <a:r>
              <a:rPr lang="en-US" sz="2100">
                <a:solidFill>
                  <a:srgbClr val="000099"/>
                </a:solidFill>
              </a:rPr>
              <a:t>wait for another thread at a join point before proceeding</a:t>
            </a:r>
          </a:p>
          <a:p>
            <a:pPr lvl="2">
              <a:lnSpc>
                <a:spcPct val="90000"/>
              </a:lnSpc>
            </a:pPr>
            <a:r>
              <a:rPr lang="en-US" sz="2100">
                <a:solidFill>
                  <a:srgbClr val="000099"/>
                </a:solidFill>
              </a:rPr>
              <a:t>example: pthread_join</a:t>
            </a:r>
          </a:p>
          <a:p>
            <a:pPr lvl="1">
              <a:lnSpc>
                <a:spcPct val="90000"/>
              </a:lnSpc>
            </a:pPr>
            <a:r>
              <a:rPr lang="en-US" sz="2100">
                <a:solidFill>
                  <a:srgbClr val="000099"/>
                </a:solidFill>
              </a:rPr>
              <a:t>barrier synchronization</a:t>
            </a:r>
          </a:p>
          <a:p>
            <a:pPr lvl="2">
              <a:lnSpc>
                <a:spcPct val="90000"/>
              </a:lnSpc>
            </a:pPr>
            <a:r>
              <a:rPr lang="en-US" sz="2100">
                <a:solidFill>
                  <a:srgbClr val="000099"/>
                </a:solidFill>
              </a:rPr>
              <a:t>many (or all) threads wait at a given point</a:t>
            </a:r>
          </a:p>
          <a:p>
            <a:pPr>
              <a:lnSpc>
                <a:spcPct val="90000"/>
              </a:lnSpc>
            </a:pPr>
            <a:r>
              <a:rPr lang="en-US" sz="2400"/>
              <a:t>Application program pattern</a:t>
            </a:r>
          </a:p>
          <a:p>
            <a:pPr lvl="1">
              <a:lnSpc>
                <a:spcPct val="90000"/>
              </a:lnSpc>
            </a:pPr>
            <a:r>
              <a:rPr lang="en-US" sz="2100">
                <a:solidFill>
                  <a:srgbClr val="000099"/>
                </a:solidFill>
              </a:rPr>
              <a:t>Bulk synchronous programming pattern</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31</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Grp="1" noChangeArrowheads="1"/>
          </p:cNvSpPr>
          <p:nvPr>
            <p:ph type="title"/>
          </p:nvPr>
        </p:nvSpPr>
        <p:spPr/>
        <p:txBody>
          <a:bodyPr/>
          <a:lstStyle/>
          <a:p>
            <a:r>
              <a:rPr lang="en-US"/>
              <a:t>Bulk Synchronous Program Pattern</a:t>
            </a:r>
            <a:endParaRPr lang="en-US" sz="3000"/>
          </a:p>
        </p:txBody>
      </p:sp>
      <p:grpSp>
        <p:nvGrpSpPr>
          <p:cNvPr id="2" name="Group 8"/>
          <p:cNvGrpSpPr>
            <a:grpSpLocks noChangeAspect="1"/>
          </p:cNvGrpSpPr>
          <p:nvPr/>
        </p:nvGrpSpPr>
        <p:grpSpPr bwMode="auto">
          <a:xfrm>
            <a:off x="1676400" y="1143000"/>
            <a:ext cx="5518150" cy="5156200"/>
            <a:chOff x="1056" y="720"/>
            <a:chExt cx="3476" cy="3248"/>
          </a:xfrm>
        </p:grpSpPr>
        <p:sp>
          <p:nvSpPr>
            <p:cNvPr id="1001479" name="AutoShape 7"/>
            <p:cNvSpPr>
              <a:spLocks noChangeAspect="1" noChangeArrowheads="1" noTextEdit="1"/>
            </p:cNvSpPr>
            <p:nvPr/>
          </p:nvSpPr>
          <p:spPr bwMode="auto">
            <a:xfrm>
              <a:off x="1056" y="720"/>
              <a:ext cx="3360" cy="3248"/>
            </a:xfrm>
            <a:prstGeom prst="rect">
              <a:avLst/>
            </a:prstGeom>
            <a:noFill/>
            <a:ln w="9525">
              <a:noFill/>
              <a:miter lim="800000"/>
              <a:headEnd/>
              <a:tailEnd/>
            </a:ln>
          </p:spPr>
          <p:txBody>
            <a:bodyPr/>
            <a:lstStyle/>
            <a:p>
              <a:endParaRPr lang="en-US"/>
            </a:p>
          </p:txBody>
        </p:sp>
        <p:sp>
          <p:nvSpPr>
            <p:cNvPr id="1001481" name="Rectangle 9"/>
            <p:cNvSpPr>
              <a:spLocks noChangeArrowheads="1"/>
            </p:cNvSpPr>
            <p:nvPr/>
          </p:nvSpPr>
          <p:spPr bwMode="auto">
            <a:xfrm>
              <a:off x="1065" y="824"/>
              <a:ext cx="400" cy="115"/>
            </a:xfrm>
            <a:prstGeom prst="rect">
              <a:avLst/>
            </a:prstGeom>
            <a:noFill/>
            <a:ln w="9525">
              <a:noFill/>
              <a:miter lim="800000"/>
              <a:headEnd/>
              <a:tailEnd/>
            </a:ln>
          </p:spPr>
          <p:txBody>
            <a:bodyPr wrap="none" lIns="0" tIns="0" rIns="0" bIns="0">
              <a:spAutoFit/>
            </a:bodyPr>
            <a:lstStyle/>
            <a:p>
              <a:r>
                <a:rPr lang="en-US" b="1">
                  <a:solidFill>
                    <a:srgbClr val="000000"/>
                  </a:solidFill>
                </a:rPr>
                <a:t>Thread 1</a:t>
              </a:r>
              <a:endParaRPr lang="en-US" sz="2000" b="1"/>
            </a:p>
          </p:txBody>
        </p:sp>
        <p:sp>
          <p:nvSpPr>
            <p:cNvPr id="1001482" name="Rectangle 10"/>
            <p:cNvSpPr>
              <a:spLocks noChangeArrowheads="1"/>
            </p:cNvSpPr>
            <p:nvPr/>
          </p:nvSpPr>
          <p:spPr bwMode="auto">
            <a:xfrm>
              <a:off x="1839" y="824"/>
              <a:ext cx="400" cy="115"/>
            </a:xfrm>
            <a:prstGeom prst="rect">
              <a:avLst/>
            </a:prstGeom>
            <a:noFill/>
            <a:ln w="9525">
              <a:noFill/>
              <a:miter lim="800000"/>
              <a:headEnd/>
              <a:tailEnd/>
            </a:ln>
          </p:spPr>
          <p:txBody>
            <a:bodyPr wrap="none" lIns="0" tIns="0" rIns="0" bIns="0">
              <a:spAutoFit/>
            </a:bodyPr>
            <a:lstStyle/>
            <a:p>
              <a:r>
                <a:rPr lang="en-US" b="1">
                  <a:solidFill>
                    <a:srgbClr val="000000"/>
                  </a:solidFill>
                </a:rPr>
                <a:t>Thread 2</a:t>
              </a:r>
              <a:endParaRPr lang="en-US" sz="2000" b="1"/>
            </a:p>
          </p:txBody>
        </p:sp>
        <p:sp>
          <p:nvSpPr>
            <p:cNvPr id="1001483" name="Rectangle 11"/>
            <p:cNvSpPr>
              <a:spLocks noChangeArrowheads="1"/>
            </p:cNvSpPr>
            <p:nvPr/>
          </p:nvSpPr>
          <p:spPr bwMode="auto">
            <a:xfrm>
              <a:off x="3166" y="824"/>
              <a:ext cx="416" cy="115"/>
            </a:xfrm>
            <a:prstGeom prst="rect">
              <a:avLst/>
            </a:prstGeom>
            <a:noFill/>
            <a:ln w="9525">
              <a:noFill/>
              <a:miter lim="800000"/>
              <a:headEnd/>
              <a:tailEnd/>
            </a:ln>
          </p:spPr>
          <p:txBody>
            <a:bodyPr wrap="none" lIns="0" tIns="0" rIns="0" bIns="0">
              <a:spAutoFit/>
            </a:bodyPr>
            <a:lstStyle/>
            <a:p>
              <a:r>
                <a:rPr lang="en-US" b="1">
                  <a:solidFill>
                    <a:srgbClr val="000000"/>
                  </a:solidFill>
                </a:rPr>
                <a:t>Thread N</a:t>
              </a:r>
              <a:endParaRPr lang="en-US" sz="2000" b="1"/>
            </a:p>
          </p:txBody>
        </p:sp>
        <p:sp>
          <p:nvSpPr>
            <p:cNvPr id="1001484" name="Rectangle 12"/>
            <p:cNvSpPr>
              <a:spLocks noChangeArrowheads="1"/>
            </p:cNvSpPr>
            <p:nvPr/>
          </p:nvSpPr>
          <p:spPr bwMode="auto">
            <a:xfrm>
              <a:off x="2590" y="746"/>
              <a:ext cx="190" cy="163"/>
            </a:xfrm>
            <a:prstGeom prst="rect">
              <a:avLst/>
            </a:prstGeom>
            <a:noFill/>
            <a:ln w="9525">
              <a:noFill/>
              <a:miter lim="800000"/>
              <a:headEnd/>
              <a:tailEnd/>
            </a:ln>
          </p:spPr>
          <p:txBody>
            <a:bodyPr wrap="none" lIns="0" tIns="0" rIns="0" bIns="0">
              <a:spAutoFit/>
            </a:bodyPr>
            <a:lstStyle/>
            <a:p>
              <a:r>
                <a:rPr lang="en-US" sz="1700" b="1">
                  <a:solidFill>
                    <a:srgbClr val="000000"/>
                  </a:solidFill>
                </a:rPr>
                <a:t>. . .</a:t>
              </a:r>
              <a:endParaRPr lang="en-US" sz="2000" b="1"/>
            </a:p>
          </p:txBody>
        </p:sp>
        <p:sp>
          <p:nvSpPr>
            <p:cNvPr id="1001485" name="Freeform 13"/>
            <p:cNvSpPr>
              <a:spLocks/>
            </p:cNvSpPr>
            <p:nvPr/>
          </p:nvSpPr>
          <p:spPr bwMode="auto">
            <a:xfrm>
              <a:off x="1284" y="938"/>
              <a:ext cx="141" cy="705"/>
            </a:xfrm>
            <a:custGeom>
              <a:avLst/>
              <a:gdLst/>
              <a:ahLst/>
              <a:cxnLst>
                <a:cxn ang="0">
                  <a:pos x="54" y="0"/>
                </a:cxn>
                <a:cxn ang="0">
                  <a:pos x="29" y="9"/>
                </a:cxn>
                <a:cxn ang="0">
                  <a:pos x="11" y="27"/>
                </a:cxn>
                <a:cxn ang="0">
                  <a:pos x="0" y="50"/>
                </a:cxn>
                <a:cxn ang="0">
                  <a:pos x="3" y="73"/>
                </a:cxn>
                <a:cxn ang="0">
                  <a:pos x="19" y="93"/>
                </a:cxn>
                <a:cxn ang="0">
                  <a:pos x="44" y="110"/>
                </a:cxn>
                <a:cxn ang="0">
                  <a:pos x="84" y="130"/>
                </a:cxn>
                <a:cxn ang="0">
                  <a:pos x="153" y="159"/>
                </a:cxn>
                <a:cxn ang="0">
                  <a:pos x="182" y="174"/>
                </a:cxn>
                <a:cxn ang="0">
                  <a:pos x="203" y="190"/>
                </a:cxn>
                <a:cxn ang="0">
                  <a:pos x="210" y="205"/>
                </a:cxn>
                <a:cxn ang="0">
                  <a:pos x="213" y="227"/>
                </a:cxn>
                <a:cxn ang="0">
                  <a:pos x="203" y="258"/>
                </a:cxn>
                <a:cxn ang="0">
                  <a:pos x="183" y="293"/>
                </a:cxn>
                <a:cxn ang="0">
                  <a:pos x="140" y="348"/>
                </a:cxn>
                <a:cxn ang="0">
                  <a:pos x="103" y="396"/>
                </a:cxn>
                <a:cxn ang="0">
                  <a:pos x="87" y="423"/>
                </a:cxn>
                <a:cxn ang="0">
                  <a:pos x="79" y="448"/>
                </a:cxn>
                <a:cxn ang="0">
                  <a:pos x="79" y="471"/>
                </a:cxn>
                <a:cxn ang="0">
                  <a:pos x="90" y="494"/>
                </a:cxn>
                <a:cxn ang="0">
                  <a:pos x="112" y="516"/>
                </a:cxn>
                <a:cxn ang="0">
                  <a:pos x="149" y="537"/>
                </a:cxn>
                <a:cxn ang="0">
                  <a:pos x="207" y="563"/>
                </a:cxn>
                <a:cxn ang="0">
                  <a:pos x="249" y="584"/>
                </a:cxn>
                <a:cxn ang="0">
                  <a:pos x="271" y="601"/>
                </a:cxn>
                <a:cxn ang="0">
                  <a:pos x="281" y="613"/>
                </a:cxn>
                <a:cxn ang="0">
                  <a:pos x="284" y="627"/>
                </a:cxn>
                <a:cxn ang="0">
                  <a:pos x="280" y="642"/>
                </a:cxn>
                <a:cxn ang="0">
                  <a:pos x="271" y="658"/>
                </a:cxn>
                <a:cxn ang="0">
                  <a:pos x="237" y="688"/>
                </a:cxn>
                <a:cxn ang="0">
                  <a:pos x="189" y="719"/>
                </a:cxn>
                <a:cxn ang="0">
                  <a:pos x="125" y="756"/>
                </a:cxn>
                <a:cxn ang="0">
                  <a:pos x="90" y="778"/>
                </a:cxn>
                <a:cxn ang="0">
                  <a:pos x="66" y="802"/>
                </a:cxn>
                <a:cxn ang="0">
                  <a:pos x="61" y="816"/>
                </a:cxn>
                <a:cxn ang="0">
                  <a:pos x="63" y="831"/>
                </a:cxn>
                <a:cxn ang="0">
                  <a:pos x="75" y="847"/>
                </a:cxn>
                <a:cxn ang="0">
                  <a:pos x="95" y="862"/>
                </a:cxn>
                <a:cxn ang="0">
                  <a:pos x="138" y="891"/>
                </a:cxn>
                <a:cxn ang="0">
                  <a:pos x="191" y="925"/>
                </a:cxn>
                <a:cxn ang="0">
                  <a:pos x="218" y="948"/>
                </a:cxn>
                <a:cxn ang="0">
                  <a:pos x="237" y="971"/>
                </a:cxn>
                <a:cxn ang="0">
                  <a:pos x="243" y="996"/>
                </a:cxn>
                <a:cxn ang="0">
                  <a:pos x="233" y="1017"/>
                </a:cxn>
                <a:cxn ang="0">
                  <a:pos x="212" y="1037"/>
                </a:cxn>
                <a:cxn ang="0">
                  <a:pos x="183" y="1055"/>
                </a:cxn>
                <a:cxn ang="0">
                  <a:pos x="124" y="1087"/>
                </a:cxn>
                <a:cxn ang="0">
                  <a:pos x="77" y="1114"/>
                </a:cxn>
                <a:cxn ang="0">
                  <a:pos x="53" y="1134"/>
                </a:cxn>
                <a:cxn ang="0">
                  <a:pos x="39" y="1155"/>
                </a:cxn>
                <a:cxn ang="0">
                  <a:pos x="39" y="1184"/>
                </a:cxn>
                <a:cxn ang="0">
                  <a:pos x="52" y="1217"/>
                </a:cxn>
                <a:cxn ang="0">
                  <a:pos x="84" y="1267"/>
                </a:cxn>
                <a:cxn ang="0">
                  <a:pos x="109" y="1309"/>
                </a:cxn>
                <a:cxn ang="0">
                  <a:pos x="120" y="1343"/>
                </a:cxn>
                <a:cxn ang="0">
                  <a:pos x="116" y="1370"/>
                </a:cxn>
                <a:cxn ang="0">
                  <a:pos x="107" y="1386"/>
                </a:cxn>
                <a:cxn ang="0">
                  <a:pos x="91" y="1401"/>
                </a:cxn>
              </a:cxnLst>
              <a:rect l="0" t="0" r="r" b="b"/>
              <a:pathLst>
                <a:path w="284" h="1410">
                  <a:moveTo>
                    <a:pt x="74" y="2"/>
                  </a:moveTo>
                  <a:lnTo>
                    <a:pt x="67" y="0"/>
                  </a:lnTo>
                  <a:lnTo>
                    <a:pt x="61" y="0"/>
                  </a:lnTo>
                  <a:lnTo>
                    <a:pt x="54" y="0"/>
                  </a:lnTo>
                  <a:lnTo>
                    <a:pt x="48" y="1"/>
                  </a:lnTo>
                  <a:lnTo>
                    <a:pt x="41" y="2"/>
                  </a:lnTo>
                  <a:lnTo>
                    <a:pt x="35" y="5"/>
                  </a:lnTo>
                  <a:lnTo>
                    <a:pt x="29" y="9"/>
                  </a:lnTo>
                  <a:lnTo>
                    <a:pt x="24" y="13"/>
                  </a:lnTo>
                  <a:lnTo>
                    <a:pt x="19" y="17"/>
                  </a:lnTo>
                  <a:lnTo>
                    <a:pt x="15" y="22"/>
                  </a:lnTo>
                  <a:lnTo>
                    <a:pt x="11" y="27"/>
                  </a:lnTo>
                  <a:lnTo>
                    <a:pt x="7" y="33"/>
                  </a:lnTo>
                  <a:lnTo>
                    <a:pt x="4" y="39"/>
                  </a:lnTo>
                  <a:lnTo>
                    <a:pt x="2" y="45"/>
                  </a:lnTo>
                  <a:lnTo>
                    <a:pt x="0" y="50"/>
                  </a:lnTo>
                  <a:lnTo>
                    <a:pt x="0" y="56"/>
                  </a:lnTo>
                  <a:lnTo>
                    <a:pt x="0" y="62"/>
                  </a:lnTo>
                  <a:lnTo>
                    <a:pt x="2" y="68"/>
                  </a:lnTo>
                  <a:lnTo>
                    <a:pt x="3" y="73"/>
                  </a:lnTo>
                  <a:lnTo>
                    <a:pt x="6" y="79"/>
                  </a:lnTo>
                  <a:lnTo>
                    <a:pt x="10" y="84"/>
                  </a:lnTo>
                  <a:lnTo>
                    <a:pt x="14" y="89"/>
                  </a:lnTo>
                  <a:lnTo>
                    <a:pt x="19" y="93"/>
                  </a:lnTo>
                  <a:lnTo>
                    <a:pt x="24" y="98"/>
                  </a:lnTo>
                  <a:lnTo>
                    <a:pt x="31" y="102"/>
                  </a:lnTo>
                  <a:lnTo>
                    <a:pt x="37" y="106"/>
                  </a:lnTo>
                  <a:lnTo>
                    <a:pt x="44" y="110"/>
                  </a:lnTo>
                  <a:lnTo>
                    <a:pt x="52" y="115"/>
                  </a:lnTo>
                  <a:lnTo>
                    <a:pt x="60" y="119"/>
                  </a:lnTo>
                  <a:lnTo>
                    <a:pt x="67" y="122"/>
                  </a:lnTo>
                  <a:lnTo>
                    <a:pt x="84" y="130"/>
                  </a:lnTo>
                  <a:lnTo>
                    <a:pt x="102" y="138"/>
                  </a:lnTo>
                  <a:lnTo>
                    <a:pt x="120" y="144"/>
                  </a:lnTo>
                  <a:lnTo>
                    <a:pt x="137" y="151"/>
                  </a:lnTo>
                  <a:lnTo>
                    <a:pt x="153" y="159"/>
                  </a:lnTo>
                  <a:lnTo>
                    <a:pt x="161" y="163"/>
                  </a:lnTo>
                  <a:lnTo>
                    <a:pt x="168" y="167"/>
                  </a:lnTo>
                  <a:lnTo>
                    <a:pt x="175" y="171"/>
                  </a:lnTo>
                  <a:lnTo>
                    <a:pt x="182" y="174"/>
                  </a:lnTo>
                  <a:lnTo>
                    <a:pt x="188" y="178"/>
                  </a:lnTo>
                  <a:lnTo>
                    <a:pt x="193" y="182"/>
                  </a:lnTo>
                  <a:lnTo>
                    <a:pt x="199" y="186"/>
                  </a:lnTo>
                  <a:lnTo>
                    <a:pt x="203" y="190"/>
                  </a:lnTo>
                  <a:lnTo>
                    <a:pt x="205" y="194"/>
                  </a:lnTo>
                  <a:lnTo>
                    <a:pt x="208" y="197"/>
                  </a:lnTo>
                  <a:lnTo>
                    <a:pt x="209" y="201"/>
                  </a:lnTo>
                  <a:lnTo>
                    <a:pt x="210" y="205"/>
                  </a:lnTo>
                  <a:lnTo>
                    <a:pt x="212" y="207"/>
                  </a:lnTo>
                  <a:lnTo>
                    <a:pt x="213" y="211"/>
                  </a:lnTo>
                  <a:lnTo>
                    <a:pt x="213" y="219"/>
                  </a:lnTo>
                  <a:lnTo>
                    <a:pt x="213" y="227"/>
                  </a:lnTo>
                  <a:lnTo>
                    <a:pt x="212" y="235"/>
                  </a:lnTo>
                  <a:lnTo>
                    <a:pt x="210" y="243"/>
                  </a:lnTo>
                  <a:lnTo>
                    <a:pt x="207" y="251"/>
                  </a:lnTo>
                  <a:lnTo>
                    <a:pt x="203" y="258"/>
                  </a:lnTo>
                  <a:lnTo>
                    <a:pt x="199" y="268"/>
                  </a:lnTo>
                  <a:lnTo>
                    <a:pt x="193" y="276"/>
                  </a:lnTo>
                  <a:lnTo>
                    <a:pt x="188" y="283"/>
                  </a:lnTo>
                  <a:lnTo>
                    <a:pt x="183" y="293"/>
                  </a:lnTo>
                  <a:lnTo>
                    <a:pt x="176" y="301"/>
                  </a:lnTo>
                  <a:lnTo>
                    <a:pt x="163" y="318"/>
                  </a:lnTo>
                  <a:lnTo>
                    <a:pt x="151" y="332"/>
                  </a:lnTo>
                  <a:lnTo>
                    <a:pt x="140" y="348"/>
                  </a:lnTo>
                  <a:lnTo>
                    <a:pt x="128" y="362"/>
                  </a:lnTo>
                  <a:lnTo>
                    <a:pt x="117" y="377"/>
                  </a:lnTo>
                  <a:lnTo>
                    <a:pt x="107" y="390"/>
                  </a:lnTo>
                  <a:lnTo>
                    <a:pt x="103" y="396"/>
                  </a:lnTo>
                  <a:lnTo>
                    <a:pt x="99" y="404"/>
                  </a:lnTo>
                  <a:lnTo>
                    <a:pt x="95" y="411"/>
                  </a:lnTo>
                  <a:lnTo>
                    <a:pt x="91" y="417"/>
                  </a:lnTo>
                  <a:lnTo>
                    <a:pt x="87" y="423"/>
                  </a:lnTo>
                  <a:lnTo>
                    <a:pt x="84" y="429"/>
                  </a:lnTo>
                  <a:lnTo>
                    <a:pt x="83" y="436"/>
                  </a:lnTo>
                  <a:lnTo>
                    <a:pt x="81" y="442"/>
                  </a:lnTo>
                  <a:lnTo>
                    <a:pt x="79" y="448"/>
                  </a:lnTo>
                  <a:lnTo>
                    <a:pt x="79" y="454"/>
                  </a:lnTo>
                  <a:lnTo>
                    <a:pt x="78" y="459"/>
                  </a:lnTo>
                  <a:lnTo>
                    <a:pt x="79" y="466"/>
                  </a:lnTo>
                  <a:lnTo>
                    <a:pt x="79" y="471"/>
                  </a:lnTo>
                  <a:lnTo>
                    <a:pt x="82" y="478"/>
                  </a:lnTo>
                  <a:lnTo>
                    <a:pt x="83" y="483"/>
                  </a:lnTo>
                  <a:lnTo>
                    <a:pt x="86" y="488"/>
                  </a:lnTo>
                  <a:lnTo>
                    <a:pt x="90" y="494"/>
                  </a:lnTo>
                  <a:lnTo>
                    <a:pt x="95" y="500"/>
                  </a:lnTo>
                  <a:lnTo>
                    <a:pt x="99" y="505"/>
                  </a:lnTo>
                  <a:lnTo>
                    <a:pt x="105" y="511"/>
                  </a:lnTo>
                  <a:lnTo>
                    <a:pt x="112" y="516"/>
                  </a:lnTo>
                  <a:lnTo>
                    <a:pt x="120" y="521"/>
                  </a:lnTo>
                  <a:lnTo>
                    <a:pt x="129" y="526"/>
                  </a:lnTo>
                  <a:lnTo>
                    <a:pt x="138" y="532"/>
                  </a:lnTo>
                  <a:lnTo>
                    <a:pt x="149" y="537"/>
                  </a:lnTo>
                  <a:lnTo>
                    <a:pt x="161" y="542"/>
                  </a:lnTo>
                  <a:lnTo>
                    <a:pt x="171" y="547"/>
                  </a:lnTo>
                  <a:lnTo>
                    <a:pt x="183" y="553"/>
                  </a:lnTo>
                  <a:lnTo>
                    <a:pt x="207" y="563"/>
                  </a:lnTo>
                  <a:lnTo>
                    <a:pt x="217" y="568"/>
                  </a:lnTo>
                  <a:lnTo>
                    <a:pt x="229" y="574"/>
                  </a:lnTo>
                  <a:lnTo>
                    <a:pt x="238" y="579"/>
                  </a:lnTo>
                  <a:lnTo>
                    <a:pt x="249" y="584"/>
                  </a:lnTo>
                  <a:lnTo>
                    <a:pt x="256" y="589"/>
                  </a:lnTo>
                  <a:lnTo>
                    <a:pt x="264" y="595"/>
                  </a:lnTo>
                  <a:lnTo>
                    <a:pt x="268" y="599"/>
                  </a:lnTo>
                  <a:lnTo>
                    <a:pt x="271" y="601"/>
                  </a:lnTo>
                  <a:lnTo>
                    <a:pt x="273" y="604"/>
                  </a:lnTo>
                  <a:lnTo>
                    <a:pt x="276" y="606"/>
                  </a:lnTo>
                  <a:lnTo>
                    <a:pt x="279" y="610"/>
                  </a:lnTo>
                  <a:lnTo>
                    <a:pt x="281" y="613"/>
                  </a:lnTo>
                  <a:lnTo>
                    <a:pt x="283" y="617"/>
                  </a:lnTo>
                  <a:lnTo>
                    <a:pt x="283" y="621"/>
                  </a:lnTo>
                  <a:lnTo>
                    <a:pt x="284" y="623"/>
                  </a:lnTo>
                  <a:lnTo>
                    <a:pt x="284" y="627"/>
                  </a:lnTo>
                  <a:lnTo>
                    <a:pt x="284" y="631"/>
                  </a:lnTo>
                  <a:lnTo>
                    <a:pt x="283" y="635"/>
                  </a:lnTo>
                  <a:lnTo>
                    <a:pt x="281" y="639"/>
                  </a:lnTo>
                  <a:lnTo>
                    <a:pt x="280" y="642"/>
                  </a:lnTo>
                  <a:lnTo>
                    <a:pt x="279" y="646"/>
                  </a:lnTo>
                  <a:lnTo>
                    <a:pt x="276" y="650"/>
                  </a:lnTo>
                  <a:lnTo>
                    <a:pt x="273" y="654"/>
                  </a:lnTo>
                  <a:lnTo>
                    <a:pt x="271" y="658"/>
                  </a:lnTo>
                  <a:lnTo>
                    <a:pt x="264" y="665"/>
                  </a:lnTo>
                  <a:lnTo>
                    <a:pt x="256" y="672"/>
                  </a:lnTo>
                  <a:lnTo>
                    <a:pt x="247" y="680"/>
                  </a:lnTo>
                  <a:lnTo>
                    <a:pt x="237" y="688"/>
                  </a:lnTo>
                  <a:lnTo>
                    <a:pt x="226" y="696"/>
                  </a:lnTo>
                  <a:lnTo>
                    <a:pt x="214" y="704"/>
                  </a:lnTo>
                  <a:lnTo>
                    <a:pt x="203" y="711"/>
                  </a:lnTo>
                  <a:lnTo>
                    <a:pt x="189" y="719"/>
                  </a:lnTo>
                  <a:lnTo>
                    <a:pt x="176" y="727"/>
                  </a:lnTo>
                  <a:lnTo>
                    <a:pt x="157" y="739"/>
                  </a:lnTo>
                  <a:lnTo>
                    <a:pt x="136" y="750"/>
                  </a:lnTo>
                  <a:lnTo>
                    <a:pt x="125" y="756"/>
                  </a:lnTo>
                  <a:lnTo>
                    <a:pt x="116" y="761"/>
                  </a:lnTo>
                  <a:lnTo>
                    <a:pt x="107" y="768"/>
                  </a:lnTo>
                  <a:lnTo>
                    <a:pt x="98" y="773"/>
                  </a:lnTo>
                  <a:lnTo>
                    <a:pt x="90" y="778"/>
                  </a:lnTo>
                  <a:lnTo>
                    <a:pt x="82" y="785"/>
                  </a:lnTo>
                  <a:lnTo>
                    <a:pt x="77" y="790"/>
                  </a:lnTo>
                  <a:lnTo>
                    <a:pt x="70" y="795"/>
                  </a:lnTo>
                  <a:lnTo>
                    <a:pt x="66" y="802"/>
                  </a:lnTo>
                  <a:lnTo>
                    <a:pt x="63" y="807"/>
                  </a:lnTo>
                  <a:lnTo>
                    <a:pt x="62" y="810"/>
                  </a:lnTo>
                  <a:lnTo>
                    <a:pt x="61" y="814"/>
                  </a:lnTo>
                  <a:lnTo>
                    <a:pt x="61" y="816"/>
                  </a:lnTo>
                  <a:lnTo>
                    <a:pt x="61" y="819"/>
                  </a:lnTo>
                  <a:lnTo>
                    <a:pt x="61" y="823"/>
                  </a:lnTo>
                  <a:lnTo>
                    <a:pt x="62" y="827"/>
                  </a:lnTo>
                  <a:lnTo>
                    <a:pt x="63" y="831"/>
                  </a:lnTo>
                  <a:lnTo>
                    <a:pt x="66" y="835"/>
                  </a:lnTo>
                  <a:lnTo>
                    <a:pt x="69" y="839"/>
                  </a:lnTo>
                  <a:lnTo>
                    <a:pt x="71" y="843"/>
                  </a:lnTo>
                  <a:lnTo>
                    <a:pt x="75" y="847"/>
                  </a:lnTo>
                  <a:lnTo>
                    <a:pt x="79" y="851"/>
                  </a:lnTo>
                  <a:lnTo>
                    <a:pt x="84" y="855"/>
                  </a:lnTo>
                  <a:lnTo>
                    <a:pt x="90" y="858"/>
                  </a:lnTo>
                  <a:lnTo>
                    <a:pt x="95" y="862"/>
                  </a:lnTo>
                  <a:lnTo>
                    <a:pt x="100" y="866"/>
                  </a:lnTo>
                  <a:lnTo>
                    <a:pt x="112" y="874"/>
                  </a:lnTo>
                  <a:lnTo>
                    <a:pt x="124" y="883"/>
                  </a:lnTo>
                  <a:lnTo>
                    <a:pt x="138" y="891"/>
                  </a:lnTo>
                  <a:lnTo>
                    <a:pt x="151" y="899"/>
                  </a:lnTo>
                  <a:lnTo>
                    <a:pt x="165" y="908"/>
                  </a:lnTo>
                  <a:lnTo>
                    <a:pt x="178" y="916"/>
                  </a:lnTo>
                  <a:lnTo>
                    <a:pt x="191" y="925"/>
                  </a:lnTo>
                  <a:lnTo>
                    <a:pt x="203" y="933"/>
                  </a:lnTo>
                  <a:lnTo>
                    <a:pt x="208" y="939"/>
                  </a:lnTo>
                  <a:lnTo>
                    <a:pt x="213" y="942"/>
                  </a:lnTo>
                  <a:lnTo>
                    <a:pt x="218" y="948"/>
                  </a:lnTo>
                  <a:lnTo>
                    <a:pt x="222" y="952"/>
                  </a:lnTo>
                  <a:lnTo>
                    <a:pt x="228" y="958"/>
                  </a:lnTo>
                  <a:lnTo>
                    <a:pt x="233" y="965"/>
                  </a:lnTo>
                  <a:lnTo>
                    <a:pt x="237" y="971"/>
                  </a:lnTo>
                  <a:lnTo>
                    <a:pt x="239" y="978"/>
                  </a:lnTo>
                  <a:lnTo>
                    <a:pt x="242" y="985"/>
                  </a:lnTo>
                  <a:lnTo>
                    <a:pt x="243" y="990"/>
                  </a:lnTo>
                  <a:lnTo>
                    <a:pt x="243" y="996"/>
                  </a:lnTo>
                  <a:lnTo>
                    <a:pt x="242" y="1003"/>
                  </a:lnTo>
                  <a:lnTo>
                    <a:pt x="239" y="1008"/>
                  </a:lnTo>
                  <a:lnTo>
                    <a:pt x="237" y="1013"/>
                  </a:lnTo>
                  <a:lnTo>
                    <a:pt x="233" y="1017"/>
                  </a:lnTo>
                  <a:lnTo>
                    <a:pt x="229" y="1023"/>
                  </a:lnTo>
                  <a:lnTo>
                    <a:pt x="224" y="1028"/>
                  </a:lnTo>
                  <a:lnTo>
                    <a:pt x="218" y="1032"/>
                  </a:lnTo>
                  <a:lnTo>
                    <a:pt x="212" y="1037"/>
                  </a:lnTo>
                  <a:lnTo>
                    <a:pt x="205" y="1041"/>
                  </a:lnTo>
                  <a:lnTo>
                    <a:pt x="199" y="1046"/>
                  </a:lnTo>
                  <a:lnTo>
                    <a:pt x="191" y="1050"/>
                  </a:lnTo>
                  <a:lnTo>
                    <a:pt x="183" y="1055"/>
                  </a:lnTo>
                  <a:lnTo>
                    <a:pt x="175" y="1059"/>
                  </a:lnTo>
                  <a:lnTo>
                    <a:pt x="158" y="1069"/>
                  </a:lnTo>
                  <a:lnTo>
                    <a:pt x="141" y="1078"/>
                  </a:lnTo>
                  <a:lnTo>
                    <a:pt x="124" y="1087"/>
                  </a:lnTo>
                  <a:lnTo>
                    <a:pt x="107" y="1095"/>
                  </a:lnTo>
                  <a:lnTo>
                    <a:pt x="91" y="1104"/>
                  </a:lnTo>
                  <a:lnTo>
                    <a:pt x="83" y="1109"/>
                  </a:lnTo>
                  <a:lnTo>
                    <a:pt x="77" y="1114"/>
                  </a:lnTo>
                  <a:lnTo>
                    <a:pt x="70" y="1118"/>
                  </a:lnTo>
                  <a:lnTo>
                    <a:pt x="63" y="1124"/>
                  </a:lnTo>
                  <a:lnTo>
                    <a:pt x="58" y="1129"/>
                  </a:lnTo>
                  <a:lnTo>
                    <a:pt x="53" y="1134"/>
                  </a:lnTo>
                  <a:lnTo>
                    <a:pt x="48" y="1139"/>
                  </a:lnTo>
                  <a:lnTo>
                    <a:pt x="44" y="1145"/>
                  </a:lnTo>
                  <a:lnTo>
                    <a:pt x="41" y="1150"/>
                  </a:lnTo>
                  <a:lnTo>
                    <a:pt x="39" y="1155"/>
                  </a:lnTo>
                  <a:lnTo>
                    <a:pt x="37" y="1163"/>
                  </a:lnTo>
                  <a:lnTo>
                    <a:pt x="36" y="1170"/>
                  </a:lnTo>
                  <a:lnTo>
                    <a:pt x="37" y="1177"/>
                  </a:lnTo>
                  <a:lnTo>
                    <a:pt x="39" y="1184"/>
                  </a:lnTo>
                  <a:lnTo>
                    <a:pt x="40" y="1192"/>
                  </a:lnTo>
                  <a:lnTo>
                    <a:pt x="44" y="1200"/>
                  </a:lnTo>
                  <a:lnTo>
                    <a:pt x="48" y="1208"/>
                  </a:lnTo>
                  <a:lnTo>
                    <a:pt x="52" y="1217"/>
                  </a:lnTo>
                  <a:lnTo>
                    <a:pt x="57" y="1225"/>
                  </a:lnTo>
                  <a:lnTo>
                    <a:pt x="62" y="1233"/>
                  </a:lnTo>
                  <a:lnTo>
                    <a:pt x="73" y="1250"/>
                  </a:lnTo>
                  <a:lnTo>
                    <a:pt x="84" y="1267"/>
                  </a:lnTo>
                  <a:lnTo>
                    <a:pt x="96" y="1284"/>
                  </a:lnTo>
                  <a:lnTo>
                    <a:pt x="102" y="1292"/>
                  </a:lnTo>
                  <a:lnTo>
                    <a:pt x="105" y="1301"/>
                  </a:lnTo>
                  <a:lnTo>
                    <a:pt x="109" y="1309"/>
                  </a:lnTo>
                  <a:lnTo>
                    <a:pt x="113" y="1318"/>
                  </a:lnTo>
                  <a:lnTo>
                    <a:pt x="116" y="1326"/>
                  </a:lnTo>
                  <a:lnTo>
                    <a:pt x="119" y="1334"/>
                  </a:lnTo>
                  <a:lnTo>
                    <a:pt x="120" y="1343"/>
                  </a:lnTo>
                  <a:lnTo>
                    <a:pt x="120" y="1351"/>
                  </a:lnTo>
                  <a:lnTo>
                    <a:pt x="120" y="1359"/>
                  </a:lnTo>
                  <a:lnTo>
                    <a:pt x="117" y="1367"/>
                  </a:lnTo>
                  <a:lnTo>
                    <a:pt x="116" y="1370"/>
                  </a:lnTo>
                  <a:lnTo>
                    <a:pt x="113" y="1374"/>
                  </a:lnTo>
                  <a:lnTo>
                    <a:pt x="112" y="1378"/>
                  </a:lnTo>
                  <a:lnTo>
                    <a:pt x="109" y="1382"/>
                  </a:lnTo>
                  <a:lnTo>
                    <a:pt x="107" y="1386"/>
                  </a:lnTo>
                  <a:lnTo>
                    <a:pt x="103" y="1389"/>
                  </a:lnTo>
                  <a:lnTo>
                    <a:pt x="99" y="1393"/>
                  </a:lnTo>
                  <a:lnTo>
                    <a:pt x="95" y="1397"/>
                  </a:lnTo>
                  <a:lnTo>
                    <a:pt x="91" y="1401"/>
                  </a:lnTo>
                  <a:lnTo>
                    <a:pt x="86" y="1403"/>
                  </a:lnTo>
                  <a:lnTo>
                    <a:pt x="81" y="1407"/>
                  </a:lnTo>
                  <a:lnTo>
                    <a:pt x="74" y="1410"/>
                  </a:lnTo>
                </a:path>
              </a:pathLst>
            </a:custGeom>
            <a:noFill/>
            <a:ln w="3175">
              <a:solidFill>
                <a:srgbClr val="000000"/>
              </a:solidFill>
              <a:prstDash val="solid"/>
              <a:round/>
              <a:headEnd/>
              <a:tailEnd/>
            </a:ln>
          </p:spPr>
          <p:txBody>
            <a:bodyPr/>
            <a:lstStyle/>
            <a:p>
              <a:endParaRPr lang="en-US"/>
            </a:p>
          </p:txBody>
        </p:sp>
        <p:sp>
          <p:nvSpPr>
            <p:cNvPr id="1001486" name="Freeform 14"/>
            <p:cNvSpPr>
              <a:spLocks/>
            </p:cNvSpPr>
            <p:nvPr/>
          </p:nvSpPr>
          <p:spPr bwMode="auto">
            <a:xfrm>
              <a:off x="1892" y="939"/>
              <a:ext cx="85" cy="684"/>
            </a:xfrm>
            <a:custGeom>
              <a:avLst/>
              <a:gdLst/>
              <a:ahLst/>
              <a:cxnLst>
                <a:cxn ang="0">
                  <a:pos x="42" y="10"/>
                </a:cxn>
                <a:cxn ang="0">
                  <a:pos x="45" y="28"/>
                </a:cxn>
                <a:cxn ang="0">
                  <a:pos x="49" y="45"/>
                </a:cxn>
                <a:cxn ang="0">
                  <a:pos x="55" y="61"/>
                </a:cxn>
                <a:cxn ang="0">
                  <a:pos x="63" y="77"/>
                </a:cxn>
                <a:cxn ang="0">
                  <a:pos x="76" y="98"/>
                </a:cxn>
                <a:cxn ang="0">
                  <a:pos x="97" y="127"/>
                </a:cxn>
                <a:cxn ang="0">
                  <a:pos x="120" y="153"/>
                </a:cxn>
                <a:cxn ang="0">
                  <a:pos x="139" y="179"/>
                </a:cxn>
                <a:cxn ang="0">
                  <a:pos x="152" y="199"/>
                </a:cxn>
                <a:cxn ang="0">
                  <a:pos x="159" y="212"/>
                </a:cxn>
                <a:cxn ang="0">
                  <a:pos x="164" y="225"/>
                </a:cxn>
                <a:cxn ang="0">
                  <a:pos x="168" y="243"/>
                </a:cxn>
                <a:cxn ang="0">
                  <a:pos x="168" y="266"/>
                </a:cxn>
                <a:cxn ang="0">
                  <a:pos x="164" y="288"/>
                </a:cxn>
                <a:cxn ang="0">
                  <a:pos x="158" y="312"/>
                </a:cxn>
                <a:cxn ang="0">
                  <a:pos x="148" y="335"/>
                </a:cxn>
                <a:cxn ang="0">
                  <a:pos x="133" y="368"/>
                </a:cxn>
                <a:cxn ang="0">
                  <a:pos x="114" y="401"/>
                </a:cxn>
                <a:cxn ang="0">
                  <a:pos x="100" y="430"/>
                </a:cxn>
                <a:cxn ang="0">
                  <a:pos x="84" y="465"/>
                </a:cxn>
                <a:cxn ang="0">
                  <a:pos x="74" y="493"/>
                </a:cxn>
                <a:cxn ang="0">
                  <a:pos x="68" y="514"/>
                </a:cxn>
                <a:cxn ang="0">
                  <a:pos x="63" y="535"/>
                </a:cxn>
                <a:cxn ang="0">
                  <a:pos x="58" y="558"/>
                </a:cxn>
                <a:cxn ang="0">
                  <a:pos x="53" y="586"/>
                </a:cxn>
                <a:cxn ang="0">
                  <a:pos x="49" y="614"/>
                </a:cxn>
                <a:cxn ang="0">
                  <a:pos x="49" y="627"/>
                </a:cxn>
                <a:cxn ang="0">
                  <a:pos x="50" y="641"/>
                </a:cxn>
                <a:cxn ang="0">
                  <a:pos x="53" y="654"/>
                </a:cxn>
                <a:cxn ang="0">
                  <a:pos x="58" y="667"/>
                </a:cxn>
                <a:cxn ang="0">
                  <a:pos x="70" y="692"/>
                </a:cxn>
                <a:cxn ang="0">
                  <a:pos x="84" y="715"/>
                </a:cxn>
                <a:cxn ang="0">
                  <a:pos x="101" y="736"/>
                </a:cxn>
                <a:cxn ang="0">
                  <a:pos x="116" y="757"/>
                </a:cxn>
                <a:cxn ang="0">
                  <a:pos x="129" y="775"/>
                </a:cxn>
                <a:cxn ang="0">
                  <a:pos x="137" y="790"/>
                </a:cxn>
                <a:cxn ang="0">
                  <a:pos x="141" y="799"/>
                </a:cxn>
                <a:cxn ang="0">
                  <a:pos x="142" y="808"/>
                </a:cxn>
                <a:cxn ang="0">
                  <a:pos x="142" y="817"/>
                </a:cxn>
                <a:cxn ang="0">
                  <a:pos x="141" y="826"/>
                </a:cxn>
                <a:cxn ang="0">
                  <a:pos x="137" y="841"/>
                </a:cxn>
                <a:cxn ang="0">
                  <a:pos x="127" y="859"/>
                </a:cxn>
                <a:cxn ang="0">
                  <a:pos x="116" y="879"/>
                </a:cxn>
                <a:cxn ang="0">
                  <a:pos x="100" y="898"/>
                </a:cxn>
                <a:cxn ang="0">
                  <a:pos x="84" y="918"/>
                </a:cxn>
                <a:cxn ang="0">
                  <a:pos x="50" y="960"/>
                </a:cxn>
                <a:cxn ang="0">
                  <a:pos x="32" y="986"/>
                </a:cxn>
                <a:cxn ang="0">
                  <a:pos x="17" y="1013"/>
                </a:cxn>
                <a:cxn ang="0">
                  <a:pos x="7" y="1039"/>
                </a:cxn>
                <a:cxn ang="0">
                  <a:pos x="3" y="1052"/>
                </a:cxn>
                <a:cxn ang="0">
                  <a:pos x="0" y="1067"/>
                </a:cxn>
                <a:cxn ang="0">
                  <a:pos x="0" y="1081"/>
                </a:cxn>
                <a:cxn ang="0">
                  <a:pos x="1" y="1097"/>
                </a:cxn>
                <a:cxn ang="0">
                  <a:pos x="4" y="1112"/>
                </a:cxn>
                <a:cxn ang="0">
                  <a:pos x="12" y="1145"/>
                </a:cxn>
                <a:cxn ang="0">
                  <a:pos x="22" y="1178"/>
                </a:cxn>
                <a:cxn ang="0">
                  <a:pos x="34" y="1215"/>
                </a:cxn>
                <a:cxn ang="0">
                  <a:pos x="42" y="1254"/>
                </a:cxn>
                <a:cxn ang="0">
                  <a:pos x="47" y="1286"/>
                </a:cxn>
                <a:cxn ang="0">
                  <a:pos x="47" y="1307"/>
                </a:cxn>
                <a:cxn ang="0">
                  <a:pos x="47" y="1330"/>
                </a:cxn>
                <a:cxn ang="0">
                  <a:pos x="45" y="1355"/>
                </a:cxn>
              </a:cxnLst>
              <a:rect l="0" t="0" r="r" b="b"/>
              <a:pathLst>
                <a:path w="169" h="1367">
                  <a:moveTo>
                    <a:pt x="42" y="0"/>
                  </a:moveTo>
                  <a:lnTo>
                    <a:pt x="42" y="10"/>
                  </a:lnTo>
                  <a:lnTo>
                    <a:pt x="43" y="19"/>
                  </a:lnTo>
                  <a:lnTo>
                    <a:pt x="45" y="28"/>
                  </a:lnTo>
                  <a:lnTo>
                    <a:pt x="46" y="36"/>
                  </a:lnTo>
                  <a:lnTo>
                    <a:pt x="49" y="45"/>
                  </a:lnTo>
                  <a:lnTo>
                    <a:pt x="51" y="53"/>
                  </a:lnTo>
                  <a:lnTo>
                    <a:pt x="55" y="61"/>
                  </a:lnTo>
                  <a:lnTo>
                    <a:pt x="59" y="69"/>
                  </a:lnTo>
                  <a:lnTo>
                    <a:pt x="63" y="77"/>
                  </a:lnTo>
                  <a:lnTo>
                    <a:pt x="67" y="83"/>
                  </a:lnTo>
                  <a:lnTo>
                    <a:pt x="76" y="98"/>
                  </a:lnTo>
                  <a:lnTo>
                    <a:pt x="87" y="112"/>
                  </a:lnTo>
                  <a:lnTo>
                    <a:pt x="97" y="127"/>
                  </a:lnTo>
                  <a:lnTo>
                    <a:pt x="108" y="140"/>
                  </a:lnTo>
                  <a:lnTo>
                    <a:pt x="120" y="153"/>
                  </a:lnTo>
                  <a:lnTo>
                    <a:pt x="130" y="166"/>
                  </a:lnTo>
                  <a:lnTo>
                    <a:pt x="139" y="179"/>
                  </a:lnTo>
                  <a:lnTo>
                    <a:pt x="148" y="192"/>
                  </a:lnTo>
                  <a:lnTo>
                    <a:pt x="152" y="199"/>
                  </a:lnTo>
                  <a:lnTo>
                    <a:pt x="156" y="205"/>
                  </a:lnTo>
                  <a:lnTo>
                    <a:pt x="159" y="212"/>
                  </a:lnTo>
                  <a:lnTo>
                    <a:pt x="162" y="218"/>
                  </a:lnTo>
                  <a:lnTo>
                    <a:pt x="164" y="225"/>
                  </a:lnTo>
                  <a:lnTo>
                    <a:pt x="167" y="232"/>
                  </a:lnTo>
                  <a:lnTo>
                    <a:pt x="168" y="243"/>
                  </a:lnTo>
                  <a:lnTo>
                    <a:pt x="169" y="254"/>
                  </a:lnTo>
                  <a:lnTo>
                    <a:pt x="168" y="266"/>
                  </a:lnTo>
                  <a:lnTo>
                    <a:pt x="167" y="276"/>
                  </a:lnTo>
                  <a:lnTo>
                    <a:pt x="164" y="288"/>
                  </a:lnTo>
                  <a:lnTo>
                    <a:pt x="162" y="300"/>
                  </a:lnTo>
                  <a:lnTo>
                    <a:pt x="158" y="312"/>
                  </a:lnTo>
                  <a:lnTo>
                    <a:pt x="154" y="323"/>
                  </a:lnTo>
                  <a:lnTo>
                    <a:pt x="148" y="335"/>
                  </a:lnTo>
                  <a:lnTo>
                    <a:pt x="143" y="346"/>
                  </a:lnTo>
                  <a:lnTo>
                    <a:pt x="133" y="368"/>
                  </a:lnTo>
                  <a:lnTo>
                    <a:pt x="121" y="390"/>
                  </a:lnTo>
                  <a:lnTo>
                    <a:pt x="114" y="401"/>
                  </a:lnTo>
                  <a:lnTo>
                    <a:pt x="109" y="411"/>
                  </a:lnTo>
                  <a:lnTo>
                    <a:pt x="100" y="430"/>
                  </a:lnTo>
                  <a:lnTo>
                    <a:pt x="92" y="448"/>
                  </a:lnTo>
                  <a:lnTo>
                    <a:pt x="84" y="465"/>
                  </a:lnTo>
                  <a:lnTo>
                    <a:pt x="78" y="484"/>
                  </a:lnTo>
                  <a:lnTo>
                    <a:pt x="74" y="493"/>
                  </a:lnTo>
                  <a:lnTo>
                    <a:pt x="71" y="503"/>
                  </a:lnTo>
                  <a:lnTo>
                    <a:pt x="68" y="514"/>
                  </a:lnTo>
                  <a:lnTo>
                    <a:pt x="66" y="524"/>
                  </a:lnTo>
                  <a:lnTo>
                    <a:pt x="63" y="535"/>
                  </a:lnTo>
                  <a:lnTo>
                    <a:pt x="61" y="547"/>
                  </a:lnTo>
                  <a:lnTo>
                    <a:pt x="58" y="558"/>
                  </a:lnTo>
                  <a:lnTo>
                    <a:pt x="55" y="572"/>
                  </a:lnTo>
                  <a:lnTo>
                    <a:pt x="53" y="586"/>
                  </a:lnTo>
                  <a:lnTo>
                    <a:pt x="50" y="599"/>
                  </a:lnTo>
                  <a:lnTo>
                    <a:pt x="49" y="614"/>
                  </a:lnTo>
                  <a:lnTo>
                    <a:pt x="49" y="620"/>
                  </a:lnTo>
                  <a:lnTo>
                    <a:pt x="49" y="627"/>
                  </a:lnTo>
                  <a:lnTo>
                    <a:pt x="49" y="635"/>
                  </a:lnTo>
                  <a:lnTo>
                    <a:pt x="50" y="641"/>
                  </a:lnTo>
                  <a:lnTo>
                    <a:pt x="51" y="648"/>
                  </a:lnTo>
                  <a:lnTo>
                    <a:pt x="53" y="654"/>
                  </a:lnTo>
                  <a:lnTo>
                    <a:pt x="55" y="661"/>
                  </a:lnTo>
                  <a:lnTo>
                    <a:pt x="58" y="667"/>
                  </a:lnTo>
                  <a:lnTo>
                    <a:pt x="63" y="681"/>
                  </a:lnTo>
                  <a:lnTo>
                    <a:pt x="70" y="692"/>
                  </a:lnTo>
                  <a:lnTo>
                    <a:pt x="76" y="704"/>
                  </a:lnTo>
                  <a:lnTo>
                    <a:pt x="84" y="715"/>
                  </a:lnTo>
                  <a:lnTo>
                    <a:pt x="92" y="725"/>
                  </a:lnTo>
                  <a:lnTo>
                    <a:pt x="101" y="736"/>
                  </a:lnTo>
                  <a:lnTo>
                    <a:pt x="109" y="746"/>
                  </a:lnTo>
                  <a:lnTo>
                    <a:pt x="116" y="757"/>
                  </a:lnTo>
                  <a:lnTo>
                    <a:pt x="124" y="766"/>
                  </a:lnTo>
                  <a:lnTo>
                    <a:pt x="129" y="775"/>
                  </a:lnTo>
                  <a:lnTo>
                    <a:pt x="134" y="786"/>
                  </a:lnTo>
                  <a:lnTo>
                    <a:pt x="137" y="790"/>
                  </a:lnTo>
                  <a:lnTo>
                    <a:pt x="138" y="795"/>
                  </a:lnTo>
                  <a:lnTo>
                    <a:pt x="141" y="799"/>
                  </a:lnTo>
                  <a:lnTo>
                    <a:pt x="141" y="804"/>
                  </a:lnTo>
                  <a:lnTo>
                    <a:pt x="142" y="808"/>
                  </a:lnTo>
                  <a:lnTo>
                    <a:pt x="142" y="813"/>
                  </a:lnTo>
                  <a:lnTo>
                    <a:pt x="142" y="817"/>
                  </a:lnTo>
                  <a:lnTo>
                    <a:pt x="142" y="822"/>
                  </a:lnTo>
                  <a:lnTo>
                    <a:pt x="141" y="826"/>
                  </a:lnTo>
                  <a:lnTo>
                    <a:pt x="141" y="832"/>
                  </a:lnTo>
                  <a:lnTo>
                    <a:pt x="137" y="841"/>
                  </a:lnTo>
                  <a:lnTo>
                    <a:pt x="133" y="850"/>
                  </a:lnTo>
                  <a:lnTo>
                    <a:pt x="127" y="859"/>
                  </a:lnTo>
                  <a:lnTo>
                    <a:pt x="122" y="868"/>
                  </a:lnTo>
                  <a:lnTo>
                    <a:pt x="116" y="879"/>
                  </a:lnTo>
                  <a:lnTo>
                    <a:pt x="108" y="888"/>
                  </a:lnTo>
                  <a:lnTo>
                    <a:pt x="100" y="898"/>
                  </a:lnTo>
                  <a:lnTo>
                    <a:pt x="92" y="908"/>
                  </a:lnTo>
                  <a:lnTo>
                    <a:pt x="84" y="918"/>
                  </a:lnTo>
                  <a:lnTo>
                    <a:pt x="67" y="939"/>
                  </a:lnTo>
                  <a:lnTo>
                    <a:pt x="50" y="960"/>
                  </a:lnTo>
                  <a:lnTo>
                    <a:pt x="41" y="973"/>
                  </a:lnTo>
                  <a:lnTo>
                    <a:pt x="32" y="986"/>
                  </a:lnTo>
                  <a:lnTo>
                    <a:pt x="24" y="998"/>
                  </a:lnTo>
                  <a:lnTo>
                    <a:pt x="17" y="1013"/>
                  </a:lnTo>
                  <a:lnTo>
                    <a:pt x="11" y="1026"/>
                  </a:lnTo>
                  <a:lnTo>
                    <a:pt x="7" y="1039"/>
                  </a:lnTo>
                  <a:lnTo>
                    <a:pt x="4" y="1046"/>
                  </a:lnTo>
                  <a:lnTo>
                    <a:pt x="3" y="1052"/>
                  </a:lnTo>
                  <a:lnTo>
                    <a:pt x="1" y="1060"/>
                  </a:lnTo>
                  <a:lnTo>
                    <a:pt x="0" y="1067"/>
                  </a:lnTo>
                  <a:lnTo>
                    <a:pt x="0" y="1074"/>
                  </a:lnTo>
                  <a:lnTo>
                    <a:pt x="0" y="1081"/>
                  </a:lnTo>
                  <a:lnTo>
                    <a:pt x="0" y="1089"/>
                  </a:lnTo>
                  <a:lnTo>
                    <a:pt x="1" y="1097"/>
                  </a:lnTo>
                  <a:lnTo>
                    <a:pt x="3" y="1105"/>
                  </a:lnTo>
                  <a:lnTo>
                    <a:pt x="4" y="1112"/>
                  </a:lnTo>
                  <a:lnTo>
                    <a:pt x="8" y="1128"/>
                  </a:lnTo>
                  <a:lnTo>
                    <a:pt x="12" y="1145"/>
                  </a:lnTo>
                  <a:lnTo>
                    <a:pt x="17" y="1161"/>
                  </a:lnTo>
                  <a:lnTo>
                    <a:pt x="22" y="1178"/>
                  </a:lnTo>
                  <a:lnTo>
                    <a:pt x="29" y="1197"/>
                  </a:lnTo>
                  <a:lnTo>
                    <a:pt x="34" y="1215"/>
                  </a:lnTo>
                  <a:lnTo>
                    <a:pt x="38" y="1233"/>
                  </a:lnTo>
                  <a:lnTo>
                    <a:pt x="42" y="1254"/>
                  </a:lnTo>
                  <a:lnTo>
                    <a:pt x="46" y="1274"/>
                  </a:lnTo>
                  <a:lnTo>
                    <a:pt x="47" y="1286"/>
                  </a:lnTo>
                  <a:lnTo>
                    <a:pt x="47" y="1296"/>
                  </a:lnTo>
                  <a:lnTo>
                    <a:pt x="47" y="1307"/>
                  </a:lnTo>
                  <a:lnTo>
                    <a:pt x="47" y="1319"/>
                  </a:lnTo>
                  <a:lnTo>
                    <a:pt x="47" y="1330"/>
                  </a:lnTo>
                  <a:lnTo>
                    <a:pt x="46" y="1342"/>
                  </a:lnTo>
                  <a:lnTo>
                    <a:pt x="45" y="1355"/>
                  </a:lnTo>
                  <a:lnTo>
                    <a:pt x="42" y="1367"/>
                  </a:lnTo>
                </a:path>
              </a:pathLst>
            </a:custGeom>
            <a:noFill/>
            <a:ln w="3175">
              <a:solidFill>
                <a:srgbClr val="000000"/>
              </a:solidFill>
              <a:prstDash val="solid"/>
              <a:round/>
              <a:headEnd/>
              <a:tailEnd/>
            </a:ln>
          </p:spPr>
          <p:txBody>
            <a:bodyPr/>
            <a:lstStyle/>
            <a:p>
              <a:endParaRPr lang="en-US"/>
            </a:p>
          </p:txBody>
        </p:sp>
        <p:sp>
          <p:nvSpPr>
            <p:cNvPr id="1001487" name="Freeform 15"/>
            <p:cNvSpPr>
              <a:spLocks/>
            </p:cNvSpPr>
            <p:nvPr/>
          </p:nvSpPr>
          <p:spPr bwMode="auto">
            <a:xfrm>
              <a:off x="3210" y="956"/>
              <a:ext cx="218" cy="667"/>
            </a:xfrm>
            <a:custGeom>
              <a:avLst/>
              <a:gdLst/>
              <a:ahLst/>
              <a:cxnLst>
                <a:cxn ang="0">
                  <a:pos x="202" y="3"/>
                </a:cxn>
                <a:cxn ang="0">
                  <a:pos x="155" y="12"/>
                </a:cxn>
                <a:cxn ang="0">
                  <a:pos x="136" y="23"/>
                </a:cxn>
                <a:cxn ang="0">
                  <a:pos x="124" y="34"/>
                </a:cxn>
                <a:cxn ang="0">
                  <a:pos x="119" y="50"/>
                </a:cxn>
                <a:cxn ang="0">
                  <a:pos x="123" y="87"/>
                </a:cxn>
                <a:cxn ang="0">
                  <a:pos x="140" y="125"/>
                </a:cxn>
                <a:cxn ang="0">
                  <a:pos x="168" y="160"/>
                </a:cxn>
                <a:cxn ang="0">
                  <a:pos x="202" y="191"/>
                </a:cxn>
                <a:cxn ang="0">
                  <a:pos x="240" y="212"/>
                </a:cxn>
                <a:cxn ang="0">
                  <a:pos x="307" y="239"/>
                </a:cxn>
                <a:cxn ang="0">
                  <a:pos x="366" y="263"/>
                </a:cxn>
                <a:cxn ang="0">
                  <a:pos x="404" y="281"/>
                </a:cxn>
                <a:cxn ang="0">
                  <a:pos x="426" y="298"/>
                </a:cxn>
                <a:cxn ang="0">
                  <a:pos x="437" y="315"/>
                </a:cxn>
                <a:cxn ang="0">
                  <a:pos x="435" y="329"/>
                </a:cxn>
                <a:cxn ang="0">
                  <a:pos x="426" y="343"/>
                </a:cxn>
                <a:cxn ang="0">
                  <a:pos x="410" y="356"/>
                </a:cxn>
                <a:cxn ang="0">
                  <a:pos x="372" y="380"/>
                </a:cxn>
                <a:cxn ang="0">
                  <a:pos x="316" y="403"/>
                </a:cxn>
                <a:cxn ang="0">
                  <a:pos x="249" y="423"/>
                </a:cxn>
                <a:cxn ang="0">
                  <a:pos x="182" y="439"/>
                </a:cxn>
                <a:cxn ang="0">
                  <a:pos x="127" y="456"/>
                </a:cxn>
                <a:cxn ang="0">
                  <a:pos x="106" y="468"/>
                </a:cxn>
                <a:cxn ang="0">
                  <a:pos x="92" y="482"/>
                </a:cxn>
                <a:cxn ang="0">
                  <a:pos x="85" y="499"/>
                </a:cxn>
                <a:cxn ang="0">
                  <a:pos x="85" y="518"/>
                </a:cxn>
                <a:cxn ang="0">
                  <a:pos x="99" y="561"/>
                </a:cxn>
                <a:cxn ang="0">
                  <a:pos x="130" y="609"/>
                </a:cxn>
                <a:cxn ang="0">
                  <a:pos x="173" y="658"/>
                </a:cxn>
                <a:cxn ang="0">
                  <a:pos x="233" y="709"/>
                </a:cxn>
                <a:cxn ang="0">
                  <a:pos x="263" y="736"/>
                </a:cxn>
                <a:cxn ang="0">
                  <a:pos x="283" y="762"/>
                </a:cxn>
                <a:cxn ang="0">
                  <a:pos x="287" y="779"/>
                </a:cxn>
                <a:cxn ang="0">
                  <a:pos x="283" y="795"/>
                </a:cxn>
                <a:cxn ang="0">
                  <a:pos x="266" y="821"/>
                </a:cxn>
                <a:cxn ang="0">
                  <a:pos x="228" y="860"/>
                </a:cxn>
                <a:cxn ang="0">
                  <a:pos x="141" y="926"/>
                </a:cxn>
                <a:cxn ang="0">
                  <a:pos x="78" y="969"/>
                </a:cxn>
                <a:cxn ang="0">
                  <a:pos x="43" y="997"/>
                </a:cxn>
                <a:cxn ang="0">
                  <a:pos x="17" y="1027"/>
                </a:cxn>
                <a:cxn ang="0">
                  <a:pos x="1" y="1061"/>
                </a:cxn>
                <a:cxn ang="0">
                  <a:pos x="2" y="1100"/>
                </a:cxn>
                <a:cxn ang="0">
                  <a:pos x="19" y="1144"/>
                </a:cxn>
                <a:cxn ang="0">
                  <a:pos x="53" y="1185"/>
                </a:cxn>
                <a:cxn ang="0">
                  <a:pos x="102" y="1219"/>
                </a:cxn>
                <a:cxn ang="0">
                  <a:pos x="153" y="1237"/>
                </a:cxn>
                <a:cxn ang="0">
                  <a:pos x="204" y="1250"/>
                </a:cxn>
                <a:cxn ang="0">
                  <a:pos x="236" y="1262"/>
                </a:cxn>
                <a:cxn ang="0">
                  <a:pos x="245" y="1270"/>
                </a:cxn>
                <a:cxn ang="0">
                  <a:pos x="248" y="1280"/>
                </a:cxn>
                <a:cxn ang="0">
                  <a:pos x="241" y="1300"/>
                </a:cxn>
                <a:cxn ang="0">
                  <a:pos x="227" y="1325"/>
                </a:cxn>
              </a:cxnLst>
              <a:rect l="0" t="0" r="r" b="b"/>
              <a:pathLst>
                <a:path w="437" h="1334">
                  <a:moveTo>
                    <a:pt x="221" y="0"/>
                  </a:moveTo>
                  <a:lnTo>
                    <a:pt x="218" y="0"/>
                  </a:lnTo>
                  <a:lnTo>
                    <a:pt x="212" y="2"/>
                  </a:lnTo>
                  <a:lnTo>
                    <a:pt x="202" y="3"/>
                  </a:lnTo>
                  <a:lnTo>
                    <a:pt x="190" y="4"/>
                  </a:lnTo>
                  <a:lnTo>
                    <a:pt x="178" y="7"/>
                  </a:lnTo>
                  <a:lnTo>
                    <a:pt x="166" y="10"/>
                  </a:lnTo>
                  <a:lnTo>
                    <a:pt x="155" y="12"/>
                  </a:lnTo>
                  <a:lnTo>
                    <a:pt x="149" y="15"/>
                  </a:lnTo>
                  <a:lnTo>
                    <a:pt x="145" y="17"/>
                  </a:lnTo>
                  <a:lnTo>
                    <a:pt x="140" y="20"/>
                  </a:lnTo>
                  <a:lnTo>
                    <a:pt x="136" y="23"/>
                  </a:lnTo>
                  <a:lnTo>
                    <a:pt x="132" y="25"/>
                  </a:lnTo>
                  <a:lnTo>
                    <a:pt x="130" y="28"/>
                  </a:lnTo>
                  <a:lnTo>
                    <a:pt x="127" y="32"/>
                  </a:lnTo>
                  <a:lnTo>
                    <a:pt x="124" y="34"/>
                  </a:lnTo>
                  <a:lnTo>
                    <a:pt x="123" y="38"/>
                  </a:lnTo>
                  <a:lnTo>
                    <a:pt x="122" y="42"/>
                  </a:lnTo>
                  <a:lnTo>
                    <a:pt x="120" y="46"/>
                  </a:lnTo>
                  <a:lnTo>
                    <a:pt x="119" y="50"/>
                  </a:lnTo>
                  <a:lnTo>
                    <a:pt x="119" y="59"/>
                  </a:lnTo>
                  <a:lnTo>
                    <a:pt x="119" y="67"/>
                  </a:lnTo>
                  <a:lnTo>
                    <a:pt x="120" y="78"/>
                  </a:lnTo>
                  <a:lnTo>
                    <a:pt x="123" y="87"/>
                  </a:lnTo>
                  <a:lnTo>
                    <a:pt x="126" y="96"/>
                  </a:lnTo>
                  <a:lnTo>
                    <a:pt x="130" y="107"/>
                  </a:lnTo>
                  <a:lnTo>
                    <a:pt x="135" y="116"/>
                  </a:lnTo>
                  <a:lnTo>
                    <a:pt x="140" y="125"/>
                  </a:lnTo>
                  <a:lnTo>
                    <a:pt x="147" y="134"/>
                  </a:lnTo>
                  <a:lnTo>
                    <a:pt x="153" y="143"/>
                  </a:lnTo>
                  <a:lnTo>
                    <a:pt x="160" y="153"/>
                  </a:lnTo>
                  <a:lnTo>
                    <a:pt x="168" y="160"/>
                  </a:lnTo>
                  <a:lnTo>
                    <a:pt x="176" y="168"/>
                  </a:lnTo>
                  <a:lnTo>
                    <a:pt x="183" y="176"/>
                  </a:lnTo>
                  <a:lnTo>
                    <a:pt x="193" y="184"/>
                  </a:lnTo>
                  <a:lnTo>
                    <a:pt x="202" y="191"/>
                  </a:lnTo>
                  <a:lnTo>
                    <a:pt x="211" y="196"/>
                  </a:lnTo>
                  <a:lnTo>
                    <a:pt x="220" y="202"/>
                  </a:lnTo>
                  <a:lnTo>
                    <a:pt x="229" y="208"/>
                  </a:lnTo>
                  <a:lnTo>
                    <a:pt x="240" y="212"/>
                  </a:lnTo>
                  <a:lnTo>
                    <a:pt x="261" y="221"/>
                  </a:lnTo>
                  <a:lnTo>
                    <a:pt x="283" y="230"/>
                  </a:lnTo>
                  <a:lnTo>
                    <a:pt x="295" y="235"/>
                  </a:lnTo>
                  <a:lnTo>
                    <a:pt x="307" y="239"/>
                  </a:lnTo>
                  <a:lnTo>
                    <a:pt x="319" y="243"/>
                  </a:lnTo>
                  <a:lnTo>
                    <a:pt x="332" y="248"/>
                  </a:lnTo>
                  <a:lnTo>
                    <a:pt x="349" y="255"/>
                  </a:lnTo>
                  <a:lnTo>
                    <a:pt x="366" y="263"/>
                  </a:lnTo>
                  <a:lnTo>
                    <a:pt x="382" y="269"/>
                  </a:lnTo>
                  <a:lnTo>
                    <a:pt x="389" y="273"/>
                  </a:lnTo>
                  <a:lnTo>
                    <a:pt x="397" y="277"/>
                  </a:lnTo>
                  <a:lnTo>
                    <a:pt x="404" y="281"/>
                  </a:lnTo>
                  <a:lnTo>
                    <a:pt x="410" y="285"/>
                  </a:lnTo>
                  <a:lnTo>
                    <a:pt x="417" y="290"/>
                  </a:lnTo>
                  <a:lnTo>
                    <a:pt x="422" y="294"/>
                  </a:lnTo>
                  <a:lnTo>
                    <a:pt x="426" y="298"/>
                  </a:lnTo>
                  <a:lnTo>
                    <a:pt x="430" y="302"/>
                  </a:lnTo>
                  <a:lnTo>
                    <a:pt x="434" y="308"/>
                  </a:lnTo>
                  <a:lnTo>
                    <a:pt x="435" y="311"/>
                  </a:lnTo>
                  <a:lnTo>
                    <a:pt x="437" y="315"/>
                  </a:lnTo>
                  <a:lnTo>
                    <a:pt x="437" y="318"/>
                  </a:lnTo>
                  <a:lnTo>
                    <a:pt x="437" y="322"/>
                  </a:lnTo>
                  <a:lnTo>
                    <a:pt x="437" y="326"/>
                  </a:lnTo>
                  <a:lnTo>
                    <a:pt x="435" y="329"/>
                  </a:lnTo>
                  <a:lnTo>
                    <a:pt x="434" y="332"/>
                  </a:lnTo>
                  <a:lnTo>
                    <a:pt x="431" y="336"/>
                  </a:lnTo>
                  <a:lnTo>
                    <a:pt x="429" y="339"/>
                  </a:lnTo>
                  <a:lnTo>
                    <a:pt x="426" y="343"/>
                  </a:lnTo>
                  <a:lnTo>
                    <a:pt x="422" y="347"/>
                  </a:lnTo>
                  <a:lnTo>
                    <a:pt x="420" y="350"/>
                  </a:lnTo>
                  <a:lnTo>
                    <a:pt x="414" y="353"/>
                  </a:lnTo>
                  <a:lnTo>
                    <a:pt x="410" y="356"/>
                  </a:lnTo>
                  <a:lnTo>
                    <a:pt x="407" y="360"/>
                  </a:lnTo>
                  <a:lnTo>
                    <a:pt x="396" y="367"/>
                  </a:lnTo>
                  <a:lnTo>
                    <a:pt x="384" y="373"/>
                  </a:lnTo>
                  <a:lnTo>
                    <a:pt x="372" y="380"/>
                  </a:lnTo>
                  <a:lnTo>
                    <a:pt x="358" y="386"/>
                  </a:lnTo>
                  <a:lnTo>
                    <a:pt x="345" y="392"/>
                  </a:lnTo>
                  <a:lnTo>
                    <a:pt x="330" y="398"/>
                  </a:lnTo>
                  <a:lnTo>
                    <a:pt x="316" y="403"/>
                  </a:lnTo>
                  <a:lnTo>
                    <a:pt x="300" y="409"/>
                  </a:lnTo>
                  <a:lnTo>
                    <a:pt x="286" y="413"/>
                  </a:lnTo>
                  <a:lnTo>
                    <a:pt x="267" y="418"/>
                  </a:lnTo>
                  <a:lnTo>
                    <a:pt x="249" y="423"/>
                  </a:lnTo>
                  <a:lnTo>
                    <a:pt x="232" y="427"/>
                  </a:lnTo>
                  <a:lnTo>
                    <a:pt x="215" y="431"/>
                  </a:lnTo>
                  <a:lnTo>
                    <a:pt x="198" y="435"/>
                  </a:lnTo>
                  <a:lnTo>
                    <a:pt x="182" y="439"/>
                  </a:lnTo>
                  <a:lnTo>
                    <a:pt x="166" y="443"/>
                  </a:lnTo>
                  <a:lnTo>
                    <a:pt x="152" y="448"/>
                  </a:lnTo>
                  <a:lnTo>
                    <a:pt x="139" y="452"/>
                  </a:lnTo>
                  <a:lnTo>
                    <a:pt x="127" y="456"/>
                  </a:lnTo>
                  <a:lnTo>
                    <a:pt x="122" y="459"/>
                  </a:lnTo>
                  <a:lnTo>
                    <a:pt x="116" y="462"/>
                  </a:lnTo>
                  <a:lnTo>
                    <a:pt x="111" y="465"/>
                  </a:lnTo>
                  <a:lnTo>
                    <a:pt x="106" y="468"/>
                  </a:lnTo>
                  <a:lnTo>
                    <a:pt x="102" y="470"/>
                  </a:lnTo>
                  <a:lnTo>
                    <a:pt x="98" y="474"/>
                  </a:lnTo>
                  <a:lnTo>
                    <a:pt x="95" y="478"/>
                  </a:lnTo>
                  <a:lnTo>
                    <a:pt x="92" y="482"/>
                  </a:lnTo>
                  <a:lnTo>
                    <a:pt x="90" y="486"/>
                  </a:lnTo>
                  <a:lnTo>
                    <a:pt x="88" y="490"/>
                  </a:lnTo>
                  <a:lnTo>
                    <a:pt x="86" y="494"/>
                  </a:lnTo>
                  <a:lnTo>
                    <a:pt x="85" y="499"/>
                  </a:lnTo>
                  <a:lnTo>
                    <a:pt x="84" y="503"/>
                  </a:lnTo>
                  <a:lnTo>
                    <a:pt x="84" y="508"/>
                  </a:lnTo>
                  <a:lnTo>
                    <a:pt x="84" y="512"/>
                  </a:lnTo>
                  <a:lnTo>
                    <a:pt x="85" y="518"/>
                  </a:lnTo>
                  <a:lnTo>
                    <a:pt x="86" y="528"/>
                  </a:lnTo>
                  <a:lnTo>
                    <a:pt x="89" y="539"/>
                  </a:lnTo>
                  <a:lnTo>
                    <a:pt x="94" y="549"/>
                  </a:lnTo>
                  <a:lnTo>
                    <a:pt x="99" y="561"/>
                  </a:lnTo>
                  <a:lnTo>
                    <a:pt x="105" y="573"/>
                  </a:lnTo>
                  <a:lnTo>
                    <a:pt x="113" y="585"/>
                  </a:lnTo>
                  <a:lnTo>
                    <a:pt x="120" y="598"/>
                  </a:lnTo>
                  <a:lnTo>
                    <a:pt x="130" y="609"/>
                  </a:lnTo>
                  <a:lnTo>
                    <a:pt x="140" y="623"/>
                  </a:lnTo>
                  <a:lnTo>
                    <a:pt x="151" y="634"/>
                  </a:lnTo>
                  <a:lnTo>
                    <a:pt x="161" y="646"/>
                  </a:lnTo>
                  <a:lnTo>
                    <a:pt x="173" y="658"/>
                  </a:lnTo>
                  <a:lnTo>
                    <a:pt x="185" y="670"/>
                  </a:lnTo>
                  <a:lnTo>
                    <a:pt x="198" y="682"/>
                  </a:lnTo>
                  <a:lnTo>
                    <a:pt x="215" y="696"/>
                  </a:lnTo>
                  <a:lnTo>
                    <a:pt x="233" y="709"/>
                  </a:lnTo>
                  <a:lnTo>
                    <a:pt x="241" y="716"/>
                  </a:lnTo>
                  <a:lnTo>
                    <a:pt x="249" y="722"/>
                  </a:lnTo>
                  <a:lnTo>
                    <a:pt x="257" y="729"/>
                  </a:lnTo>
                  <a:lnTo>
                    <a:pt x="263" y="736"/>
                  </a:lnTo>
                  <a:lnTo>
                    <a:pt x="270" y="742"/>
                  </a:lnTo>
                  <a:lnTo>
                    <a:pt x="275" y="749"/>
                  </a:lnTo>
                  <a:lnTo>
                    <a:pt x="281" y="755"/>
                  </a:lnTo>
                  <a:lnTo>
                    <a:pt x="283" y="762"/>
                  </a:lnTo>
                  <a:lnTo>
                    <a:pt x="286" y="768"/>
                  </a:lnTo>
                  <a:lnTo>
                    <a:pt x="287" y="772"/>
                  </a:lnTo>
                  <a:lnTo>
                    <a:pt x="287" y="776"/>
                  </a:lnTo>
                  <a:lnTo>
                    <a:pt x="287" y="779"/>
                  </a:lnTo>
                  <a:lnTo>
                    <a:pt x="287" y="783"/>
                  </a:lnTo>
                  <a:lnTo>
                    <a:pt x="286" y="787"/>
                  </a:lnTo>
                  <a:lnTo>
                    <a:pt x="284" y="791"/>
                  </a:lnTo>
                  <a:lnTo>
                    <a:pt x="283" y="795"/>
                  </a:lnTo>
                  <a:lnTo>
                    <a:pt x="282" y="797"/>
                  </a:lnTo>
                  <a:lnTo>
                    <a:pt x="278" y="805"/>
                  </a:lnTo>
                  <a:lnTo>
                    <a:pt x="273" y="813"/>
                  </a:lnTo>
                  <a:lnTo>
                    <a:pt x="266" y="821"/>
                  </a:lnTo>
                  <a:lnTo>
                    <a:pt x="257" y="830"/>
                  </a:lnTo>
                  <a:lnTo>
                    <a:pt x="248" y="841"/>
                  </a:lnTo>
                  <a:lnTo>
                    <a:pt x="239" y="850"/>
                  </a:lnTo>
                  <a:lnTo>
                    <a:pt x="228" y="860"/>
                  </a:lnTo>
                  <a:lnTo>
                    <a:pt x="207" y="877"/>
                  </a:lnTo>
                  <a:lnTo>
                    <a:pt x="186" y="894"/>
                  </a:lnTo>
                  <a:lnTo>
                    <a:pt x="164" y="910"/>
                  </a:lnTo>
                  <a:lnTo>
                    <a:pt x="141" y="926"/>
                  </a:lnTo>
                  <a:lnTo>
                    <a:pt x="120" y="940"/>
                  </a:lnTo>
                  <a:lnTo>
                    <a:pt x="98" y="955"/>
                  </a:lnTo>
                  <a:lnTo>
                    <a:pt x="89" y="961"/>
                  </a:lnTo>
                  <a:lnTo>
                    <a:pt x="78" y="969"/>
                  </a:lnTo>
                  <a:lnTo>
                    <a:pt x="69" y="976"/>
                  </a:lnTo>
                  <a:lnTo>
                    <a:pt x="60" y="982"/>
                  </a:lnTo>
                  <a:lnTo>
                    <a:pt x="51" y="990"/>
                  </a:lnTo>
                  <a:lnTo>
                    <a:pt x="43" y="997"/>
                  </a:lnTo>
                  <a:lnTo>
                    <a:pt x="35" y="1005"/>
                  </a:lnTo>
                  <a:lnTo>
                    <a:pt x="29" y="1013"/>
                  </a:lnTo>
                  <a:lnTo>
                    <a:pt x="22" y="1019"/>
                  </a:lnTo>
                  <a:lnTo>
                    <a:pt x="17" y="1027"/>
                  </a:lnTo>
                  <a:lnTo>
                    <a:pt x="11" y="1035"/>
                  </a:lnTo>
                  <a:lnTo>
                    <a:pt x="8" y="1044"/>
                  </a:lnTo>
                  <a:lnTo>
                    <a:pt x="4" y="1052"/>
                  </a:lnTo>
                  <a:lnTo>
                    <a:pt x="1" y="1061"/>
                  </a:lnTo>
                  <a:lnTo>
                    <a:pt x="0" y="1069"/>
                  </a:lnTo>
                  <a:lnTo>
                    <a:pt x="0" y="1079"/>
                  </a:lnTo>
                  <a:lnTo>
                    <a:pt x="0" y="1089"/>
                  </a:lnTo>
                  <a:lnTo>
                    <a:pt x="2" y="1100"/>
                  </a:lnTo>
                  <a:lnTo>
                    <a:pt x="5" y="1111"/>
                  </a:lnTo>
                  <a:lnTo>
                    <a:pt x="9" y="1121"/>
                  </a:lnTo>
                  <a:lnTo>
                    <a:pt x="14" y="1133"/>
                  </a:lnTo>
                  <a:lnTo>
                    <a:pt x="19" y="1144"/>
                  </a:lnTo>
                  <a:lnTo>
                    <a:pt x="27" y="1154"/>
                  </a:lnTo>
                  <a:lnTo>
                    <a:pt x="35" y="1165"/>
                  </a:lnTo>
                  <a:lnTo>
                    <a:pt x="44" y="1175"/>
                  </a:lnTo>
                  <a:lnTo>
                    <a:pt x="53" y="1185"/>
                  </a:lnTo>
                  <a:lnTo>
                    <a:pt x="64" y="1195"/>
                  </a:lnTo>
                  <a:lnTo>
                    <a:pt x="76" y="1203"/>
                  </a:lnTo>
                  <a:lnTo>
                    <a:pt x="89" y="1212"/>
                  </a:lnTo>
                  <a:lnTo>
                    <a:pt x="102" y="1219"/>
                  </a:lnTo>
                  <a:lnTo>
                    <a:pt x="116" y="1225"/>
                  </a:lnTo>
                  <a:lnTo>
                    <a:pt x="131" y="1232"/>
                  </a:lnTo>
                  <a:lnTo>
                    <a:pt x="141" y="1234"/>
                  </a:lnTo>
                  <a:lnTo>
                    <a:pt x="153" y="1237"/>
                  </a:lnTo>
                  <a:lnTo>
                    <a:pt x="174" y="1242"/>
                  </a:lnTo>
                  <a:lnTo>
                    <a:pt x="185" y="1245"/>
                  </a:lnTo>
                  <a:lnTo>
                    <a:pt x="195" y="1248"/>
                  </a:lnTo>
                  <a:lnTo>
                    <a:pt x="204" y="1250"/>
                  </a:lnTo>
                  <a:lnTo>
                    <a:pt x="214" y="1253"/>
                  </a:lnTo>
                  <a:lnTo>
                    <a:pt x="223" y="1255"/>
                  </a:lnTo>
                  <a:lnTo>
                    <a:pt x="229" y="1258"/>
                  </a:lnTo>
                  <a:lnTo>
                    <a:pt x="236" y="1262"/>
                  </a:lnTo>
                  <a:lnTo>
                    <a:pt x="239" y="1263"/>
                  </a:lnTo>
                  <a:lnTo>
                    <a:pt x="241" y="1266"/>
                  </a:lnTo>
                  <a:lnTo>
                    <a:pt x="244" y="1267"/>
                  </a:lnTo>
                  <a:lnTo>
                    <a:pt x="245" y="1270"/>
                  </a:lnTo>
                  <a:lnTo>
                    <a:pt x="246" y="1272"/>
                  </a:lnTo>
                  <a:lnTo>
                    <a:pt x="248" y="1275"/>
                  </a:lnTo>
                  <a:lnTo>
                    <a:pt x="248" y="1278"/>
                  </a:lnTo>
                  <a:lnTo>
                    <a:pt x="248" y="1280"/>
                  </a:lnTo>
                  <a:lnTo>
                    <a:pt x="248" y="1284"/>
                  </a:lnTo>
                  <a:lnTo>
                    <a:pt x="248" y="1287"/>
                  </a:lnTo>
                  <a:lnTo>
                    <a:pt x="245" y="1293"/>
                  </a:lnTo>
                  <a:lnTo>
                    <a:pt x="241" y="1300"/>
                  </a:lnTo>
                  <a:lnTo>
                    <a:pt x="239" y="1307"/>
                  </a:lnTo>
                  <a:lnTo>
                    <a:pt x="233" y="1313"/>
                  </a:lnTo>
                  <a:lnTo>
                    <a:pt x="229" y="1320"/>
                  </a:lnTo>
                  <a:lnTo>
                    <a:pt x="227" y="1325"/>
                  </a:lnTo>
                  <a:lnTo>
                    <a:pt x="223" y="1330"/>
                  </a:lnTo>
                  <a:lnTo>
                    <a:pt x="223" y="1333"/>
                  </a:lnTo>
                  <a:lnTo>
                    <a:pt x="221" y="1334"/>
                  </a:lnTo>
                </a:path>
              </a:pathLst>
            </a:custGeom>
            <a:noFill/>
            <a:ln w="3175">
              <a:solidFill>
                <a:srgbClr val="000000"/>
              </a:solidFill>
              <a:prstDash val="solid"/>
              <a:round/>
              <a:headEnd/>
              <a:tailEnd/>
            </a:ln>
          </p:spPr>
          <p:txBody>
            <a:bodyPr/>
            <a:lstStyle/>
            <a:p>
              <a:endParaRPr lang="en-US"/>
            </a:p>
          </p:txBody>
        </p:sp>
        <p:sp>
          <p:nvSpPr>
            <p:cNvPr id="1001488" name="Rectangle 16"/>
            <p:cNvSpPr>
              <a:spLocks noChangeArrowheads="1"/>
            </p:cNvSpPr>
            <p:nvPr/>
          </p:nvSpPr>
          <p:spPr bwMode="auto">
            <a:xfrm>
              <a:off x="1099" y="1642"/>
              <a:ext cx="2741" cy="129"/>
            </a:xfrm>
            <a:prstGeom prst="rect">
              <a:avLst/>
            </a:prstGeom>
            <a:solidFill>
              <a:srgbClr val="C0C0C0"/>
            </a:solidFill>
            <a:ln w="9525">
              <a:noFill/>
              <a:miter lim="800000"/>
              <a:headEnd/>
              <a:tailEnd/>
            </a:ln>
          </p:spPr>
          <p:txBody>
            <a:bodyPr/>
            <a:lstStyle/>
            <a:p>
              <a:endParaRPr lang="en-US"/>
            </a:p>
          </p:txBody>
        </p:sp>
        <p:sp>
          <p:nvSpPr>
            <p:cNvPr id="1001489" name="Rectangle 17"/>
            <p:cNvSpPr>
              <a:spLocks noChangeArrowheads="1"/>
            </p:cNvSpPr>
            <p:nvPr/>
          </p:nvSpPr>
          <p:spPr bwMode="auto">
            <a:xfrm>
              <a:off x="1099" y="1642"/>
              <a:ext cx="2741" cy="129"/>
            </a:xfrm>
            <a:prstGeom prst="rect">
              <a:avLst/>
            </a:prstGeom>
            <a:noFill/>
            <a:ln w="3175">
              <a:solidFill>
                <a:srgbClr val="000000"/>
              </a:solidFill>
              <a:miter lim="800000"/>
              <a:headEnd/>
              <a:tailEnd/>
            </a:ln>
          </p:spPr>
          <p:txBody>
            <a:bodyPr/>
            <a:lstStyle/>
            <a:p>
              <a:endParaRPr lang="en-US"/>
            </a:p>
          </p:txBody>
        </p:sp>
        <p:sp>
          <p:nvSpPr>
            <p:cNvPr id="1001490" name="Rectangle 18"/>
            <p:cNvSpPr>
              <a:spLocks noChangeArrowheads="1"/>
            </p:cNvSpPr>
            <p:nvPr/>
          </p:nvSpPr>
          <p:spPr bwMode="auto">
            <a:xfrm>
              <a:off x="2346" y="1657"/>
              <a:ext cx="313" cy="115"/>
            </a:xfrm>
            <a:prstGeom prst="rect">
              <a:avLst/>
            </a:prstGeom>
            <a:noFill/>
            <a:ln w="9525">
              <a:noFill/>
              <a:miter lim="800000"/>
              <a:headEnd/>
              <a:tailEnd/>
            </a:ln>
          </p:spPr>
          <p:txBody>
            <a:bodyPr wrap="none" lIns="0" tIns="0" rIns="0" bIns="0">
              <a:spAutoFit/>
            </a:bodyPr>
            <a:lstStyle/>
            <a:p>
              <a:r>
                <a:rPr lang="en-US" b="1">
                  <a:solidFill>
                    <a:srgbClr val="000000"/>
                  </a:solidFill>
                </a:rPr>
                <a:t>Barrier</a:t>
              </a:r>
              <a:endParaRPr lang="en-US" sz="2000" b="1"/>
            </a:p>
          </p:txBody>
        </p:sp>
        <p:sp>
          <p:nvSpPr>
            <p:cNvPr id="1001491" name="Line 19"/>
            <p:cNvSpPr>
              <a:spLocks noChangeShapeType="1"/>
            </p:cNvSpPr>
            <p:nvPr/>
          </p:nvSpPr>
          <p:spPr bwMode="auto">
            <a:xfrm>
              <a:off x="1320" y="1808"/>
              <a:ext cx="536" cy="234"/>
            </a:xfrm>
            <a:prstGeom prst="line">
              <a:avLst/>
            </a:prstGeom>
            <a:noFill/>
            <a:ln w="3175">
              <a:solidFill>
                <a:srgbClr val="000000"/>
              </a:solidFill>
              <a:round/>
              <a:headEnd/>
              <a:tailEnd/>
            </a:ln>
          </p:spPr>
          <p:txBody>
            <a:bodyPr/>
            <a:lstStyle/>
            <a:p>
              <a:endParaRPr lang="en-US"/>
            </a:p>
          </p:txBody>
        </p:sp>
        <p:sp>
          <p:nvSpPr>
            <p:cNvPr id="1001492" name="Freeform 20"/>
            <p:cNvSpPr>
              <a:spLocks/>
            </p:cNvSpPr>
            <p:nvPr/>
          </p:nvSpPr>
          <p:spPr bwMode="auto">
            <a:xfrm>
              <a:off x="1842" y="2019"/>
              <a:ext cx="71" cy="49"/>
            </a:xfrm>
            <a:custGeom>
              <a:avLst/>
              <a:gdLst/>
              <a:ahLst/>
              <a:cxnLst>
                <a:cxn ang="0">
                  <a:pos x="37" y="0"/>
                </a:cxn>
                <a:cxn ang="0">
                  <a:pos x="143" y="97"/>
                </a:cxn>
                <a:cxn ang="0">
                  <a:pos x="0" y="84"/>
                </a:cxn>
                <a:cxn ang="0">
                  <a:pos x="37" y="0"/>
                </a:cxn>
              </a:cxnLst>
              <a:rect l="0" t="0" r="r" b="b"/>
              <a:pathLst>
                <a:path w="143" h="97">
                  <a:moveTo>
                    <a:pt x="37" y="0"/>
                  </a:moveTo>
                  <a:lnTo>
                    <a:pt x="143" y="97"/>
                  </a:lnTo>
                  <a:lnTo>
                    <a:pt x="0" y="84"/>
                  </a:lnTo>
                  <a:lnTo>
                    <a:pt x="37" y="0"/>
                  </a:lnTo>
                  <a:close/>
                </a:path>
              </a:pathLst>
            </a:custGeom>
            <a:solidFill>
              <a:srgbClr val="000000"/>
            </a:solidFill>
            <a:ln w="9525">
              <a:noFill/>
              <a:round/>
              <a:headEnd/>
              <a:tailEnd/>
            </a:ln>
          </p:spPr>
          <p:txBody>
            <a:bodyPr/>
            <a:lstStyle/>
            <a:p>
              <a:endParaRPr lang="en-US"/>
            </a:p>
          </p:txBody>
        </p:sp>
        <p:sp>
          <p:nvSpPr>
            <p:cNvPr id="1001493" name="Line 21"/>
            <p:cNvSpPr>
              <a:spLocks noChangeShapeType="1"/>
            </p:cNvSpPr>
            <p:nvPr/>
          </p:nvSpPr>
          <p:spPr bwMode="auto">
            <a:xfrm>
              <a:off x="1913" y="1845"/>
              <a:ext cx="1309" cy="212"/>
            </a:xfrm>
            <a:prstGeom prst="line">
              <a:avLst/>
            </a:prstGeom>
            <a:noFill/>
            <a:ln w="3175">
              <a:solidFill>
                <a:srgbClr val="000000"/>
              </a:solidFill>
              <a:round/>
              <a:headEnd/>
              <a:tailEnd/>
            </a:ln>
          </p:spPr>
          <p:txBody>
            <a:bodyPr/>
            <a:lstStyle/>
            <a:p>
              <a:endParaRPr lang="en-US"/>
            </a:p>
          </p:txBody>
        </p:sp>
        <p:sp>
          <p:nvSpPr>
            <p:cNvPr id="1001494" name="Freeform 22"/>
            <p:cNvSpPr>
              <a:spLocks/>
            </p:cNvSpPr>
            <p:nvPr/>
          </p:nvSpPr>
          <p:spPr bwMode="auto">
            <a:xfrm>
              <a:off x="3213" y="2034"/>
              <a:ext cx="71" cy="45"/>
            </a:xfrm>
            <a:custGeom>
              <a:avLst/>
              <a:gdLst/>
              <a:ahLst/>
              <a:cxnLst>
                <a:cxn ang="0">
                  <a:pos x="15" y="0"/>
                </a:cxn>
                <a:cxn ang="0">
                  <a:pos x="142" y="67"/>
                </a:cxn>
                <a:cxn ang="0">
                  <a:pos x="0" y="90"/>
                </a:cxn>
                <a:cxn ang="0">
                  <a:pos x="15" y="0"/>
                </a:cxn>
              </a:cxnLst>
              <a:rect l="0" t="0" r="r" b="b"/>
              <a:pathLst>
                <a:path w="142" h="90">
                  <a:moveTo>
                    <a:pt x="15" y="0"/>
                  </a:moveTo>
                  <a:lnTo>
                    <a:pt x="142" y="67"/>
                  </a:lnTo>
                  <a:lnTo>
                    <a:pt x="0" y="90"/>
                  </a:lnTo>
                  <a:lnTo>
                    <a:pt x="15" y="0"/>
                  </a:lnTo>
                  <a:close/>
                </a:path>
              </a:pathLst>
            </a:custGeom>
            <a:solidFill>
              <a:srgbClr val="000000"/>
            </a:solidFill>
            <a:ln w="9525">
              <a:noFill/>
              <a:round/>
              <a:headEnd/>
              <a:tailEnd/>
            </a:ln>
          </p:spPr>
          <p:txBody>
            <a:bodyPr/>
            <a:lstStyle/>
            <a:p>
              <a:endParaRPr lang="en-US"/>
            </a:p>
          </p:txBody>
        </p:sp>
        <p:sp>
          <p:nvSpPr>
            <p:cNvPr id="1001495" name="Line 23"/>
            <p:cNvSpPr>
              <a:spLocks noChangeShapeType="1"/>
            </p:cNvSpPr>
            <p:nvPr/>
          </p:nvSpPr>
          <p:spPr bwMode="auto">
            <a:xfrm flipH="1">
              <a:off x="2085" y="1771"/>
              <a:ext cx="1236" cy="282"/>
            </a:xfrm>
            <a:prstGeom prst="line">
              <a:avLst/>
            </a:prstGeom>
            <a:noFill/>
            <a:ln w="3175">
              <a:solidFill>
                <a:srgbClr val="000000"/>
              </a:solidFill>
              <a:round/>
              <a:headEnd/>
              <a:tailEnd/>
            </a:ln>
          </p:spPr>
          <p:txBody>
            <a:bodyPr/>
            <a:lstStyle/>
            <a:p>
              <a:endParaRPr lang="en-US"/>
            </a:p>
          </p:txBody>
        </p:sp>
        <p:sp>
          <p:nvSpPr>
            <p:cNvPr id="1001496" name="Freeform 24"/>
            <p:cNvSpPr>
              <a:spLocks/>
            </p:cNvSpPr>
            <p:nvPr/>
          </p:nvSpPr>
          <p:spPr bwMode="auto">
            <a:xfrm>
              <a:off x="2025" y="2030"/>
              <a:ext cx="71" cy="44"/>
            </a:xfrm>
            <a:custGeom>
              <a:avLst/>
              <a:gdLst/>
              <a:ahLst/>
              <a:cxnLst>
                <a:cxn ang="0">
                  <a:pos x="143" y="88"/>
                </a:cxn>
                <a:cxn ang="0">
                  <a:pos x="0" y="75"/>
                </a:cxn>
                <a:cxn ang="0">
                  <a:pos x="122" y="0"/>
                </a:cxn>
                <a:cxn ang="0">
                  <a:pos x="143" y="88"/>
                </a:cxn>
              </a:cxnLst>
              <a:rect l="0" t="0" r="r" b="b"/>
              <a:pathLst>
                <a:path w="143" h="88">
                  <a:moveTo>
                    <a:pt x="143" y="88"/>
                  </a:moveTo>
                  <a:lnTo>
                    <a:pt x="0" y="75"/>
                  </a:lnTo>
                  <a:lnTo>
                    <a:pt x="122" y="0"/>
                  </a:lnTo>
                  <a:lnTo>
                    <a:pt x="143" y="88"/>
                  </a:lnTo>
                  <a:close/>
                </a:path>
              </a:pathLst>
            </a:custGeom>
            <a:solidFill>
              <a:srgbClr val="000000"/>
            </a:solidFill>
            <a:ln w="9525">
              <a:noFill/>
              <a:round/>
              <a:headEnd/>
              <a:tailEnd/>
            </a:ln>
          </p:spPr>
          <p:txBody>
            <a:bodyPr/>
            <a:lstStyle/>
            <a:p>
              <a:endParaRPr lang="en-US"/>
            </a:p>
          </p:txBody>
        </p:sp>
        <p:sp>
          <p:nvSpPr>
            <p:cNvPr id="1001497" name="Line 25"/>
            <p:cNvSpPr>
              <a:spLocks noChangeShapeType="1"/>
            </p:cNvSpPr>
            <p:nvPr/>
          </p:nvSpPr>
          <p:spPr bwMode="auto">
            <a:xfrm flipV="1">
              <a:off x="1456" y="1771"/>
              <a:ext cx="1823" cy="287"/>
            </a:xfrm>
            <a:prstGeom prst="line">
              <a:avLst/>
            </a:prstGeom>
            <a:noFill/>
            <a:ln w="3175">
              <a:solidFill>
                <a:srgbClr val="000000"/>
              </a:solidFill>
              <a:round/>
              <a:headEnd/>
              <a:tailEnd/>
            </a:ln>
          </p:spPr>
          <p:txBody>
            <a:bodyPr/>
            <a:lstStyle/>
            <a:p>
              <a:endParaRPr lang="en-US"/>
            </a:p>
          </p:txBody>
        </p:sp>
        <p:sp>
          <p:nvSpPr>
            <p:cNvPr id="1001498" name="Freeform 26"/>
            <p:cNvSpPr>
              <a:spLocks/>
            </p:cNvSpPr>
            <p:nvPr/>
          </p:nvSpPr>
          <p:spPr bwMode="auto">
            <a:xfrm>
              <a:off x="1395" y="2034"/>
              <a:ext cx="71" cy="45"/>
            </a:xfrm>
            <a:custGeom>
              <a:avLst/>
              <a:gdLst/>
              <a:ahLst/>
              <a:cxnLst>
                <a:cxn ang="0">
                  <a:pos x="142" y="91"/>
                </a:cxn>
                <a:cxn ang="0">
                  <a:pos x="0" y="67"/>
                </a:cxn>
                <a:cxn ang="0">
                  <a:pos x="128" y="0"/>
                </a:cxn>
                <a:cxn ang="0">
                  <a:pos x="142" y="91"/>
                </a:cxn>
              </a:cxnLst>
              <a:rect l="0" t="0" r="r" b="b"/>
              <a:pathLst>
                <a:path w="142" h="91">
                  <a:moveTo>
                    <a:pt x="142" y="91"/>
                  </a:moveTo>
                  <a:lnTo>
                    <a:pt x="0" y="67"/>
                  </a:lnTo>
                  <a:lnTo>
                    <a:pt x="128" y="0"/>
                  </a:lnTo>
                  <a:lnTo>
                    <a:pt x="142" y="91"/>
                  </a:lnTo>
                  <a:close/>
                </a:path>
              </a:pathLst>
            </a:custGeom>
            <a:solidFill>
              <a:srgbClr val="000000"/>
            </a:solidFill>
            <a:ln w="9525">
              <a:noFill/>
              <a:round/>
              <a:headEnd/>
              <a:tailEnd/>
            </a:ln>
          </p:spPr>
          <p:txBody>
            <a:bodyPr/>
            <a:lstStyle/>
            <a:p>
              <a:endParaRPr lang="en-US"/>
            </a:p>
          </p:txBody>
        </p:sp>
        <p:sp>
          <p:nvSpPr>
            <p:cNvPr id="1001499" name="Line 27"/>
            <p:cNvSpPr>
              <a:spLocks noChangeShapeType="1"/>
            </p:cNvSpPr>
            <p:nvPr/>
          </p:nvSpPr>
          <p:spPr bwMode="auto">
            <a:xfrm>
              <a:off x="1336" y="1814"/>
              <a:ext cx="1819" cy="235"/>
            </a:xfrm>
            <a:prstGeom prst="line">
              <a:avLst/>
            </a:prstGeom>
            <a:noFill/>
            <a:ln w="3175">
              <a:solidFill>
                <a:srgbClr val="000000"/>
              </a:solidFill>
              <a:round/>
              <a:headEnd/>
              <a:tailEnd/>
            </a:ln>
          </p:spPr>
          <p:txBody>
            <a:bodyPr/>
            <a:lstStyle/>
            <a:p>
              <a:endParaRPr lang="en-US"/>
            </a:p>
          </p:txBody>
        </p:sp>
        <p:sp>
          <p:nvSpPr>
            <p:cNvPr id="1001500" name="Freeform 28"/>
            <p:cNvSpPr>
              <a:spLocks/>
            </p:cNvSpPr>
            <p:nvPr/>
          </p:nvSpPr>
          <p:spPr bwMode="auto">
            <a:xfrm>
              <a:off x="3146" y="2025"/>
              <a:ext cx="71" cy="45"/>
            </a:xfrm>
            <a:custGeom>
              <a:avLst/>
              <a:gdLst/>
              <a:ahLst/>
              <a:cxnLst>
                <a:cxn ang="0">
                  <a:pos x="12" y="0"/>
                </a:cxn>
                <a:cxn ang="0">
                  <a:pos x="142" y="63"/>
                </a:cxn>
                <a:cxn ang="0">
                  <a:pos x="0" y="91"/>
                </a:cxn>
                <a:cxn ang="0">
                  <a:pos x="12" y="0"/>
                </a:cxn>
              </a:cxnLst>
              <a:rect l="0" t="0" r="r" b="b"/>
              <a:pathLst>
                <a:path w="142" h="91">
                  <a:moveTo>
                    <a:pt x="12" y="0"/>
                  </a:moveTo>
                  <a:lnTo>
                    <a:pt x="142" y="63"/>
                  </a:lnTo>
                  <a:lnTo>
                    <a:pt x="0" y="91"/>
                  </a:lnTo>
                  <a:lnTo>
                    <a:pt x="12" y="0"/>
                  </a:lnTo>
                  <a:close/>
                </a:path>
              </a:pathLst>
            </a:custGeom>
            <a:solidFill>
              <a:srgbClr val="000000"/>
            </a:solidFill>
            <a:ln w="9525">
              <a:noFill/>
              <a:round/>
              <a:headEnd/>
              <a:tailEnd/>
            </a:ln>
          </p:spPr>
          <p:txBody>
            <a:bodyPr/>
            <a:lstStyle/>
            <a:p>
              <a:endParaRPr lang="en-US"/>
            </a:p>
          </p:txBody>
        </p:sp>
        <p:sp>
          <p:nvSpPr>
            <p:cNvPr id="1001501" name="Rectangle 29"/>
            <p:cNvSpPr>
              <a:spLocks noChangeArrowheads="1"/>
            </p:cNvSpPr>
            <p:nvPr/>
          </p:nvSpPr>
          <p:spPr bwMode="auto">
            <a:xfrm>
              <a:off x="3911" y="1211"/>
              <a:ext cx="416" cy="115"/>
            </a:xfrm>
            <a:prstGeom prst="rect">
              <a:avLst/>
            </a:prstGeom>
            <a:noFill/>
            <a:ln w="9525">
              <a:noFill/>
              <a:miter lim="800000"/>
              <a:headEnd/>
              <a:tailEnd/>
            </a:ln>
          </p:spPr>
          <p:txBody>
            <a:bodyPr wrap="none" lIns="0" tIns="0" rIns="0" bIns="0">
              <a:spAutoFit/>
            </a:bodyPr>
            <a:lstStyle/>
            <a:p>
              <a:r>
                <a:rPr lang="en-US" b="1" i="1">
                  <a:solidFill>
                    <a:srgbClr val="000000"/>
                  </a:solidFill>
                </a:rPr>
                <a:t>Compute</a:t>
              </a:r>
              <a:endParaRPr lang="en-US" sz="2000" b="1"/>
            </a:p>
          </p:txBody>
        </p:sp>
        <p:sp>
          <p:nvSpPr>
            <p:cNvPr id="1001502" name="Rectangle 30"/>
            <p:cNvSpPr>
              <a:spLocks noChangeArrowheads="1"/>
            </p:cNvSpPr>
            <p:nvPr/>
          </p:nvSpPr>
          <p:spPr bwMode="auto">
            <a:xfrm>
              <a:off x="3898" y="1878"/>
              <a:ext cx="634" cy="115"/>
            </a:xfrm>
            <a:prstGeom prst="rect">
              <a:avLst/>
            </a:prstGeom>
            <a:noFill/>
            <a:ln w="9525">
              <a:noFill/>
              <a:miter lim="800000"/>
              <a:headEnd/>
              <a:tailEnd/>
            </a:ln>
          </p:spPr>
          <p:txBody>
            <a:bodyPr wrap="none" lIns="0" tIns="0" rIns="0" bIns="0">
              <a:spAutoFit/>
            </a:bodyPr>
            <a:lstStyle/>
            <a:p>
              <a:r>
                <a:rPr lang="en-US" b="1" i="1">
                  <a:solidFill>
                    <a:srgbClr val="000000"/>
                  </a:solidFill>
                </a:rPr>
                <a:t>Communicate</a:t>
              </a:r>
              <a:endParaRPr lang="en-US" sz="2000" b="1"/>
            </a:p>
          </p:txBody>
        </p:sp>
        <p:sp>
          <p:nvSpPr>
            <p:cNvPr id="1001503" name="Freeform 31"/>
            <p:cNvSpPr>
              <a:spLocks/>
            </p:cNvSpPr>
            <p:nvPr/>
          </p:nvSpPr>
          <p:spPr bwMode="auto">
            <a:xfrm>
              <a:off x="1320" y="2095"/>
              <a:ext cx="142" cy="705"/>
            </a:xfrm>
            <a:custGeom>
              <a:avLst/>
              <a:gdLst/>
              <a:ahLst/>
              <a:cxnLst>
                <a:cxn ang="0">
                  <a:pos x="54" y="0"/>
                </a:cxn>
                <a:cxn ang="0">
                  <a:pos x="29" y="9"/>
                </a:cxn>
                <a:cxn ang="0">
                  <a:pos x="10" y="28"/>
                </a:cxn>
                <a:cxn ang="0">
                  <a:pos x="1" y="51"/>
                </a:cxn>
                <a:cxn ang="0">
                  <a:pos x="4" y="74"/>
                </a:cxn>
                <a:cxn ang="0">
                  <a:pos x="18" y="95"/>
                </a:cxn>
                <a:cxn ang="0">
                  <a:pos x="45" y="112"/>
                </a:cxn>
                <a:cxn ang="0">
                  <a:pos x="85" y="130"/>
                </a:cxn>
                <a:cxn ang="0">
                  <a:pos x="154" y="159"/>
                </a:cxn>
                <a:cxn ang="0">
                  <a:pos x="182" y="175"/>
                </a:cxn>
                <a:cxn ang="0">
                  <a:pos x="202" y="192"/>
                </a:cxn>
                <a:cxn ang="0">
                  <a:pos x="211" y="205"/>
                </a:cxn>
                <a:cxn ang="0">
                  <a:pos x="214" y="227"/>
                </a:cxn>
                <a:cxn ang="0">
                  <a:pos x="203" y="260"/>
                </a:cxn>
                <a:cxn ang="0">
                  <a:pos x="182" y="293"/>
                </a:cxn>
                <a:cxn ang="0">
                  <a:pos x="139" y="348"/>
                </a:cxn>
                <a:cxn ang="0">
                  <a:pos x="102" y="398"/>
                </a:cxn>
                <a:cxn ang="0">
                  <a:pos x="88" y="424"/>
                </a:cxn>
                <a:cxn ang="0">
                  <a:pos x="80" y="449"/>
                </a:cxn>
                <a:cxn ang="0">
                  <a:pos x="80" y="473"/>
                </a:cxn>
                <a:cxn ang="0">
                  <a:pos x="91" y="495"/>
                </a:cxn>
                <a:cxn ang="0">
                  <a:pos x="113" y="516"/>
                </a:cxn>
                <a:cxn ang="0">
                  <a:pos x="150" y="537"/>
                </a:cxn>
                <a:cxn ang="0">
                  <a:pos x="206" y="563"/>
                </a:cxn>
                <a:cxn ang="0">
                  <a:pos x="248" y="584"/>
                </a:cxn>
                <a:cxn ang="0">
                  <a:pos x="272" y="601"/>
                </a:cxn>
                <a:cxn ang="0">
                  <a:pos x="281" y="615"/>
                </a:cxn>
                <a:cxn ang="0">
                  <a:pos x="283" y="629"/>
                </a:cxn>
                <a:cxn ang="0">
                  <a:pos x="281" y="643"/>
                </a:cxn>
                <a:cxn ang="0">
                  <a:pos x="270" y="658"/>
                </a:cxn>
                <a:cxn ang="0">
                  <a:pos x="238" y="689"/>
                </a:cxn>
                <a:cxn ang="0">
                  <a:pos x="190" y="720"/>
                </a:cxn>
                <a:cxn ang="0">
                  <a:pos x="126" y="756"/>
                </a:cxn>
                <a:cxn ang="0">
                  <a:pos x="89" y="780"/>
                </a:cxn>
                <a:cxn ang="0">
                  <a:pos x="66" y="802"/>
                </a:cxn>
                <a:cxn ang="0">
                  <a:pos x="60" y="817"/>
                </a:cxn>
                <a:cxn ang="0">
                  <a:pos x="63" y="831"/>
                </a:cxn>
                <a:cxn ang="0">
                  <a:pos x="76" y="847"/>
                </a:cxn>
                <a:cxn ang="0">
                  <a:pos x="94" y="864"/>
                </a:cxn>
                <a:cxn ang="0">
                  <a:pos x="138" y="892"/>
                </a:cxn>
                <a:cxn ang="0">
                  <a:pos x="190" y="926"/>
                </a:cxn>
                <a:cxn ang="0">
                  <a:pos x="218" y="948"/>
                </a:cxn>
                <a:cxn ang="0">
                  <a:pos x="238" y="972"/>
                </a:cxn>
                <a:cxn ang="0">
                  <a:pos x="243" y="998"/>
                </a:cxn>
                <a:cxn ang="0">
                  <a:pos x="234" y="1019"/>
                </a:cxn>
                <a:cxn ang="0">
                  <a:pos x="213" y="1037"/>
                </a:cxn>
                <a:cxn ang="0">
                  <a:pos x="184" y="1056"/>
                </a:cxn>
                <a:cxn ang="0">
                  <a:pos x="125" y="1087"/>
                </a:cxn>
                <a:cxn ang="0">
                  <a:pos x="76" y="1115"/>
                </a:cxn>
                <a:cxn ang="0">
                  <a:pos x="52" y="1134"/>
                </a:cxn>
                <a:cxn ang="0">
                  <a:pos x="38" y="1157"/>
                </a:cxn>
                <a:cxn ang="0">
                  <a:pos x="38" y="1186"/>
                </a:cxn>
                <a:cxn ang="0">
                  <a:pos x="51" y="1217"/>
                </a:cxn>
                <a:cxn ang="0">
                  <a:pos x="85" y="1267"/>
                </a:cxn>
                <a:cxn ang="0">
                  <a:pos x="110" y="1310"/>
                </a:cxn>
                <a:cxn ang="0">
                  <a:pos x="121" y="1343"/>
                </a:cxn>
                <a:cxn ang="0">
                  <a:pos x="115" y="1371"/>
                </a:cxn>
                <a:cxn ang="0">
                  <a:pos x="106" y="1386"/>
                </a:cxn>
                <a:cxn ang="0">
                  <a:pos x="91" y="1401"/>
                </a:cxn>
              </a:cxnLst>
              <a:rect l="0" t="0" r="r" b="b"/>
              <a:pathLst>
                <a:path w="283" h="1411">
                  <a:moveTo>
                    <a:pt x="75" y="3"/>
                  </a:moveTo>
                  <a:lnTo>
                    <a:pt x="67" y="1"/>
                  </a:lnTo>
                  <a:lnTo>
                    <a:pt x="60" y="0"/>
                  </a:lnTo>
                  <a:lnTo>
                    <a:pt x="54" y="0"/>
                  </a:lnTo>
                  <a:lnTo>
                    <a:pt x="47" y="1"/>
                  </a:lnTo>
                  <a:lnTo>
                    <a:pt x="41" y="3"/>
                  </a:lnTo>
                  <a:lnTo>
                    <a:pt x="35" y="7"/>
                  </a:lnTo>
                  <a:lnTo>
                    <a:pt x="29" y="9"/>
                  </a:lnTo>
                  <a:lnTo>
                    <a:pt x="24" y="13"/>
                  </a:lnTo>
                  <a:lnTo>
                    <a:pt x="20" y="18"/>
                  </a:lnTo>
                  <a:lnTo>
                    <a:pt x="14" y="22"/>
                  </a:lnTo>
                  <a:lnTo>
                    <a:pt x="10" y="28"/>
                  </a:lnTo>
                  <a:lnTo>
                    <a:pt x="8" y="34"/>
                  </a:lnTo>
                  <a:lnTo>
                    <a:pt x="4" y="40"/>
                  </a:lnTo>
                  <a:lnTo>
                    <a:pt x="3" y="45"/>
                  </a:lnTo>
                  <a:lnTo>
                    <a:pt x="1" y="51"/>
                  </a:lnTo>
                  <a:lnTo>
                    <a:pt x="0" y="57"/>
                  </a:lnTo>
                  <a:lnTo>
                    <a:pt x="0" y="63"/>
                  </a:lnTo>
                  <a:lnTo>
                    <a:pt x="1" y="68"/>
                  </a:lnTo>
                  <a:lnTo>
                    <a:pt x="4" y="74"/>
                  </a:lnTo>
                  <a:lnTo>
                    <a:pt x="7" y="79"/>
                  </a:lnTo>
                  <a:lnTo>
                    <a:pt x="9" y="84"/>
                  </a:lnTo>
                  <a:lnTo>
                    <a:pt x="14" y="89"/>
                  </a:lnTo>
                  <a:lnTo>
                    <a:pt x="18" y="95"/>
                  </a:lnTo>
                  <a:lnTo>
                    <a:pt x="25" y="99"/>
                  </a:lnTo>
                  <a:lnTo>
                    <a:pt x="30" y="103"/>
                  </a:lnTo>
                  <a:lnTo>
                    <a:pt x="37" y="108"/>
                  </a:lnTo>
                  <a:lnTo>
                    <a:pt x="45" y="112"/>
                  </a:lnTo>
                  <a:lnTo>
                    <a:pt x="52" y="116"/>
                  </a:lnTo>
                  <a:lnTo>
                    <a:pt x="59" y="120"/>
                  </a:lnTo>
                  <a:lnTo>
                    <a:pt x="68" y="124"/>
                  </a:lnTo>
                  <a:lnTo>
                    <a:pt x="85" y="130"/>
                  </a:lnTo>
                  <a:lnTo>
                    <a:pt x="102" y="138"/>
                  </a:lnTo>
                  <a:lnTo>
                    <a:pt x="119" y="145"/>
                  </a:lnTo>
                  <a:lnTo>
                    <a:pt x="136" y="152"/>
                  </a:lnTo>
                  <a:lnTo>
                    <a:pt x="154" y="159"/>
                  </a:lnTo>
                  <a:lnTo>
                    <a:pt x="161" y="163"/>
                  </a:lnTo>
                  <a:lnTo>
                    <a:pt x="168" y="167"/>
                  </a:lnTo>
                  <a:lnTo>
                    <a:pt x="176" y="171"/>
                  </a:lnTo>
                  <a:lnTo>
                    <a:pt x="182" y="175"/>
                  </a:lnTo>
                  <a:lnTo>
                    <a:pt x="188" y="179"/>
                  </a:lnTo>
                  <a:lnTo>
                    <a:pt x="193" y="183"/>
                  </a:lnTo>
                  <a:lnTo>
                    <a:pt x="198" y="187"/>
                  </a:lnTo>
                  <a:lnTo>
                    <a:pt x="202" y="192"/>
                  </a:lnTo>
                  <a:lnTo>
                    <a:pt x="205" y="194"/>
                  </a:lnTo>
                  <a:lnTo>
                    <a:pt x="207" y="198"/>
                  </a:lnTo>
                  <a:lnTo>
                    <a:pt x="210" y="201"/>
                  </a:lnTo>
                  <a:lnTo>
                    <a:pt x="211" y="205"/>
                  </a:lnTo>
                  <a:lnTo>
                    <a:pt x="213" y="209"/>
                  </a:lnTo>
                  <a:lnTo>
                    <a:pt x="213" y="211"/>
                  </a:lnTo>
                  <a:lnTo>
                    <a:pt x="214" y="219"/>
                  </a:lnTo>
                  <a:lnTo>
                    <a:pt x="214" y="227"/>
                  </a:lnTo>
                  <a:lnTo>
                    <a:pt x="213" y="235"/>
                  </a:lnTo>
                  <a:lnTo>
                    <a:pt x="210" y="243"/>
                  </a:lnTo>
                  <a:lnTo>
                    <a:pt x="207" y="251"/>
                  </a:lnTo>
                  <a:lnTo>
                    <a:pt x="203" y="260"/>
                  </a:lnTo>
                  <a:lnTo>
                    <a:pt x="199" y="268"/>
                  </a:lnTo>
                  <a:lnTo>
                    <a:pt x="194" y="276"/>
                  </a:lnTo>
                  <a:lnTo>
                    <a:pt x="188" y="285"/>
                  </a:lnTo>
                  <a:lnTo>
                    <a:pt x="182" y="293"/>
                  </a:lnTo>
                  <a:lnTo>
                    <a:pt x="176" y="302"/>
                  </a:lnTo>
                  <a:lnTo>
                    <a:pt x="164" y="318"/>
                  </a:lnTo>
                  <a:lnTo>
                    <a:pt x="151" y="334"/>
                  </a:lnTo>
                  <a:lnTo>
                    <a:pt x="139" y="348"/>
                  </a:lnTo>
                  <a:lnTo>
                    <a:pt x="129" y="362"/>
                  </a:lnTo>
                  <a:lnTo>
                    <a:pt x="117" y="377"/>
                  </a:lnTo>
                  <a:lnTo>
                    <a:pt x="108" y="391"/>
                  </a:lnTo>
                  <a:lnTo>
                    <a:pt x="102" y="398"/>
                  </a:lnTo>
                  <a:lnTo>
                    <a:pt x="98" y="404"/>
                  </a:lnTo>
                  <a:lnTo>
                    <a:pt x="94" y="411"/>
                  </a:lnTo>
                  <a:lnTo>
                    <a:pt x="91" y="418"/>
                  </a:lnTo>
                  <a:lnTo>
                    <a:pt x="88" y="424"/>
                  </a:lnTo>
                  <a:lnTo>
                    <a:pt x="85" y="431"/>
                  </a:lnTo>
                  <a:lnTo>
                    <a:pt x="83" y="436"/>
                  </a:lnTo>
                  <a:lnTo>
                    <a:pt x="81" y="443"/>
                  </a:lnTo>
                  <a:lnTo>
                    <a:pt x="80" y="449"/>
                  </a:lnTo>
                  <a:lnTo>
                    <a:pt x="79" y="454"/>
                  </a:lnTo>
                  <a:lnTo>
                    <a:pt x="79" y="461"/>
                  </a:lnTo>
                  <a:lnTo>
                    <a:pt x="79" y="466"/>
                  </a:lnTo>
                  <a:lnTo>
                    <a:pt x="80" y="473"/>
                  </a:lnTo>
                  <a:lnTo>
                    <a:pt x="81" y="478"/>
                  </a:lnTo>
                  <a:lnTo>
                    <a:pt x="84" y="483"/>
                  </a:lnTo>
                  <a:lnTo>
                    <a:pt x="87" y="490"/>
                  </a:lnTo>
                  <a:lnTo>
                    <a:pt x="91" y="495"/>
                  </a:lnTo>
                  <a:lnTo>
                    <a:pt x="94" y="500"/>
                  </a:lnTo>
                  <a:lnTo>
                    <a:pt x="100" y="506"/>
                  </a:lnTo>
                  <a:lnTo>
                    <a:pt x="105" y="511"/>
                  </a:lnTo>
                  <a:lnTo>
                    <a:pt x="113" y="516"/>
                  </a:lnTo>
                  <a:lnTo>
                    <a:pt x="119" y="521"/>
                  </a:lnTo>
                  <a:lnTo>
                    <a:pt x="129" y="527"/>
                  </a:lnTo>
                  <a:lnTo>
                    <a:pt x="139" y="532"/>
                  </a:lnTo>
                  <a:lnTo>
                    <a:pt x="150" y="537"/>
                  </a:lnTo>
                  <a:lnTo>
                    <a:pt x="160" y="542"/>
                  </a:lnTo>
                  <a:lnTo>
                    <a:pt x="172" y="548"/>
                  </a:lnTo>
                  <a:lnTo>
                    <a:pt x="182" y="553"/>
                  </a:lnTo>
                  <a:lnTo>
                    <a:pt x="206" y="563"/>
                  </a:lnTo>
                  <a:lnTo>
                    <a:pt x="218" y="569"/>
                  </a:lnTo>
                  <a:lnTo>
                    <a:pt x="228" y="574"/>
                  </a:lnTo>
                  <a:lnTo>
                    <a:pt x="239" y="579"/>
                  </a:lnTo>
                  <a:lnTo>
                    <a:pt x="248" y="584"/>
                  </a:lnTo>
                  <a:lnTo>
                    <a:pt x="257" y="591"/>
                  </a:lnTo>
                  <a:lnTo>
                    <a:pt x="265" y="596"/>
                  </a:lnTo>
                  <a:lnTo>
                    <a:pt x="268" y="599"/>
                  </a:lnTo>
                  <a:lnTo>
                    <a:pt x="272" y="601"/>
                  </a:lnTo>
                  <a:lnTo>
                    <a:pt x="274" y="604"/>
                  </a:lnTo>
                  <a:lnTo>
                    <a:pt x="277" y="608"/>
                  </a:lnTo>
                  <a:lnTo>
                    <a:pt x="280" y="611"/>
                  </a:lnTo>
                  <a:lnTo>
                    <a:pt x="281" y="615"/>
                  </a:lnTo>
                  <a:lnTo>
                    <a:pt x="282" y="617"/>
                  </a:lnTo>
                  <a:lnTo>
                    <a:pt x="283" y="621"/>
                  </a:lnTo>
                  <a:lnTo>
                    <a:pt x="283" y="625"/>
                  </a:lnTo>
                  <a:lnTo>
                    <a:pt x="283" y="629"/>
                  </a:lnTo>
                  <a:lnTo>
                    <a:pt x="283" y="632"/>
                  </a:lnTo>
                  <a:lnTo>
                    <a:pt x="283" y="636"/>
                  </a:lnTo>
                  <a:lnTo>
                    <a:pt x="282" y="639"/>
                  </a:lnTo>
                  <a:lnTo>
                    <a:pt x="281" y="643"/>
                  </a:lnTo>
                  <a:lnTo>
                    <a:pt x="278" y="646"/>
                  </a:lnTo>
                  <a:lnTo>
                    <a:pt x="276" y="650"/>
                  </a:lnTo>
                  <a:lnTo>
                    <a:pt x="273" y="654"/>
                  </a:lnTo>
                  <a:lnTo>
                    <a:pt x="270" y="658"/>
                  </a:lnTo>
                  <a:lnTo>
                    <a:pt x="264" y="666"/>
                  </a:lnTo>
                  <a:lnTo>
                    <a:pt x="256" y="674"/>
                  </a:lnTo>
                  <a:lnTo>
                    <a:pt x="247" y="681"/>
                  </a:lnTo>
                  <a:lnTo>
                    <a:pt x="238" y="689"/>
                  </a:lnTo>
                  <a:lnTo>
                    <a:pt x="226" y="696"/>
                  </a:lnTo>
                  <a:lnTo>
                    <a:pt x="215" y="704"/>
                  </a:lnTo>
                  <a:lnTo>
                    <a:pt x="202" y="712"/>
                  </a:lnTo>
                  <a:lnTo>
                    <a:pt x="190" y="720"/>
                  </a:lnTo>
                  <a:lnTo>
                    <a:pt x="177" y="727"/>
                  </a:lnTo>
                  <a:lnTo>
                    <a:pt x="156" y="739"/>
                  </a:lnTo>
                  <a:lnTo>
                    <a:pt x="135" y="751"/>
                  </a:lnTo>
                  <a:lnTo>
                    <a:pt x="126" y="756"/>
                  </a:lnTo>
                  <a:lnTo>
                    <a:pt x="115" y="763"/>
                  </a:lnTo>
                  <a:lnTo>
                    <a:pt x="106" y="768"/>
                  </a:lnTo>
                  <a:lnTo>
                    <a:pt x="98" y="773"/>
                  </a:lnTo>
                  <a:lnTo>
                    <a:pt x="89" y="780"/>
                  </a:lnTo>
                  <a:lnTo>
                    <a:pt x="83" y="785"/>
                  </a:lnTo>
                  <a:lnTo>
                    <a:pt x="76" y="790"/>
                  </a:lnTo>
                  <a:lnTo>
                    <a:pt x="71" y="797"/>
                  </a:lnTo>
                  <a:lnTo>
                    <a:pt x="66" y="802"/>
                  </a:lnTo>
                  <a:lnTo>
                    <a:pt x="63" y="809"/>
                  </a:lnTo>
                  <a:lnTo>
                    <a:pt x="62" y="811"/>
                  </a:lnTo>
                  <a:lnTo>
                    <a:pt x="60" y="814"/>
                  </a:lnTo>
                  <a:lnTo>
                    <a:pt x="60" y="817"/>
                  </a:lnTo>
                  <a:lnTo>
                    <a:pt x="60" y="819"/>
                  </a:lnTo>
                  <a:lnTo>
                    <a:pt x="60" y="823"/>
                  </a:lnTo>
                  <a:lnTo>
                    <a:pt x="62" y="827"/>
                  </a:lnTo>
                  <a:lnTo>
                    <a:pt x="63" y="831"/>
                  </a:lnTo>
                  <a:lnTo>
                    <a:pt x="66" y="835"/>
                  </a:lnTo>
                  <a:lnTo>
                    <a:pt x="68" y="839"/>
                  </a:lnTo>
                  <a:lnTo>
                    <a:pt x="72" y="843"/>
                  </a:lnTo>
                  <a:lnTo>
                    <a:pt x="76" y="847"/>
                  </a:lnTo>
                  <a:lnTo>
                    <a:pt x="80" y="851"/>
                  </a:lnTo>
                  <a:lnTo>
                    <a:pt x="84" y="855"/>
                  </a:lnTo>
                  <a:lnTo>
                    <a:pt x="89" y="859"/>
                  </a:lnTo>
                  <a:lnTo>
                    <a:pt x="94" y="864"/>
                  </a:lnTo>
                  <a:lnTo>
                    <a:pt x="100" y="868"/>
                  </a:lnTo>
                  <a:lnTo>
                    <a:pt x="112" y="876"/>
                  </a:lnTo>
                  <a:lnTo>
                    <a:pt x="125" y="884"/>
                  </a:lnTo>
                  <a:lnTo>
                    <a:pt x="138" y="892"/>
                  </a:lnTo>
                  <a:lnTo>
                    <a:pt x="151" y="901"/>
                  </a:lnTo>
                  <a:lnTo>
                    <a:pt x="164" y="909"/>
                  </a:lnTo>
                  <a:lnTo>
                    <a:pt x="178" y="918"/>
                  </a:lnTo>
                  <a:lnTo>
                    <a:pt x="190" y="926"/>
                  </a:lnTo>
                  <a:lnTo>
                    <a:pt x="202" y="935"/>
                  </a:lnTo>
                  <a:lnTo>
                    <a:pt x="207" y="939"/>
                  </a:lnTo>
                  <a:lnTo>
                    <a:pt x="213" y="943"/>
                  </a:lnTo>
                  <a:lnTo>
                    <a:pt x="218" y="948"/>
                  </a:lnTo>
                  <a:lnTo>
                    <a:pt x="223" y="952"/>
                  </a:lnTo>
                  <a:lnTo>
                    <a:pt x="228" y="958"/>
                  </a:lnTo>
                  <a:lnTo>
                    <a:pt x="234" y="965"/>
                  </a:lnTo>
                  <a:lnTo>
                    <a:pt x="238" y="972"/>
                  </a:lnTo>
                  <a:lnTo>
                    <a:pt x="240" y="978"/>
                  </a:lnTo>
                  <a:lnTo>
                    <a:pt x="241" y="985"/>
                  </a:lnTo>
                  <a:lnTo>
                    <a:pt x="243" y="991"/>
                  </a:lnTo>
                  <a:lnTo>
                    <a:pt x="243" y="998"/>
                  </a:lnTo>
                  <a:lnTo>
                    <a:pt x="241" y="1003"/>
                  </a:lnTo>
                  <a:lnTo>
                    <a:pt x="240" y="1008"/>
                  </a:lnTo>
                  <a:lnTo>
                    <a:pt x="236" y="1014"/>
                  </a:lnTo>
                  <a:lnTo>
                    <a:pt x="234" y="1019"/>
                  </a:lnTo>
                  <a:lnTo>
                    <a:pt x="228" y="1024"/>
                  </a:lnTo>
                  <a:lnTo>
                    <a:pt x="224" y="1028"/>
                  </a:lnTo>
                  <a:lnTo>
                    <a:pt x="218" y="1033"/>
                  </a:lnTo>
                  <a:lnTo>
                    <a:pt x="213" y="1037"/>
                  </a:lnTo>
                  <a:lnTo>
                    <a:pt x="206" y="1043"/>
                  </a:lnTo>
                  <a:lnTo>
                    <a:pt x="198" y="1046"/>
                  </a:lnTo>
                  <a:lnTo>
                    <a:pt x="192" y="1052"/>
                  </a:lnTo>
                  <a:lnTo>
                    <a:pt x="184" y="1056"/>
                  </a:lnTo>
                  <a:lnTo>
                    <a:pt x="176" y="1061"/>
                  </a:lnTo>
                  <a:lnTo>
                    <a:pt x="159" y="1069"/>
                  </a:lnTo>
                  <a:lnTo>
                    <a:pt x="142" y="1078"/>
                  </a:lnTo>
                  <a:lnTo>
                    <a:pt x="125" y="1087"/>
                  </a:lnTo>
                  <a:lnTo>
                    <a:pt x="108" y="1096"/>
                  </a:lnTo>
                  <a:lnTo>
                    <a:pt x="92" y="1106"/>
                  </a:lnTo>
                  <a:lnTo>
                    <a:pt x="84" y="1109"/>
                  </a:lnTo>
                  <a:lnTo>
                    <a:pt x="76" y="1115"/>
                  </a:lnTo>
                  <a:lnTo>
                    <a:pt x="70" y="1120"/>
                  </a:lnTo>
                  <a:lnTo>
                    <a:pt x="63" y="1124"/>
                  </a:lnTo>
                  <a:lnTo>
                    <a:pt x="58" y="1129"/>
                  </a:lnTo>
                  <a:lnTo>
                    <a:pt x="52" y="1134"/>
                  </a:lnTo>
                  <a:lnTo>
                    <a:pt x="49" y="1140"/>
                  </a:lnTo>
                  <a:lnTo>
                    <a:pt x="45" y="1145"/>
                  </a:lnTo>
                  <a:lnTo>
                    <a:pt x="41" y="1150"/>
                  </a:lnTo>
                  <a:lnTo>
                    <a:pt x="38" y="1157"/>
                  </a:lnTo>
                  <a:lnTo>
                    <a:pt x="37" y="1163"/>
                  </a:lnTo>
                  <a:lnTo>
                    <a:pt x="37" y="1170"/>
                  </a:lnTo>
                  <a:lnTo>
                    <a:pt x="37" y="1178"/>
                  </a:lnTo>
                  <a:lnTo>
                    <a:pt x="38" y="1186"/>
                  </a:lnTo>
                  <a:lnTo>
                    <a:pt x="41" y="1193"/>
                  </a:lnTo>
                  <a:lnTo>
                    <a:pt x="43" y="1201"/>
                  </a:lnTo>
                  <a:lnTo>
                    <a:pt x="47" y="1209"/>
                  </a:lnTo>
                  <a:lnTo>
                    <a:pt x="51" y="1217"/>
                  </a:lnTo>
                  <a:lnTo>
                    <a:pt x="56" y="1225"/>
                  </a:lnTo>
                  <a:lnTo>
                    <a:pt x="62" y="1234"/>
                  </a:lnTo>
                  <a:lnTo>
                    <a:pt x="73" y="1250"/>
                  </a:lnTo>
                  <a:lnTo>
                    <a:pt x="85" y="1267"/>
                  </a:lnTo>
                  <a:lnTo>
                    <a:pt x="96" y="1284"/>
                  </a:lnTo>
                  <a:lnTo>
                    <a:pt x="101" y="1293"/>
                  </a:lnTo>
                  <a:lnTo>
                    <a:pt x="106" y="1301"/>
                  </a:lnTo>
                  <a:lnTo>
                    <a:pt x="110" y="1310"/>
                  </a:lnTo>
                  <a:lnTo>
                    <a:pt x="114" y="1318"/>
                  </a:lnTo>
                  <a:lnTo>
                    <a:pt x="117" y="1326"/>
                  </a:lnTo>
                  <a:lnTo>
                    <a:pt x="119" y="1335"/>
                  </a:lnTo>
                  <a:lnTo>
                    <a:pt x="121" y="1343"/>
                  </a:lnTo>
                  <a:lnTo>
                    <a:pt x="121" y="1351"/>
                  </a:lnTo>
                  <a:lnTo>
                    <a:pt x="119" y="1359"/>
                  </a:lnTo>
                  <a:lnTo>
                    <a:pt x="117" y="1367"/>
                  </a:lnTo>
                  <a:lnTo>
                    <a:pt x="115" y="1371"/>
                  </a:lnTo>
                  <a:lnTo>
                    <a:pt x="114" y="1375"/>
                  </a:lnTo>
                  <a:lnTo>
                    <a:pt x="112" y="1379"/>
                  </a:lnTo>
                  <a:lnTo>
                    <a:pt x="109" y="1383"/>
                  </a:lnTo>
                  <a:lnTo>
                    <a:pt x="106" y="1386"/>
                  </a:lnTo>
                  <a:lnTo>
                    <a:pt x="104" y="1390"/>
                  </a:lnTo>
                  <a:lnTo>
                    <a:pt x="100" y="1393"/>
                  </a:lnTo>
                  <a:lnTo>
                    <a:pt x="96" y="1397"/>
                  </a:lnTo>
                  <a:lnTo>
                    <a:pt x="91" y="1401"/>
                  </a:lnTo>
                  <a:lnTo>
                    <a:pt x="85" y="1405"/>
                  </a:lnTo>
                  <a:lnTo>
                    <a:pt x="80" y="1407"/>
                  </a:lnTo>
                  <a:lnTo>
                    <a:pt x="75" y="1411"/>
                  </a:lnTo>
                </a:path>
              </a:pathLst>
            </a:custGeom>
            <a:noFill/>
            <a:ln w="3175">
              <a:solidFill>
                <a:srgbClr val="000000"/>
              </a:solidFill>
              <a:prstDash val="solid"/>
              <a:round/>
              <a:headEnd/>
              <a:tailEnd/>
            </a:ln>
          </p:spPr>
          <p:txBody>
            <a:bodyPr/>
            <a:lstStyle/>
            <a:p>
              <a:endParaRPr lang="en-US"/>
            </a:p>
          </p:txBody>
        </p:sp>
        <p:sp>
          <p:nvSpPr>
            <p:cNvPr id="1001504" name="Freeform 32"/>
            <p:cNvSpPr>
              <a:spLocks/>
            </p:cNvSpPr>
            <p:nvPr/>
          </p:nvSpPr>
          <p:spPr bwMode="auto">
            <a:xfrm>
              <a:off x="1929" y="2096"/>
              <a:ext cx="84" cy="683"/>
            </a:xfrm>
            <a:custGeom>
              <a:avLst/>
              <a:gdLst/>
              <a:ahLst/>
              <a:cxnLst>
                <a:cxn ang="0">
                  <a:pos x="42" y="18"/>
                </a:cxn>
                <a:cxn ang="0">
                  <a:pos x="49" y="44"/>
                </a:cxn>
                <a:cxn ang="0">
                  <a:pos x="58" y="68"/>
                </a:cxn>
                <a:cxn ang="0">
                  <a:pos x="76" y="98"/>
                </a:cxn>
                <a:cxn ang="0">
                  <a:pos x="108" y="139"/>
                </a:cxn>
                <a:cxn ang="0">
                  <a:pos x="139" y="178"/>
                </a:cxn>
                <a:cxn ang="0">
                  <a:pos x="155" y="205"/>
                </a:cxn>
                <a:cxn ang="0">
                  <a:pos x="164" y="226"/>
                </a:cxn>
                <a:cxn ang="0">
                  <a:pos x="168" y="254"/>
                </a:cxn>
                <a:cxn ang="0">
                  <a:pos x="164" y="289"/>
                </a:cxn>
                <a:cxn ang="0">
                  <a:pos x="152" y="323"/>
                </a:cxn>
                <a:cxn ang="0">
                  <a:pos x="131" y="369"/>
                </a:cxn>
                <a:cxn ang="0">
                  <a:pos x="109" y="411"/>
                </a:cxn>
                <a:cxn ang="0">
                  <a:pos x="83" y="466"/>
                </a:cxn>
                <a:cxn ang="0">
                  <a:pos x="70" y="503"/>
                </a:cxn>
                <a:cxn ang="0">
                  <a:pos x="62" y="534"/>
                </a:cxn>
                <a:cxn ang="0">
                  <a:pos x="54" y="572"/>
                </a:cxn>
                <a:cxn ang="0">
                  <a:pos x="49" y="613"/>
                </a:cxn>
                <a:cxn ang="0">
                  <a:pos x="49" y="634"/>
                </a:cxn>
                <a:cxn ang="0">
                  <a:pos x="52" y="655"/>
                </a:cxn>
                <a:cxn ang="0">
                  <a:pos x="62" y="680"/>
                </a:cxn>
                <a:cxn ang="0">
                  <a:pos x="84" y="715"/>
                </a:cxn>
                <a:cxn ang="0">
                  <a:pos x="108" y="745"/>
                </a:cxn>
                <a:cxn ang="0">
                  <a:pos x="129" y="776"/>
                </a:cxn>
                <a:cxn ang="0">
                  <a:pos x="138" y="794"/>
                </a:cxn>
                <a:cxn ang="0">
                  <a:pos x="140" y="808"/>
                </a:cxn>
                <a:cxn ang="0">
                  <a:pos x="140" y="822"/>
                </a:cxn>
                <a:cxn ang="0">
                  <a:pos x="136" y="840"/>
                </a:cxn>
                <a:cxn ang="0">
                  <a:pos x="121" y="869"/>
                </a:cxn>
                <a:cxn ang="0">
                  <a:pos x="100" y="898"/>
                </a:cxn>
                <a:cxn ang="0">
                  <a:pos x="66" y="938"/>
                </a:cxn>
                <a:cxn ang="0">
                  <a:pos x="31" y="986"/>
                </a:cxn>
                <a:cxn ang="0">
                  <a:pos x="10" y="1025"/>
                </a:cxn>
                <a:cxn ang="0">
                  <a:pos x="4" y="1046"/>
                </a:cxn>
                <a:cxn ang="0">
                  <a:pos x="0" y="1066"/>
                </a:cxn>
                <a:cxn ang="0">
                  <a:pos x="0" y="1089"/>
                </a:cxn>
                <a:cxn ang="0">
                  <a:pos x="3" y="1112"/>
                </a:cxn>
                <a:cxn ang="0">
                  <a:pos x="17" y="1162"/>
                </a:cxn>
                <a:cxn ang="0">
                  <a:pos x="33" y="1214"/>
                </a:cxn>
                <a:cxn ang="0">
                  <a:pos x="45" y="1275"/>
                </a:cxn>
                <a:cxn ang="0">
                  <a:pos x="47" y="1307"/>
                </a:cxn>
                <a:cxn ang="0">
                  <a:pos x="46" y="1343"/>
                </a:cxn>
              </a:cxnLst>
              <a:rect l="0" t="0" r="r" b="b"/>
              <a:pathLst>
                <a:path w="168" h="1366">
                  <a:moveTo>
                    <a:pt x="42" y="0"/>
                  </a:moveTo>
                  <a:lnTo>
                    <a:pt x="42" y="9"/>
                  </a:lnTo>
                  <a:lnTo>
                    <a:pt x="42" y="18"/>
                  </a:lnTo>
                  <a:lnTo>
                    <a:pt x="43" y="27"/>
                  </a:lnTo>
                  <a:lnTo>
                    <a:pt x="46" y="37"/>
                  </a:lnTo>
                  <a:lnTo>
                    <a:pt x="49" y="44"/>
                  </a:lnTo>
                  <a:lnTo>
                    <a:pt x="51" y="52"/>
                  </a:lnTo>
                  <a:lnTo>
                    <a:pt x="54" y="60"/>
                  </a:lnTo>
                  <a:lnTo>
                    <a:pt x="58" y="68"/>
                  </a:lnTo>
                  <a:lnTo>
                    <a:pt x="62" y="76"/>
                  </a:lnTo>
                  <a:lnTo>
                    <a:pt x="66" y="84"/>
                  </a:lnTo>
                  <a:lnTo>
                    <a:pt x="76" y="98"/>
                  </a:lnTo>
                  <a:lnTo>
                    <a:pt x="85" y="113"/>
                  </a:lnTo>
                  <a:lnTo>
                    <a:pt x="97" y="126"/>
                  </a:lnTo>
                  <a:lnTo>
                    <a:pt x="108" y="139"/>
                  </a:lnTo>
                  <a:lnTo>
                    <a:pt x="118" y="152"/>
                  </a:lnTo>
                  <a:lnTo>
                    <a:pt x="129" y="165"/>
                  </a:lnTo>
                  <a:lnTo>
                    <a:pt x="139" y="178"/>
                  </a:lnTo>
                  <a:lnTo>
                    <a:pt x="147" y="191"/>
                  </a:lnTo>
                  <a:lnTo>
                    <a:pt x="151" y="198"/>
                  </a:lnTo>
                  <a:lnTo>
                    <a:pt x="155" y="205"/>
                  </a:lnTo>
                  <a:lnTo>
                    <a:pt x="159" y="211"/>
                  </a:lnTo>
                  <a:lnTo>
                    <a:pt x="161" y="218"/>
                  </a:lnTo>
                  <a:lnTo>
                    <a:pt x="164" y="226"/>
                  </a:lnTo>
                  <a:lnTo>
                    <a:pt x="165" y="232"/>
                  </a:lnTo>
                  <a:lnTo>
                    <a:pt x="167" y="243"/>
                  </a:lnTo>
                  <a:lnTo>
                    <a:pt x="168" y="254"/>
                  </a:lnTo>
                  <a:lnTo>
                    <a:pt x="168" y="265"/>
                  </a:lnTo>
                  <a:lnTo>
                    <a:pt x="167" y="277"/>
                  </a:lnTo>
                  <a:lnTo>
                    <a:pt x="164" y="289"/>
                  </a:lnTo>
                  <a:lnTo>
                    <a:pt x="160" y="299"/>
                  </a:lnTo>
                  <a:lnTo>
                    <a:pt x="157" y="311"/>
                  </a:lnTo>
                  <a:lnTo>
                    <a:pt x="152" y="323"/>
                  </a:lnTo>
                  <a:lnTo>
                    <a:pt x="148" y="335"/>
                  </a:lnTo>
                  <a:lnTo>
                    <a:pt x="143" y="346"/>
                  </a:lnTo>
                  <a:lnTo>
                    <a:pt x="131" y="369"/>
                  </a:lnTo>
                  <a:lnTo>
                    <a:pt x="119" y="390"/>
                  </a:lnTo>
                  <a:lnTo>
                    <a:pt x="114" y="400"/>
                  </a:lnTo>
                  <a:lnTo>
                    <a:pt x="109" y="411"/>
                  </a:lnTo>
                  <a:lnTo>
                    <a:pt x="100" y="429"/>
                  </a:lnTo>
                  <a:lnTo>
                    <a:pt x="91" y="447"/>
                  </a:lnTo>
                  <a:lnTo>
                    <a:pt x="83" y="466"/>
                  </a:lnTo>
                  <a:lnTo>
                    <a:pt x="76" y="483"/>
                  </a:lnTo>
                  <a:lnTo>
                    <a:pt x="73" y="493"/>
                  </a:lnTo>
                  <a:lnTo>
                    <a:pt x="70" y="503"/>
                  </a:lnTo>
                  <a:lnTo>
                    <a:pt x="67" y="513"/>
                  </a:lnTo>
                  <a:lnTo>
                    <a:pt x="64" y="524"/>
                  </a:lnTo>
                  <a:lnTo>
                    <a:pt x="62" y="534"/>
                  </a:lnTo>
                  <a:lnTo>
                    <a:pt x="59" y="546"/>
                  </a:lnTo>
                  <a:lnTo>
                    <a:pt x="56" y="559"/>
                  </a:lnTo>
                  <a:lnTo>
                    <a:pt x="54" y="572"/>
                  </a:lnTo>
                  <a:lnTo>
                    <a:pt x="51" y="585"/>
                  </a:lnTo>
                  <a:lnTo>
                    <a:pt x="50" y="598"/>
                  </a:lnTo>
                  <a:lnTo>
                    <a:pt x="49" y="613"/>
                  </a:lnTo>
                  <a:lnTo>
                    <a:pt x="47" y="619"/>
                  </a:lnTo>
                  <a:lnTo>
                    <a:pt x="49" y="627"/>
                  </a:lnTo>
                  <a:lnTo>
                    <a:pt x="49" y="634"/>
                  </a:lnTo>
                  <a:lnTo>
                    <a:pt x="50" y="640"/>
                  </a:lnTo>
                  <a:lnTo>
                    <a:pt x="51" y="648"/>
                  </a:lnTo>
                  <a:lnTo>
                    <a:pt x="52" y="655"/>
                  </a:lnTo>
                  <a:lnTo>
                    <a:pt x="54" y="661"/>
                  </a:lnTo>
                  <a:lnTo>
                    <a:pt x="56" y="668"/>
                  </a:lnTo>
                  <a:lnTo>
                    <a:pt x="62" y="680"/>
                  </a:lnTo>
                  <a:lnTo>
                    <a:pt x="68" y="692"/>
                  </a:lnTo>
                  <a:lnTo>
                    <a:pt x="76" y="703"/>
                  </a:lnTo>
                  <a:lnTo>
                    <a:pt x="84" y="715"/>
                  </a:lnTo>
                  <a:lnTo>
                    <a:pt x="92" y="726"/>
                  </a:lnTo>
                  <a:lnTo>
                    <a:pt x="100" y="736"/>
                  </a:lnTo>
                  <a:lnTo>
                    <a:pt x="108" y="745"/>
                  </a:lnTo>
                  <a:lnTo>
                    <a:pt x="115" y="756"/>
                  </a:lnTo>
                  <a:lnTo>
                    <a:pt x="122" y="765"/>
                  </a:lnTo>
                  <a:lnTo>
                    <a:pt x="129" y="776"/>
                  </a:lnTo>
                  <a:lnTo>
                    <a:pt x="134" y="785"/>
                  </a:lnTo>
                  <a:lnTo>
                    <a:pt x="136" y="789"/>
                  </a:lnTo>
                  <a:lnTo>
                    <a:pt x="138" y="794"/>
                  </a:lnTo>
                  <a:lnTo>
                    <a:pt x="139" y="799"/>
                  </a:lnTo>
                  <a:lnTo>
                    <a:pt x="140" y="803"/>
                  </a:lnTo>
                  <a:lnTo>
                    <a:pt x="140" y="808"/>
                  </a:lnTo>
                  <a:lnTo>
                    <a:pt x="142" y="812"/>
                  </a:lnTo>
                  <a:lnTo>
                    <a:pt x="142" y="818"/>
                  </a:lnTo>
                  <a:lnTo>
                    <a:pt x="140" y="822"/>
                  </a:lnTo>
                  <a:lnTo>
                    <a:pt x="140" y="827"/>
                  </a:lnTo>
                  <a:lnTo>
                    <a:pt x="139" y="831"/>
                  </a:lnTo>
                  <a:lnTo>
                    <a:pt x="136" y="840"/>
                  </a:lnTo>
                  <a:lnTo>
                    <a:pt x="133" y="849"/>
                  </a:lnTo>
                  <a:lnTo>
                    <a:pt x="127" y="858"/>
                  </a:lnTo>
                  <a:lnTo>
                    <a:pt x="121" y="869"/>
                  </a:lnTo>
                  <a:lnTo>
                    <a:pt x="114" y="878"/>
                  </a:lnTo>
                  <a:lnTo>
                    <a:pt x="108" y="889"/>
                  </a:lnTo>
                  <a:lnTo>
                    <a:pt x="100" y="898"/>
                  </a:lnTo>
                  <a:lnTo>
                    <a:pt x="92" y="908"/>
                  </a:lnTo>
                  <a:lnTo>
                    <a:pt x="83" y="917"/>
                  </a:lnTo>
                  <a:lnTo>
                    <a:pt x="66" y="938"/>
                  </a:lnTo>
                  <a:lnTo>
                    <a:pt x="49" y="961"/>
                  </a:lnTo>
                  <a:lnTo>
                    <a:pt x="39" y="973"/>
                  </a:lnTo>
                  <a:lnTo>
                    <a:pt x="31" y="986"/>
                  </a:lnTo>
                  <a:lnTo>
                    <a:pt x="24" y="999"/>
                  </a:lnTo>
                  <a:lnTo>
                    <a:pt x="16" y="1012"/>
                  </a:lnTo>
                  <a:lnTo>
                    <a:pt x="10" y="1025"/>
                  </a:lnTo>
                  <a:lnTo>
                    <a:pt x="8" y="1032"/>
                  </a:lnTo>
                  <a:lnTo>
                    <a:pt x="5" y="1038"/>
                  </a:lnTo>
                  <a:lnTo>
                    <a:pt x="4" y="1046"/>
                  </a:lnTo>
                  <a:lnTo>
                    <a:pt x="3" y="1053"/>
                  </a:lnTo>
                  <a:lnTo>
                    <a:pt x="1" y="1059"/>
                  </a:lnTo>
                  <a:lnTo>
                    <a:pt x="0" y="1066"/>
                  </a:lnTo>
                  <a:lnTo>
                    <a:pt x="0" y="1074"/>
                  </a:lnTo>
                  <a:lnTo>
                    <a:pt x="0" y="1082"/>
                  </a:lnTo>
                  <a:lnTo>
                    <a:pt x="0" y="1089"/>
                  </a:lnTo>
                  <a:lnTo>
                    <a:pt x="1" y="1097"/>
                  </a:lnTo>
                  <a:lnTo>
                    <a:pt x="1" y="1104"/>
                  </a:lnTo>
                  <a:lnTo>
                    <a:pt x="3" y="1112"/>
                  </a:lnTo>
                  <a:lnTo>
                    <a:pt x="7" y="1129"/>
                  </a:lnTo>
                  <a:lnTo>
                    <a:pt x="12" y="1145"/>
                  </a:lnTo>
                  <a:lnTo>
                    <a:pt x="17" y="1162"/>
                  </a:lnTo>
                  <a:lnTo>
                    <a:pt x="22" y="1179"/>
                  </a:lnTo>
                  <a:lnTo>
                    <a:pt x="28" y="1196"/>
                  </a:lnTo>
                  <a:lnTo>
                    <a:pt x="33" y="1214"/>
                  </a:lnTo>
                  <a:lnTo>
                    <a:pt x="38" y="1234"/>
                  </a:lnTo>
                  <a:lnTo>
                    <a:pt x="42" y="1254"/>
                  </a:lnTo>
                  <a:lnTo>
                    <a:pt x="45" y="1275"/>
                  </a:lnTo>
                  <a:lnTo>
                    <a:pt x="46" y="1285"/>
                  </a:lnTo>
                  <a:lnTo>
                    <a:pt x="47" y="1296"/>
                  </a:lnTo>
                  <a:lnTo>
                    <a:pt x="47" y="1307"/>
                  </a:lnTo>
                  <a:lnTo>
                    <a:pt x="47" y="1319"/>
                  </a:lnTo>
                  <a:lnTo>
                    <a:pt x="46" y="1330"/>
                  </a:lnTo>
                  <a:lnTo>
                    <a:pt x="46" y="1343"/>
                  </a:lnTo>
                  <a:lnTo>
                    <a:pt x="43" y="1355"/>
                  </a:lnTo>
                  <a:lnTo>
                    <a:pt x="42" y="1366"/>
                  </a:lnTo>
                </a:path>
              </a:pathLst>
            </a:custGeom>
            <a:noFill/>
            <a:ln w="3175">
              <a:solidFill>
                <a:srgbClr val="000000"/>
              </a:solidFill>
              <a:prstDash val="solid"/>
              <a:round/>
              <a:headEnd/>
              <a:tailEnd/>
            </a:ln>
          </p:spPr>
          <p:txBody>
            <a:bodyPr/>
            <a:lstStyle/>
            <a:p>
              <a:endParaRPr lang="en-US"/>
            </a:p>
          </p:txBody>
        </p:sp>
        <p:sp>
          <p:nvSpPr>
            <p:cNvPr id="1001505" name="Freeform 33"/>
            <p:cNvSpPr>
              <a:spLocks/>
            </p:cNvSpPr>
            <p:nvPr/>
          </p:nvSpPr>
          <p:spPr bwMode="auto">
            <a:xfrm>
              <a:off x="3247" y="2112"/>
              <a:ext cx="219" cy="667"/>
            </a:xfrm>
            <a:custGeom>
              <a:avLst/>
              <a:gdLst/>
              <a:ahLst/>
              <a:cxnLst>
                <a:cxn ang="0">
                  <a:pos x="202" y="2"/>
                </a:cxn>
                <a:cxn ang="0">
                  <a:pos x="156" y="13"/>
                </a:cxn>
                <a:cxn ang="0">
                  <a:pos x="138" y="22"/>
                </a:cxn>
                <a:cxn ang="0">
                  <a:pos x="126" y="35"/>
                </a:cxn>
                <a:cxn ang="0">
                  <a:pos x="121" y="49"/>
                </a:cxn>
                <a:cxn ang="0">
                  <a:pos x="124" y="86"/>
                </a:cxn>
                <a:cxn ang="0">
                  <a:pos x="142" y="126"/>
                </a:cxn>
                <a:cxn ang="0">
                  <a:pos x="168" y="160"/>
                </a:cxn>
                <a:cxn ang="0">
                  <a:pos x="202" y="190"/>
                </a:cxn>
                <a:cxn ang="0">
                  <a:pos x="242" y="212"/>
                </a:cxn>
                <a:cxn ang="0">
                  <a:pos x="307" y="239"/>
                </a:cxn>
                <a:cxn ang="0">
                  <a:pos x="366" y="262"/>
                </a:cxn>
                <a:cxn ang="0">
                  <a:pos x="406" y="282"/>
                </a:cxn>
                <a:cxn ang="0">
                  <a:pos x="428" y="298"/>
                </a:cxn>
                <a:cxn ang="0">
                  <a:pos x="437" y="315"/>
                </a:cxn>
                <a:cxn ang="0">
                  <a:pos x="436" y="329"/>
                </a:cxn>
                <a:cxn ang="0">
                  <a:pos x="427" y="342"/>
                </a:cxn>
                <a:cxn ang="0">
                  <a:pos x="412" y="357"/>
                </a:cxn>
                <a:cxn ang="0">
                  <a:pos x="373" y="380"/>
                </a:cxn>
                <a:cxn ang="0">
                  <a:pos x="316" y="403"/>
                </a:cxn>
                <a:cxn ang="0">
                  <a:pos x="251" y="422"/>
                </a:cxn>
                <a:cxn ang="0">
                  <a:pos x="183" y="439"/>
                </a:cxn>
                <a:cxn ang="0">
                  <a:pos x="127" y="456"/>
                </a:cxn>
                <a:cxn ang="0">
                  <a:pos x="108" y="467"/>
                </a:cxn>
                <a:cxn ang="0">
                  <a:pos x="93" y="481"/>
                </a:cxn>
                <a:cxn ang="0">
                  <a:pos x="85" y="498"/>
                </a:cxn>
                <a:cxn ang="0">
                  <a:pos x="85" y="517"/>
                </a:cxn>
                <a:cxn ang="0">
                  <a:pos x="100" y="560"/>
                </a:cxn>
                <a:cxn ang="0">
                  <a:pos x="131" y="610"/>
                </a:cxn>
                <a:cxn ang="0">
                  <a:pos x="173" y="659"/>
                </a:cxn>
                <a:cxn ang="0">
                  <a:pos x="234" y="709"/>
                </a:cxn>
                <a:cxn ang="0">
                  <a:pos x="265" y="735"/>
                </a:cxn>
                <a:cxn ang="0">
                  <a:pos x="285" y="762"/>
                </a:cxn>
                <a:cxn ang="0">
                  <a:pos x="288" y="779"/>
                </a:cxn>
                <a:cxn ang="0">
                  <a:pos x="285" y="794"/>
                </a:cxn>
                <a:cxn ang="0">
                  <a:pos x="268" y="820"/>
                </a:cxn>
                <a:cxn ang="0">
                  <a:pos x="230" y="859"/>
                </a:cxn>
                <a:cxn ang="0">
                  <a:pos x="143" y="925"/>
                </a:cxn>
                <a:cxn ang="0">
                  <a:pos x="80" y="968"/>
                </a:cxn>
                <a:cxn ang="0">
                  <a:pos x="45" y="997"/>
                </a:cxn>
                <a:cxn ang="0">
                  <a:pos x="17" y="1028"/>
                </a:cxn>
                <a:cxn ang="0">
                  <a:pos x="3" y="1060"/>
                </a:cxn>
                <a:cxn ang="0">
                  <a:pos x="3" y="1100"/>
                </a:cxn>
                <a:cxn ang="0">
                  <a:pos x="21" y="1143"/>
                </a:cxn>
                <a:cxn ang="0">
                  <a:pos x="55" y="1185"/>
                </a:cxn>
                <a:cxn ang="0">
                  <a:pos x="103" y="1219"/>
                </a:cxn>
                <a:cxn ang="0">
                  <a:pos x="154" y="1238"/>
                </a:cxn>
                <a:cxn ang="0">
                  <a:pos x="206" y="1249"/>
                </a:cxn>
                <a:cxn ang="0">
                  <a:pos x="238" y="1261"/>
                </a:cxn>
                <a:cxn ang="0">
                  <a:pos x="247" y="1269"/>
                </a:cxn>
                <a:cxn ang="0">
                  <a:pos x="250" y="1281"/>
                </a:cxn>
                <a:cxn ang="0">
                  <a:pos x="246" y="1293"/>
                </a:cxn>
                <a:cxn ang="0">
                  <a:pos x="231" y="1319"/>
                </a:cxn>
                <a:cxn ang="0">
                  <a:pos x="223" y="1333"/>
                </a:cxn>
              </a:cxnLst>
              <a:rect l="0" t="0" r="r" b="b"/>
              <a:pathLst>
                <a:path w="439" h="1333">
                  <a:moveTo>
                    <a:pt x="223" y="0"/>
                  </a:moveTo>
                  <a:lnTo>
                    <a:pt x="218" y="1"/>
                  </a:lnTo>
                  <a:lnTo>
                    <a:pt x="213" y="1"/>
                  </a:lnTo>
                  <a:lnTo>
                    <a:pt x="202" y="2"/>
                  </a:lnTo>
                  <a:lnTo>
                    <a:pt x="190" y="4"/>
                  </a:lnTo>
                  <a:lnTo>
                    <a:pt x="179" y="6"/>
                  </a:lnTo>
                  <a:lnTo>
                    <a:pt x="167" y="9"/>
                  </a:lnTo>
                  <a:lnTo>
                    <a:pt x="156" y="13"/>
                  </a:lnTo>
                  <a:lnTo>
                    <a:pt x="151" y="14"/>
                  </a:lnTo>
                  <a:lnTo>
                    <a:pt x="146" y="17"/>
                  </a:lnTo>
                  <a:lnTo>
                    <a:pt x="142" y="19"/>
                  </a:lnTo>
                  <a:lnTo>
                    <a:pt x="138" y="22"/>
                  </a:lnTo>
                  <a:lnTo>
                    <a:pt x="134" y="25"/>
                  </a:lnTo>
                  <a:lnTo>
                    <a:pt x="131" y="28"/>
                  </a:lnTo>
                  <a:lnTo>
                    <a:pt x="129" y="31"/>
                  </a:lnTo>
                  <a:lnTo>
                    <a:pt x="126" y="35"/>
                  </a:lnTo>
                  <a:lnTo>
                    <a:pt x="124" y="38"/>
                  </a:lnTo>
                  <a:lnTo>
                    <a:pt x="122" y="42"/>
                  </a:lnTo>
                  <a:lnTo>
                    <a:pt x="121" y="46"/>
                  </a:lnTo>
                  <a:lnTo>
                    <a:pt x="121" y="49"/>
                  </a:lnTo>
                  <a:lnTo>
                    <a:pt x="120" y="59"/>
                  </a:lnTo>
                  <a:lnTo>
                    <a:pt x="120" y="68"/>
                  </a:lnTo>
                  <a:lnTo>
                    <a:pt x="121" y="77"/>
                  </a:lnTo>
                  <a:lnTo>
                    <a:pt x="124" y="86"/>
                  </a:lnTo>
                  <a:lnTo>
                    <a:pt x="127" y="95"/>
                  </a:lnTo>
                  <a:lnTo>
                    <a:pt x="131" y="106"/>
                  </a:lnTo>
                  <a:lnTo>
                    <a:pt x="137" y="115"/>
                  </a:lnTo>
                  <a:lnTo>
                    <a:pt x="142" y="126"/>
                  </a:lnTo>
                  <a:lnTo>
                    <a:pt x="147" y="135"/>
                  </a:lnTo>
                  <a:lnTo>
                    <a:pt x="154" y="144"/>
                  </a:lnTo>
                  <a:lnTo>
                    <a:pt x="162" y="152"/>
                  </a:lnTo>
                  <a:lnTo>
                    <a:pt x="168" y="160"/>
                  </a:lnTo>
                  <a:lnTo>
                    <a:pt x="176" y="169"/>
                  </a:lnTo>
                  <a:lnTo>
                    <a:pt x="185" y="177"/>
                  </a:lnTo>
                  <a:lnTo>
                    <a:pt x="193" y="183"/>
                  </a:lnTo>
                  <a:lnTo>
                    <a:pt x="202" y="190"/>
                  </a:lnTo>
                  <a:lnTo>
                    <a:pt x="211" y="196"/>
                  </a:lnTo>
                  <a:lnTo>
                    <a:pt x="221" y="202"/>
                  </a:lnTo>
                  <a:lnTo>
                    <a:pt x="231" y="207"/>
                  </a:lnTo>
                  <a:lnTo>
                    <a:pt x="242" y="212"/>
                  </a:lnTo>
                  <a:lnTo>
                    <a:pt x="263" y="221"/>
                  </a:lnTo>
                  <a:lnTo>
                    <a:pt x="284" y="231"/>
                  </a:lnTo>
                  <a:lnTo>
                    <a:pt x="295" y="235"/>
                  </a:lnTo>
                  <a:lnTo>
                    <a:pt x="307" y="239"/>
                  </a:lnTo>
                  <a:lnTo>
                    <a:pt x="320" y="244"/>
                  </a:lnTo>
                  <a:lnTo>
                    <a:pt x="332" y="249"/>
                  </a:lnTo>
                  <a:lnTo>
                    <a:pt x="349" y="256"/>
                  </a:lnTo>
                  <a:lnTo>
                    <a:pt x="366" y="262"/>
                  </a:lnTo>
                  <a:lnTo>
                    <a:pt x="383" y="270"/>
                  </a:lnTo>
                  <a:lnTo>
                    <a:pt x="391" y="274"/>
                  </a:lnTo>
                  <a:lnTo>
                    <a:pt x="398" y="278"/>
                  </a:lnTo>
                  <a:lnTo>
                    <a:pt x="406" y="282"/>
                  </a:lnTo>
                  <a:lnTo>
                    <a:pt x="412" y="286"/>
                  </a:lnTo>
                  <a:lnTo>
                    <a:pt x="418" y="290"/>
                  </a:lnTo>
                  <a:lnTo>
                    <a:pt x="423" y="294"/>
                  </a:lnTo>
                  <a:lnTo>
                    <a:pt x="428" y="298"/>
                  </a:lnTo>
                  <a:lnTo>
                    <a:pt x="432" y="303"/>
                  </a:lnTo>
                  <a:lnTo>
                    <a:pt x="435" y="307"/>
                  </a:lnTo>
                  <a:lnTo>
                    <a:pt x="437" y="312"/>
                  </a:lnTo>
                  <a:lnTo>
                    <a:pt x="437" y="315"/>
                  </a:lnTo>
                  <a:lnTo>
                    <a:pt x="439" y="319"/>
                  </a:lnTo>
                  <a:lnTo>
                    <a:pt x="439" y="321"/>
                  </a:lnTo>
                  <a:lnTo>
                    <a:pt x="437" y="325"/>
                  </a:lnTo>
                  <a:lnTo>
                    <a:pt x="436" y="329"/>
                  </a:lnTo>
                  <a:lnTo>
                    <a:pt x="435" y="332"/>
                  </a:lnTo>
                  <a:lnTo>
                    <a:pt x="432" y="336"/>
                  </a:lnTo>
                  <a:lnTo>
                    <a:pt x="431" y="340"/>
                  </a:lnTo>
                  <a:lnTo>
                    <a:pt x="427" y="342"/>
                  </a:lnTo>
                  <a:lnTo>
                    <a:pt x="424" y="346"/>
                  </a:lnTo>
                  <a:lnTo>
                    <a:pt x="420" y="350"/>
                  </a:lnTo>
                  <a:lnTo>
                    <a:pt x="416" y="353"/>
                  </a:lnTo>
                  <a:lnTo>
                    <a:pt x="412" y="357"/>
                  </a:lnTo>
                  <a:lnTo>
                    <a:pt x="407" y="359"/>
                  </a:lnTo>
                  <a:lnTo>
                    <a:pt x="397" y="367"/>
                  </a:lnTo>
                  <a:lnTo>
                    <a:pt x="385" y="374"/>
                  </a:lnTo>
                  <a:lnTo>
                    <a:pt x="373" y="380"/>
                  </a:lnTo>
                  <a:lnTo>
                    <a:pt x="360" y="386"/>
                  </a:lnTo>
                  <a:lnTo>
                    <a:pt x="345" y="392"/>
                  </a:lnTo>
                  <a:lnTo>
                    <a:pt x="331" y="397"/>
                  </a:lnTo>
                  <a:lnTo>
                    <a:pt x="316" y="403"/>
                  </a:lnTo>
                  <a:lnTo>
                    <a:pt x="302" y="408"/>
                  </a:lnTo>
                  <a:lnTo>
                    <a:pt x="286" y="413"/>
                  </a:lnTo>
                  <a:lnTo>
                    <a:pt x="268" y="418"/>
                  </a:lnTo>
                  <a:lnTo>
                    <a:pt x="251" y="422"/>
                  </a:lnTo>
                  <a:lnTo>
                    <a:pt x="232" y="428"/>
                  </a:lnTo>
                  <a:lnTo>
                    <a:pt x="215" y="431"/>
                  </a:lnTo>
                  <a:lnTo>
                    <a:pt x="198" y="435"/>
                  </a:lnTo>
                  <a:lnTo>
                    <a:pt x="183" y="439"/>
                  </a:lnTo>
                  <a:lnTo>
                    <a:pt x="168" y="443"/>
                  </a:lnTo>
                  <a:lnTo>
                    <a:pt x="154" y="447"/>
                  </a:lnTo>
                  <a:lnTo>
                    <a:pt x="139" y="451"/>
                  </a:lnTo>
                  <a:lnTo>
                    <a:pt x="127" y="456"/>
                  </a:lnTo>
                  <a:lnTo>
                    <a:pt x="122" y="459"/>
                  </a:lnTo>
                  <a:lnTo>
                    <a:pt x="117" y="462"/>
                  </a:lnTo>
                  <a:lnTo>
                    <a:pt x="112" y="464"/>
                  </a:lnTo>
                  <a:lnTo>
                    <a:pt x="108" y="467"/>
                  </a:lnTo>
                  <a:lnTo>
                    <a:pt x="104" y="471"/>
                  </a:lnTo>
                  <a:lnTo>
                    <a:pt x="100" y="474"/>
                  </a:lnTo>
                  <a:lnTo>
                    <a:pt x="96" y="477"/>
                  </a:lnTo>
                  <a:lnTo>
                    <a:pt x="93" y="481"/>
                  </a:lnTo>
                  <a:lnTo>
                    <a:pt x="91" y="485"/>
                  </a:lnTo>
                  <a:lnTo>
                    <a:pt x="88" y="489"/>
                  </a:lnTo>
                  <a:lnTo>
                    <a:pt x="87" y="495"/>
                  </a:lnTo>
                  <a:lnTo>
                    <a:pt x="85" y="498"/>
                  </a:lnTo>
                  <a:lnTo>
                    <a:pt x="85" y="504"/>
                  </a:lnTo>
                  <a:lnTo>
                    <a:pt x="85" y="508"/>
                  </a:lnTo>
                  <a:lnTo>
                    <a:pt x="85" y="513"/>
                  </a:lnTo>
                  <a:lnTo>
                    <a:pt x="85" y="517"/>
                  </a:lnTo>
                  <a:lnTo>
                    <a:pt x="87" y="527"/>
                  </a:lnTo>
                  <a:lnTo>
                    <a:pt x="91" y="538"/>
                  </a:lnTo>
                  <a:lnTo>
                    <a:pt x="95" y="550"/>
                  </a:lnTo>
                  <a:lnTo>
                    <a:pt x="100" y="560"/>
                  </a:lnTo>
                  <a:lnTo>
                    <a:pt x="106" y="573"/>
                  </a:lnTo>
                  <a:lnTo>
                    <a:pt x="113" y="585"/>
                  </a:lnTo>
                  <a:lnTo>
                    <a:pt x="122" y="597"/>
                  </a:lnTo>
                  <a:lnTo>
                    <a:pt x="131" y="610"/>
                  </a:lnTo>
                  <a:lnTo>
                    <a:pt x="141" y="622"/>
                  </a:lnTo>
                  <a:lnTo>
                    <a:pt x="151" y="634"/>
                  </a:lnTo>
                  <a:lnTo>
                    <a:pt x="162" y="647"/>
                  </a:lnTo>
                  <a:lnTo>
                    <a:pt x="173" y="659"/>
                  </a:lnTo>
                  <a:lnTo>
                    <a:pt x="187" y="670"/>
                  </a:lnTo>
                  <a:lnTo>
                    <a:pt x="200" y="681"/>
                  </a:lnTo>
                  <a:lnTo>
                    <a:pt x="217" y="695"/>
                  </a:lnTo>
                  <a:lnTo>
                    <a:pt x="234" y="709"/>
                  </a:lnTo>
                  <a:lnTo>
                    <a:pt x="243" y="716"/>
                  </a:lnTo>
                  <a:lnTo>
                    <a:pt x="251" y="723"/>
                  </a:lnTo>
                  <a:lnTo>
                    <a:pt x="257" y="730"/>
                  </a:lnTo>
                  <a:lnTo>
                    <a:pt x="265" y="735"/>
                  </a:lnTo>
                  <a:lnTo>
                    <a:pt x="271" y="741"/>
                  </a:lnTo>
                  <a:lnTo>
                    <a:pt x="277" y="748"/>
                  </a:lnTo>
                  <a:lnTo>
                    <a:pt x="281" y="754"/>
                  </a:lnTo>
                  <a:lnTo>
                    <a:pt x="285" y="762"/>
                  </a:lnTo>
                  <a:lnTo>
                    <a:pt x="286" y="769"/>
                  </a:lnTo>
                  <a:lnTo>
                    <a:pt x="288" y="772"/>
                  </a:lnTo>
                  <a:lnTo>
                    <a:pt x="288" y="775"/>
                  </a:lnTo>
                  <a:lnTo>
                    <a:pt x="288" y="779"/>
                  </a:lnTo>
                  <a:lnTo>
                    <a:pt x="288" y="783"/>
                  </a:lnTo>
                  <a:lnTo>
                    <a:pt x="286" y="786"/>
                  </a:lnTo>
                  <a:lnTo>
                    <a:pt x="286" y="790"/>
                  </a:lnTo>
                  <a:lnTo>
                    <a:pt x="285" y="794"/>
                  </a:lnTo>
                  <a:lnTo>
                    <a:pt x="282" y="798"/>
                  </a:lnTo>
                  <a:lnTo>
                    <a:pt x="278" y="804"/>
                  </a:lnTo>
                  <a:lnTo>
                    <a:pt x="273" y="812"/>
                  </a:lnTo>
                  <a:lnTo>
                    <a:pt x="268" y="820"/>
                  </a:lnTo>
                  <a:lnTo>
                    <a:pt x="259" y="831"/>
                  </a:lnTo>
                  <a:lnTo>
                    <a:pt x="250" y="840"/>
                  </a:lnTo>
                  <a:lnTo>
                    <a:pt x="239" y="850"/>
                  </a:lnTo>
                  <a:lnTo>
                    <a:pt x="230" y="859"/>
                  </a:lnTo>
                  <a:lnTo>
                    <a:pt x="209" y="878"/>
                  </a:lnTo>
                  <a:lnTo>
                    <a:pt x="187" y="894"/>
                  </a:lnTo>
                  <a:lnTo>
                    <a:pt x="166" y="909"/>
                  </a:lnTo>
                  <a:lnTo>
                    <a:pt x="143" y="925"/>
                  </a:lnTo>
                  <a:lnTo>
                    <a:pt x="121" y="940"/>
                  </a:lnTo>
                  <a:lnTo>
                    <a:pt x="100" y="954"/>
                  </a:lnTo>
                  <a:lnTo>
                    <a:pt x="89" y="962"/>
                  </a:lnTo>
                  <a:lnTo>
                    <a:pt x="80" y="968"/>
                  </a:lnTo>
                  <a:lnTo>
                    <a:pt x="70" y="975"/>
                  </a:lnTo>
                  <a:lnTo>
                    <a:pt x="61" y="983"/>
                  </a:lnTo>
                  <a:lnTo>
                    <a:pt x="53" y="989"/>
                  </a:lnTo>
                  <a:lnTo>
                    <a:pt x="45" y="997"/>
                  </a:lnTo>
                  <a:lnTo>
                    <a:pt x="37" y="1004"/>
                  </a:lnTo>
                  <a:lnTo>
                    <a:pt x="29" y="1012"/>
                  </a:lnTo>
                  <a:lnTo>
                    <a:pt x="24" y="1020"/>
                  </a:lnTo>
                  <a:lnTo>
                    <a:pt x="17" y="1028"/>
                  </a:lnTo>
                  <a:lnTo>
                    <a:pt x="12" y="1035"/>
                  </a:lnTo>
                  <a:lnTo>
                    <a:pt x="8" y="1043"/>
                  </a:lnTo>
                  <a:lnTo>
                    <a:pt x="5" y="1051"/>
                  </a:lnTo>
                  <a:lnTo>
                    <a:pt x="3" y="1060"/>
                  </a:lnTo>
                  <a:lnTo>
                    <a:pt x="1" y="1070"/>
                  </a:lnTo>
                  <a:lnTo>
                    <a:pt x="0" y="1079"/>
                  </a:lnTo>
                  <a:lnTo>
                    <a:pt x="1" y="1089"/>
                  </a:lnTo>
                  <a:lnTo>
                    <a:pt x="3" y="1100"/>
                  </a:lnTo>
                  <a:lnTo>
                    <a:pt x="5" y="1110"/>
                  </a:lnTo>
                  <a:lnTo>
                    <a:pt x="9" y="1121"/>
                  </a:lnTo>
                  <a:lnTo>
                    <a:pt x="15" y="1133"/>
                  </a:lnTo>
                  <a:lnTo>
                    <a:pt x="21" y="1143"/>
                  </a:lnTo>
                  <a:lnTo>
                    <a:pt x="28" y="1154"/>
                  </a:lnTo>
                  <a:lnTo>
                    <a:pt x="36" y="1164"/>
                  </a:lnTo>
                  <a:lnTo>
                    <a:pt x="45" y="1175"/>
                  </a:lnTo>
                  <a:lnTo>
                    <a:pt x="55" y="1185"/>
                  </a:lnTo>
                  <a:lnTo>
                    <a:pt x="66" y="1194"/>
                  </a:lnTo>
                  <a:lnTo>
                    <a:pt x="78" y="1203"/>
                  </a:lnTo>
                  <a:lnTo>
                    <a:pt x="89" y="1211"/>
                  </a:lnTo>
                  <a:lnTo>
                    <a:pt x="103" y="1219"/>
                  </a:lnTo>
                  <a:lnTo>
                    <a:pt x="117" y="1226"/>
                  </a:lnTo>
                  <a:lnTo>
                    <a:pt x="133" y="1231"/>
                  </a:lnTo>
                  <a:lnTo>
                    <a:pt x="143" y="1234"/>
                  </a:lnTo>
                  <a:lnTo>
                    <a:pt x="154" y="1238"/>
                  </a:lnTo>
                  <a:lnTo>
                    <a:pt x="176" y="1243"/>
                  </a:lnTo>
                  <a:lnTo>
                    <a:pt x="187" y="1245"/>
                  </a:lnTo>
                  <a:lnTo>
                    <a:pt x="196" y="1247"/>
                  </a:lnTo>
                  <a:lnTo>
                    <a:pt x="206" y="1249"/>
                  </a:lnTo>
                  <a:lnTo>
                    <a:pt x="215" y="1252"/>
                  </a:lnTo>
                  <a:lnTo>
                    <a:pt x="223" y="1255"/>
                  </a:lnTo>
                  <a:lnTo>
                    <a:pt x="231" y="1257"/>
                  </a:lnTo>
                  <a:lnTo>
                    <a:pt x="238" y="1261"/>
                  </a:lnTo>
                  <a:lnTo>
                    <a:pt x="240" y="1263"/>
                  </a:lnTo>
                  <a:lnTo>
                    <a:pt x="243" y="1265"/>
                  </a:lnTo>
                  <a:lnTo>
                    <a:pt x="244" y="1268"/>
                  </a:lnTo>
                  <a:lnTo>
                    <a:pt x="247" y="1269"/>
                  </a:lnTo>
                  <a:lnTo>
                    <a:pt x="248" y="1272"/>
                  </a:lnTo>
                  <a:lnTo>
                    <a:pt x="248" y="1274"/>
                  </a:lnTo>
                  <a:lnTo>
                    <a:pt x="250" y="1277"/>
                  </a:lnTo>
                  <a:lnTo>
                    <a:pt x="250" y="1281"/>
                  </a:lnTo>
                  <a:lnTo>
                    <a:pt x="250" y="1284"/>
                  </a:lnTo>
                  <a:lnTo>
                    <a:pt x="248" y="1287"/>
                  </a:lnTo>
                  <a:lnTo>
                    <a:pt x="247" y="1290"/>
                  </a:lnTo>
                  <a:lnTo>
                    <a:pt x="246" y="1293"/>
                  </a:lnTo>
                  <a:lnTo>
                    <a:pt x="243" y="1299"/>
                  </a:lnTo>
                  <a:lnTo>
                    <a:pt x="239" y="1306"/>
                  </a:lnTo>
                  <a:lnTo>
                    <a:pt x="235" y="1312"/>
                  </a:lnTo>
                  <a:lnTo>
                    <a:pt x="231" y="1319"/>
                  </a:lnTo>
                  <a:lnTo>
                    <a:pt x="227" y="1326"/>
                  </a:lnTo>
                  <a:lnTo>
                    <a:pt x="225" y="1329"/>
                  </a:lnTo>
                  <a:lnTo>
                    <a:pt x="223" y="1332"/>
                  </a:lnTo>
                  <a:lnTo>
                    <a:pt x="223" y="1333"/>
                  </a:lnTo>
                </a:path>
              </a:pathLst>
            </a:custGeom>
            <a:noFill/>
            <a:ln w="3175">
              <a:solidFill>
                <a:srgbClr val="000000"/>
              </a:solidFill>
              <a:prstDash val="solid"/>
              <a:round/>
              <a:headEnd/>
              <a:tailEnd/>
            </a:ln>
          </p:spPr>
          <p:txBody>
            <a:bodyPr/>
            <a:lstStyle/>
            <a:p>
              <a:endParaRPr lang="en-US"/>
            </a:p>
          </p:txBody>
        </p:sp>
        <p:sp>
          <p:nvSpPr>
            <p:cNvPr id="1001506" name="Rectangle 34"/>
            <p:cNvSpPr>
              <a:spLocks noChangeArrowheads="1"/>
            </p:cNvSpPr>
            <p:nvPr/>
          </p:nvSpPr>
          <p:spPr bwMode="auto">
            <a:xfrm>
              <a:off x="1135" y="2798"/>
              <a:ext cx="2742" cy="130"/>
            </a:xfrm>
            <a:prstGeom prst="rect">
              <a:avLst/>
            </a:prstGeom>
            <a:solidFill>
              <a:srgbClr val="C0C0C0"/>
            </a:solidFill>
            <a:ln w="9525">
              <a:noFill/>
              <a:miter lim="800000"/>
              <a:headEnd/>
              <a:tailEnd/>
            </a:ln>
          </p:spPr>
          <p:txBody>
            <a:bodyPr/>
            <a:lstStyle/>
            <a:p>
              <a:endParaRPr lang="en-US"/>
            </a:p>
          </p:txBody>
        </p:sp>
        <p:sp>
          <p:nvSpPr>
            <p:cNvPr id="1001507" name="Rectangle 35"/>
            <p:cNvSpPr>
              <a:spLocks noChangeArrowheads="1"/>
            </p:cNvSpPr>
            <p:nvPr/>
          </p:nvSpPr>
          <p:spPr bwMode="auto">
            <a:xfrm>
              <a:off x="1135" y="2798"/>
              <a:ext cx="2742" cy="130"/>
            </a:xfrm>
            <a:prstGeom prst="rect">
              <a:avLst/>
            </a:prstGeom>
            <a:noFill/>
            <a:ln w="3175">
              <a:solidFill>
                <a:srgbClr val="000000"/>
              </a:solidFill>
              <a:miter lim="800000"/>
              <a:headEnd/>
              <a:tailEnd/>
            </a:ln>
          </p:spPr>
          <p:txBody>
            <a:bodyPr/>
            <a:lstStyle/>
            <a:p>
              <a:endParaRPr lang="en-US"/>
            </a:p>
          </p:txBody>
        </p:sp>
        <p:sp>
          <p:nvSpPr>
            <p:cNvPr id="1001508" name="Rectangle 36"/>
            <p:cNvSpPr>
              <a:spLocks noChangeArrowheads="1"/>
            </p:cNvSpPr>
            <p:nvPr/>
          </p:nvSpPr>
          <p:spPr bwMode="auto">
            <a:xfrm>
              <a:off x="2382" y="2814"/>
              <a:ext cx="313" cy="115"/>
            </a:xfrm>
            <a:prstGeom prst="rect">
              <a:avLst/>
            </a:prstGeom>
            <a:noFill/>
            <a:ln w="9525">
              <a:noFill/>
              <a:miter lim="800000"/>
              <a:headEnd/>
              <a:tailEnd/>
            </a:ln>
          </p:spPr>
          <p:txBody>
            <a:bodyPr wrap="none" lIns="0" tIns="0" rIns="0" bIns="0">
              <a:spAutoFit/>
            </a:bodyPr>
            <a:lstStyle/>
            <a:p>
              <a:r>
                <a:rPr lang="en-US" b="1">
                  <a:solidFill>
                    <a:srgbClr val="000000"/>
                  </a:solidFill>
                </a:rPr>
                <a:t>Barrier</a:t>
              </a:r>
              <a:endParaRPr lang="en-US" sz="2000" b="1"/>
            </a:p>
          </p:txBody>
        </p:sp>
        <p:sp>
          <p:nvSpPr>
            <p:cNvPr id="1001509" name="Line 37"/>
            <p:cNvSpPr>
              <a:spLocks noChangeShapeType="1"/>
            </p:cNvSpPr>
            <p:nvPr/>
          </p:nvSpPr>
          <p:spPr bwMode="auto">
            <a:xfrm>
              <a:off x="1358" y="2965"/>
              <a:ext cx="535" cy="234"/>
            </a:xfrm>
            <a:prstGeom prst="line">
              <a:avLst/>
            </a:prstGeom>
            <a:noFill/>
            <a:ln w="3175">
              <a:solidFill>
                <a:srgbClr val="000000"/>
              </a:solidFill>
              <a:round/>
              <a:headEnd/>
              <a:tailEnd/>
            </a:ln>
          </p:spPr>
          <p:txBody>
            <a:bodyPr/>
            <a:lstStyle/>
            <a:p>
              <a:endParaRPr lang="en-US"/>
            </a:p>
          </p:txBody>
        </p:sp>
        <p:sp>
          <p:nvSpPr>
            <p:cNvPr id="1001510" name="Freeform 38"/>
            <p:cNvSpPr>
              <a:spLocks/>
            </p:cNvSpPr>
            <p:nvPr/>
          </p:nvSpPr>
          <p:spPr bwMode="auto">
            <a:xfrm>
              <a:off x="1879" y="3176"/>
              <a:ext cx="71" cy="48"/>
            </a:xfrm>
            <a:custGeom>
              <a:avLst/>
              <a:gdLst/>
              <a:ahLst/>
              <a:cxnLst>
                <a:cxn ang="0">
                  <a:pos x="37" y="0"/>
                </a:cxn>
                <a:cxn ang="0">
                  <a:pos x="143" y="98"/>
                </a:cxn>
                <a:cxn ang="0">
                  <a:pos x="0" y="84"/>
                </a:cxn>
                <a:cxn ang="0">
                  <a:pos x="37" y="0"/>
                </a:cxn>
              </a:cxnLst>
              <a:rect l="0" t="0" r="r" b="b"/>
              <a:pathLst>
                <a:path w="143" h="98">
                  <a:moveTo>
                    <a:pt x="37" y="0"/>
                  </a:moveTo>
                  <a:lnTo>
                    <a:pt x="143" y="98"/>
                  </a:lnTo>
                  <a:lnTo>
                    <a:pt x="0" y="84"/>
                  </a:lnTo>
                  <a:lnTo>
                    <a:pt x="37" y="0"/>
                  </a:lnTo>
                  <a:close/>
                </a:path>
              </a:pathLst>
            </a:custGeom>
            <a:solidFill>
              <a:srgbClr val="000000"/>
            </a:solidFill>
            <a:ln w="9525">
              <a:noFill/>
              <a:round/>
              <a:headEnd/>
              <a:tailEnd/>
            </a:ln>
          </p:spPr>
          <p:txBody>
            <a:bodyPr/>
            <a:lstStyle/>
            <a:p>
              <a:endParaRPr lang="en-US"/>
            </a:p>
          </p:txBody>
        </p:sp>
        <p:sp>
          <p:nvSpPr>
            <p:cNvPr id="1001511" name="Line 39"/>
            <p:cNvSpPr>
              <a:spLocks noChangeShapeType="1"/>
            </p:cNvSpPr>
            <p:nvPr/>
          </p:nvSpPr>
          <p:spPr bwMode="auto">
            <a:xfrm>
              <a:off x="1950" y="3002"/>
              <a:ext cx="1309" cy="212"/>
            </a:xfrm>
            <a:prstGeom prst="line">
              <a:avLst/>
            </a:prstGeom>
            <a:noFill/>
            <a:ln w="3175">
              <a:solidFill>
                <a:srgbClr val="000000"/>
              </a:solidFill>
              <a:round/>
              <a:headEnd/>
              <a:tailEnd/>
            </a:ln>
          </p:spPr>
          <p:txBody>
            <a:bodyPr/>
            <a:lstStyle/>
            <a:p>
              <a:endParaRPr lang="en-US"/>
            </a:p>
          </p:txBody>
        </p:sp>
        <p:sp>
          <p:nvSpPr>
            <p:cNvPr id="1001512" name="Freeform 40"/>
            <p:cNvSpPr>
              <a:spLocks/>
            </p:cNvSpPr>
            <p:nvPr/>
          </p:nvSpPr>
          <p:spPr bwMode="auto">
            <a:xfrm>
              <a:off x="3250" y="3191"/>
              <a:ext cx="71" cy="44"/>
            </a:xfrm>
            <a:custGeom>
              <a:avLst/>
              <a:gdLst/>
              <a:ahLst/>
              <a:cxnLst>
                <a:cxn ang="0">
                  <a:pos x="14" y="0"/>
                </a:cxn>
                <a:cxn ang="0">
                  <a:pos x="141" y="67"/>
                </a:cxn>
                <a:cxn ang="0">
                  <a:pos x="0" y="89"/>
                </a:cxn>
                <a:cxn ang="0">
                  <a:pos x="14" y="0"/>
                </a:cxn>
              </a:cxnLst>
              <a:rect l="0" t="0" r="r" b="b"/>
              <a:pathLst>
                <a:path w="141" h="89">
                  <a:moveTo>
                    <a:pt x="14" y="0"/>
                  </a:moveTo>
                  <a:lnTo>
                    <a:pt x="141" y="67"/>
                  </a:lnTo>
                  <a:lnTo>
                    <a:pt x="0" y="89"/>
                  </a:lnTo>
                  <a:lnTo>
                    <a:pt x="14" y="0"/>
                  </a:lnTo>
                  <a:close/>
                </a:path>
              </a:pathLst>
            </a:custGeom>
            <a:solidFill>
              <a:srgbClr val="000000"/>
            </a:solidFill>
            <a:ln w="9525">
              <a:noFill/>
              <a:round/>
              <a:headEnd/>
              <a:tailEnd/>
            </a:ln>
          </p:spPr>
          <p:txBody>
            <a:bodyPr/>
            <a:lstStyle/>
            <a:p>
              <a:endParaRPr lang="en-US"/>
            </a:p>
          </p:txBody>
        </p:sp>
        <p:sp>
          <p:nvSpPr>
            <p:cNvPr id="1001513" name="Line 41"/>
            <p:cNvSpPr>
              <a:spLocks noChangeShapeType="1"/>
            </p:cNvSpPr>
            <p:nvPr/>
          </p:nvSpPr>
          <p:spPr bwMode="auto">
            <a:xfrm flipH="1">
              <a:off x="2122" y="2928"/>
              <a:ext cx="1236" cy="282"/>
            </a:xfrm>
            <a:prstGeom prst="line">
              <a:avLst/>
            </a:prstGeom>
            <a:noFill/>
            <a:ln w="3175">
              <a:solidFill>
                <a:srgbClr val="000000"/>
              </a:solidFill>
              <a:round/>
              <a:headEnd/>
              <a:tailEnd/>
            </a:ln>
          </p:spPr>
          <p:txBody>
            <a:bodyPr/>
            <a:lstStyle/>
            <a:p>
              <a:endParaRPr lang="en-US"/>
            </a:p>
          </p:txBody>
        </p:sp>
        <p:sp>
          <p:nvSpPr>
            <p:cNvPr id="1001514" name="Freeform 42"/>
            <p:cNvSpPr>
              <a:spLocks/>
            </p:cNvSpPr>
            <p:nvPr/>
          </p:nvSpPr>
          <p:spPr bwMode="auto">
            <a:xfrm>
              <a:off x="2061" y="3187"/>
              <a:ext cx="72" cy="44"/>
            </a:xfrm>
            <a:custGeom>
              <a:avLst/>
              <a:gdLst/>
              <a:ahLst/>
              <a:cxnLst>
                <a:cxn ang="0">
                  <a:pos x="143" y="88"/>
                </a:cxn>
                <a:cxn ang="0">
                  <a:pos x="0" y="75"/>
                </a:cxn>
                <a:cxn ang="0">
                  <a:pos x="123" y="0"/>
                </a:cxn>
                <a:cxn ang="0">
                  <a:pos x="143" y="88"/>
                </a:cxn>
              </a:cxnLst>
              <a:rect l="0" t="0" r="r" b="b"/>
              <a:pathLst>
                <a:path w="143" h="88">
                  <a:moveTo>
                    <a:pt x="143" y="88"/>
                  </a:moveTo>
                  <a:lnTo>
                    <a:pt x="0" y="75"/>
                  </a:lnTo>
                  <a:lnTo>
                    <a:pt x="123" y="0"/>
                  </a:lnTo>
                  <a:lnTo>
                    <a:pt x="143" y="88"/>
                  </a:lnTo>
                  <a:close/>
                </a:path>
              </a:pathLst>
            </a:custGeom>
            <a:solidFill>
              <a:srgbClr val="000000"/>
            </a:solidFill>
            <a:ln w="9525">
              <a:noFill/>
              <a:round/>
              <a:headEnd/>
              <a:tailEnd/>
            </a:ln>
          </p:spPr>
          <p:txBody>
            <a:bodyPr/>
            <a:lstStyle/>
            <a:p>
              <a:endParaRPr lang="en-US"/>
            </a:p>
          </p:txBody>
        </p:sp>
        <p:sp>
          <p:nvSpPr>
            <p:cNvPr id="1001515" name="Line 43"/>
            <p:cNvSpPr>
              <a:spLocks noChangeShapeType="1"/>
            </p:cNvSpPr>
            <p:nvPr/>
          </p:nvSpPr>
          <p:spPr bwMode="auto">
            <a:xfrm flipV="1">
              <a:off x="1494" y="2928"/>
              <a:ext cx="1822" cy="286"/>
            </a:xfrm>
            <a:prstGeom prst="line">
              <a:avLst/>
            </a:prstGeom>
            <a:noFill/>
            <a:ln w="3175">
              <a:solidFill>
                <a:srgbClr val="000000"/>
              </a:solidFill>
              <a:round/>
              <a:headEnd/>
              <a:tailEnd/>
            </a:ln>
          </p:spPr>
          <p:txBody>
            <a:bodyPr/>
            <a:lstStyle/>
            <a:p>
              <a:endParaRPr lang="en-US"/>
            </a:p>
          </p:txBody>
        </p:sp>
        <p:sp>
          <p:nvSpPr>
            <p:cNvPr id="1001516" name="Freeform 44"/>
            <p:cNvSpPr>
              <a:spLocks/>
            </p:cNvSpPr>
            <p:nvPr/>
          </p:nvSpPr>
          <p:spPr bwMode="auto">
            <a:xfrm>
              <a:off x="1432" y="3191"/>
              <a:ext cx="71" cy="45"/>
            </a:xfrm>
            <a:custGeom>
              <a:avLst/>
              <a:gdLst/>
              <a:ahLst/>
              <a:cxnLst>
                <a:cxn ang="0">
                  <a:pos x="142" y="90"/>
                </a:cxn>
                <a:cxn ang="0">
                  <a:pos x="0" y="67"/>
                </a:cxn>
                <a:cxn ang="0">
                  <a:pos x="127" y="0"/>
                </a:cxn>
                <a:cxn ang="0">
                  <a:pos x="142" y="90"/>
                </a:cxn>
              </a:cxnLst>
              <a:rect l="0" t="0" r="r" b="b"/>
              <a:pathLst>
                <a:path w="142" h="90">
                  <a:moveTo>
                    <a:pt x="142" y="90"/>
                  </a:moveTo>
                  <a:lnTo>
                    <a:pt x="0" y="67"/>
                  </a:lnTo>
                  <a:lnTo>
                    <a:pt x="127" y="0"/>
                  </a:lnTo>
                  <a:lnTo>
                    <a:pt x="142" y="90"/>
                  </a:lnTo>
                  <a:close/>
                </a:path>
              </a:pathLst>
            </a:custGeom>
            <a:solidFill>
              <a:srgbClr val="000000"/>
            </a:solidFill>
            <a:ln w="9525">
              <a:noFill/>
              <a:round/>
              <a:headEnd/>
              <a:tailEnd/>
            </a:ln>
          </p:spPr>
          <p:txBody>
            <a:bodyPr/>
            <a:lstStyle/>
            <a:p>
              <a:endParaRPr lang="en-US"/>
            </a:p>
          </p:txBody>
        </p:sp>
        <p:sp>
          <p:nvSpPr>
            <p:cNvPr id="1001517" name="Line 45"/>
            <p:cNvSpPr>
              <a:spLocks noChangeShapeType="1"/>
            </p:cNvSpPr>
            <p:nvPr/>
          </p:nvSpPr>
          <p:spPr bwMode="auto">
            <a:xfrm>
              <a:off x="1373" y="2972"/>
              <a:ext cx="1819" cy="233"/>
            </a:xfrm>
            <a:prstGeom prst="line">
              <a:avLst/>
            </a:prstGeom>
            <a:noFill/>
            <a:ln w="3175">
              <a:solidFill>
                <a:srgbClr val="000000"/>
              </a:solidFill>
              <a:round/>
              <a:headEnd/>
              <a:tailEnd/>
            </a:ln>
          </p:spPr>
          <p:txBody>
            <a:bodyPr/>
            <a:lstStyle/>
            <a:p>
              <a:endParaRPr lang="en-US"/>
            </a:p>
          </p:txBody>
        </p:sp>
        <p:sp>
          <p:nvSpPr>
            <p:cNvPr id="1001518" name="Freeform 46"/>
            <p:cNvSpPr>
              <a:spLocks/>
            </p:cNvSpPr>
            <p:nvPr/>
          </p:nvSpPr>
          <p:spPr bwMode="auto">
            <a:xfrm>
              <a:off x="3184" y="3182"/>
              <a:ext cx="70" cy="45"/>
            </a:xfrm>
            <a:custGeom>
              <a:avLst/>
              <a:gdLst/>
              <a:ahLst/>
              <a:cxnLst>
                <a:cxn ang="0">
                  <a:pos x="12" y="0"/>
                </a:cxn>
                <a:cxn ang="0">
                  <a:pos x="141" y="61"/>
                </a:cxn>
                <a:cxn ang="0">
                  <a:pos x="0" y="89"/>
                </a:cxn>
                <a:cxn ang="0">
                  <a:pos x="12" y="0"/>
                </a:cxn>
              </a:cxnLst>
              <a:rect l="0" t="0" r="r" b="b"/>
              <a:pathLst>
                <a:path w="141" h="89">
                  <a:moveTo>
                    <a:pt x="12" y="0"/>
                  </a:moveTo>
                  <a:lnTo>
                    <a:pt x="141" y="61"/>
                  </a:lnTo>
                  <a:lnTo>
                    <a:pt x="0" y="89"/>
                  </a:lnTo>
                  <a:lnTo>
                    <a:pt x="12" y="0"/>
                  </a:lnTo>
                  <a:close/>
                </a:path>
              </a:pathLst>
            </a:custGeom>
            <a:solidFill>
              <a:srgbClr val="000000"/>
            </a:solidFill>
            <a:ln w="9525">
              <a:noFill/>
              <a:round/>
              <a:headEnd/>
              <a:tailEnd/>
            </a:ln>
          </p:spPr>
          <p:txBody>
            <a:bodyPr/>
            <a:lstStyle/>
            <a:p>
              <a:endParaRPr lang="en-US"/>
            </a:p>
          </p:txBody>
        </p:sp>
        <p:sp>
          <p:nvSpPr>
            <p:cNvPr id="1001519" name="Rectangle 47"/>
            <p:cNvSpPr>
              <a:spLocks noChangeArrowheads="1"/>
            </p:cNvSpPr>
            <p:nvPr/>
          </p:nvSpPr>
          <p:spPr bwMode="auto">
            <a:xfrm>
              <a:off x="3911" y="2471"/>
              <a:ext cx="416" cy="115"/>
            </a:xfrm>
            <a:prstGeom prst="rect">
              <a:avLst/>
            </a:prstGeom>
            <a:noFill/>
            <a:ln w="9525">
              <a:noFill/>
              <a:miter lim="800000"/>
              <a:headEnd/>
              <a:tailEnd/>
            </a:ln>
          </p:spPr>
          <p:txBody>
            <a:bodyPr wrap="none" lIns="0" tIns="0" rIns="0" bIns="0">
              <a:spAutoFit/>
            </a:bodyPr>
            <a:lstStyle/>
            <a:p>
              <a:r>
                <a:rPr lang="en-US" b="1" i="1">
                  <a:solidFill>
                    <a:srgbClr val="000000"/>
                  </a:solidFill>
                </a:rPr>
                <a:t>Compute</a:t>
              </a:r>
              <a:endParaRPr lang="en-US" sz="2000" b="1"/>
            </a:p>
          </p:txBody>
        </p:sp>
        <p:sp>
          <p:nvSpPr>
            <p:cNvPr id="1001520" name="Rectangle 48"/>
            <p:cNvSpPr>
              <a:spLocks noChangeArrowheads="1"/>
            </p:cNvSpPr>
            <p:nvPr/>
          </p:nvSpPr>
          <p:spPr bwMode="auto">
            <a:xfrm>
              <a:off x="3882" y="3055"/>
              <a:ext cx="634" cy="115"/>
            </a:xfrm>
            <a:prstGeom prst="rect">
              <a:avLst/>
            </a:prstGeom>
            <a:noFill/>
            <a:ln w="9525">
              <a:noFill/>
              <a:miter lim="800000"/>
              <a:headEnd/>
              <a:tailEnd/>
            </a:ln>
          </p:spPr>
          <p:txBody>
            <a:bodyPr wrap="none" lIns="0" tIns="0" rIns="0" bIns="0">
              <a:spAutoFit/>
            </a:bodyPr>
            <a:lstStyle/>
            <a:p>
              <a:r>
                <a:rPr lang="en-US" b="1" i="1">
                  <a:solidFill>
                    <a:srgbClr val="000000"/>
                  </a:solidFill>
                </a:rPr>
                <a:t>Communicate</a:t>
              </a:r>
              <a:endParaRPr lang="en-US" sz="2000" b="1"/>
            </a:p>
          </p:txBody>
        </p:sp>
        <p:sp>
          <p:nvSpPr>
            <p:cNvPr id="1001521" name="Freeform 49"/>
            <p:cNvSpPr>
              <a:spLocks/>
            </p:cNvSpPr>
            <p:nvPr/>
          </p:nvSpPr>
          <p:spPr bwMode="auto">
            <a:xfrm>
              <a:off x="1320" y="3251"/>
              <a:ext cx="142" cy="706"/>
            </a:xfrm>
            <a:custGeom>
              <a:avLst/>
              <a:gdLst/>
              <a:ahLst/>
              <a:cxnLst>
                <a:cxn ang="0">
                  <a:pos x="54" y="2"/>
                </a:cxn>
                <a:cxn ang="0">
                  <a:pos x="29" y="11"/>
                </a:cxn>
                <a:cxn ang="0">
                  <a:pos x="10" y="29"/>
                </a:cxn>
                <a:cxn ang="0">
                  <a:pos x="1" y="52"/>
                </a:cxn>
                <a:cxn ang="0">
                  <a:pos x="4" y="75"/>
                </a:cxn>
                <a:cxn ang="0">
                  <a:pos x="20" y="95"/>
                </a:cxn>
                <a:cxn ang="0">
                  <a:pos x="45" y="112"/>
                </a:cxn>
                <a:cxn ang="0">
                  <a:pos x="85" y="132"/>
                </a:cxn>
                <a:cxn ang="0">
                  <a:pos x="154" y="161"/>
                </a:cxn>
                <a:cxn ang="0">
                  <a:pos x="182" y="175"/>
                </a:cxn>
                <a:cxn ang="0">
                  <a:pos x="203" y="192"/>
                </a:cxn>
                <a:cxn ang="0">
                  <a:pos x="211" y="205"/>
                </a:cxn>
                <a:cxn ang="0">
                  <a:pos x="213" y="235"/>
                </a:cxn>
                <a:cxn ang="0">
                  <a:pos x="199" y="268"/>
                </a:cxn>
                <a:cxn ang="0">
                  <a:pos x="176" y="302"/>
                </a:cxn>
                <a:cxn ang="0">
                  <a:pos x="129" y="364"/>
                </a:cxn>
                <a:cxn ang="0">
                  <a:pos x="98" y="405"/>
                </a:cxn>
                <a:cxn ang="0">
                  <a:pos x="85" y="431"/>
                </a:cxn>
                <a:cxn ang="0">
                  <a:pos x="79" y="456"/>
                </a:cxn>
                <a:cxn ang="0">
                  <a:pos x="81" y="478"/>
                </a:cxn>
                <a:cxn ang="0">
                  <a:pos x="94" y="501"/>
                </a:cxn>
                <a:cxn ang="0">
                  <a:pos x="121" y="522"/>
                </a:cxn>
                <a:cxn ang="0">
                  <a:pos x="160" y="544"/>
                </a:cxn>
                <a:cxn ang="0">
                  <a:pos x="218" y="570"/>
                </a:cxn>
                <a:cxn ang="0">
                  <a:pos x="257" y="591"/>
                </a:cxn>
                <a:cxn ang="0">
                  <a:pos x="274" y="606"/>
                </a:cxn>
                <a:cxn ang="0">
                  <a:pos x="282" y="619"/>
                </a:cxn>
                <a:cxn ang="0">
                  <a:pos x="283" y="633"/>
                </a:cxn>
                <a:cxn ang="0">
                  <a:pos x="278" y="648"/>
                </a:cxn>
                <a:cxn ang="0">
                  <a:pos x="264" y="666"/>
                </a:cxn>
                <a:cxn ang="0">
                  <a:pos x="227" y="697"/>
                </a:cxn>
                <a:cxn ang="0">
                  <a:pos x="177" y="729"/>
                </a:cxn>
                <a:cxn ang="0">
                  <a:pos x="115" y="763"/>
                </a:cxn>
                <a:cxn ang="0">
                  <a:pos x="83" y="785"/>
                </a:cxn>
                <a:cxn ang="0">
                  <a:pos x="63" y="809"/>
                </a:cxn>
                <a:cxn ang="0">
                  <a:pos x="60" y="821"/>
                </a:cxn>
                <a:cxn ang="0">
                  <a:pos x="66" y="837"/>
                </a:cxn>
                <a:cxn ang="0">
                  <a:pos x="80" y="852"/>
                </a:cxn>
                <a:cxn ang="0">
                  <a:pos x="100" y="868"/>
                </a:cxn>
                <a:cxn ang="0">
                  <a:pos x="151" y="901"/>
                </a:cxn>
                <a:cxn ang="0">
                  <a:pos x="202" y="935"/>
                </a:cxn>
                <a:cxn ang="0">
                  <a:pos x="223" y="953"/>
                </a:cxn>
                <a:cxn ang="0">
                  <a:pos x="240" y="978"/>
                </a:cxn>
                <a:cxn ang="0">
                  <a:pos x="241" y="1005"/>
                </a:cxn>
                <a:cxn ang="0">
                  <a:pos x="230" y="1024"/>
                </a:cxn>
                <a:cxn ang="0">
                  <a:pos x="206" y="1043"/>
                </a:cxn>
                <a:cxn ang="0">
                  <a:pos x="176" y="1061"/>
                </a:cxn>
                <a:cxn ang="0">
                  <a:pos x="108" y="1097"/>
                </a:cxn>
                <a:cxn ang="0">
                  <a:pos x="70" y="1120"/>
                </a:cxn>
                <a:cxn ang="0">
                  <a:pos x="49" y="1141"/>
                </a:cxn>
                <a:cxn ang="0">
                  <a:pos x="37" y="1164"/>
                </a:cxn>
                <a:cxn ang="0">
                  <a:pos x="41" y="1194"/>
                </a:cxn>
                <a:cxn ang="0">
                  <a:pos x="56" y="1227"/>
                </a:cxn>
                <a:cxn ang="0">
                  <a:pos x="96" y="1286"/>
                </a:cxn>
                <a:cxn ang="0">
                  <a:pos x="114" y="1318"/>
                </a:cxn>
                <a:cxn ang="0">
                  <a:pos x="121" y="1353"/>
                </a:cxn>
                <a:cxn ang="0">
                  <a:pos x="114" y="1376"/>
                </a:cxn>
                <a:cxn ang="0">
                  <a:pos x="104" y="1391"/>
                </a:cxn>
                <a:cxn ang="0">
                  <a:pos x="85" y="1405"/>
                </a:cxn>
              </a:cxnLst>
              <a:rect l="0" t="0" r="r" b="b"/>
              <a:pathLst>
                <a:path w="283" h="1412">
                  <a:moveTo>
                    <a:pt x="75" y="4"/>
                  </a:moveTo>
                  <a:lnTo>
                    <a:pt x="67" y="2"/>
                  </a:lnTo>
                  <a:lnTo>
                    <a:pt x="60" y="0"/>
                  </a:lnTo>
                  <a:lnTo>
                    <a:pt x="54" y="2"/>
                  </a:lnTo>
                  <a:lnTo>
                    <a:pt x="47" y="2"/>
                  </a:lnTo>
                  <a:lnTo>
                    <a:pt x="41" y="4"/>
                  </a:lnTo>
                  <a:lnTo>
                    <a:pt x="35" y="7"/>
                  </a:lnTo>
                  <a:lnTo>
                    <a:pt x="29" y="11"/>
                  </a:lnTo>
                  <a:lnTo>
                    <a:pt x="24" y="15"/>
                  </a:lnTo>
                  <a:lnTo>
                    <a:pt x="20" y="19"/>
                  </a:lnTo>
                  <a:lnTo>
                    <a:pt x="14" y="24"/>
                  </a:lnTo>
                  <a:lnTo>
                    <a:pt x="10" y="29"/>
                  </a:lnTo>
                  <a:lnTo>
                    <a:pt x="8" y="34"/>
                  </a:lnTo>
                  <a:lnTo>
                    <a:pt x="5" y="40"/>
                  </a:lnTo>
                  <a:lnTo>
                    <a:pt x="3" y="46"/>
                  </a:lnTo>
                  <a:lnTo>
                    <a:pt x="1" y="52"/>
                  </a:lnTo>
                  <a:lnTo>
                    <a:pt x="0" y="58"/>
                  </a:lnTo>
                  <a:lnTo>
                    <a:pt x="0" y="63"/>
                  </a:lnTo>
                  <a:lnTo>
                    <a:pt x="1" y="70"/>
                  </a:lnTo>
                  <a:lnTo>
                    <a:pt x="4" y="75"/>
                  </a:lnTo>
                  <a:lnTo>
                    <a:pt x="7" y="80"/>
                  </a:lnTo>
                  <a:lnTo>
                    <a:pt x="10" y="86"/>
                  </a:lnTo>
                  <a:lnTo>
                    <a:pt x="14" y="90"/>
                  </a:lnTo>
                  <a:lnTo>
                    <a:pt x="20" y="95"/>
                  </a:lnTo>
                  <a:lnTo>
                    <a:pt x="25" y="99"/>
                  </a:lnTo>
                  <a:lnTo>
                    <a:pt x="30" y="104"/>
                  </a:lnTo>
                  <a:lnTo>
                    <a:pt x="37" y="108"/>
                  </a:lnTo>
                  <a:lnTo>
                    <a:pt x="45" y="112"/>
                  </a:lnTo>
                  <a:lnTo>
                    <a:pt x="52" y="116"/>
                  </a:lnTo>
                  <a:lnTo>
                    <a:pt x="60" y="120"/>
                  </a:lnTo>
                  <a:lnTo>
                    <a:pt x="68" y="124"/>
                  </a:lnTo>
                  <a:lnTo>
                    <a:pt x="85" y="132"/>
                  </a:lnTo>
                  <a:lnTo>
                    <a:pt x="102" y="138"/>
                  </a:lnTo>
                  <a:lnTo>
                    <a:pt x="119" y="146"/>
                  </a:lnTo>
                  <a:lnTo>
                    <a:pt x="136" y="153"/>
                  </a:lnTo>
                  <a:lnTo>
                    <a:pt x="154" y="161"/>
                  </a:lnTo>
                  <a:lnTo>
                    <a:pt x="161" y="163"/>
                  </a:lnTo>
                  <a:lnTo>
                    <a:pt x="168" y="167"/>
                  </a:lnTo>
                  <a:lnTo>
                    <a:pt x="176" y="171"/>
                  </a:lnTo>
                  <a:lnTo>
                    <a:pt x="182" y="175"/>
                  </a:lnTo>
                  <a:lnTo>
                    <a:pt x="188" y="179"/>
                  </a:lnTo>
                  <a:lnTo>
                    <a:pt x="194" y="183"/>
                  </a:lnTo>
                  <a:lnTo>
                    <a:pt x="198" y="188"/>
                  </a:lnTo>
                  <a:lnTo>
                    <a:pt x="203" y="192"/>
                  </a:lnTo>
                  <a:lnTo>
                    <a:pt x="205" y="196"/>
                  </a:lnTo>
                  <a:lnTo>
                    <a:pt x="207" y="199"/>
                  </a:lnTo>
                  <a:lnTo>
                    <a:pt x="210" y="203"/>
                  </a:lnTo>
                  <a:lnTo>
                    <a:pt x="211" y="205"/>
                  </a:lnTo>
                  <a:lnTo>
                    <a:pt x="213" y="213"/>
                  </a:lnTo>
                  <a:lnTo>
                    <a:pt x="214" y="221"/>
                  </a:lnTo>
                  <a:lnTo>
                    <a:pt x="214" y="227"/>
                  </a:lnTo>
                  <a:lnTo>
                    <a:pt x="213" y="235"/>
                  </a:lnTo>
                  <a:lnTo>
                    <a:pt x="210" y="245"/>
                  </a:lnTo>
                  <a:lnTo>
                    <a:pt x="207" y="252"/>
                  </a:lnTo>
                  <a:lnTo>
                    <a:pt x="203" y="260"/>
                  </a:lnTo>
                  <a:lnTo>
                    <a:pt x="199" y="268"/>
                  </a:lnTo>
                  <a:lnTo>
                    <a:pt x="194" y="277"/>
                  </a:lnTo>
                  <a:lnTo>
                    <a:pt x="189" y="285"/>
                  </a:lnTo>
                  <a:lnTo>
                    <a:pt x="182" y="294"/>
                  </a:lnTo>
                  <a:lnTo>
                    <a:pt x="176" y="302"/>
                  </a:lnTo>
                  <a:lnTo>
                    <a:pt x="164" y="319"/>
                  </a:lnTo>
                  <a:lnTo>
                    <a:pt x="151" y="334"/>
                  </a:lnTo>
                  <a:lnTo>
                    <a:pt x="139" y="350"/>
                  </a:lnTo>
                  <a:lnTo>
                    <a:pt x="129" y="364"/>
                  </a:lnTo>
                  <a:lnTo>
                    <a:pt x="117" y="378"/>
                  </a:lnTo>
                  <a:lnTo>
                    <a:pt x="108" y="392"/>
                  </a:lnTo>
                  <a:lnTo>
                    <a:pt x="102" y="398"/>
                  </a:lnTo>
                  <a:lnTo>
                    <a:pt x="98" y="405"/>
                  </a:lnTo>
                  <a:lnTo>
                    <a:pt x="94" y="411"/>
                  </a:lnTo>
                  <a:lnTo>
                    <a:pt x="91" y="418"/>
                  </a:lnTo>
                  <a:lnTo>
                    <a:pt x="88" y="424"/>
                  </a:lnTo>
                  <a:lnTo>
                    <a:pt x="85" y="431"/>
                  </a:lnTo>
                  <a:lnTo>
                    <a:pt x="83" y="438"/>
                  </a:lnTo>
                  <a:lnTo>
                    <a:pt x="81" y="443"/>
                  </a:lnTo>
                  <a:lnTo>
                    <a:pt x="80" y="449"/>
                  </a:lnTo>
                  <a:lnTo>
                    <a:pt x="79" y="456"/>
                  </a:lnTo>
                  <a:lnTo>
                    <a:pt x="79" y="461"/>
                  </a:lnTo>
                  <a:lnTo>
                    <a:pt x="79" y="468"/>
                  </a:lnTo>
                  <a:lnTo>
                    <a:pt x="80" y="473"/>
                  </a:lnTo>
                  <a:lnTo>
                    <a:pt x="81" y="478"/>
                  </a:lnTo>
                  <a:lnTo>
                    <a:pt x="84" y="485"/>
                  </a:lnTo>
                  <a:lnTo>
                    <a:pt x="87" y="490"/>
                  </a:lnTo>
                  <a:lnTo>
                    <a:pt x="91" y="495"/>
                  </a:lnTo>
                  <a:lnTo>
                    <a:pt x="94" y="501"/>
                  </a:lnTo>
                  <a:lnTo>
                    <a:pt x="100" y="506"/>
                  </a:lnTo>
                  <a:lnTo>
                    <a:pt x="106" y="511"/>
                  </a:lnTo>
                  <a:lnTo>
                    <a:pt x="113" y="516"/>
                  </a:lnTo>
                  <a:lnTo>
                    <a:pt x="121" y="522"/>
                  </a:lnTo>
                  <a:lnTo>
                    <a:pt x="129" y="527"/>
                  </a:lnTo>
                  <a:lnTo>
                    <a:pt x="139" y="533"/>
                  </a:lnTo>
                  <a:lnTo>
                    <a:pt x="150" y="539"/>
                  </a:lnTo>
                  <a:lnTo>
                    <a:pt x="160" y="544"/>
                  </a:lnTo>
                  <a:lnTo>
                    <a:pt x="172" y="549"/>
                  </a:lnTo>
                  <a:lnTo>
                    <a:pt x="184" y="554"/>
                  </a:lnTo>
                  <a:lnTo>
                    <a:pt x="206" y="565"/>
                  </a:lnTo>
                  <a:lnTo>
                    <a:pt x="218" y="570"/>
                  </a:lnTo>
                  <a:lnTo>
                    <a:pt x="228" y="575"/>
                  </a:lnTo>
                  <a:lnTo>
                    <a:pt x="239" y="581"/>
                  </a:lnTo>
                  <a:lnTo>
                    <a:pt x="248" y="586"/>
                  </a:lnTo>
                  <a:lnTo>
                    <a:pt x="257" y="591"/>
                  </a:lnTo>
                  <a:lnTo>
                    <a:pt x="265" y="596"/>
                  </a:lnTo>
                  <a:lnTo>
                    <a:pt x="268" y="599"/>
                  </a:lnTo>
                  <a:lnTo>
                    <a:pt x="272" y="602"/>
                  </a:lnTo>
                  <a:lnTo>
                    <a:pt x="274" y="606"/>
                  </a:lnTo>
                  <a:lnTo>
                    <a:pt x="277" y="608"/>
                  </a:lnTo>
                  <a:lnTo>
                    <a:pt x="280" y="611"/>
                  </a:lnTo>
                  <a:lnTo>
                    <a:pt x="281" y="615"/>
                  </a:lnTo>
                  <a:lnTo>
                    <a:pt x="282" y="619"/>
                  </a:lnTo>
                  <a:lnTo>
                    <a:pt x="283" y="621"/>
                  </a:lnTo>
                  <a:lnTo>
                    <a:pt x="283" y="625"/>
                  </a:lnTo>
                  <a:lnTo>
                    <a:pt x="283" y="629"/>
                  </a:lnTo>
                  <a:lnTo>
                    <a:pt x="283" y="633"/>
                  </a:lnTo>
                  <a:lnTo>
                    <a:pt x="283" y="636"/>
                  </a:lnTo>
                  <a:lnTo>
                    <a:pt x="282" y="640"/>
                  </a:lnTo>
                  <a:lnTo>
                    <a:pt x="281" y="644"/>
                  </a:lnTo>
                  <a:lnTo>
                    <a:pt x="278" y="648"/>
                  </a:lnTo>
                  <a:lnTo>
                    <a:pt x="276" y="652"/>
                  </a:lnTo>
                  <a:lnTo>
                    <a:pt x="274" y="655"/>
                  </a:lnTo>
                  <a:lnTo>
                    <a:pt x="270" y="659"/>
                  </a:lnTo>
                  <a:lnTo>
                    <a:pt x="264" y="666"/>
                  </a:lnTo>
                  <a:lnTo>
                    <a:pt x="256" y="674"/>
                  </a:lnTo>
                  <a:lnTo>
                    <a:pt x="247" y="682"/>
                  </a:lnTo>
                  <a:lnTo>
                    <a:pt x="238" y="690"/>
                  </a:lnTo>
                  <a:lnTo>
                    <a:pt x="227" y="697"/>
                  </a:lnTo>
                  <a:lnTo>
                    <a:pt x="215" y="705"/>
                  </a:lnTo>
                  <a:lnTo>
                    <a:pt x="202" y="713"/>
                  </a:lnTo>
                  <a:lnTo>
                    <a:pt x="190" y="721"/>
                  </a:lnTo>
                  <a:lnTo>
                    <a:pt x="177" y="729"/>
                  </a:lnTo>
                  <a:lnTo>
                    <a:pt x="156" y="740"/>
                  </a:lnTo>
                  <a:lnTo>
                    <a:pt x="135" y="751"/>
                  </a:lnTo>
                  <a:lnTo>
                    <a:pt x="126" y="758"/>
                  </a:lnTo>
                  <a:lnTo>
                    <a:pt x="115" y="763"/>
                  </a:lnTo>
                  <a:lnTo>
                    <a:pt x="106" y="768"/>
                  </a:lnTo>
                  <a:lnTo>
                    <a:pt x="98" y="775"/>
                  </a:lnTo>
                  <a:lnTo>
                    <a:pt x="91" y="780"/>
                  </a:lnTo>
                  <a:lnTo>
                    <a:pt x="83" y="785"/>
                  </a:lnTo>
                  <a:lnTo>
                    <a:pt x="76" y="792"/>
                  </a:lnTo>
                  <a:lnTo>
                    <a:pt x="71" y="797"/>
                  </a:lnTo>
                  <a:lnTo>
                    <a:pt x="66" y="804"/>
                  </a:lnTo>
                  <a:lnTo>
                    <a:pt x="63" y="809"/>
                  </a:lnTo>
                  <a:lnTo>
                    <a:pt x="62" y="812"/>
                  </a:lnTo>
                  <a:lnTo>
                    <a:pt x="60" y="814"/>
                  </a:lnTo>
                  <a:lnTo>
                    <a:pt x="60" y="818"/>
                  </a:lnTo>
                  <a:lnTo>
                    <a:pt x="60" y="821"/>
                  </a:lnTo>
                  <a:lnTo>
                    <a:pt x="60" y="825"/>
                  </a:lnTo>
                  <a:lnTo>
                    <a:pt x="62" y="829"/>
                  </a:lnTo>
                  <a:lnTo>
                    <a:pt x="63" y="833"/>
                  </a:lnTo>
                  <a:lnTo>
                    <a:pt x="66" y="837"/>
                  </a:lnTo>
                  <a:lnTo>
                    <a:pt x="68" y="841"/>
                  </a:lnTo>
                  <a:lnTo>
                    <a:pt x="72" y="845"/>
                  </a:lnTo>
                  <a:lnTo>
                    <a:pt x="76" y="848"/>
                  </a:lnTo>
                  <a:lnTo>
                    <a:pt x="80" y="852"/>
                  </a:lnTo>
                  <a:lnTo>
                    <a:pt x="84" y="856"/>
                  </a:lnTo>
                  <a:lnTo>
                    <a:pt x="89" y="860"/>
                  </a:lnTo>
                  <a:lnTo>
                    <a:pt x="94" y="864"/>
                  </a:lnTo>
                  <a:lnTo>
                    <a:pt x="100" y="868"/>
                  </a:lnTo>
                  <a:lnTo>
                    <a:pt x="112" y="876"/>
                  </a:lnTo>
                  <a:lnTo>
                    <a:pt x="125" y="884"/>
                  </a:lnTo>
                  <a:lnTo>
                    <a:pt x="138" y="893"/>
                  </a:lnTo>
                  <a:lnTo>
                    <a:pt x="151" y="901"/>
                  </a:lnTo>
                  <a:lnTo>
                    <a:pt x="165" y="910"/>
                  </a:lnTo>
                  <a:lnTo>
                    <a:pt x="178" y="918"/>
                  </a:lnTo>
                  <a:lnTo>
                    <a:pt x="190" y="927"/>
                  </a:lnTo>
                  <a:lnTo>
                    <a:pt x="202" y="935"/>
                  </a:lnTo>
                  <a:lnTo>
                    <a:pt x="207" y="940"/>
                  </a:lnTo>
                  <a:lnTo>
                    <a:pt x="213" y="944"/>
                  </a:lnTo>
                  <a:lnTo>
                    <a:pt x="218" y="948"/>
                  </a:lnTo>
                  <a:lnTo>
                    <a:pt x="223" y="953"/>
                  </a:lnTo>
                  <a:lnTo>
                    <a:pt x="228" y="960"/>
                  </a:lnTo>
                  <a:lnTo>
                    <a:pt x="234" y="967"/>
                  </a:lnTo>
                  <a:lnTo>
                    <a:pt x="238" y="973"/>
                  </a:lnTo>
                  <a:lnTo>
                    <a:pt x="240" y="978"/>
                  </a:lnTo>
                  <a:lnTo>
                    <a:pt x="243" y="985"/>
                  </a:lnTo>
                  <a:lnTo>
                    <a:pt x="243" y="992"/>
                  </a:lnTo>
                  <a:lnTo>
                    <a:pt x="243" y="998"/>
                  </a:lnTo>
                  <a:lnTo>
                    <a:pt x="241" y="1005"/>
                  </a:lnTo>
                  <a:lnTo>
                    <a:pt x="240" y="1009"/>
                  </a:lnTo>
                  <a:lnTo>
                    <a:pt x="238" y="1014"/>
                  </a:lnTo>
                  <a:lnTo>
                    <a:pt x="234" y="1019"/>
                  </a:lnTo>
                  <a:lnTo>
                    <a:pt x="230" y="1024"/>
                  </a:lnTo>
                  <a:lnTo>
                    <a:pt x="224" y="1030"/>
                  </a:lnTo>
                  <a:lnTo>
                    <a:pt x="219" y="1034"/>
                  </a:lnTo>
                  <a:lnTo>
                    <a:pt x="213" y="1039"/>
                  </a:lnTo>
                  <a:lnTo>
                    <a:pt x="206" y="1043"/>
                  </a:lnTo>
                  <a:lnTo>
                    <a:pt x="198" y="1048"/>
                  </a:lnTo>
                  <a:lnTo>
                    <a:pt x="192" y="1052"/>
                  </a:lnTo>
                  <a:lnTo>
                    <a:pt x="184" y="1057"/>
                  </a:lnTo>
                  <a:lnTo>
                    <a:pt x="176" y="1061"/>
                  </a:lnTo>
                  <a:lnTo>
                    <a:pt x="159" y="1070"/>
                  </a:lnTo>
                  <a:lnTo>
                    <a:pt x="142" y="1078"/>
                  </a:lnTo>
                  <a:lnTo>
                    <a:pt x="125" y="1087"/>
                  </a:lnTo>
                  <a:lnTo>
                    <a:pt x="108" y="1097"/>
                  </a:lnTo>
                  <a:lnTo>
                    <a:pt x="92" y="1106"/>
                  </a:lnTo>
                  <a:lnTo>
                    <a:pt x="84" y="1111"/>
                  </a:lnTo>
                  <a:lnTo>
                    <a:pt x="77" y="1115"/>
                  </a:lnTo>
                  <a:lnTo>
                    <a:pt x="70" y="1120"/>
                  </a:lnTo>
                  <a:lnTo>
                    <a:pt x="64" y="1125"/>
                  </a:lnTo>
                  <a:lnTo>
                    <a:pt x="58" y="1131"/>
                  </a:lnTo>
                  <a:lnTo>
                    <a:pt x="52" y="1136"/>
                  </a:lnTo>
                  <a:lnTo>
                    <a:pt x="49" y="1141"/>
                  </a:lnTo>
                  <a:lnTo>
                    <a:pt x="45" y="1146"/>
                  </a:lnTo>
                  <a:lnTo>
                    <a:pt x="41" y="1152"/>
                  </a:lnTo>
                  <a:lnTo>
                    <a:pt x="39" y="1157"/>
                  </a:lnTo>
                  <a:lnTo>
                    <a:pt x="37" y="1164"/>
                  </a:lnTo>
                  <a:lnTo>
                    <a:pt x="37" y="1171"/>
                  </a:lnTo>
                  <a:lnTo>
                    <a:pt x="37" y="1179"/>
                  </a:lnTo>
                  <a:lnTo>
                    <a:pt x="38" y="1186"/>
                  </a:lnTo>
                  <a:lnTo>
                    <a:pt x="41" y="1194"/>
                  </a:lnTo>
                  <a:lnTo>
                    <a:pt x="43" y="1202"/>
                  </a:lnTo>
                  <a:lnTo>
                    <a:pt x="47" y="1210"/>
                  </a:lnTo>
                  <a:lnTo>
                    <a:pt x="52" y="1217"/>
                  </a:lnTo>
                  <a:lnTo>
                    <a:pt x="56" y="1227"/>
                  </a:lnTo>
                  <a:lnTo>
                    <a:pt x="62" y="1234"/>
                  </a:lnTo>
                  <a:lnTo>
                    <a:pt x="73" y="1252"/>
                  </a:lnTo>
                  <a:lnTo>
                    <a:pt x="85" y="1269"/>
                  </a:lnTo>
                  <a:lnTo>
                    <a:pt x="96" y="1286"/>
                  </a:lnTo>
                  <a:lnTo>
                    <a:pt x="101" y="1294"/>
                  </a:lnTo>
                  <a:lnTo>
                    <a:pt x="106" y="1303"/>
                  </a:lnTo>
                  <a:lnTo>
                    <a:pt x="110" y="1311"/>
                  </a:lnTo>
                  <a:lnTo>
                    <a:pt x="114" y="1318"/>
                  </a:lnTo>
                  <a:lnTo>
                    <a:pt x="117" y="1328"/>
                  </a:lnTo>
                  <a:lnTo>
                    <a:pt x="119" y="1336"/>
                  </a:lnTo>
                  <a:lnTo>
                    <a:pt x="121" y="1343"/>
                  </a:lnTo>
                  <a:lnTo>
                    <a:pt x="121" y="1353"/>
                  </a:lnTo>
                  <a:lnTo>
                    <a:pt x="119" y="1360"/>
                  </a:lnTo>
                  <a:lnTo>
                    <a:pt x="118" y="1368"/>
                  </a:lnTo>
                  <a:lnTo>
                    <a:pt x="115" y="1372"/>
                  </a:lnTo>
                  <a:lnTo>
                    <a:pt x="114" y="1376"/>
                  </a:lnTo>
                  <a:lnTo>
                    <a:pt x="112" y="1380"/>
                  </a:lnTo>
                  <a:lnTo>
                    <a:pt x="109" y="1383"/>
                  </a:lnTo>
                  <a:lnTo>
                    <a:pt x="106" y="1387"/>
                  </a:lnTo>
                  <a:lnTo>
                    <a:pt x="104" y="1391"/>
                  </a:lnTo>
                  <a:lnTo>
                    <a:pt x="100" y="1395"/>
                  </a:lnTo>
                  <a:lnTo>
                    <a:pt x="96" y="1399"/>
                  </a:lnTo>
                  <a:lnTo>
                    <a:pt x="91" y="1401"/>
                  </a:lnTo>
                  <a:lnTo>
                    <a:pt x="85" y="1405"/>
                  </a:lnTo>
                  <a:lnTo>
                    <a:pt x="80" y="1409"/>
                  </a:lnTo>
                  <a:lnTo>
                    <a:pt x="75" y="1412"/>
                  </a:lnTo>
                </a:path>
              </a:pathLst>
            </a:custGeom>
            <a:noFill/>
            <a:ln w="3175">
              <a:solidFill>
                <a:srgbClr val="000000"/>
              </a:solidFill>
              <a:prstDash val="solid"/>
              <a:round/>
              <a:headEnd/>
              <a:tailEnd/>
            </a:ln>
          </p:spPr>
          <p:txBody>
            <a:bodyPr/>
            <a:lstStyle/>
            <a:p>
              <a:endParaRPr lang="en-US"/>
            </a:p>
          </p:txBody>
        </p:sp>
        <p:sp>
          <p:nvSpPr>
            <p:cNvPr id="1001522" name="Freeform 50"/>
            <p:cNvSpPr>
              <a:spLocks/>
            </p:cNvSpPr>
            <p:nvPr/>
          </p:nvSpPr>
          <p:spPr bwMode="auto">
            <a:xfrm>
              <a:off x="1929" y="3253"/>
              <a:ext cx="84" cy="683"/>
            </a:xfrm>
            <a:custGeom>
              <a:avLst/>
              <a:gdLst/>
              <a:ahLst/>
              <a:cxnLst>
                <a:cxn ang="0">
                  <a:pos x="42" y="19"/>
                </a:cxn>
                <a:cxn ang="0">
                  <a:pos x="49" y="44"/>
                </a:cxn>
                <a:cxn ang="0">
                  <a:pos x="58" y="69"/>
                </a:cxn>
                <a:cxn ang="0">
                  <a:pos x="76" y="97"/>
                </a:cxn>
                <a:cxn ang="0">
                  <a:pos x="108" y="138"/>
                </a:cxn>
                <a:cxn ang="0">
                  <a:pos x="139" y="178"/>
                </a:cxn>
                <a:cxn ang="0">
                  <a:pos x="155" y="204"/>
                </a:cxn>
                <a:cxn ang="0">
                  <a:pos x="164" y="225"/>
                </a:cxn>
                <a:cxn ang="0">
                  <a:pos x="168" y="254"/>
                </a:cxn>
                <a:cxn ang="0">
                  <a:pos x="164" y="288"/>
                </a:cxn>
                <a:cxn ang="0">
                  <a:pos x="152" y="322"/>
                </a:cxn>
                <a:cxn ang="0">
                  <a:pos x="131" y="368"/>
                </a:cxn>
                <a:cxn ang="0">
                  <a:pos x="109" y="411"/>
                </a:cxn>
                <a:cxn ang="0">
                  <a:pos x="83" y="465"/>
                </a:cxn>
                <a:cxn ang="0">
                  <a:pos x="71" y="503"/>
                </a:cxn>
                <a:cxn ang="0">
                  <a:pos x="62" y="535"/>
                </a:cxn>
                <a:cxn ang="0">
                  <a:pos x="54" y="571"/>
                </a:cxn>
                <a:cxn ang="0">
                  <a:pos x="49" y="612"/>
                </a:cxn>
                <a:cxn ang="0">
                  <a:pos x="49" y="633"/>
                </a:cxn>
                <a:cxn ang="0">
                  <a:pos x="52" y="654"/>
                </a:cxn>
                <a:cxn ang="0">
                  <a:pos x="63" y="680"/>
                </a:cxn>
                <a:cxn ang="0">
                  <a:pos x="84" y="714"/>
                </a:cxn>
                <a:cxn ang="0">
                  <a:pos x="108" y="746"/>
                </a:cxn>
                <a:cxn ang="0">
                  <a:pos x="129" y="775"/>
                </a:cxn>
                <a:cxn ang="0">
                  <a:pos x="138" y="793"/>
                </a:cxn>
                <a:cxn ang="0">
                  <a:pos x="142" y="808"/>
                </a:cxn>
                <a:cxn ang="0">
                  <a:pos x="140" y="821"/>
                </a:cxn>
                <a:cxn ang="0">
                  <a:pos x="136" y="841"/>
                </a:cxn>
                <a:cxn ang="0">
                  <a:pos x="121" y="868"/>
                </a:cxn>
                <a:cxn ang="0">
                  <a:pos x="100" y="897"/>
                </a:cxn>
                <a:cxn ang="0">
                  <a:pos x="66" y="939"/>
                </a:cxn>
                <a:cxn ang="0">
                  <a:pos x="31" y="985"/>
                </a:cxn>
                <a:cxn ang="0">
                  <a:pos x="10" y="1024"/>
                </a:cxn>
                <a:cxn ang="0">
                  <a:pos x="4" y="1045"/>
                </a:cxn>
                <a:cxn ang="0">
                  <a:pos x="0" y="1066"/>
                </a:cxn>
                <a:cxn ang="0">
                  <a:pos x="0" y="1089"/>
                </a:cxn>
                <a:cxn ang="0">
                  <a:pos x="4" y="1112"/>
                </a:cxn>
                <a:cxn ang="0">
                  <a:pos x="17" y="1161"/>
                </a:cxn>
                <a:cxn ang="0">
                  <a:pos x="33" y="1215"/>
                </a:cxn>
                <a:cxn ang="0">
                  <a:pos x="45" y="1274"/>
                </a:cxn>
                <a:cxn ang="0">
                  <a:pos x="47" y="1307"/>
                </a:cxn>
                <a:cxn ang="0">
                  <a:pos x="46" y="1342"/>
                </a:cxn>
              </a:cxnLst>
              <a:rect l="0" t="0" r="r" b="b"/>
              <a:pathLst>
                <a:path w="168" h="1367">
                  <a:moveTo>
                    <a:pt x="42" y="0"/>
                  </a:moveTo>
                  <a:lnTo>
                    <a:pt x="42" y="9"/>
                  </a:lnTo>
                  <a:lnTo>
                    <a:pt x="42" y="19"/>
                  </a:lnTo>
                  <a:lnTo>
                    <a:pt x="45" y="27"/>
                  </a:lnTo>
                  <a:lnTo>
                    <a:pt x="46" y="36"/>
                  </a:lnTo>
                  <a:lnTo>
                    <a:pt x="49" y="44"/>
                  </a:lnTo>
                  <a:lnTo>
                    <a:pt x="51" y="53"/>
                  </a:lnTo>
                  <a:lnTo>
                    <a:pt x="54" y="61"/>
                  </a:lnTo>
                  <a:lnTo>
                    <a:pt x="58" y="69"/>
                  </a:lnTo>
                  <a:lnTo>
                    <a:pt x="62" y="75"/>
                  </a:lnTo>
                  <a:lnTo>
                    <a:pt x="66" y="83"/>
                  </a:lnTo>
                  <a:lnTo>
                    <a:pt x="76" y="97"/>
                  </a:lnTo>
                  <a:lnTo>
                    <a:pt x="85" y="112"/>
                  </a:lnTo>
                  <a:lnTo>
                    <a:pt x="97" y="125"/>
                  </a:lnTo>
                  <a:lnTo>
                    <a:pt x="108" y="138"/>
                  </a:lnTo>
                  <a:lnTo>
                    <a:pt x="118" y="153"/>
                  </a:lnTo>
                  <a:lnTo>
                    <a:pt x="129" y="164"/>
                  </a:lnTo>
                  <a:lnTo>
                    <a:pt x="139" y="178"/>
                  </a:lnTo>
                  <a:lnTo>
                    <a:pt x="147" y="191"/>
                  </a:lnTo>
                  <a:lnTo>
                    <a:pt x="151" y="197"/>
                  </a:lnTo>
                  <a:lnTo>
                    <a:pt x="155" y="204"/>
                  </a:lnTo>
                  <a:lnTo>
                    <a:pt x="159" y="210"/>
                  </a:lnTo>
                  <a:lnTo>
                    <a:pt x="161" y="218"/>
                  </a:lnTo>
                  <a:lnTo>
                    <a:pt x="164" y="225"/>
                  </a:lnTo>
                  <a:lnTo>
                    <a:pt x="165" y="231"/>
                  </a:lnTo>
                  <a:lnTo>
                    <a:pt x="167" y="242"/>
                  </a:lnTo>
                  <a:lnTo>
                    <a:pt x="168" y="254"/>
                  </a:lnTo>
                  <a:lnTo>
                    <a:pt x="168" y="264"/>
                  </a:lnTo>
                  <a:lnTo>
                    <a:pt x="167" y="276"/>
                  </a:lnTo>
                  <a:lnTo>
                    <a:pt x="164" y="288"/>
                  </a:lnTo>
                  <a:lnTo>
                    <a:pt x="161" y="300"/>
                  </a:lnTo>
                  <a:lnTo>
                    <a:pt x="157" y="311"/>
                  </a:lnTo>
                  <a:lnTo>
                    <a:pt x="152" y="322"/>
                  </a:lnTo>
                  <a:lnTo>
                    <a:pt x="148" y="334"/>
                  </a:lnTo>
                  <a:lnTo>
                    <a:pt x="143" y="346"/>
                  </a:lnTo>
                  <a:lnTo>
                    <a:pt x="131" y="368"/>
                  </a:lnTo>
                  <a:lnTo>
                    <a:pt x="119" y="390"/>
                  </a:lnTo>
                  <a:lnTo>
                    <a:pt x="114" y="401"/>
                  </a:lnTo>
                  <a:lnTo>
                    <a:pt x="109" y="411"/>
                  </a:lnTo>
                  <a:lnTo>
                    <a:pt x="100" y="430"/>
                  </a:lnTo>
                  <a:lnTo>
                    <a:pt x="91" y="447"/>
                  </a:lnTo>
                  <a:lnTo>
                    <a:pt x="83" y="465"/>
                  </a:lnTo>
                  <a:lnTo>
                    <a:pt x="76" y="483"/>
                  </a:lnTo>
                  <a:lnTo>
                    <a:pt x="73" y="493"/>
                  </a:lnTo>
                  <a:lnTo>
                    <a:pt x="71" y="503"/>
                  </a:lnTo>
                  <a:lnTo>
                    <a:pt x="67" y="512"/>
                  </a:lnTo>
                  <a:lnTo>
                    <a:pt x="64" y="523"/>
                  </a:lnTo>
                  <a:lnTo>
                    <a:pt x="62" y="535"/>
                  </a:lnTo>
                  <a:lnTo>
                    <a:pt x="59" y="546"/>
                  </a:lnTo>
                  <a:lnTo>
                    <a:pt x="56" y="558"/>
                  </a:lnTo>
                  <a:lnTo>
                    <a:pt x="54" y="571"/>
                  </a:lnTo>
                  <a:lnTo>
                    <a:pt x="51" y="585"/>
                  </a:lnTo>
                  <a:lnTo>
                    <a:pt x="50" y="599"/>
                  </a:lnTo>
                  <a:lnTo>
                    <a:pt x="49" y="612"/>
                  </a:lnTo>
                  <a:lnTo>
                    <a:pt x="47" y="620"/>
                  </a:lnTo>
                  <a:lnTo>
                    <a:pt x="49" y="627"/>
                  </a:lnTo>
                  <a:lnTo>
                    <a:pt x="49" y="633"/>
                  </a:lnTo>
                  <a:lnTo>
                    <a:pt x="50" y="641"/>
                  </a:lnTo>
                  <a:lnTo>
                    <a:pt x="51" y="648"/>
                  </a:lnTo>
                  <a:lnTo>
                    <a:pt x="52" y="654"/>
                  </a:lnTo>
                  <a:lnTo>
                    <a:pt x="55" y="661"/>
                  </a:lnTo>
                  <a:lnTo>
                    <a:pt x="56" y="667"/>
                  </a:lnTo>
                  <a:lnTo>
                    <a:pt x="63" y="680"/>
                  </a:lnTo>
                  <a:lnTo>
                    <a:pt x="70" y="692"/>
                  </a:lnTo>
                  <a:lnTo>
                    <a:pt x="76" y="704"/>
                  </a:lnTo>
                  <a:lnTo>
                    <a:pt x="84" y="714"/>
                  </a:lnTo>
                  <a:lnTo>
                    <a:pt x="92" y="725"/>
                  </a:lnTo>
                  <a:lnTo>
                    <a:pt x="100" y="736"/>
                  </a:lnTo>
                  <a:lnTo>
                    <a:pt x="108" y="746"/>
                  </a:lnTo>
                  <a:lnTo>
                    <a:pt x="115" y="755"/>
                  </a:lnTo>
                  <a:lnTo>
                    <a:pt x="122" y="766"/>
                  </a:lnTo>
                  <a:lnTo>
                    <a:pt x="129" y="775"/>
                  </a:lnTo>
                  <a:lnTo>
                    <a:pt x="134" y="784"/>
                  </a:lnTo>
                  <a:lnTo>
                    <a:pt x="136" y="789"/>
                  </a:lnTo>
                  <a:lnTo>
                    <a:pt x="138" y="793"/>
                  </a:lnTo>
                  <a:lnTo>
                    <a:pt x="139" y="799"/>
                  </a:lnTo>
                  <a:lnTo>
                    <a:pt x="140" y="804"/>
                  </a:lnTo>
                  <a:lnTo>
                    <a:pt x="142" y="808"/>
                  </a:lnTo>
                  <a:lnTo>
                    <a:pt x="142" y="812"/>
                  </a:lnTo>
                  <a:lnTo>
                    <a:pt x="142" y="817"/>
                  </a:lnTo>
                  <a:lnTo>
                    <a:pt x="140" y="821"/>
                  </a:lnTo>
                  <a:lnTo>
                    <a:pt x="140" y="826"/>
                  </a:lnTo>
                  <a:lnTo>
                    <a:pt x="139" y="830"/>
                  </a:lnTo>
                  <a:lnTo>
                    <a:pt x="136" y="841"/>
                  </a:lnTo>
                  <a:lnTo>
                    <a:pt x="133" y="850"/>
                  </a:lnTo>
                  <a:lnTo>
                    <a:pt x="127" y="859"/>
                  </a:lnTo>
                  <a:lnTo>
                    <a:pt x="121" y="868"/>
                  </a:lnTo>
                  <a:lnTo>
                    <a:pt x="114" y="877"/>
                  </a:lnTo>
                  <a:lnTo>
                    <a:pt x="108" y="888"/>
                  </a:lnTo>
                  <a:lnTo>
                    <a:pt x="100" y="897"/>
                  </a:lnTo>
                  <a:lnTo>
                    <a:pt x="92" y="907"/>
                  </a:lnTo>
                  <a:lnTo>
                    <a:pt x="83" y="918"/>
                  </a:lnTo>
                  <a:lnTo>
                    <a:pt x="66" y="939"/>
                  </a:lnTo>
                  <a:lnTo>
                    <a:pt x="49" y="960"/>
                  </a:lnTo>
                  <a:lnTo>
                    <a:pt x="39" y="973"/>
                  </a:lnTo>
                  <a:lnTo>
                    <a:pt x="31" y="985"/>
                  </a:lnTo>
                  <a:lnTo>
                    <a:pt x="24" y="998"/>
                  </a:lnTo>
                  <a:lnTo>
                    <a:pt x="16" y="1011"/>
                  </a:lnTo>
                  <a:lnTo>
                    <a:pt x="10" y="1024"/>
                  </a:lnTo>
                  <a:lnTo>
                    <a:pt x="8" y="1032"/>
                  </a:lnTo>
                  <a:lnTo>
                    <a:pt x="5" y="1039"/>
                  </a:lnTo>
                  <a:lnTo>
                    <a:pt x="4" y="1045"/>
                  </a:lnTo>
                  <a:lnTo>
                    <a:pt x="3" y="1052"/>
                  </a:lnTo>
                  <a:lnTo>
                    <a:pt x="1" y="1058"/>
                  </a:lnTo>
                  <a:lnTo>
                    <a:pt x="0" y="1066"/>
                  </a:lnTo>
                  <a:lnTo>
                    <a:pt x="0" y="1073"/>
                  </a:lnTo>
                  <a:lnTo>
                    <a:pt x="0" y="1081"/>
                  </a:lnTo>
                  <a:lnTo>
                    <a:pt x="0" y="1089"/>
                  </a:lnTo>
                  <a:lnTo>
                    <a:pt x="1" y="1097"/>
                  </a:lnTo>
                  <a:lnTo>
                    <a:pt x="1" y="1104"/>
                  </a:lnTo>
                  <a:lnTo>
                    <a:pt x="4" y="1112"/>
                  </a:lnTo>
                  <a:lnTo>
                    <a:pt x="7" y="1128"/>
                  </a:lnTo>
                  <a:lnTo>
                    <a:pt x="12" y="1144"/>
                  </a:lnTo>
                  <a:lnTo>
                    <a:pt x="17" y="1161"/>
                  </a:lnTo>
                  <a:lnTo>
                    <a:pt x="22" y="1178"/>
                  </a:lnTo>
                  <a:lnTo>
                    <a:pt x="28" y="1196"/>
                  </a:lnTo>
                  <a:lnTo>
                    <a:pt x="33" y="1215"/>
                  </a:lnTo>
                  <a:lnTo>
                    <a:pt x="38" y="1233"/>
                  </a:lnTo>
                  <a:lnTo>
                    <a:pt x="42" y="1253"/>
                  </a:lnTo>
                  <a:lnTo>
                    <a:pt x="45" y="1274"/>
                  </a:lnTo>
                  <a:lnTo>
                    <a:pt x="46" y="1284"/>
                  </a:lnTo>
                  <a:lnTo>
                    <a:pt x="47" y="1296"/>
                  </a:lnTo>
                  <a:lnTo>
                    <a:pt x="47" y="1307"/>
                  </a:lnTo>
                  <a:lnTo>
                    <a:pt x="47" y="1318"/>
                  </a:lnTo>
                  <a:lnTo>
                    <a:pt x="46" y="1330"/>
                  </a:lnTo>
                  <a:lnTo>
                    <a:pt x="46" y="1342"/>
                  </a:lnTo>
                  <a:lnTo>
                    <a:pt x="43" y="1354"/>
                  </a:lnTo>
                  <a:lnTo>
                    <a:pt x="42" y="1367"/>
                  </a:lnTo>
                </a:path>
              </a:pathLst>
            </a:custGeom>
            <a:noFill/>
            <a:ln w="3175">
              <a:solidFill>
                <a:srgbClr val="000000"/>
              </a:solidFill>
              <a:prstDash val="solid"/>
              <a:round/>
              <a:headEnd/>
              <a:tailEnd/>
            </a:ln>
          </p:spPr>
          <p:txBody>
            <a:bodyPr/>
            <a:lstStyle/>
            <a:p>
              <a:endParaRPr lang="en-US"/>
            </a:p>
          </p:txBody>
        </p:sp>
        <p:sp>
          <p:nvSpPr>
            <p:cNvPr id="1001523" name="Freeform 51"/>
            <p:cNvSpPr>
              <a:spLocks/>
            </p:cNvSpPr>
            <p:nvPr/>
          </p:nvSpPr>
          <p:spPr bwMode="auto">
            <a:xfrm>
              <a:off x="3247" y="3270"/>
              <a:ext cx="219" cy="666"/>
            </a:xfrm>
            <a:custGeom>
              <a:avLst/>
              <a:gdLst/>
              <a:ahLst/>
              <a:cxnLst>
                <a:cxn ang="0">
                  <a:pos x="202" y="1"/>
                </a:cxn>
                <a:cxn ang="0">
                  <a:pos x="156" y="12"/>
                </a:cxn>
                <a:cxn ang="0">
                  <a:pos x="138" y="22"/>
                </a:cxn>
                <a:cxn ang="0">
                  <a:pos x="126" y="34"/>
                </a:cxn>
                <a:cxn ang="0">
                  <a:pos x="121" y="50"/>
                </a:cxn>
                <a:cxn ang="0">
                  <a:pos x="124" y="85"/>
                </a:cxn>
                <a:cxn ang="0">
                  <a:pos x="142" y="125"/>
                </a:cxn>
                <a:cxn ang="0">
                  <a:pos x="168" y="160"/>
                </a:cxn>
                <a:cxn ang="0">
                  <a:pos x="202" y="189"/>
                </a:cxn>
                <a:cxn ang="0">
                  <a:pos x="242" y="211"/>
                </a:cxn>
                <a:cxn ang="0">
                  <a:pos x="307" y="239"/>
                </a:cxn>
                <a:cxn ang="0">
                  <a:pos x="366" y="261"/>
                </a:cxn>
                <a:cxn ang="0">
                  <a:pos x="406" y="281"/>
                </a:cxn>
                <a:cxn ang="0">
                  <a:pos x="428" y="298"/>
                </a:cxn>
                <a:cxn ang="0">
                  <a:pos x="437" y="314"/>
                </a:cxn>
                <a:cxn ang="0">
                  <a:pos x="436" y="328"/>
                </a:cxn>
                <a:cxn ang="0">
                  <a:pos x="427" y="343"/>
                </a:cxn>
                <a:cxn ang="0">
                  <a:pos x="412" y="356"/>
                </a:cxn>
                <a:cxn ang="0">
                  <a:pos x="373" y="380"/>
                </a:cxn>
                <a:cxn ang="0">
                  <a:pos x="316" y="403"/>
                </a:cxn>
                <a:cxn ang="0">
                  <a:pos x="251" y="423"/>
                </a:cxn>
                <a:cxn ang="0">
                  <a:pos x="183" y="439"/>
                </a:cxn>
                <a:cxn ang="0">
                  <a:pos x="127" y="456"/>
                </a:cxn>
                <a:cxn ang="0">
                  <a:pos x="108" y="467"/>
                </a:cxn>
                <a:cxn ang="0">
                  <a:pos x="93" y="481"/>
                </a:cxn>
                <a:cxn ang="0">
                  <a:pos x="85" y="499"/>
                </a:cxn>
                <a:cxn ang="0">
                  <a:pos x="85" y="517"/>
                </a:cxn>
                <a:cxn ang="0">
                  <a:pos x="100" y="561"/>
                </a:cxn>
                <a:cxn ang="0">
                  <a:pos x="131" y="609"/>
                </a:cxn>
                <a:cxn ang="0">
                  <a:pos x="173" y="658"/>
                </a:cxn>
                <a:cxn ang="0">
                  <a:pos x="234" y="709"/>
                </a:cxn>
                <a:cxn ang="0">
                  <a:pos x="265" y="735"/>
                </a:cxn>
                <a:cxn ang="0">
                  <a:pos x="285" y="762"/>
                </a:cxn>
                <a:cxn ang="0">
                  <a:pos x="288" y="779"/>
                </a:cxn>
                <a:cxn ang="0">
                  <a:pos x="285" y="793"/>
                </a:cxn>
                <a:cxn ang="0">
                  <a:pos x="268" y="819"/>
                </a:cxn>
                <a:cxn ang="0">
                  <a:pos x="230" y="859"/>
                </a:cxn>
                <a:cxn ang="0">
                  <a:pos x="143" y="924"/>
                </a:cxn>
                <a:cxn ang="0">
                  <a:pos x="80" y="968"/>
                </a:cxn>
                <a:cxn ang="0">
                  <a:pos x="45" y="997"/>
                </a:cxn>
                <a:cxn ang="0">
                  <a:pos x="17" y="1027"/>
                </a:cxn>
                <a:cxn ang="0">
                  <a:pos x="3" y="1060"/>
                </a:cxn>
                <a:cxn ang="0">
                  <a:pos x="3" y="1099"/>
                </a:cxn>
                <a:cxn ang="0">
                  <a:pos x="21" y="1142"/>
                </a:cxn>
                <a:cxn ang="0">
                  <a:pos x="55" y="1184"/>
                </a:cxn>
                <a:cxn ang="0">
                  <a:pos x="103" y="1218"/>
                </a:cxn>
                <a:cxn ang="0">
                  <a:pos x="154" y="1237"/>
                </a:cxn>
                <a:cxn ang="0">
                  <a:pos x="206" y="1249"/>
                </a:cxn>
                <a:cxn ang="0">
                  <a:pos x="238" y="1260"/>
                </a:cxn>
                <a:cxn ang="0">
                  <a:pos x="247" y="1270"/>
                </a:cxn>
                <a:cxn ang="0">
                  <a:pos x="250" y="1280"/>
                </a:cxn>
                <a:cxn ang="0">
                  <a:pos x="246" y="1293"/>
                </a:cxn>
                <a:cxn ang="0">
                  <a:pos x="231" y="1320"/>
                </a:cxn>
                <a:cxn ang="0">
                  <a:pos x="223" y="1334"/>
                </a:cxn>
              </a:cxnLst>
              <a:rect l="0" t="0" r="r" b="b"/>
              <a:pathLst>
                <a:path w="439" h="1334">
                  <a:moveTo>
                    <a:pt x="223" y="0"/>
                  </a:moveTo>
                  <a:lnTo>
                    <a:pt x="218" y="0"/>
                  </a:lnTo>
                  <a:lnTo>
                    <a:pt x="213" y="0"/>
                  </a:lnTo>
                  <a:lnTo>
                    <a:pt x="202" y="1"/>
                  </a:lnTo>
                  <a:lnTo>
                    <a:pt x="190" y="4"/>
                  </a:lnTo>
                  <a:lnTo>
                    <a:pt x="179" y="5"/>
                  </a:lnTo>
                  <a:lnTo>
                    <a:pt x="167" y="8"/>
                  </a:lnTo>
                  <a:lnTo>
                    <a:pt x="156" y="12"/>
                  </a:lnTo>
                  <a:lnTo>
                    <a:pt x="151" y="15"/>
                  </a:lnTo>
                  <a:lnTo>
                    <a:pt x="146" y="16"/>
                  </a:lnTo>
                  <a:lnTo>
                    <a:pt x="142" y="19"/>
                  </a:lnTo>
                  <a:lnTo>
                    <a:pt x="138" y="22"/>
                  </a:lnTo>
                  <a:lnTo>
                    <a:pt x="134" y="25"/>
                  </a:lnTo>
                  <a:lnTo>
                    <a:pt x="131" y="28"/>
                  </a:lnTo>
                  <a:lnTo>
                    <a:pt x="129" y="30"/>
                  </a:lnTo>
                  <a:lnTo>
                    <a:pt x="126" y="34"/>
                  </a:lnTo>
                  <a:lnTo>
                    <a:pt x="124" y="38"/>
                  </a:lnTo>
                  <a:lnTo>
                    <a:pt x="122" y="42"/>
                  </a:lnTo>
                  <a:lnTo>
                    <a:pt x="121" y="46"/>
                  </a:lnTo>
                  <a:lnTo>
                    <a:pt x="121" y="50"/>
                  </a:lnTo>
                  <a:lnTo>
                    <a:pt x="120" y="58"/>
                  </a:lnTo>
                  <a:lnTo>
                    <a:pt x="120" y="67"/>
                  </a:lnTo>
                  <a:lnTo>
                    <a:pt x="121" y="76"/>
                  </a:lnTo>
                  <a:lnTo>
                    <a:pt x="124" y="85"/>
                  </a:lnTo>
                  <a:lnTo>
                    <a:pt x="127" y="96"/>
                  </a:lnTo>
                  <a:lnTo>
                    <a:pt x="131" y="105"/>
                  </a:lnTo>
                  <a:lnTo>
                    <a:pt x="137" y="116"/>
                  </a:lnTo>
                  <a:lnTo>
                    <a:pt x="142" y="125"/>
                  </a:lnTo>
                  <a:lnTo>
                    <a:pt x="148" y="134"/>
                  </a:lnTo>
                  <a:lnTo>
                    <a:pt x="155" y="143"/>
                  </a:lnTo>
                  <a:lnTo>
                    <a:pt x="162" y="152"/>
                  </a:lnTo>
                  <a:lnTo>
                    <a:pt x="168" y="160"/>
                  </a:lnTo>
                  <a:lnTo>
                    <a:pt x="177" y="168"/>
                  </a:lnTo>
                  <a:lnTo>
                    <a:pt x="185" y="176"/>
                  </a:lnTo>
                  <a:lnTo>
                    <a:pt x="194" y="183"/>
                  </a:lnTo>
                  <a:lnTo>
                    <a:pt x="202" y="189"/>
                  </a:lnTo>
                  <a:lnTo>
                    <a:pt x="211" y="196"/>
                  </a:lnTo>
                  <a:lnTo>
                    <a:pt x="222" y="201"/>
                  </a:lnTo>
                  <a:lnTo>
                    <a:pt x="231" y="206"/>
                  </a:lnTo>
                  <a:lnTo>
                    <a:pt x="242" y="211"/>
                  </a:lnTo>
                  <a:lnTo>
                    <a:pt x="263" y="221"/>
                  </a:lnTo>
                  <a:lnTo>
                    <a:pt x="285" y="230"/>
                  </a:lnTo>
                  <a:lnTo>
                    <a:pt x="295" y="234"/>
                  </a:lnTo>
                  <a:lnTo>
                    <a:pt x="307" y="239"/>
                  </a:lnTo>
                  <a:lnTo>
                    <a:pt x="320" y="243"/>
                  </a:lnTo>
                  <a:lnTo>
                    <a:pt x="332" y="248"/>
                  </a:lnTo>
                  <a:lnTo>
                    <a:pt x="349" y="255"/>
                  </a:lnTo>
                  <a:lnTo>
                    <a:pt x="366" y="261"/>
                  </a:lnTo>
                  <a:lnTo>
                    <a:pt x="383" y="269"/>
                  </a:lnTo>
                  <a:lnTo>
                    <a:pt x="391" y="273"/>
                  </a:lnTo>
                  <a:lnTo>
                    <a:pt x="398" y="277"/>
                  </a:lnTo>
                  <a:lnTo>
                    <a:pt x="406" y="281"/>
                  </a:lnTo>
                  <a:lnTo>
                    <a:pt x="412" y="285"/>
                  </a:lnTo>
                  <a:lnTo>
                    <a:pt x="418" y="289"/>
                  </a:lnTo>
                  <a:lnTo>
                    <a:pt x="423" y="293"/>
                  </a:lnTo>
                  <a:lnTo>
                    <a:pt x="428" y="298"/>
                  </a:lnTo>
                  <a:lnTo>
                    <a:pt x="432" y="302"/>
                  </a:lnTo>
                  <a:lnTo>
                    <a:pt x="435" y="306"/>
                  </a:lnTo>
                  <a:lnTo>
                    <a:pt x="437" y="311"/>
                  </a:lnTo>
                  <a:lnTo>
                    <a:pt x="437" y="314"/>
                  </a:lnTo>
                  <a:lnTo>
                    <a:pt x="439" y="318"/>
                  </a:lnTo>
                  <a:lnTo>
                    <a:pt x="439" y="322"/>
                  </a:lnTo>
                  <a:lnTo>
                    <a:pt x="437" y="324"/>
                  </a:lnTo>
                  <a:lnTo>
                    <a:pt x="436" y="328"/>
                  </a:lnTo>
                  <a:lnTo>
                    <a:pt x="435" y="332"/>
                  </a:lnTo>
                  <a:lnTo>
                    <a:pt x="433" y="335"/>
                  </a:lnTo>
                  <a:lnTo>
                    <a:pt x="431" y="339"/>
                  </a:lnTo>
                  <a:lnTo>
                    <a:pt x="427" y="343"/>
                  </a:lnTo>
                  <a:lnTo>
                    <a:pt x="424" y="345"/>
                  </a:lnTo>
                  <a:lnTo>
                    <a:pt x="420" y="349"/>
                  </a:lnTo>
                  <a:lnTo>
                    <a:pt x="416" y="352"/>
                  </a:lnTo>
                  <a:lnTo>
                    <a:pt x="412" y="356"/>
                  </a:lnTo>
                  <a:lnTo>
                    <a:pt x="407" y="360"/>
                  </a:lnTo>
                  <a:lnTo>
                    <a:pt x="397" y="366"/>
                  </a:lnTo>
                  <a:lnTo>
                    <a:pt x="385" y="373"/>
                  </a:lnTo>
                  <a:lnTo>
                    <a:pt x="373" y="380"/>
                  </a:lnTo>
                  <a:lnTo>
                    <a:pt x="360" y="386"/>
                  </a:lnTo>
                  <a:lnTo>
                    <a:pt x="345" y="391"/>
                  </a:lnTo>
                  <a:lnTo>
                    <a:pt x="332" y="397"/>
                  </a:lnTo>
                  <a:lnTo>
                    <a:pt x="316" y="403"/>
                  </a:lnTo>
                  <a:lnTo>
                    <a:pt x="302" y="407"/>
                  </a:lnTo>
                  <a:lnTo>
                    <a:pt x="288" y="412"/>
                  </a:lnTo>
                  <a:lnTo>
                    <a:pt x="269" y="418"/>
                  </a:lnTo>
                  <a:lnTo>
                    <a:pt x="251" y="423"/>
                  </a:lnTo>
                  <a:lnTo>
                    <a:pt x="232" y="427"/>
                  </a:lnTo>
                  <a:lnTo>
                    <a:pt x="215" y="431"/>
                  </a:lnTo>
                  <a:lnTo>
                    <a:pt x="198" y="435"/>
                  </a:lnTo>
                  <a:lnTo>
                    <a:pt x="183" y="439"/>
                  </a:lnTo>
                  <a:lnTo>
                    <a:pt x="168" y="443"/>
                  </a:lnTo>
                  <a:lnTo>
                    <a:pt x="154" y="446"/>
                  </a:lnTo>
                  <a:lnTo>
                    <a:pt x="141" y="452"/>
                  </a:lnTo>
                  <a:lnTo>
                    <a:pt x="127" y="456"/>
                  </a:lnTo>
                  <a:lnTo>
                    <a:pt x="122" y="458"/>
                  </a:lnTo>
                  <a:lnTo>
                    <a:pt x="117" y="461"/>
                  </a:lnTo>
                  <a:lnTo>
                    <a:pt x="112" y="464"/>
                  </a:lnTo>
                  <a:lnTo>
                    <a:pt x="108" y="467"/>
                  </a:lnTo>
                  <a:lnTo>
                    <a:pt x="104" y="470"/>
                  </a:lnTo>
                  <a:lnTo>
                    <a:pt x="100" y="474"/>
                  </a:lnTo>
                  <a:lnTo>
                    <a:pt x="96" y="477"/>
                  </a:lnTo>
                  <a:lnTo>
                    <a:pt x="93" y="481"/>
                  </a:lnTo>
                  <a:lnTo>
                    <a:pt x="91" y="485"/>
                  </a:lnTo>
                  <a:lnTo>
                    <a:pt x="88" y="490"/>
                  </a:lnTo>
                  <a:lnTo>
                    <a:pt x="87" y="494"/>
                  </a:lnTo>
                  <a:lnTo>
                    <a:pt x="85" y="499"/>
                  </a:lnTo>
                  <a:lnTo>
                    <a:pt x="85" y="503"/>
                  </a:lnTo>
                  <a:lnTo>
                    <a:pt x="85" y="507"/>
                  </a:lnTo>
                  <a:lnTo>
                    <a:pt x="85" y="512"/>
                  </a:lnTo>
                  <a:lnTo>
                    <a:pt x="85" y="517"/>
                  </a:lnTo>
                  <a:lnTo>
                    <a:pt x="88" y="527"/>
                  </a:lnTo>
                  <a:lnTo>
                    <a:pt x="91" y="538"/>
                  </a:lnTo>
                  <a:lnTo>
                    <a:pt x="95" y="549"/>
                  </a:lnTo>
                  <a:lnTo>
                    <a:pt x="100" y="561"/>
                  </a:lnTo>
                  <a:lnTo>
                    <a:pt x="106" y="573"/>
                  </a:lnTo>
                  <a:lnTo>
                    <a:pt x="113" y="584"/>
                  </a:lnTo>
                  <a:lnTo>
                    <a:pt x="122" y="597"/>
                  </a:lnTo>
                  <a:lnTo>
                    <a:pt x="131" y="609"/>
                  </a:lnTo>
                  <a:lnTo>
                    <a:pt x="141" y="621"/>
                  </a:lnTo>
                  <a:lnTo>
                    <a:pt x="151" y="634"/>
                  </a:lnTo>
                  <a:lnTo>
                    <a:pt x="163" y="646"/>
                  </a:lnTo>
                  <a:lnTo>
                    <a:pt x="173" y="658"/>
                  </a:lnTo>
                  <a:lnTo>
                    <a:pt x="187" y="670"/>
                  </a:lnTo>
                  <a:lnTo>
                    <a:pt x="200" y="681"/>
                  </a:lnTo>
                  <a:lnTo>
                    <a:pt x="217" y="695"/>
                  </a:lnTo>
                  <a:lnTo>
                    <a:pt x="234" y="709"/>
                  </a:lnTo>
                  <a:lnTo>
                    <a:pt x="243" y="716"/>
                  </a:lnTo>
                  <a:lnTo>
                    <a:pt x="251" y="722"/>
                  </a:lnTo>
                  <a:lnTo>
                    <a:pt x="257" y="729"/>
                  </a:lnTo>
                  <a:lnTo>
                    <a:pt x="265" y="735"/>
                  </a:lnTo>
                  <a:lnTo>
                    <a:pt x="271" y="742"/>
                  </a:lnTo>
                  <a:lnTo>
                    <a:pt x="277" y="748"/>
                  </a:lnTo>
                  <a:lnTo>
                    <a:pt x="281" y="755"/>
                  </a:lnTo>
                  <a:lnTo>
                    <a:pt x="285" y="762"/>
                  </a:lnTo>
                  <a:lnTo>
                    <a:pt x="286" y="768"/>
                  </a:lnTo>
                  <a:lnTo>
                    <a:pt x="288" y="772"/>
                  </a:lnTo>
                  <a:lnTo>
                    <a:pt x="288" y="775"/>
                  </a:lnTo>
                  <a:lnTo>
                    <a:pt x="288" y="779"/>
                  </a:lnTo>
                  <a:lnTo>
                    <a:pt x="288" y="783"/>
                  </a:lnTo>
                  <a:lnTo>
                    <a:pt x="288" y="787"/>
                  </a:lnTo>
                  <a:lnTo>
                    <a:pt x="286" y="790"/>
                  </a:lnTo>
                  <a:lnTo>
                    <a:pt x="285" y="793"/>
                  </a:lnTo>
                  <a:lnTo>
                    <a:pt x="282" y="797"/>
                  </a:lnTo>
                  <a:lnTo>
                    <a:pt x="278" y="805"/>
                  </a:lnTo>
                  <a:lnTo>
                    <a:pt x="273" y="813"/>
                  </a:lnTo>
                  <a:lnTo>
                    <a:pt x="268" y="819"/>
                  </a:lnTo>
                  <a:lnTo>
                    <a:pt x="259" y="830"/>
                  </a:lnTo>
                  <a:lnTo>
                    <a:pt x="250" y="840"/>
                  </a:lnTo>
                  <a:lnTo>
                    <a:pt x="239" y="850"/>
                  </a:lnTo>
                  <a:lnTo>
                    <a:pt x="230" y="859"/>
                  </a:lnTo>
                  <a:lnTo>
                    <a:pt x="209" y="877"/>
                  </a:lnTo>
                  <a:lnTo>
                    <a:pt x="187" y="894"/>
                  </a:lnTo>
                  <a:lnTo>
                    <a:pt x="166" y="910"/>
                  </a:lnTo>
                  <a:lnTo>
                    <a:pt x="143" y="924"/>
                  </a:lnTo>
                  <a:lnTo>
                    <a:pt x="121" y="940"/>
                  </a:lnTo>
                  <a:lnTo>
                    <a:pt x="100" y="955"/>
                  </a:lnTo>
                  <a:lnTo>
                    <a:pt x="89" y="961"/>
                  </a:lnTo>
                  <a:lnTo>
                    <a:pt x="80" y="968"/>
                  </a:lnTo>
                  <a:lnTo>
                    <a:pt x="70" y="976"/>
                  </a:lnTo>
                  <a:lnTo>
                    <a:pt x="61" y="982"/>
                  </a:lnTo>
                  <a:lnTo>
                    <a:pt x="53" y="990"/>
                  </a:lnTo>
                  <a:lnTo>
                    <a:pt x="45" y="997"/>
                  </a:lnTo>
                  <a:lnTo>
                    <a:pt x="37" y="1004"/>
                  </a:lnTo>
                  <a:lnTo>
                    <a:pt x="29" y="1011"/>
                  </a:lnTo>
                  <a:lnTo>
                    <a:pt x="24" y="1019"/>
                  </a:lnTo>
                  <a:lnTo>
                    <a:pt x="17" y="1027"/>
                  </a:lnTo>
                  <a:lnTo>
                    <a:pt x="12" y="1035"/>
                  </a:lnTo>
                  <a:lnTo>
                    <a:pt x="8" y="1043"/>
                  </a:lnTo>
                  <a:lnTo>
                    <a:pt x="5" y="1052"/>
                  </a:lnTo>
                  <a:lnTo>
                    <a:pt x="3" y="1060"/>
                  </a:lnTo>
                  <a:lnTo>
                    <a:pt x="1" y="1069"/>
                  </a:lnTo>
                  <a:lnTo>
                    <a:pt x="0" y="1078"/>
                  </a:lnTo>
                  <a:lnTo>
                    <a:pt x="1" y="1088"/>
                  </a:lnTo>
                  <a:lnTo>
                    <a:pt x="3" y="1099"/>
                  </a:lnTo>
                  <a:lnTo>
                    <a:pt x="5" y="1109"/>
                  </a:lnTo>
                  <a:lnTo>
                    <a:pt x="9" y="1121"/>
                  </a:lnTo>
                  <a:lnTo>
                    <a:pt x="15" y="1132"/>
                  </a:lnTo>
                  <a:lnTo>
                    <a:pt x="21" y="1142"/>
                  </a:lnTo>
                  <a:lnTo>
                    <a:pt x="28" y="1154"/>
                  </a:lnTo>
                  <a:lnTo>
                    <a:pt x="36" y="1165"/>
                  </a:lnTo>
                  <a:lnTo>
                    <a:pt x="45" y="1175"/>
                  </a:lnTo>
                  <a:lnTo>
                    <a:pt x="55" y="1184"/>
                  </a:lnTo>
                  <a:lnTo>
                    <a:pt x="66" y="1194"/>
                  </a:lnTo>
                  <a:lnTo>
                    <a:pt x="78" y="1203"/>
                  </a:lnTo>
                  <a:lnTo>
                    <a:pt x="89" y="1211"/>
                  </a:lnTo>
                  <a:lnTo>
                    <a:pt x="103" y="1218"/>
                  </a:lnTo>
                  <a:lnTo>
                    <a:pt x="117" y="1225"/>
                  </a:lnTo>
                  <a:lnTo>
                    <a:pt x="133" y="1230"/>
                  </a:lnTo>
                  <a:lnTo>
                    <a:pt x="143" y="1234"/>
                  </a:lnTo>
                  <a:lnTo>
                    <a:pt x="154" y="1237"/>
                  </a:lnTo>
                  <a:lnTo>
                    <a:pt x="176" y="1242"/>
                  </a:lnTo>
                  <a:lnTo>
                    <a:pt x="187" y="1245"/>
                  </a:lnTo>
                  <a:lnTo>
                    <a:pt x="196" y="1247"/>
                  </a:lnTo>
                  <a:lnTo>
                    <a:pt x="206" y="1249"/>
                  </a:lnTo>
                  <a:lnTo>
                    <a:pt x="215" y="1251"/>
                  </a:lnTo>
                  <a:lnTo>
                    <a:pt x="223" y="1254"/>
                  </a:lnTo>
                  <a:lnTo>
                    <a:pt x="231" y="1258"/>
                  </a:lnTo>
                  <a:lnTo>
                    <a:pt x="238" y="1260"/>
                  </a:lnTo>
                  <a:lnTo>
                    <a:pt x="240" y="1263"/>
                  </a:lnTo>
                  <a:lnTo>
                    <a:pt x="243" y="1264"/>
                  </a:lnTo>
                  <a:lnTo>
                    <a:pt x="244" y="1267"/>
                  </a:lnTo>
                  <a:lnTo>
                    <a:pt x="247" y="1270"/>
                  </a:lnTo>
                  <a:lnTo>
                    <a:pt x="248" y="1272"/>
                  </a:lnTo>
                  <a:lnTo>
                    <a:pt x="248" y="1275"/>
                  </a:lnTo>
                  <a:lnTo>
                    <a:pt x="250" y="1278"/>
                  </a:lnTo>
                  <a:lnTo>
                    <a:pt x="250" y="1280"/>
                  </a:lnTo>
                  <a:lnTo>
                    <a:pt x="250" y="1283"/>
                  </a:lnTo>
                  <a:lnTo>
                    <a:pt x="248" y="1287"/>
                  </a:lnTo>
                  <a:lnTo>
                    <a:pt x="247" y="1289"/>
                  </a:lnTo>
                  <a:lnTo>
                    <a:pt x="246" y="1293"/>
                  </a:lnTo>
                  <a:lnTo>
                    <a:pt x="243" y="1300"/>
                  </a:lnTo>
                  <a:lnTo>
                    <a:pt x="239" y="1306"/>
                  </a:lnTo>
                  <a:lnTo>
                    <a:pt x="235" y="1313"/>
                  </a:lnTo>
                  <a:lnTo>
                    <a:pt x="231" y="1320"/>
                  </a:lnTo>
                  <a:lnTo>
                    <a:pt x="227" y="1325"/>
                  </a:lnTo>
                  <a:lnTo>
                    <a:pt x="225" y="1330"/>
                  </a:lnTo>
                  <a:lnTo>
                    <a:pt x="223" y="1331"/>
                  </a:lnTo>
                  <a:lnTo>
                    <a:pt x="223" y="1334"/>
                  </a:lnTo>
                </a:path>
              </a:pathLst>
            </a:custGeom>
            <a:noFill/>
            <a:ln w="3175">
              <a:solidFill>
                <a:srgbClr val="000000"/>
              </a:solidFill>
              <a:prstDash val="solid"/>
              <a:round/>
              <a:headEnd/>
              <a:tailEnd/>
            </a:ln>
          </p:spPr>
          <p:txBody>
            <a:bodyPr/>
            <a:lstStyle/>
            <a:p>
              <a:endParaRPr lang="en-US"/>
            </a:p>
          </p:txBody>
        </p:sp>
        <p:sp>
          <p:nvSpPr>
            <p:cNvPr id="1001524" name="Rectangle 52"/>
            <p:cNvSpPr>
              <a:spLocks noChangeArrowheads="1"/>
            </p:cNvSpPr>
            <p:nvPr/>
          </p:nvSpPr>
          <p:spPr bwMode="auto">
            <a:xfrm>
              <a:off x="3911" y="3566"/>
              <a:ext cx="416" cy="115"/>
            </a:xfrm>
            <a:prstGeom prst="rect">
              <a:avLst/>
            </a:prstGeom>
            <a:noFill/>
            <a:ln w="9525">
              <a:noFill/>
              <a:miter lim="800000"/>
              <a:headEnd/>
              <a:tailEnd/>
            </a:ln>
          </p:spPr>
          <p:txBody>
            <a:bodyPr wrap="none" lIns="0" tIns="0" rIns="0" bIns="0">
              <a:spAutoFit/>
            </a:bodyPr>
            <a:lstStyle/>
            <a:p>
              <a:r>
                <a:rPr lang="en-US" b="1" i="1">
                  <a:solidFill>
                    <a:srgbClr val="000000"/>
                  </a:solidFill>
                </a:rPr>
                <a:t>Compute</a:t>
              </a:r>
              <a:endParaRPr lang="en-US" sz="2000" b="1"/>
            </a:p>
          </p:txBody>
        </p:sp>
      </p:grpSp>
      <p:sp>
        <p:nvSpPr>
          <p:cNvPr id="52" name="Slide Number Placeholder 51"/>
          <p:cNvSpPr>
            <a:spLocks noGrp="1"/>
          </p:cNvSpPr>
          <p:nvPr>
            <p:ph type="sldNum" sz="quarter" idx="12"/>
          </p:nvPr>
        </p:nvSpPr>
        <p:spPr/>
        <p:txBody>
          <a:bodyPr/>
          <a:lstStyle/>
          <a:p>
            <a:pPr lvl="1">
              <a:defRPr/>
            </a:pPr>
            <a:fld id="{B7D98EED-01DC-4F7A-81CC-0C2386137B23}" type="slidenum">
              <a:rPr lang="en-US" smtClean="0"/>
              <a:pPr lvl="1">
                <a:defRPr/>
              </a:pPr>
              <a:t>32</a:t>
            </a:fld>
            <a:endParaRPr lang="en-US" dirty="0"/>
          </a:p>
        </p:txBody>
      </p:sp>
      <p:sp>
        <p:nvSpPr>
          <p:cNvPr id="53" name="Footer Placeholder 52"/>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a:lstStyle/>
          <a:p>
            <a:r>
              <a:rPr lang="en-US" sz="3600" dirty="0"/>
              <a:t>Summary: Synchronization and Patterns</a:t>
            </a:r>
            <a:endParaRPr lang="en-US" sz="2000" dirty="0"/>
          </a:p>
        </p:txBody>
      </p:sp>
      <p:sp>
        <p:nvSpPr>
          <p:cNvPr id="997379" name="Rectangle 3"/>
          <p:cNvSpPr>
            <a:spLocks noGrp="1" noChangeArrowheads="1"/>
          </p:cNvSpPr>
          <p:nvPr>
            <p:ph type="body" idx="1"/>
          </p:nvPr>
        </p:nvSpPr>
        <p:spPr>
          <a:xfrm>
            <a:off x="330200" y="1219200"/>
            <a:ext cx="8207375" cy="3276600"/>
          </a:xfrm>
        </p:spPr>
        <p:txBody>
          <a:bodyPr/>
          <a:lstStyle/>
          <a:p>
            <a:pPr>
              <a:lnSpc>
                <a:spcPct val="90000"/>
              </a:lnSpc>
            </a:pPr>
            <a:r>
              <a:rPr lang="en-US" sz="2400" dirty="0" err="1"/>
              <a:t>mutex</a:t>
            </a:r>
            <a:r>
              <a:rPr lang="en-US" sz="2400" dirty="0"/>
              <a:t> (mutual exclusion)</a:t>
            </a:r>
          </a:p>
          <a:p>
            <a:pPr lvl="1">
              <a:lnSpc>
                <a:spcPct val="90000"/>
              </a:lnSpc>
            </a:pPr>
            <a:r>
              <a:rPr lang="en-US" sz="2100" dirty="0">
                <a:solidFill>
                  <a:srgbClr val="000099"/>
                </a:solidFill>
              </a:rPr>
              <a:t>code locking  (monitors)</a:t>
            </a:r>
          </a:p>
          <a:p>
            <a:pPr lvl="1">
              <a:lnSpc>
                <a:spcPct val="90000"/>
              </a:lnSpc>
            </a:pPr>
            <a:r>
              <a:rPr lang="en-US" sz="2100" dirty="0">
                <a:solidFill>
                  <a:srgbClr val="000099"/>
                </a:solidFill>
              </a:rPr>
              <a:t>data locking</a:t>
            </a:r>
          </a:p>
          <a:p>
            <a:pPr>
              <a:lnSpc>
                <a:spcPct val="90000"/>
              </a:lnSpc>
            </a:pPr>
            <a:r>
              <a:rPr lang="en-US" sz="2400" dirty="0"/>
              <a:t>point to point</a:t>
            </a:r>
          </a:p>
          <a:p>
            <a:pPr lvl="1">
              <a:lnSpc>
                <a:spcPct val="90000"/>
              </a:lnSpc>
            </a:pPr>
            <a:r>
              <a:rPr lang="en-US" sz="2100" dirty="0">
                <a:solidFill>
                  <a:srgbClr val="000099"/>
                </a:solidFill>
              </a:rPr>
              <a:t>producer/consumer</a:t>
            </a:r>
          </a:p>
          <a:p>
            <a:pPr>
              <a:lnSpc>
                <a:spcPct val="90000"/>
              </a:lnSpc>
            </a:pPr>
            <a:r>
              <a:rPr lang="en-US" sz="2400" dirty="0"/>
              <a:t>rendezvous</a:t>
            </a:r>
          </a:p>
          <a:p>
            <a:pPr lvl="1">
              <a:lnSpc>
                <a:spcPct val="90000"/>
              </a:lnSpc>
            </a:pPr>
            <a:r>
              <a:rPr lang="en-US" sz="2100" dirty="0">
                <a:solidFill>
                  <a:srgbClr val="000099"/>
                </a:solidFill>
              </a:rPr>
              <a:t>bulk synchronous</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33</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Rectangle 2"/>
          <p:cNvSpPr>
            <a:spLocks noGrp="1" noChangeArrowheads="1"/>
          </p:cNvSpPr>
          <p:nvPr>
            <p:ph type="title"/>
          </p:nvPr>
        </p:nvSpPr>
        <p:spPr/>
        <p:txBody>
          <a:bodyPr/>
          <a:lstStyle/>
          <a:p>
            <a:pPr defTabSz="914400"/>
            <a:r>
              <a:rPr lang="en-US"/>
              <a:t>sub-Outline</a:t>
            </a:r>
          </a:p>
        </p:txBody>
      </p:sp>
      <p:sp>
        <p:nvSpPr>
          <p:cNvPr id="1006595" name="Rectangle 3"/>
          <p:cNvSpPr>
            <a:spLocks noGrp="1" noChangeArrowheads="1"/>
          </p:cNvSpPr>
          <p:nvPr>
            <p:ph type="body" sz="half" idx="1"/>
          </p:nvPr>
        </p:nvSpPr>
        <p:spPr>
          <a:xfrm>
            <a:off x="304800" y="1219200"/>
            <a:ext cx="8612188" cy="5257800"/>
          </a:xfrm>
        </p:spPr>
        <p:txBody>
          <a:bodyPr/>
          <a:lstStyle/>
          <a:p>
            <a:pPr marL="285750" indent="-285750" defTabSz="914400"/>
            <a:r>
              <a:rPr lang="en-US" sz="2500"/>
              <a:t>Shared Memory Model</a:t>
            </a:r>
          </a:p>
          <a:p>
            <a:pPr marL="685800" lvl="1" indent="-228600" defTabSz="914400"/>
            <a:r>
              <a:rPr lang="en-US" sz="2100">
                <a:solidFill>
                  <a:srgbClr val="000099"/>
                </a:solidFill>
              </a:rPr>
              <a:t>API-level Processes, Threads</a:t>
            </a:r>
          </a:p>
          <a:p>
            <a:pPr marL="685800" lvl="1" indent="-228600" defTabSz="914400"/>
            <a:r>
              <a:rPr lang="en-US" sz="2100">
                <a:solidFill>
                  <a:srgbClr val="000099"/>
                </a:solidFill>
              </a:rPr>
              <a:t>API-level Communication</a:t>
            </a:r>
          </a:p>
          <a:p>
            <a:pPr marL="685800" lvl="1" indent="-228600" defTabSz="914400"/>
            <a:r>
              <a:rPr lang="en-US" sz="2100">
                <a:solidFill>
                  <a:srgbClr val="000099"/>
                </a:solidFill>
              </a:rPr>
              <a:t>API-level Synchronization</a:t>
            </a:r>
          </a:p>
          <a:p>
            <a:pPr marL="285750" indent="-285750" defTabSz="914400"/>
            <a:r>
              <a:rPr lang="en-US" sz="2500"/>
              <a:t>Shared Memory Implementation</a:t>
            </a:r>
          </a:p>
          <a:p>
            <a:pPr marL="685800" lvl="1" indent="-228600" defTabSz="914400"/>
            <a:r>
              <a:rPr lang="en-US" sz="2100">
                <a:solidFill>
                  <a:srgbClr val="000099"/>
                </a:solidFill>
              </a:rPr>
              <a:t>Implementing Processes, Threads at ABI/ISA levels</a:t>
            </a:r>
          </a:p>
          <a:p>
            <a:pPr marL="685800" lvl="1" indent="-228600" defTabSz="914400"/>
            <a:r>
              <a:rPr lang="en-US" sz="2100">
                <a:solidFill>
                  <a:srgbClr val="000099"/>
                </a:solidFill>
              </a:rPr>
              <a:t>Implementing Communication at ABI/ISA levels</a:t>
            </a:r>
          </a:p>
          <a:p>
            <a:pPr marL="685800" lvl="1" indent="-228600" defTabSz="914400"/>
            <a:r>
              <a:rPr lang="en-US" sz="2100">
                <a:solidFill>
                  <a:srgbClr val="000099"/>
                </a:solidFill>
              </a:rPr>
              <a:t>Implementing Synchronization at ABI/ISA levels</a:t>
            </a:r>
          </a:p>
          <a:p>
            <a:pPr marL="285750" indent="-285750" defTabSz="914400">
              <a:buFont typeface="Wingdings" pitchFamily="2" charset="2"/>
              <a:buNone/>
            </a:pPr>
            <a:r>
              <a:rPr lang="en-US" sz="2500"/>
              <a:t>In order of decreasing complexity:</a:t>
            </a:r>
          </a:p>
          <a:p>
            <a:pPr marL="285750" indent="-285750" defTabSz="914400">
              <a:buFont typeface="Wingdings" pitchFamily="2" charset="2"/>
              <a:buNone/>
            </a:pPr>
            <a:r>
              <a:rPr lang="en-US" sz="2500">
                <a:solidFill>
                  <a:srgbClr val="000099"/>
                </a:solidFill>
              </a:rPr>
              <a:t>	</a:t>
            </a:r>
            <a:r>
              <a:rPr lang="en-US" sz="2100">
                <a:solidFill>
                  <a:srgbClr val="000099"/>
                </a:solidFill>
              </a:rPr>
              <a:t>synchronization, processes&amp;threads, communication</a:t>
            </a:r>
          </a:p>
          <a:p>
            <a:pPr marL="285750" indent="-285750" defTabSz="914400">
              <a:buFont typeface="Wingdings" pitchFamily="2" charset="2"/>
              <a:buNone/>
            </a:pPr>
            <a:endParaRPr lang="en-US" sz="2100">
              <a:solidFill>
                <a:srgbClr val="000099"/>
              </a:solidFill>
            </a:endParaRPr>
          </a:p>
          <a:p>
            <a:pPr marL="285750" indent="-285750" defTabSz="914400"/>
            <a:r>
              <a:rPr lang="en-US" sz="2500"/>
              <a:t>Repeat  the above for Message Passing</a:t>
            </a:r>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34</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2"/>
          <p:cNvSpPr>
            <a:spLocks noGrp="1" noChangeArrowheads="1"/>
          </p:cNvSpPr>
          <p:nvPr>
            <p:ph type="title"/>
          </p:nvPr>
        </p:nvSpPr>
        <p:spPr/>
        <p:txBody>
          <a:bodyPr/>
          <a:lstStyle/>
          <a:p>
            <a:pPr defTabSz="914400"/>
            <a:r>
              <a:rPr lang="en-US"/>
              <a:t>API Implementation</a:t>
            </a:r>
            <a:endParaRPr lang="en-US" i="1"/>
          </a:p>
        </p:txBody>
      </p:sp>
      <p:sp>
        <p:nvSpPr>
          <p:cNvPr id="952323" name="Rectangle 3"/>
          <p:cNvSpPr>
            <a:spLocks noGrp="1" noChangeArrowheads="1"/>
          </p:cNvSpPr>
          <p:nvPr>
            <p:ph type="body" sz="half" idx="1"/>
          </p:nvPr>
        </p:nvSpPr>
        <p:spPr>
          <a:xfrm>
            <a:off x="330200" y="1295400"/>
            <a:ext cx="5384800" cy="4114800"/>
          </a:xfrm>
        </p:spPr>
        <p:txBody>
          <a:bodyPr/>
          <a:lstStyle/>
          <a:p>
            <a:pPr marL="285750" indent="-285750" defTabSz="914400"/>
            <a:r>
              <a:rPr lang="en-US" sz="2100"/>
              <a:t>Implemented at ABI and ISA level</a:t>
            </a:r>
          </a:p>
          <a:p>
            <a:pPr marL="685800" lvl="1" indent="-228600" defTabSz="914400"/>
            <a:r>
              <a:rPr lang="en-US" sz="1900">
                <a:solidFill>
                  <a:srgbClr val="000099"/>
                </a:solidFill>
              </a:rPr>
              <a:t>OS calls</a:t>
            </a:r>
          </a:p>
          <a:p>
            <a:pPr marL="685800" lvl="1" indent="-228600" defTabSz="914400"/>
            <a:r>
              <a:rPr lang="en-US" sz="1900">
                <a:solidFill>
                  <a:srgbClr val="000099"/>
                </a:solidFill>
              </a:rPr>
              <a:t>Runtime software</a:t>
            </a:r>
          </a:p>
          <a:p>
            <a:pPr marL="685800" lvl="1" indent="-228600" defTabSz="914400"/>
            <a:r>
              <a:rPr lang="en-US" sz="1900">
                <a:solidFill>
                  <a:srgbClr val="000099"/>
                </a:solidFill>
              </a:rPr>
              <a:t>Special instructions</a:t>
            </a:r>
          </a:p>
        </p:txBody>
      </p:sp>
      <p:pic>
        <p:nvPicPr>
          <p:cNvPr id="952324" name="Picture 4" descr="Architectures"/>
          <p:cNvPicPr>
            <a:picLocks noGrp="1" noChangeAspect="1" noChangeArrowheads="1"/>
          </p:cNvPicPr>
          <p:nvPr>
            <p:ph sz="half" idx="2"/>
          </p:nvPr>
        </p:nvPicPr>
        <p:blipFill>
          <a:blip r:embed="rId2" cstate="print"/>
          <a:srcRect/>
          <a:stretch>
            <a:fillRect/>
          </a:stretch>
        </p:blipFill>
        <p:spPr>
          <a:xfrm>
            <a:off x="3048000" y="2438400"/>
            <a:ext cx="4532313" cy="3187700"/>
          </a:xfrm>
          <a:no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35</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p:nvPr>
        </p:nvSpPr>
        <p:spPr/>
        <p:txBody>
          <a:bodyPr/>
          <a:lstStyle/>
          <a:p>
            <a:pPr defTabSz="914400"/>
            <a:r>
              <a:rPr lang="en-US"/>
              <a:t>Processes and Threads</a:t>
            </a:r>
            <a:endParaRPr lang="en-US" i="1"/>
          </a:p>
        </p:txBody>
      </p:sp>
      <p:sp>
        <p:nvSpPr>
          <p:cNvPr id="1008643" name="Rectangle 3"/>
          <p:cNvSpPr>
            <a:spLocks noGrp="1" noChangeArrowheads="1"/>
          </p:cNvSpPr>
          <p:nvPr>
            <p:ph type="body" sz="half" idx="1"/>
          </p:nvPr>
        </p:nvSpPr>
        <p:spPr>
          <a:xfrm>
            <a:off x="330200" y="1295400"/>
            <a:ext cx="5384800" cy="4114800"/>
          </a:xfrm>
        </p:spPr>
        <p:txBody>
          <a:bodyPr/>
          <a:lstStyle/>
          <a:p>
            <a:pPr marL="285750" indent="-285750" defTabSz="914400"/>
            <a:r>
              <a:rPr lang="en-US" sz="2100"/>
              <a:t>Three models</a:t>
            </a:r>
          </a:p>
          <a:p>
            <a:pPr marL="685800" lvl="1" indent="-228600" defTabSz="914400"/>
            <a:r>
              <a:rPr lang="en-US" sz="1900">
                <a:solidFill>
                  <a:srgbClr val="000099"/>
                </a:solidFill>
              </a:rPr>
              <a:t>OS processes</a:t>
            </a:r>
          </a:p>
          <a:p>
            <a:pPr marL="685800" lvl="1" indent="-228600" defTabSz="914400"/>
            <a:r>
              <a:rPr lang="en-US" sz="1900">
                <a:solidFill>
                  <a:srgbClr val="000099"/>
                </a:solidFill>
              </a:rPr>
              <a:t>OS threads</a:t>
            </a:r>
          </a:p>
          <a:p>
            <a:pPr marL="685800" lvl="1" indent="-228600" defTabSz="914400"/>
            <a:r>
              <a:rPr lang="en-US" sz="1900">
                <a:solidFill>
                  <a:srgbClr val="000099"/>
                </a:solidFill>
              </a:rPr>
              <a:t>User threads</a:t>
            </a:r>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36</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p:txBody>
          <a:bodyPr/>
          <a:lstStyle/>
          <a:p>
            <a:pPr defTabSz="914400"/>
            <a:r>
              <a:rPr lang="en-US"/>
              <a:t>OS Processes</a:t>
            </a:r>
            <a:endParaRPr lang="en-US" i="1"/>
          </a:p>
        </p:txBody>
      </p:sp>
      <p:sp>
        <p:nvSpPr>
          <p:cNvPr id="1009667" name="Rectangle 3"/>
          <p:cNvSpPr>
            <a:spLocks noGrp="1" noChangeArrowheads="1"/>
          </p:cNvSpPr>
          <p:nvPr>
            <p:ph type="body" sz="half" idx="1"/>
          </p:nvPr>
        </p:nvSpPr>
        <p:spPr>
          <a:xfrm>
            <a:off x="330200" y="1295400"/>
            <a:ext cx="7289800" cy="4114800"/>
          </a:xfrm>
        </p:spPr>
        <p:txBody>
          <a:bodyPr/>
          <a:lstStyle/>
          <a:p>
            <a:pPr marL="285750" indent="-285750" defTabSz="914400"/>
            <a:r>
              <a:rPr lang="en-US" sz="2100" dirty="0"/>
              <a:t>Thread == Process</a:t>
            </a:r>
          </a:p>
          <a:p>
            <a:pPr marL="285750" indent="-285750" defTabSz="914400"/>
            <a:r>
              <a:rPr lang="en-US" sz="2100" dirty="0"/>
              <a:t>Use OS fork to create processes</a:t>
            </a:r>
          </a:p>
          <a:p>
            <a:pPr marL="285750" indent="-285750" defTabSz="914400"/>
            <a:r>
              <a:rPr lang="en-US" sz="2100" dirty="0"/>
              <a:t>Use OS calls to set up shared address </a:t>
            </a:r>
            <a:r>
              <a:rPr lang="en-US" sz="2100" dirty="0" smtClean="0"/>
              <a:t>space (e.g. </a:t>
            </a:r>
            <a:r>
              <a:rPr lang="en-US" sz="2100" dirty="0" err="1" smtClean="0"/>
              <a:t>shmget</a:t>
            </a:r>
            <a:r>
              <a:rPr lang="en-US" sz="2100" dirty="0" smtClean="0"/>
              <a:t>)</a:t>
            </a:r>
            <a:endParaRPr lang="en-US" sz="2100" dirty="0"/>
          </a:p>
          <a:p>
            <a:pPr marL="285750" indent="-285750" defTabSz="914400"/>
            <a:r>
              <a:rPr lang="en-US" sz="2100" dirty="0"/>
              <a:t>OS manages processes (and threads) via run queue</a:t>
            </a:r>
          </a:p>
          <a:p>
            <a:pPr marL="285750" indent="-285750" defTabSz="914400"/>
            <a:r>
              <a:rPr lang="en-US" sz="2100" dirty="0"/>
              <a:t>Heavyweight thread switches</a:t>
            </a:r>
          </a:p>
          <a:p>
            <a:pPr marL="685800" lvl="1" indent="-228600" defTabSz="914400"/>
            <a:r>
              <a:rPr lang="en-US" sz="1900" dirty="0">
                <a:solidFill>
                  <a:srgbClr val="000099"/>
                </a:solidFill>
              </a:rPr>
              <a:t>OS call followed by:</a:t>
            </a:r>
          </a:p>
          <a:p>
            <a:pPr marL="685800" lvl="1" indent="-228600" defTabSz="914400"/>
            <a:r>
              <a:rPr lang="en-US" sz="1900" dirty="0">
                <a:solidFill>
                  <a:srgbClr val="000099"/>
                </a:solidFill>
              </a:rPr>
              <a:t>Switch address mappings</a:t>
            </a:r>
          </a:p>
          <a:p>
            <a:pPr marL="685800" lvl="1" indent="-228600" defTabSz="914400"/>
            <a:r>
              <a:rPr lang="en-US" sz="1900" dirty="0">
                <a:solidFill>
                  <a:srgbClr val="000099"/>
                </a:solidFill>
              </a:rPr>
              <a:t>Switch process-related tables</a:t>
            </a:r>
          </a:p>
          <a:p>
            <a:pPr marL="685800" lvl="1" indent="-228600" defTabSz="914400"/>
            <a:r>
              <a:rPr lang="en-US" sz="1900" dirty="0">
                <a:solidFill>
                  <a:srgbClr val="000099"/>
                </a:solidFill>
              </a:rPr>
              <a:t>Full register switch</a:t>
            </a:r>
          </a:p>
          <a:p>
            <a:pPr marL="285750" indent="-285750" defTabSz="914400"/>
            <a:r>
              <a:rPr lang="en-US" sz="2100" dirty="0"/>
              <a:t>Advantage</a:t>
            </a:r>
          </a:p>
          <a:p>
            <a:pPr marL="685800" lvl="1" indent="-228600" defTabSz="914400"/>
            <a:r>
              <a:rPr lang="en-US" sz="1900" dirty="0">
                <a:solidFill>
                  <a:srgbClr val="000099"/>
                </a:solidFill>
              </a:rPr>
              <a:t>Threads have protected private memory</a:t>
            </a:r>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37</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p:txBody>
          <a:bodyPr/>
          <a:lstStyle/>
          <a:p>
            <a:pPr defTabSz="914400"/>
            <a:r>
              <a:rPr lang="en-US"/>
              <a:t>OS  (Kernel) Threads</a:t>
            </a:r>
            <a:endParaRPr lang="en-US" i="1"/>
          </a:p>
        </p:txBody>
      </p:sp>
      <p:sp>
        <p:nvSpPr>
          <p:cNvPr id="1010691" name="Rectangle 3"/>
          <p:cNvSpPr>
            <a:spLocks noGrp="1" noChangeArrowheads="1"/>
          </p:cNvSpPr>
          <p:nvPr>
            <p:ph type="body" sz="half" idx="1"/>
          </p:nvPr>
        </p:nvSpPr>
        <p:spPr>
          <a:xfrm>
            <a:off x="330200" y="1295400"/>
            <a:ext cx="7289800" cy="4114800"/>
          </a:xfrm>
        </p:spPr>
        <p:txBody>
          <a:bodyPr/>
          <a:lstStyle/>
          <a:p>
            <a:pPr marL="285750" indent="-285750" defTabSz="914400"/>
            <a:r>
              <a:rPr lang="en-US" sz="2100" dirty="0"/>
              <a:t>API </a:t>
            </a:r>
            <a:r>
              <a:rPr lang="en-US" sz="2100" dirty="0" err="1"/>
              <a:t>pthread_create</a:t>
            </a:r>
            <a:r>
              <a:rPr lang="en-US" sz="2100" dirty="0"/>
              <a:t>()  maps to Linux clone()</a:t>
            </a:r>
          </a:p>
          <a:p>
            <a:pPr marL="685800" lvl="1" indent="-228600" defTabSz="914400"/>
            <a:r>
              <a:rPr lang="en-US" sz="1900" dirty="0">
                <a:solidFill>
                  <a:srgbClr val="000099"/>
                </a:solidFill>
              </a:rPr>
              <a:t>Allows multiple threads sharing memory address space</a:t>
            </a:r>
          </a:p>
          <a:p>
            <a:pPr marL="285750" indent="-285750" defTabSz="914400"/>
            <a:r>
              <a:rPr lang="en-US" sz="2100" dirty="0"/>
              <a:t>OS manages threads via run queue</a:t>
            </a:r>
          </a:p>
          <a:p>
            <a:pPr marL="285750" indent="-285750" defTabSz="914400"/>
            <a:r>
              <a:rPr lang="en-US" sz="2100" dirty="0"/>
              <a:t>Lighter weight thread switch</a:t>
            </a:r>
          </a:p>
          <a:p>
            <a:pPr marL="685800" lvl="1" indent="-228600" defTabSz="914400"/>
            <a:r>
              <a:rPr lang="en-US" sz="1900" dirty="0">
                <a:solidFill>
                  <a:srgbClr val="000099"/>
                </a:solidFill>
              </a:rPr>
              <a:t>Still requires OS call</a:t>
            </a:r>
          </a:p>
          <a:p>
            <a:pPr marL="685800" lvl="1" indent="-228600" defTabSz="914400"/>
            <a:r>
              <a:rPr lang="en-US" sz="1900" dirty="0" smtClean="0">
                <a:solidFill>
                  <a:srgbClr val="000099"/>
                </a:solidFill>
              </a:rPr>
              <a:t>No need to switch address mappings</a:t>
            </a:r>
          </a:p>
          <a:p>
            <a:pPr marL="685800" lvl="1" indent="-228600" defTabSz="914400"/>
            <a:r>
              <a:rPr lang="en-US" sz="1900" dirty="0" smtClean="0">
                <a:solidFill>
                  <a:srgbClr val="000099"/>
                </a:solidFill>
              </a:rPr>
              <a:t>OS </a:t>
            </a:r>
            <a:r>
              <a:rPr lang="en-US" sz="1900" dirty="0">
                <a:solidFill>
                  <a:srgbClr val="000099"/>
                </a:solidFill>
              </a:rPr>
              <a:t>switches architected register state and stack pointer</a:t>
            </a:r>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38</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4" name="Rectangle 2"/>
          <p:cNvSpPr>
            <a:spLocks noGrp="1" noChangeArrowheads="1"/>
          </p:cNvSpPr>
          <p:nvPr>
            <p:ph type="title"/>
          </p:nvPr>
        </p:nvSpPr>
        <p:spPr/>
        <p:txBody>
          <a:bodyPr/>
          <a:lstStyle/>
          <a:p>
            <a:pPr defTabSz="914400"/>
            <a:r>
              <a:rPr lang="en-US"/>
              <a:t>User Threads</a:t>
            </a:r>
            <a:endParaRPr lang="en-US" i="1"/>
          </a:p>
        </p:txBody>
      </p:sp>
      <p:sp>
        <p:nvSpPr>
          <p:cNvPr id="1011715" name="Rectangle 3"/>
          <p:cNvSpPr>
            <a:spLocks noGrp="1" noChangeArrowheads="1"/>
          </p:cNvSpPr>
          <p:nvPr>
            <p:ph type="body" sz="half" idx="1"/>
          </p:nvPr>
        </p:nvSpPr>
        <p:spPr>
          <a:xfrm>
            <a:off x="304800" y="1143000"/>
            <a:ext cx="8458200" cy="4114800"/>
          </a:xfrm>
        </p:spPr>
        <p:txBody>
          <a:bodyPr/>
          <a:lstStyle/>
          <a:p>
            <a:pPr marL="285750" indent="-285750" defTabSz="914400"/>
            <a:r>
              <a:rPr lang="en-US" sz="2100"/>
              <a:t>If memory mapping doesn’t change, why involve OS at all?</a:t>
            </a:r>
          </a:p>
          <a:p>
            <a:pPr marL="285750" indent="-285750" defTabSz="914400"/>
            <a:r>
              <a:rPr lang="en-US" sz="2100"/>
              <a:t>Runtime creates threads simply by allocating stack space</a:t>
            </a:r>
          </a:p>
          <a:p>
            <a:pPr marL="285750" indent="-285750" defTabSz="914400"/>
            <a:r>
              <a:rPr lang="en-US" sz="2100"/>
              <a:t>Runtime switches threads via user level instructions</a:t>
            </a:r>
          </a:p>
          <a:p>
            <a:pPr marL="685800" lvl="1" indent="-228600" defTabSz="914400"/>
            <a:r>
              <a:rPr lang="en-US" sz="1900">
                <a:solidFill>
                  <a:srgbClr val="000099"/>
                </a:solidFill>
              </a:rPr>
              <a:t>thread switch via jumps</a:t>
            </a:r>
          </a:p>
        </p:txBody>
      </p:sp>
      <p:pic>
        <p:nvPicPr>
          <p:cNvPr id="1011716" name="Picture 4" descr="Process"/>
          <p:cNvPicPr>
            <a:picLocks noGrp="1" noChangeAspect="1" noChangeArrowheads="1"/>
          </p:cNvPicPr>
          <p:nvPr>
            <p:ph sz="half" idx="2"/>
          </p:nvPr>
        </p:nvPicPr>
        <p:blipFill>
          <a:blip r:embed="rId2" cstate="print"/>
          <a:srcRect/>
          <a:stretch>
            <a:fillRect/>
          </a:stretch>
        </p:blipFill>
        <p:spPr>
          <a:xfrm>
            <a:off x="3455988" y="2286000"/>
            <a:ext cx="5486400" cy="4094163"/>
          </a:xfrm>
          <a:no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39</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944562"/>
          </a:xfrm>
        </p:spPr>
        <p:txBody>
          <a:bodyPr/>
          <a:lstStyle/>
          <a:p>
            <a:r>
              <a:rPr lang="en-US" dirty="0" smtClean="0"/>
              <a:t>Finding Parallelism</a:t>
            </a:r>
          </a:p>
        </p:txBody>
      </p:sp>
      <p:sp>
        <p:nvSpPr>
          <p:cNvPr id="27651" name="Content Placeholder 2"/>
          <p:cNvSpPr>
            <a:spLocks noGrp="1"/>
          </p:cNvSpPr>
          <p:nvPr>
            <p:ph idx="1"/>
          </p:nvPr>
        </p:nvSpPr>
        <p:spPr>
          <a:xfrm>
            <a:off x="457200" y="1066800"/>
            <a:ext cx="8229600" cy="5059363"/>
          </a:xfrm>
        </p:spPr>
        <p:txBody>
          <a:bodyPr/>
          <a:lstStyle/>
          <a:p>
            <a:pPr marL="571500" indent="-514350">
              <a:buFont typeface="Tahoma" pitchFamily="34" charset="0"/>
              <a:buAutoNum type="arabicPeriod"/>
            </a:pPr>
            <a:r>
              <a:rPr lang="en-US" dirty="0" smtClean="0"/>
              <a:t>Functional parallelism</a:t>
            </a:r>
          </a:p>
          <a:p>
            <a:pPr marL="971550" lvl="1" indent="-514350"/>
            <a:r>
              <a:rPr lang="en-US" dirty="0" smtClean="0"/>
              <a:t>Car: {engine, brakes, entertain, </a:t>
            </a:r>
            <a:r>
              <a:rPr lang="en-US" dirty="0" err="1" smtClean="0"/>
              <a:t>nav</a:t>
            </a:r>
            <a:r>
              <a:rPr lang="en-US" dirty="0" smtClean="0"/>
              <a:t>, …}</a:t>
            </a:r>
          </a:p>
          <a:p>
            <a:pPr marL="971550" lvl="1" indent="-514350"/>
            <a:r>
              <a:rPr lang="en-US" dirty="0" smtClean="0"/>
              <a:t>Game: {physics, logic, UI, render, …}</a:t>
            </a:r>
          </a:p>
          <a:p>
            <a:pPr marL="971550" lvl="1" indent="-514350"/>
            <a:r>
              <a:rPr lang="en-US" dirty="0" smtClean="0"/>
              <a:t>Signal processing: {transform, filter, scaling, …}</a:t>
            </a:r>
          </a:p>
          <a:p>
            <a:pPr marL="571500" indent="-514350">
              <a:buFont typeface="Tahoma" pitchFamily="34" charset="0"/>
              <a:buAutoNum type="arabicPeriod"/>
            </a:pPr>
            <a:r>
              <a:rPr lang="en-US" dirty="0" smtClean="0"/>
              <a:t>Automatic extraction</a:t>
            </a:r>
          </a:p>
          <a:p>
            <a:pPr marL="971550" lvl="1" indent="-514350"/>
            <a:r>
              <a:rPr lang="en-US" dirty="0" smtClean="0"/>
              <a:t>Decompose serial programs</a:t>
            </a:r>
          </a:p>
          <a:p>
            <a:pPr marL="571500" indent="-514350">
              <a:buFont typeface="Tahoma" pitchFamily="34" charset="0"/>
              <a:buAutoNum type="arabicPeriod"/>
            </a:pPr>
            <a:r>
              <a:rPr lang="en-US" dirty="0" smtClean="0"/>
              <a:t>Data parallelism </a:t>
            </a:r>
          </a:p>
          <a:p>
            <a:pPr marL="971550" lvl="1" indent="-514350"/>
            <a:r>
              <a:rPr lang="en-US" dirty="0" smtClean="0"/>
              <a:t>Vector, matrix, db table, pixels, …</a:t>
            </a:r>
          </a:p>
          <a:p>
            <a:pPr marL="571500" indent="-514350">
              <a:buFont typeface="Tahoma" pitchFamily="34" charset="0"/>
              <a:buAutoNum type="arabicPeriod"/>
            </a:pPr>
            <a:r>
              <a:rPr lang="en-US" dirty="0" smtClean="0"/>
              <a:t>Request parallelism</a:t>
            </a:r>
          </a:p>
          <a:p>
            <a:pPr marL="971550" lvl="1" indent="-514350"/>
            <a:r>
              <a:rPr lang="en-US" dirty="0" smtClean="0"/>
              <a:t>Web, shared database, telephony, …</a:t>
            </a:r>
          </a:p>
          <a:p>
            <a:pPr marL="571500" indent="-514350"/>
            <a:endParaRPr lang="en-US" dirty="0" smtClean="0"/>
          </a:p>
        </p:txBody>
      </p:sp>
      <p:sp>
        <p:nvSpPr>
          <p:cNvPr id="8" name="Slide Number Placeholder 7"/>
          <p:cNvSpPr>
            <a:spLocks noGrp="1"/>
          </p:cNvSpPr>
          <p:nvPr>
            <p:ph type="sldNum" sz="quarter" idx="12"/>
          </p:nvPr>
        </p:nvSpPr>
        <p:spPr/>
        <p:txBody>
          <a:bodyPr/>
          <a:lstStyle/>
          <a:p>
            <a:pPr lvl="1">
              <a:defRPr/>
            </a:pPr>
            <a:fld id="{B7D98EED-01DC-4F7A-81CC-0C2386137B23}" type="slidenum">
              <a:rPr lang="en-US" smtClean="0"/>
              <a:pPr lvl="1">
                <a:defRPr/>
              </a:pPr>
              <a:t>4</a:t>
            </a:fld>
            <a:endParaRPr lang="en-US" dirty="0"/>
          </a:p>
        </p:txBody>
      </p:sp>
      <p:sp>
        <p:nvSpPr>
          <p:cNvPr id="9" name="Footer Placeholder 8"/>
          <p:cNvSpPr>
            <a:spLocks noGrp="1"/>
          </p:cNvSpPr>
          <p:nvPr>
            <p:ph type="ftr" sz="quarter" idx="11"/>
          </p:nvPr>
        </p:nvSpPr>
        <p:spPr/>
        <p:txBody>
          <a:bodyPr/>
          <a:lstStyle/>
          <a:p>
            <a:pPr>
              <a:defRPr/>
            </a:pPr>
            <a:r>
              <a:rPr lang="en-US" smtClean="0"/>
              <a:t>Mikko Lipasti-University of Wisconsin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Rectangle 2"/>
          <p:cNvSpPr>
            <a:spLocks noGrp="1" noChangeArrowheads="1"/>
          </p:cNvSpPr>
          <p:nvPr>
            <p:ph type="title"/>
          </p:nvPr>
        </p:nvSpPr>
        <p:spPr/>
        <p:txBody>
          <a:bodyPr/>
          <a:lstStyle/>
          <a:p>
            <a:pPr defTabSz="914400"/>
            <a:r>
              <a:rPr lang="en-US"/>
              <a:t>Implementing User Threads</a:t>
            </a:r>
            <a:endParaRPr lang="en-US" i="1"/>
          </a:p>
        </p:txBody>
      </p:sp>
      <p:sp>
        <p:nvSpPr>
          <p:cNvPr id="1012739" name="Rectangle 3"/>
          <p:cNvSpPr>
            <a:spLocks noGrp="1" noChangeArrowheads="1"/>
          </p:cNvSpPr>
          <p:nvPr>
            <p:ph type="body" sz="half" idx="1"/>
          </p:nvPr>
        </p:nvSpPr>
        <p:spPr>
          <a:xfrm>
            <a:off x="304800" y="1143000"/>
            <a:ext cx="8458200" cy="4114800"/>
          </a:xfrm>
        </p:spPr>
        <p:txBody>
          <a:bodyPr/>
          <a:lstStyle/>
          <a:p>
            <a:pPr marL="285750" indent="-285750" defTabSz="914400"/>
            <a:r>
              <a:rPr lang="en-US" sz="2100"/>
              <a:t>Multiple kernel threads needed to get control of multiple hardware processors</a:t>
            </a:r>
          </a:p>
          <a:p>
            <a:pPr marL="285750" indent="-285750" defTabSz="914400"/>
            <a:r>
              <a:rPr lang="en-US" sz="2100"/>
              <a:t>Create kernel threads (OS schedules)</a:t>
            </a:r>
          </a:p>
          <a:p>
            <a:pPr marL="285750" indent="-285750" defTabSz="914400"/>
            <a:r>
              <a:rPr lang="en-US" sz="2100"/>
              <a:t>Create user threads that runtime schedules onto kernel threads</a:t>
            </a:r>
          </a:p>
        </p:txBody>
      </p:sp>
      <p:pic>
        <p:nvPicPr>
          <p:cNvPr id="1012742" name="Picture 6" descr="Schedulers"/>
          <p:cNvPicPr>
            <a:picLocks noGrp="1" noChangeAspect="1" noChangeArrowheads="1"/>
          </p:cNvPicPr>
          <p:nvPr>
            <p:ph sz="half" idx="2"/>
          </p:nvPr>
        </p:nvPicPr>
        <p:blipFill>
          <a:blip r:embed="rId2" cstate="print"/>
          <a:srcRect/>
          <a:stretch>
            <a:fillRect/>
          </a:stretch>
        </p:blipFill>
        <p:spPr>
          <a:xfrm>
            <a:off x="2514600" y="2743200"/>
            <a:ext cx="4648200" cy="3325813"/>
          </a:xfrm>
          <a:no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40</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62" name="Rectangle 2"/>
          <p:cNvSpPr>
            <a:spLocks noGrp="1" noChangeArrowheads="1"/>
          </p:cNvSpPr>
          <p:nvPr>
            <p:ph type="title"/>
          </p:nvPr>
        </p:nvSpPr>
        <p:spPr/>
        <p:txBody>
          <a:bodyPr/>
          <a:lstStyle/>
          <a:p>
            <a:pPr defTabSz="914400"/>
            <a:r>
              <a:rPr lang="en-US"/>
              <a:t>Implementing User Threads</a:t>
            </a:r>
            <a:endParaRPr lang="en-US" i="1"/>
          </a:p>
        </p:txBody>
      </p:sp>
      <p:pic>
        <p:nvPicPr>
          <p:cNvPr id="1013764" name="Picture 4" descr="Schedulers"/>
          <p:cNvPicPr>
            <a:picLocks noGrp="1" noChangeAspect="1" noChangeArrowheads="1"/>
          </p:cNvPicPr>
          <p:nvPr>
            <p:ph sz="half" idx="2"/>
          </p:nvPr>
        </p:nvPicPr>
        <p:blipFill>
          <a:blip r:embed="rId2" cstate="print"/>
          <a:srcRect/>
          <a:stretch>
            <a:fillRect/>
          </a:stretch>
        </p:blipFill>
        <p:spPr>
          <a:xfrm>
            <a:off x="1143000" y="1358900"/>
            <a:ext cx="6934200" cy="4960938"/>
          </a:xfrm>
          <a:noFill/>
          <a:ln/>
        </p:spPr>
      </p:pic>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41</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5810" name="Rectangle 2"/>
          <p:cNvSpPr>
            <a:spLocks noGrp="1" noChangeArrowheads="1"/>
          </p:cNvSpPr>
          <p:nvPr>
            <p:ph type="title"/>
          </p:nvPr>
        </p:nvSpPr>
        <p:spPr/>
        <p:txBody>
          <a:bodyPr/>
          <a:lstStyle/>
          <a:p>
            <a:pPr defTabSz="914400"/>
            <a:r>
              <a:rPr lang="en-US"/>
              <a:t>Communication</a:t>
            </a:r>
          </a:p>
        </p:txBody>
      </p:sp>
      <p:sp>
        <p:nvSpPr>
          <p:cNvPr id="1015811" name="Rectangle 3"/>
          <p:cNvSpPr>
            <a:spLocks noGrp="1" noChangeArrowheads="1"/>
          </p:cNvSpPr>
          <p:nvPr>
            <p:ph type="body" sz="half" idx="1"/>
          </p:nvPr>
        </p:nvSpPr>
        <p:spPr>
          <a:xfrm>
            <a:off x="304800" y="1219200"/>
            <a:ext cx="8612188" cy="5257800"/>
          </a:xfrm>
        </p:spPr>
        <p:txBody>
          <a:bodyPr/>
          <a:lstStyle/>
          <a:p>
            <a:pPr marL="285750" indent="-285750" defTabSz="914400"/>
            <a:r>
              <a:rPr lang="en-US" sz="2500" i="1"/>
              <a:t>Easy</a:t>
            </a:r>
            <a:r>
              <a:rPr lang="en-US" sz="2500"/>
              <a:t> </a:t>
            </a:r>
          </a:p>
          <a:p>
            <a:pPr marL="285750" indent="-285750" defTabSz="914400">
              <a:buFont typeface="Wingdings" pitchFamily="2" charset="2"/>
              <a:buNone/>
            </a:pPr>
            <a:r>
              <a:rPr lang="en-US" sz="2500"/>
              <a:t>	Just map high level access to variables to ISA level loads and stores</a:t>
            </a:r>
          </a:p>
          <a:p>
            <a:pPr marL="285750" indent="-285750" defTabSz="914400"/>
            <a:r>
              <a:rPr lang="en-US" sz="2500" i="1"/>
              <a:t>Except for</a:t>
            </a:r>
          </a:p>
          <a:p>
            <a:pPr marL="285750" indent="-285750" defTabSz="914400">
              <a:buFont typeface="Wingdings" pitchFamily="2" charset="2"/>
              <a:buNone/>
            </a:pPr>
            <a:r>
              <a:rPr lang="en-US" sz="2500" i="1"/>
              <a:t>	</a:t>
            </a:r>
            <a:r>
              <a:rPr lang="en-US" sz="2500"/>
              <a:t>Ordering of memory accesses -- later</a:t>
            </a:r>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42</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34" name="Rectangle 2"/>
          <p:cNvSpPr>
            <a:spLocks noGrp="1" noChangeArrowheads="1"/>
          </p:cNvSpPr>
          <p:nvPr>
            <p:ph type="title"/>
          </p:nvPr>
        </p:nvSpPr>
        <p:spPr/>
        <p:txBody>
          <a:bodyPr/>
          <a:lstStyle/>
          <a:p>
            <a:pPr defTabSz="914400"/>
            <a:r>
              <a:rPr lang="en-US"/>
              <a:t>Synchronization</a:t>
            </a:r>
          </a:p>
        </p:txBody>
      </p:sp>
      <p:sp>
        <p:nvSpPr>
          <p:cNvPr id="1016835" name="Rectangle 3"/>
          <p:cNvSpPr>
            <a:spLocks noGrp="1" noChangeArrowheads="1"/>
          </p:cNvSpPr>
          <p:nvPr>
            <p:ph type="body" sz="half" idx="1"/>
          </p:nvPr>
        </p:nvSpPr>
        <p:spPr>
          <a:xfrm>
            <a:off x="304800" y="1219200"/>
            <a:ext cx="8612188" cy="5257800"/>
          </a:xfrm>
        </p:spPr>
        <p:txBody>
          <a:bodyPr/>
          <a:lstStyle/>
          <a:p>
            <a:pPr marL="285750" indent="-285750" defTabSz="914400"/>
            <a:r>
              <a:rPr lang="en-US" sz="2500"/>
              <a:t>Implement locks and rendezvous (barriers)</a:t>
            </a:r>
          </a:p>
          <a:p>
            <a:pPr marL="285750" indent="-285750" defTabSz="914400"/>
            <a:r>
              <a:rPr lang="en-US" sz="2500"/>
              <a:t>Use loads and stores to implement lock: </a:t>
            </a:r>
          </a:p>
          <a:p>
            <a:pPr marL="285750" indent="-285750" defTabSz="914400">
              <a:buFont typeface="Wingdings" pitchFamily="2" charset="2"/>
              <a:buNone/>
            </a:pPr>
            <a:r>
              <a:rPr lang="en-US" sz="2500"/>
              <a:t>	</a:t>
            </a:r>
          </a:p>
        </p:txBody>
      </p:sp>
      <p:sp>
        <p:nvSpPr>
          <p:cNvPr id="1016836" name="Text Box 4"/>
          <p:cNvSpPr txBox="1">
            <a:spLocks noChangeArrowheads="1"/>
          </p:cNvSpPr>
          <p:nvPr/>
        </p:nvSpPr>
        <p:spPr bwMode="auto">
          <a:xfrm>
            <a:off x="533400" y="2286000"/>
            <a:ext cx="8229600" cy="3139321"/>
          </a:xfrm>
          <a:prstGeom prst="rect">
            <a:avLst/>
          </a:prstGeom>
          <a:noFill/>
          <a:ln w="9525">
            <a:noFill/>
            <a:miter lim="800000"/>
            <a:headEnd/>
            <a:tailEnd/>
          </a:ln>
          <a:effectLst/>
        </p:spPr>
        <p:txBody>
          <a:bodyPr>
            <a:spAutoFit/>
          </a:bodyPr>
          <a:lstStyle/>
          <a:p>
            <a:pPr lvl="1"/>
            <a:r>
              <a:rPr lang="en-US" sz="1800" b="1" dirty="0"/>
              <a:t>	&lt;thread 0&gt;			&lt;thread 1&gt;</a:t>
            </a:r>
          </a:p>
          <a:p>
            <a:pPr lvl="1"/>
            <a:r>
              <a:rPr lang="en-US" sz="1800" b="1" dirty="0">
                <a:solidFill>
                  <a:srgbClr val="000099"/>
                </a:solidFill>
                <a:latin typeface="Courier New" pitchFamily="49" charset="0"/>
              </a:rPr>
              <a:t>	 	.				.				.				.</a:t>
            </a:r>
          </a:p>
          <a:p>
            <a:pPr lvl="1"/>
            <a:r>
              <a:rPr lang="en-US" sz="1600" b="1" dirty="0" smtClean="0">
                <a:solidFill>
                  <a:srgbClr val="000099"/>
                </a:solidFill>
                <a:latin typeface="Courier New" pitchFamily="49" charset="0"/>
              </a:rPr>
              <a:t>LAB1:	Load </a:t>
            </a:r>
            <a:r>
              <a:rPr lang="en-US" sz="1600" b="1" dirty="0">
                <a:solidFill>
                  <a:srgbClr val="000099"/>
                </a:solidFill>
                <a:latin typeface="Courier New" pitchFamily="49" charset="0"/>
              </a:rPr>
              <a:t>R1, Lock		LAB2:	Load R1, Lock</a:t>
            </a:r>
          </a:p>
          <a:p>
            <a:pPr lvl="1"/>
            <a:r>
              <a:rPr lang="en-US" sz="1600" b="1" dirty="0">
                <a:solidFill>
                  <a:srgbClr val="000099"/>
                </a:solidFill>
                <a:latin typeface="Courier New" pitchFamily="49" charset="0"/>
              </a:rPr>
              <a:t>	</a:t>
            </a:r>
            <a:r>
              <a:rPr lang="en-US" sz="1600" b="1" dirty="0" smtClean="0">
                <a:solidFill>
                  <a:srgbClr val="000099"/>
                </a:solidFill>
                <a:latin typeface="Courier New" pitchFamily="49" charset="0"/>
              </a:rPr>
              <a:t>	Branch </a:t>
            </a:r>
            <a:r>
              <a:rPr lang="en-US" sz="1600" b="1" dirty="0">
                <a:solidFill>
                  <a:srgbClr val="000099"/>
                </a:solidFill>
                <a:latin typeface="Courier New" pitchFamily="49" charset="0"/>
              </a:rPr>
              <a:t>LAB1 if R1==1 	</a:t>
            </a:r>
            <a:r>
              <a:rPr lang="en-US" sz="1600" b="1" dirty="0" smtClean="0">
                <a:solidFill>
                  <a:srgbClr val="000099"/>
                </a:solidFill>
                <a:latin typeface="Courier New" pitchFamily="49" charset="0"/>
              </a:rPr>
              <a:t>	Branch </a:t>
            </a:r>
            <a:r>
              <a:rPr lang="en-US" sz="1600" b="1" dirty="0">
                <a:solidFill>
                  <a:srgbClr val="000099"/>
                </a:solidFill>
                <a:latin typeface="Courier New" pitchFamily="49" charset="0"/>
              </a:rPr>
              <a:t>LAB2 if R1==1</a:t>
            </a:r>
          </a:p>
          <a:p>
            <a:pPr lvl="1"/>
            <a:r>
              <a:rPr lang="en-US" sz="1600" b="1" dirty="0">
                <a:solidFill>
                  <a:srgbClr val="000099"/>
                </a:solidFill>
                <a:latin typeface="Courier New" pitchFamily="49" charset="0"/>
              </a:rPr>
              <a:t>	</a:t>
            </a:r>
            <a:r>
              <a:rPr lang="en-US" sz="1600" b="1" dirty="0" smtClean="0">
                <a:solidFill>
                  <a:srgbClr val="000099"/>
                </a:solidFill>
                <a:latin typeface="Courier New" pitchFamily="49" charset="0"/>
              </a:rPr>
              <a:t>	</a:t>
            </a:r>
            <a:r>
              <a:rPr lang="pt-BR" sz="1600" b="1" dirty="0" smtClean="0">
                <a:solidFill>
                  <a:srgbClr val="000099"/>
                </a:solidFill>
                <a:latin typeface="Courier New" pitchFamily="49" charset="0"/>
              </a:rPr>
              <a:t>Ldi R1</a:t>
            </a:r>
            <a:r>
              <a:rPr lang="pt-BR" sz="1600" b="1" dirty="0">
                <a:solidFill>
                  <a:srgbClr val="000099"/>
                </a:solidFill>
                <a:latin typeface="Courier New" pitchFamily="49" charset="0"/>
              </a:rPr>
              <a:t>, 1			</a:t>
            </a:r>
            <a:r>
              <a:rPr lang="pt-BR" sz="1600" b="1" dirty="0" smtClean="0">
                <a:solidFill>
                  <a:srgbClr val="000099"/>
                </a:solidFill>
                <a:latin typeface="Courier New" pitchFamily="49" charset="0"/>
              </a:rPr>
              <a:t>Ldi R1,1</a:t>
            </a:r>
            <a:endParaRPr lang="pt-BR" sz="1600" b="1" dirty="0">
              <a:solidFill>
                <a:srgbClr val="000099"/>
              </a:solidFill>
              <a:latin typeface="Courier New" pitchFamily="49" charset="0"/>
            </a:endParaRPr>
          </a:p>
          <a:p>
            <a:pPr lvl="1"/>
            <a:r>
              <a:rPr lang="pt-BR" sz="1600" b="1" dirty="0">
                <a:solidFill>
                  <a:srgbClr val="000099"/>
                </a:solidFill>
                <a:latin typeface="Courier New" pitchFamily="49" charset="0"/>
              </a:rPr>
              <a:t>	</a:t>
            </a:r>
            <a:r>
              <a:rPr lang="pt-BR" sz="1600" b="1" dirty="0" smtClean="0">
                <a:solidFill>
                  <a:srgbClr val="000099"/>
                </a:solidFill>
                <a:latin typeface="Courier New" pitchFamily="49" charset="0"/>
              </a:rPr>
              <a:t>	Store </a:t>
            </a:r>
            <a:r>
              <a:rPr lang="pt-BR" sz="1600" b="1" dirty="0">
                <a:solidFill>
                  <a:srgbClr val="000099"/>
                </a:solidFill>
                <a:latin typeface="Courier New" pitchFamily="49" charset="0"/>
              </a:rPr>
              <a:t>Lock, R1		</a:t>
            </a:r>
            <a:r>
              <a:rPr lang="pt-BR" sz="1600" b="1" dirty="0" smtClean="0">
                <a:solidFill>
                  <a:srgbClr val="000099"/>
                </a:solidFill>
                <a:latin typeface="Courier New" pitchFamily="49" charset="0"/>
              </a:rPr>
              <a:t>	Store </a:t>
            </a:r>
            <a:r>
              <a:rPr lang="pt-BR" sz="1600" b="1" dirty="0">
                <a:solidFill>
                  <a:srgbClr val="000099"/>
                </a:solidFill>
                <a:latin typeface="Courier New" pitchFamily="49" charset="0"/>
              </a:rPr>
              <a:t>Lock, R1	</a:t>
            </a:r>
          </a:p>
          <a:p>
            <a:pPr lvl="1"/>
            <a:r>
              <a:rPr lang="pt-BR" sz="1600" b="1" dirty="0">
                <a:solidFill>
                  <a:srgbClr val="000099"/>
                </a:solidFill>
                <a:latin typeface="Courier New" pitchFamily="49" charset="0"/>
              </a:rPr>
              <a:t>		</a:t>
            </a:r>
            <a:r>
              <a:rPr lang="en-US" sz="1600" b="1" dirty="0">
                <a:solidFill>
                  <a:srgbClr val="000099"/>
                </a:solidFill>
                <a:latin typeface="Courier New" pitchFamily="49" charset="0"/>
              </a:rPr>
              <a:t>.				.</a:t>
            </a:r>
          </a:p>
          <a:p>
            <a:pPr lvl="1"/>
            <a:r>
              <a:rPr lang="en-US" sz="1600" b="1" dirty="0" smtClean="0">
                <a:solidFill>
                  <a:srgbClr val="000099"/>
                </a:solidFill>
                <a:latin typeface="Courier New" pitchFamily="49" charset="0"/>
              </a:rPr>
              <a:t>	</a:t>
            </a:r>
            <a:r>
              <a:rPr lang="en-US" sz="1600" b="1" dirty="0">
                <a:solidFill>
                  <a:srgbClr val="000099"/>
                </a:solidFill>
                <a:latin typeface="Courier New" pitchFamily="49" charset="0"/>
              </a:rPr>
              <a:t>	&lt;critical section&gt;		&lt;critical section&gt;</a:t>
            </a:r>
          </a:p>
          <a:p>
            <a:pPr lvl="1"/>
            <a:r>
              <a:rPr lang="en-US" sz="1600" b="1" dirty="0">
                <a:solidFill>
                  <a:srgbClr val="000099"/>
                </a:solidFill>
                <a:latin typeface="Courier New" pitchFamily="49" charset="0"/>
              </a:rPr>
              <a:t>		.				.</a:t>
            </a:r>
          </a:p>
          <a:p>
            <a:pPr lvl="1"/>
            <a:r>
              <a:rPr lang="en-US" sz="1600" b="1" dirty="0">
                <a:solidFill>
                  <a:srgbClr val="000099"/>
                </a:solidFill>
                <a:latin typeface="Courier New" pitchFamily="49" charset="0"/>
              </a:rPr>
              <a:t> 	</a:t>
            </a:r>
            <a:r>
              <a:rPr lang="en-US" sz="1600" b="1" dirty="0" smtClean="0">
                <a:solidFill>
                  <a:srgbClr val="000099"/>
                </a:solidFill>
                <a:latin typeface="Courier New" pitchFamily="49" charset="0"/>
              </a:rPr>
              <a:t>	</a:t>
            </a:r>
            <a:r>
              <a:rPr lang="en-US" sz="1600" b="1" dirty="0" err="1" smtClean="0">
                <a:solidFill>
                  <a:srgbClr val="000099"/>
                </a:solidFill>
                <a:latin typeface="Courier New" pitchFamily="49" charset="0"/>
              </a:rPr>
              <a:t>Ldi</a:t>
            </a:r>
            <a:r>
              <a:rPr lang="en-US" sz="1600" b="1" dirty="0" smtClean="0">
                <a:solidFill>
                  <a:srgbClr val="000099"/>
                </a:solidFill>
                <a:latin typeface="Courier New" pitchFamily="49" charset="0"/>
              </a:rPr>
              <a:t> R1</a:t>
            </a:r>
            <a:r>
              <a:rPr lang="en-US" sz="1600" b="1" dirty="0">
                <a:solidFill>
                  <a:srgbClr val="000099"/>
                </a:solidFill>
                <a:latin typeface="Courier New" pitchFamily="49" charset="0"/>
              </a:rPr>
              <a:t>, 0			</a:t>
            </a:r>
            <a:r>
              <a:rPr lang="en-US" sz="1600" b="1" dirty="0" err="1" smtClean="0">
                <a:solidFill>
                  <a:srgbClr val="000099"/>
                </a:solidFill>
                <a:latin typeface="Courier New" pitchFamily="49" charset="0"/>
              </a:rPr>
              <a:t>Ldi</a:t>
            </a:r>
            <a:r>
              <a:rPr lang="en-US" sz="1600" b="1" dirty="0" smtClean="0">
                <a:solidFill>
                  <a:srgbClr val="000099"/>
                </a:solidFill>
                <a:latin typeface="Courier New" pitchFamily="49" charset="0"/>
              </a:rPr>
              <a:t> R1</a:t>
            </a:r>
            <a:r>
              <a:rPr lang="en-US" sz="1600" b="1" dirty="0">
                <a:solidFill>
                  <a:srgbClr val="000099"/>
                </a:solidFill>
                <a:latin typeface="Courier New" pitchFamily="49" charset="0"/>
              </a:rPr>
              <a:t>, 0</a:t>
            </a:r>
          </a:p>
          <a:p>
            <a:pPr lvl="1"/>
            <a:r>
              <a:rPr lang="en-US" sz="1600" b="1" dirty="0">
                <a:solidFill>
                  <a:srgbClr val="000099"/>
                </a:solidFill>
                <a:latin typeface="Courier New" pitchFamily="49" charset="0"/>
              </a:rPr>
              <a:t> 	</a:t>
            </a:r>
            <a:r>
              <a:rPr lang="en-US" sz="1600" b="1" dirty="0" smtClean="0">
                <a:solidFill>
                  <a:srgbClr val="000099"/>
                </a:solidFill>
                <a:latin typeface="Courier New" pitchFamily="49" charset="0"/>
              </a:rPr>
              <a:t>	Store  </a:t>
            </a:r>
            <a:r>
              <a:rPr lang="en-US" sz="1600" b="1" dirty="0">
                <a:solidFill>
                  <a:srgbClr val="000099"/>
                </a:solidFill>
                <a:latin typeface="Courier New" pitchFamily="49" charset="0"/>
              </a:rPr>
              <a:t>Lock, R1		Store Lock, R1	</a:t>
            </a:r>
          </a:p>
        </p:txBody>
      </p:sp>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43</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7858" name="Rectangle 2"/>
          <p:cNvSpPr>
            <a:spLocks noGrp="1" noChangeArrowheads="1"/>
          </p:cNvSpPr>
          <p:nvPr>
            <p:ph type="title"/>
          </p:nvPr>
        </p:nvSpPr>
        <p:spPr/>
        <p:txBody>
          <a:bodyPr/>
          <a:lstStyle/>
          <a:p>
            <a:pPr defTabSz="914400"/>
            <a:r>
              <a:rPr lang="en-US"/>
              <a:t>Lock Implementation</a:t>
            </a:r>
          </a:p>
        </p:txBody>
      </p:sp>
      <p:sp>
        <p:nvSpPr>
          <p:cNvPr id="1017859" name="Rectangle 3"/>
          <p:cNvSpPr>
            <a:spLocks noGrp="1" noChangeArrowheads="1"/>
          </p:cNvSpPr>
          <p:nvPr>
            <p:ph type="body" sz="half" idx="1"/>
          </p:nvPr>
        </p:nvSpPr>
        <p:spPr>
          <a:xfrm>
            <a:off x="304800" y="1219200"/>
            <a:ext cx="8612188" cy="5257800"/>
          </a:xfrm>
        </p:spPr>
        <p:txBody>
          <a:bodyPr/>
          <a:lstStyle/>
          <a:p>
            <a:pPr marL="285750" indent="-285750" defTabSz="914400"/>
            <a:r>
              <a:rPr lang="en-US" sz="2500" i="1" dirty="0"/>
              <a:t>Does not work</a:t>
            </a:r>
          </a:p>
          <a:p>
            <a:pPr marL="285750" indent="-285750" defTabSz="914400"/>
            <a:r>
              <a:rPr lang="en-US" sz="2500" dirty="0" smtClean="0"/>
              <a:t>Violates mutual exclusion if </a:t>
            </a:r>
            <a:r>
              <a:rPr lang="en-US" sz="2500" dirty="0"/>
              <a:t>both threads attempt to lock at the same time</a:t>
            </a:r>
          </a:p>
          <a:p>
            <a:pPr marL="685800" lvl="1" indent="-228600" defTabSz="914400"/>
            <a:r>
              <a:rPr lang="en-US" sz="2100" dirty="0"/>
              <a:t>In practice, may work </a:t>
            </a:r>
            <a:r>
              <a:rPr lang="en-US" sz="2100" i="1" dirty="0"/>
              <a:t>most </a:t>
            </a:r>
            <a:r>
              <a:rPr lang="en-US" sz="2100" dirty="0"/>
              <a:t>of the time…</a:t>
            </a:r>
          </a:p>
          <a:p>
            <a:pPr marL="685800" lvl="1" indent="-228600" defTabSz="914400"/>
            <a:r>
              <a:rPr lang="en-US" sz="2100" dirty="0"/>
              <a:t>Leading to an unexplainable system hang every few days	</a:t>
            </a:r>
          </a:p>
        </p:txBody>
      </p:sp>
      <p:sp>
        <p:nvSpPr>
          <p:cNvPr id="1017860" name="Text Box 4"/>
          <p:cNvSpPr txBox="1">
            <a:spLocks noChangeArrowheads="1"/>
          </p:cNvSpPr>
          <p:nvPr/>
        </p:nvSpPr>
        <p:spPr bwMode="auto">
          <a:xfrm>
            <a:off x="533400" y="3844925"/>
            <a:ext cx="8229600" cy="2215991"/>
          </a:xfrm>
          <a:prstGeom prst="rect">
            <a:avLst/>
          </a:prstGeom>
          <a:noFill/>
          <a:ln w="9525">
            <a:noFill/>
            <a:miter lim="800000"/>
            <a:headEnd/>
            <a:tailEnd/>
          </a:ln>
          <a:effectLst/>
        </p:spPr>
        <p:txBody>
          <a:bodyPr>
            <a:spAutoFit/>
          </a:bodyPr>
          <a:lstStyle/>
          <a:p>
            <a:pPr lvl="1"/>
            <a:r>
              <a:rPr lang="en-US" sz="1800" b="1" dirty="0"/>
              <a:t>	&lt;thread 0&gt;			&lt;thread 1&gt;</a:t>
            </a:r>
          </a:p>
          <a:p>
            <a:pPr lvl="1"/>
            <a:r>
              <a:rPr lang="en-US" sz="1800" b="1" dirty="0">
                <a:solidFill>
                  <a:srgbClr val="000099"/>
                </a:solidFill>
                <a:latin typeface="Courier New" pitchFamily="49" charset="0"/>
              </a:rPr>
              <a:t>	 	.				.				.				.</a:t>
            </a:r>
          </a:p>
          <a:p>
            <a:pPr lvl="1"/>
            <a:r>
              <a:rPr lang="en-US" sz="1600" b="1" dirty="0">
                <a:solidFill>
                  <a:srgbClr val="000099"/>
                </a:solidFill>
                <a:latin typeface="Courier New" pitchFamily="49" charset="0"/>
              </a:rPr>
              <a:t>LAB1:	Load R1, Lock		LAB2:	Load R1, Lock</a:t>
            </a:r>
          </a:p>
          <a:p>
            <a:pPr lvl="1"/>
            <a:r>
              <a:rPr lang="en-US" sz="1600" b="1" dirty="0">
                <a:solidFill>
                  <a:srgbClr val="000099"/>
                </a:solidFill>
                <a:latin typeface="Courier New" pitchFamily="49" charset="0"/>
              </a:rPr>
              <a:t>	</a:t>
            </a:r>
            <a:r>
              <a:rPr lang="en-US" sz="1600" b="1" dirty="0" smtClean="0">
                <a:solidFill>
                  <a:srgbClr val="000099"/>
                </a:solidFill>
                <a:latin typeface="Courier New" pitchFamily="49" charset="0"/>
              </a:rPr>
              <a:t>	Branch </a:t>
            </a:r>
            <a:r>
              <a:rPr lang="en-US" sz="1600" b="1" dirty="0">
                <a:solidFill>
                  <a:srgbClr val="000099"/>
                </a:solidFill>
                <a:latin typeface="Courier New" pitchFamily="49" charset="0"/>
              </a:rPr>
              <a:t>LAB1 if R1==1 	</a:t>
            </a:r>
            <a:r>
              <a:rPr lang="en-US" sz="1600" b="1" dirty="0" smtClean="0">
                <a:solidFill>
                  <a:srgbClr val="000099"/>
                </a:solidFill>
                <a:latin typeface="Courier New" pitchFamily="49" charset="0"/>
              </a:rPr>
              <a:t>	Branch </a:t>
            </a:r>
            <a:r>
              <a:rPr lang="en-US" sz="1600" b="1" dirty="0">
                <a:solidFill>
                  <a:srgbClr val="000099"/>
                </a:solidFill>
                <a:latin typeface="Courier New" pitchFamily="49" charset="0"/>
              </a:rPr>
              <a:t>LAB2 if R1==1</a:t>
            </a:r>
          </a:p>
          <a:p>
            <a:pPr lvl="1"/>
            <a:r>
              <a:rPr lang="en-US" sz="1600" b="1" dirty="0">
                <a:solidFill>
                  <a:srgbClr val="000099"/>
                </a:solidFill>
                <a:latin typeface="Courier New" pitchFamily="49" charset="0"/>
              </a:rPr>
              <a:t>	</a:t>
            </a:r>
            <a:r>
              <a:rPr lang="en-US" sz="1600" b="1" dirty="0" smtClean="0">
                <a:solidFill>
                  <a:srgbClr val="000099"/>
                </a:solidFill>
                <a:latin typeface="Courier New" pitchFamily="49" charset="0"/>
              </a:rPr>
              <a:t>	</a:t>
            </a:r>
            <a:r>
              <a:rPr lang="pt-BR" sz="1600" b="1" dirty="0" smtClean="0">
                <a:solidFill>
                  <a:srgbClr val="000099"/>
                </a:solidFill>
                <a:latin typeface="Courier New" pitchFamily="49" charset="0"/>
              </a:rPr>
              <a:t>Ldi R1</a:t>
            </a:r>
            <a:r>
              <a:rPr lang="pt-BR" sz="1600" b="1" dirty="0">
                <a:solidFill>
                  <a:srgbClr val="000099"/>
                </a:solidFill>
                <a:latin typeface="Courier New" pitchFamily="49" charset="0"/>
              </a:rPr>
              <a:t>, 1		</a:t>
            </a:r>
            <a:r>
              <a:rPr lang="pt-BR" sz="1600" b="1" dirty="0" smtClean="0">
                <a:solidFill>
                  <a:srgbClr val="000099"/>
                </a:solidFill>
                <a:latin typeface="Courier New" pitchFamily="49" charset="0"/>
              </a:rPr>
              <a:t>	Ldi R1,1</a:t>
            </a:r>
            <a:endParaRPr lang="pt-BR" sz="1600" b="1" dirty="0">
              <a:solidFill>
                <a:srgbClr val="000099"/>
              </a:solidFill>
              <a:latin typeface="Courier New" pitchFamily="49" charset="0"/>
            </a:endParaRPr>
          </a:p>
          <a:p>
            <a:pPr lvl="1"/>
            <a:r>
              <a:rPr lang="pt-BR" sz="1600" b="1" dirty="0">
                <a:solidFill>
                  <a:srgbClr val="000099"/>
                </a:solidFill>
                <a:latin typeface="Courier New" pitchFamily="49" charset="0"/>
              </a:rPr>
              <a:t>	</a:t>
            </a:r>
            <a:r>
              <a:rPr lang="pt-BR" sz="1600" b="1" dirty="0" smtClean="0">
                <a:solidFill>
                  <a:srgbClr val="000099"/>
                </a:solidFill>
                <a:latin typeface="Courier New" pitchFamily="49" charset="0"/>
              </a:rPr>
              <a:t>	Store </a:t>
            </a:r>
            <a:r>
              <a:rPr lang="pt-BR" sz="1600" b="1" dirty="0">
                <a:solidFill>
                  <a:srgbClr val="000099"/>
                </a:solidFill>
                <a:latin typeface="Courier New" pitchFamily="49" charset="0"/>
              </a:rPr>
              <a:t>Lock, R1		</a:t>
            </a:r>
            <a:r>
              <a:rPr lang="pt-BR" sz="1600" b="1" dirty="0" smtClean="0">
                <a:solidFill>
                  <a:srgbClr val="000099"/>
                </a:solidFill>
                <a:latin typeface="Courier New" pitchFamily="49" charset="0"/>
              </a:rPr>
              <a:t>	Store </a:t>
            </a:r>
            <a:r>
              <a:rPr lang="pt-BR" sz="1600" b="1" dirty="0">
                <a:solidFill>
                  <a:srgbClr val="000099"/>
                </a:solidFill>
                <a:latin typeface="Courier New" pitchFamily="49" charset="0"/>
              </a:rPr>
              <a:t>Lock, R1</a:t>
            </a:r>
            <a:r>
              <a:rPr lang="pt-BR" sz="1800" b="1" dirty="0">
                <a:solidFill>
                  <a:srgbClr val="000099"/>
                </a:solidFill>
              </a:rPr>
              <a:t>	</a:t>
            </a:r>
          </a:p>
          <a:p>
            <a:pPr lvl="1"/>
            <a:r>
              <a:rPr lang="en-US" sz="1800" b="1" dirty="0">
                <a:solidFill>
                  <a:srgbClr val="000099"/>
                </a:solidFill>
              </a:rPr>
              <a:t>	</a:t>
            </a:r>
          </a:p>
        </p:txBody>
      </p:sp>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44</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2" name="Rectangle 2"/>
          <p:cNvSpPr>
            <a:spLocks noGrp="1" noChangeArrowheads="1"/>
          </p:cNvSpPr>
          <p:nvPr>
            <p:ph type="title"/>
          </p:nvPr>
        </p:nvSpPr>
        <p:spPr/>
        <p:txBody>
          <a:bodyPr/>
          <a:lstStyle/>
          <a:p>
            <a:pPr defTabSz="914400"/>
            <a:r>
              <a:rPr lang="en-US"/>
              <a:t>Lock Implementation</a:t>
            </a:r>
          </a:p>
        </p:txBody>
      </p:sp>
      <p:sp>
        <p:nvSpPr>
          <p:cNvPr id="1018883" name="Rectangle 3"/>
          <p:cNvSpPr>
            <a:spLocks noGrp="1" noChangeArrowheads="1"/>
          </p:cNvSpPr>
          <p:nvPr>
            <p:ph type="body" sz="half" idx="1"/>
          </p:nvPr>
        </p:nvSpPr>
        <p:spPr>
          <a:xfrm>
            <a:off x="304800" y="1219200"/>
            <a:ext cx="8612188" cy="5257800"/>
          </a:xfrm>
        </p:spPr>
        <p:txBody>
          <a:bodyPr/>
          <a:lstStyle/>
          <a:p>
            <a:pPr marL="285750" indent="-285750" defTabSz="914400"/>
            <a:r>
              <a:rPr lang="en-US" sz="2500"/>
              <a:t>Reliable locking can be done with </a:t>
            </a:r>
            <a:r>
              <a:rPr lang="en-US" sz="2500" i="1"/>
              <a:t>atomic </a:t>
            </a:r>
            <a:r>
              <a:rPr lang="en-US" sz="2500"/>
              <a:t>read-modify-write instruction</a:t>
            </a:r>
          </a:p>
          <a:p>
            <a:pPr marL="285750" indent="-285750" defTabSz="914400"/>
            <a:r>
              <a:rPr lang="en-US" sz="2500"/>
              <a:t>Example: test&amp;set</a:t>
            </a:r>
          </a:p>
          <a:p>
            <a:pPr marL="685800" lvl="1" indent="-228600" defTabSz="914400"/>
            <a:r>
              <a:rPr lang="en-US" sz="2100"/>
              <a:t>read lock and write a one</a:t>
            </a:r>
          </a:p>
          <a:p>
            <a:pPr marL="685800" lvl="1" indent="-228600" defTabSz="914400"/>
            <a:r>
              <a:rPr lang="en-US" sz="2100"/>
              <a:t>some ISAs also set CCs (test)</a:t>
            </a:r>
          </a:p>
        </p:txBody>
      </p:sp>
      <p:sp>
        <p:nvSpPr>
          <p:cNvPr id="1018884" name="Text Box 4"/>
          <p:cNvSpPr txBox="1">
            <a:spLocks noChangeArrowheads="1"/>
          </p:cNvSpPr>
          <p:nvPr/>
        </p:nvSpPr>
        <p:spPr bwMode="auto">
          <a:xfrm>
            <a:off x="76200" y="3468688"/>
            <a:ext cx="9067800" cy="2369880"/>
          </a:xfrm>
          <a:prstGeom prst="rect">
            <a:avLst/>
          </a:prstGeom>
          <a:noFill/>
          <a:ln w="9525">
            <a:noFill/>
            <a:miter lim="800000"/>
            <a:headEnd/>
            <a:tailEnd/>
          </a:ln>
          <a:effectLst/>
        </p:spPr>
        <p:txBody>
          <a:bodyPr wrap="square">
            <a:spAutoFit/>
          </a:bodyPr>
          <a:lstStyle/>
          <a:p>
            <a:pPr lvl="1"/>
            <a:r>
              <a:rPr lang="en-US" sz="1800" dirty="0"/>
              <a:t> </a:t>
            </a:r>
            <a:r>
              <a:rPr lang="en-US" sz="1800" b="1" dirty="0"/>
              <a:t>	&lt;thread 1&gt;				&lt;thread 2&gt;</a:t>
            </a:r>
          </a:p>
          <a:p>
            <a:pPr lvl="1"/>
            <a:r>
              <a:rPr lang="en-US" sz="1800" b="1" dirty="0">
                <a:solidFill>
                  <a:srgbClr val="000099"/>
                </a:solidFill>
                <a:latin typeface="Courier New" pitchFamily="49" charset="0"/>
              </a:rPr>
              <a:t>	 	.					.</a:t>
            </a:r>
          </a:p>
          <a:p>
            <a:pPr lvl="1"/>
            <a:r>
              <a:rPr lang="en-US" sz="1600" b="1" dirty="0">
                <a:solidFill>
                  <a:srgbClr val="000099"/>
                </a:solidFill>
                <a:latin typeface="Courier New" pitchFamily="49" charset="0"/>
              </a:rPr>
              <a:t>LAB1:	</a:t>
            </a:r>
            <a:r>
              <a:rPr lang="en-US" sz="1600" b="1" dirty="0" err="1">
                <a:solidFill>
                  <a:srgbClr val="000099"/>
                </a:solidFill>
                <a:latin typeface="Courier New" pitchFamily="49" charset="0"/>
              </a:rPr>
              <a:t>Test&amp;Set</a:t>
            </a:r>
            <a:r>
              <a:rPr lang="en-US" sz="1600" b="1" dirty="0">
                <a:solidFill>
                  <a:srgbClr val="000099"/>
                </a:solidFill>
                <a:latin typeface="Courier New" pitchFamily="49" charset="0"/>
              </a:rPr>
              <a:t> R1, Lock		LAB2:	</a:t>
            </a:r>
            <a:r>
              <a:rPr lang="en-US" sz="1600" b="1" dirty="0" err="1" smtClean="0">
                <a:solidFill>
                  <a:srgbClr val="000099"/>
                </a:solidFill>
                <a:latin typeface="Courier New" pitchFamily="49" charset="0"/>
              </a:rPr>
              <a:t>Test&amp;Set</a:t>
            </a:r>
            <a:r>
              <a:rPr lang="en-US" sz="1600" b="1" dirty="0" smtClean="0">
                <a:solidFill>
                  <a:srgbClr val="000099"/>
                </a:solidFill>
                <a:latin typeface="Courier New" pitchFamily="49" charset="0"/>
              </a:rPr>
              <a:t> R1, </a:t>
            </a:r>
            <a:r>
              <a:rPr lang="en-US" sz="1600" b="1" dirty="0">
                <a:solidFill>
                  <a:srgbClr val="000099"/>
                </a:solidFill>
                <a:latin typeface="Courier New" pitchFamily="49" charset="0"/>
              </a:rPr>
              <a:t>Lock</a:t>
            </a:r>
          </a:p>
          <a:p>
            <a:pPr lvl="1"/>
            <a:r>
              <a:rPr lang="en-US" sz="1600" b="1" dirty="0">
                <a:solidFill>
                  <a:srgbClr val="000099"/>
                </a:solidFill>
                <a:latin typeface="Courier New" pitchFamily="49" charset="0"/>
              </a:rPr>
              <a:t>	</a:t>
            </a:r>
            <a:r>
              <a:rPr lang="en-US" sz="1600" b="1" dirty="0" smtClean="0">
                <a:solidFill>
                  <a:srgbClr val="000099"/>
                </a:solidFill>
                <a:latin typeface="Courier New" pitchFamily="49" charset="0"/>
              </a:rPr>
              <a:t>	Branch </a:t>
            </a:r>
            <a:r>
              <a:rPr lang="en-US" sz="1600" b="1" dirty="0">
                <a:solidFill>
                  <a:srgbClr val="000099"/>
                </a:solidFill>
                <a:latin typeface="Courier New" pitchFamily="49" charset="0"/>
              </a:rPr>
              <a:t>LAB1 if R1==1			Branch LAB2 if R1==1</a:t>
            </a:r>
          </a:p>
          <a:p>
            <a:pPr lvl="1"/>
            <a:r>
              <a:rPr lang="en-US" sz="1600" b="1" dirty="0">
                <a:solidFill>
                  <a:srgbClr val="000099"/>
                </a:solidFill>
                <a:latin typeface="Courier New" pitchFamily="49" charset="0"/>
              </a:rPr>
              <a:t>		.					.</a:t>
            </a:r>
          </a:p>
          <a:p>
            <a:pPr lvl="1"/>
            <a:r>
              <a:rPr lang="en-US" sz="1600" b="1" dirty="0">
                <a:solidFill>
                  <a:srgbClr val="000099"/>
                </a:solidFill>
                <a:latin typeface="Courier New" pitchFamily="49" charset="0"/>
              </a:rPr>
              <a:t>	</a:t>
            </a:r>
            <a:r>
              <a:rPr lang="en-US" sz="1600" b="1" dirty="0" smtClean="0">
                <a:solidFill>
                  <a:srgbClr val="000099"/>
                </a:solidFill>
                <a:latin typeface="Courier New" pitchFamily="49" charset="0"/>
              </a:rPr>
              <a:t>	&lt;</a:t>
            </a:r>
            <a:r>
              <a:rPr lang="en-US" sz="1600" b="1" dirty="0">
                <a:solidFill>
                  <a:srgbClr val="000099"/>
                </a:solidFill>
                <a:latin typeface="Courier New" pitchFamily="49" charset="0"/>
              </a:rPr>
              <a:t>critical section&gt;			&lt;critical section&gt;</a:t>
            </a:r>
          </a:p>
          <a:p>
            <a:pPr lvl="1"/>
            <a:r>
              <a:rPr lang="en-US" sz="1600" b="1" dirty="0">
                <a:solidFill>
                  <a:srgbClr val="000099"/>
                </a:solidFill>
                <a:latin typeface="Courier New" pitchFamily="49" charset="0"/>
              </a:rPr>
              <a:t>		.					.</a:t>
            </a:r>
          </a:p>
          <a:p>
            <a:pPr lvl="1"/>
            <a:r>
              <a:rPr lang="en-US" sz="1600" b="1" dirty="0">
                <a:solidFill>
                  <a:srgbClr val="000099"/>
                </a:solidFill>
                <a:latin typeface="Courier New" pitchFamily="49" charset="0"/>
              </a:rPr>
              <a:t> 	</a:t>
            </a:r>
            <a:r>
              <a:rPr lang="en-US" sz="1600" b="1" dirty="0" smtClean="0">
                <a:solidFill>
                  <a:srgbClr val="000099"/>
                </a:solidFill>
                <a:latin typeface="Courier New" pitchFamily="49" charset="0"/>
              </a:rPr>
              <a:t>	Reset </a:t>
            </a:r>
            <a:r>
              <a:rPr lang="en-US" sz="1600" b="1" dirty="0">
                <a:solidFill>
                  <a:srgbClr val="000099"/>
                </a:solidFill>
                <a:latin typeface="Courier New" pitchFamily="49" charset="0"/>
              </a:rPr>
              <a:t>Lock				Reset Lock</a:t>
            </a:r>
            <a:endParaRPr lang="pt-BR" sz="1600" b="1" dirty="0">
              <a:solidFill>
                <a:srgbClr val="000099"/>
              </a:solidFill>
              <a:latin typeface="Courier New" pitchFamily="49" charset="0"/>
            </a:endParaRPr>
          </a:p>
          <a:p>
            <a:pPr lvl="1"/>
            <a:r>
              <a:rPr lang="en-US" sz="1600" b="1" dirty="0">
                <a:solidFill>
                  <a:srgbClr val="000099"/>
                </a:solidFill>
              </a:rPr>
              <a:t>	</a:t>
            </a:r>
            <a:endParaRPr lang="en-US" sz="1800" b="1" dirty="0">
              <a:solidFill>
                <a:srgbClr val="000099"/>
              </a:solidFill>
            </a:endParaRPr>
          </a:p>
        </p:txBody>
      </p:sp>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45</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9906" name="Rectangle 2"/>
          <p:cNvSpPr>
            <a:spLocks noGrp="1" noChangeArrowheads="1"/>
          </p:cNvSpPr>
          <p:nvPr>
            <p:ph type="title"/>
          </p:nvPr>
        </p:nvSpPr>
        <p:spPr/>
        <p:txBody>
          <a:bodyPr/>
          <a:lstStyle/>
          <a:p>
            <a:pPr defTabSz="914400"/>
            <a:r>
              <a:rPr lang="en-US"/>
              <a:t>Atomic Read-Modify-Write</a:t>
            </a:r>
          </a:p>
        </p:txBody>
      </p:sp>
      <p:sp>
        <p:nvSpPr>
          <p:cNvPr id="1019907" name="Rectangle 3"/>
          <p:cNvSpPr>
            <a:spLocks noGrp="1" noChangeArrowheads="1"/>
          </p:cNvSpPr>
          <p:nvPr>
            <p:ph type="body" sz="half" idx="1"/>
          </p:nvPr>
        </p:nvSpPr>
        <p:spPr>
          <a:xfrm>
            <a:off x="304800" y="1219200"/>
            <a:ext cx="8612188" cy="5257800"/>
          </a:xfrm>
        </p:spPr>
        <p:txBody>
          <a:bodyPr/>
          <a:lstStyle/>
          <a:p>
            <a:pPr marL="285750" indent="-285750" defTabSz="914400"/>
            <a:r>
              <a:rPr lang="en-US" sz="2500" dirty="0"/>
              <a:t>Many such instructions have been used in ISAs</a:t>
            </a:r>
          </a:p>
          <a:p>
            <a:pPr marL="285750" indent="-285750" defTabSz="914400"/>
            <a:endParaRPr lang="en-US" sz="2500" dirty="0"/>
          </a:p>
          <a:p>
            <a:pPr marL="285750" indent="-285750" defTabSz="914400"/>
            <a:endParaRPr lang="en-US" sz="2500" dirty="0"/>
          </a:p>
          <a:p>
            <a:pPr marL="285750" indent="-285750" defTabSz="914400"/>
            <a:endParaRPr lang="en-US" sz="2500" dirty="0"/>
          </a:p>
          <a:p>
            <a:pPr marL="285750" indent="-285750" defTabSz="914400"/>
            <a:r>
              <a:rPr lang="en-US" sz="2500" dirty="0"/>
              <a:t>More-or-less equivalent</a:t>
            </a:r>
          </a:p>
          <a:p>
            <a:pPr marL="685800" lvl="1" indent="-228600" defTabSz="914400"/>
            <a:r>
              <a:rPr lang="en-US" sz="2100" dirty="0"/>
              <a:t>One can be used to implement the others</a:t>
            </a:r>
          </a:p>
          <a:p>
            <a:pPr marL="685800" lvl="1" indent="-228600" defTabSz="914400"/>
            <a:r>
              <a:rPr lang="en-US" sz="2100" dirty="0"/>
              <a:t>Implement </a:t>
            </a:r>
            <a:r>
              <a:rPr lang="en-US" sz="2100" dirty="0" err="1"/>
              <a:t>Fetch&amp;Add</a:t>
            </a:r>
            <a:r>
              <a:rPr lang="en-US" sz="2100" dirty="0"/>
              <a:t> with </a:t>
            </a:r>
            <a:r>
              <a:rPr lang="en-US" sz="2100" dirty="0" err="1"/>
              <a:t>Test&amp;Set</a:t>
            </a:r>
            <a:r>
              <a:rPr lang="en-US" sz="2100" dirty="0"/>
              <a:t>:</a:t>
            </a:r>
          </a:p>
        </p:txBody>
      </p:sp>
      <p:sp>
        <p:nvSpPr>
          <p:cNvPr id="1019908" name="Text Box 4"/>
          <p:cNvSpPr txBox="1">
            <a:spLocks noChangeArrowheads="1"/>
          </p:cNvSpPr>
          <p:nvPr/>
        </p:nvSpPr>
        <p:spPr bwMode="auto">
          <a:xfrm>
            <a:off x="77788" y="1828800"/>
            <a:ext cx="8839200" cy="1077218"/>
          </a:xfrm>
          <a:prstGeom prst="rect">
            <a:avLst/>
          </a:prstGeom>
          <a:noFill/>
          <a:ln w="9525">
            <a:noFill/>
            <a:miter lim="800000"/>
            <a:headEnd/>
            <a:tailEnd/>
          </a:ln>
          <a:effectLst/>
        </p:spPr>
        <p:txBody>
          <a:bodyPr>
            <a:spAutoFit/>
          </a:bodyPr>
          <a:lstStyle/>
          <a:p>
            <a:pPr lvl="1"/>
            <a:r>
              <a:rPr lang="en-US" sz="1600" b="1" dirty="0" err="1" smtClean="0">
                <a:solidFill>
                  <a:srgbClr val="000099"/>
                </a:solidFill>
                <a:latin typeface="Courier New" pitchFamily="49" charset="0"/>
              </a:rPr>
              <a:t>Test&amp;Set</a:t>
            </a:r>
            <a:r>
              <a:rPr lang="en-US" sz="1600" b="1" dirty="0" smtClean="0">
                <a:solidFill>
                  <a:srgbClr val="000099"/>
                </a:solidFill>
                <a:latin typeface="Courier New" pitchFamily="49" charset="0"/>
              </a:rPr>
              <a:t>(</a:t>
            </a:r>
            <a:r>
              <a:rPr lang="en-US" sz="1600" b="1" dirty="0" err="1" smtClean="0">
                <a:solidFill>
                  <a:srgbClr val="000099"/>
                </a:solidFill>
                <a:latin typeface="Courier New" pitchFamily="49" charset="0"/>
              </a:rPr>
              <a:t>reg,lock</a:t>
            </a:r>
            <a:r>
              <a:rPr lang="en-US" sz="1600" b="1" dirty="0">
                <a:solidFill>
                  <a:srgbClr val="000099"/>
                </a:solidFill>
                <a:latin typeface="Courier New" pitchFamily="49" charset="0"/>
              </a:rPr>
              <a:t>)	</a:t>
            </a:r>
            <a:r>
              <a:rPr lang="en-US" sz="1600" b="1" dirty="0" err="1" smtClean="0">
                <a:solidFill>
                  <a:srgbClr val="000099"/>
                </a:solidFill>
                <a:latin typeface="Courier New" pitchFamily="49" charset="0"/>
              </a:rPr>
              <a:t>Fetch&amp;Add</a:t>
            </a:r>
            <a:r>
              <a:rPr lang="en-US" sz="1600" b="1" dirty="0" smtClean="0">
                <a:solidFill>
                  <a:srgbClr val="000099"/>
                </a:solidFill>
                <a:latin typeface="Courier New" pitchFamily="49" charset="0"/>
              </a:rPr>
              <a:t>(</a:t>
            </a:r>
            <a:r>
              <a:rPr lang="en-US" sz="1600" b="1" dirty="0" err="1" smtClean="0">
                <a:solidFill>
                  <a:srgbClr val="000099"/>
                </a:solidFill>
                <a:latin typeface="Courier New" pitchFamily="49" charset="0"/>
              </a:rPr>
              <a:t>reg,value,sum</a:t>
            </a:r>
            <a:r>
              <a:rPr lang="en-US" sz="1600" b="1" dirty="0">
                <a:solidFill>
                  <a:srgbClr val="000099"/>
                </a:solidFill>
                <a:latin typeface="Courier New" pitchFamily="49" charset="0"/>
              </a:rPr>
              <a:t>) </a:t>
            </a:r>
            <a:r>
              <a:rPr lang="en-US" sz="1600" b="1" dirty="0" smtClean="0">
                <a:solidFill>
                  <a:srgbClr val="000099"/>
                </a:solidFill>
                <a:latin typeface="Courier New" pitchFamily="49" charset="0"/>
              </a:rPr>
              <a:t>	Swap(</a:t>
            </a:r>
            <a:r>
              <a:rPr lang="en-US" sz="1600" b="1" dirty="0" err="1" smtClean="0">
                <a:solidFill>
                  <a:srgbClr val="000099"/>
                </a:solidFill>
                <a:latin typeface="Courier New" pitchFamily="49" charset="0"/>
              </a:rPr>
              <a:t>reg,opnd</a:t>
            </a:r>
            <a:r>
              <a:rPr lang="en-US" sz="1600" b="1" dirty="0" smtClean="0">
                <a:solidFill>
                  <a:srgbClr val="000099"/>
                </a:solidFill>
                <a:latin typeface="Courier New" pitchFamily="49" charset="0"/>
              </a:rPr>
              <a:t>)</a:t>
            </a:r>
          </a:p>
          <a:p>
            <a:pPr lvl="1"/>
            <a:r>
              <a:rPr lang="pt-BR" sz="1600" b="1" dirty="0" smtClean="0">
                <a:solidFill>
                  <a:srgbClr val="000099"/>
                </a:solidFill>
                <a:latin typeface="Courier New" pitchFamily="49" charset="0"/>
              </a:rPr>
              <a:t>reg </a:t>
            </a:r>
            <a:r>
              <a:rPr lang="pt-BR" sz="1600" b="1" dirty="0">
                <a:solidFill>
                  <a:srgbClr val="000099"/>
                </a:solidFill>
                <a:latin typeface="Courier New" pitchFamily="49" charset="0"/>
              </a:rPr>
              <a:t>←mem(lock); 	</a:t>
            </a:r>
            <a:r>
              <a:rPr lang="pt-BR" sz="1600" b="1" dirty="0" smtClean="0">
                <a:solidFill>
                  <a:srgbClr val="000099"/>
                </a:solidFill>
                <a:latin typeface="Courier New" pitchFamily="49" charset="0"/>
              </a:rPr>
              <a:t>reg </a:t>
            </a:r>
            <a:r>
              <a:rPr lang="pt-BR" sz="1600" b="1" dirty="0">
                <a:solidFill>
                  <a:srgbClr val="000099"/>
                </a:solidFill>
                <a:latin typeface="Courier New" pitchFamily="49" charset="0"/>
              </a:rPr>
              <a:t>← mem(sum); </a:t>
            </a:r>
            <a:r>
              <a:rPr lang="pt-BR" sz="1600" b="1" dirty="0" smtClean="0">
                <a:solidFill>
                  <a:srgbClr val="000099"/>
                </a:solidFill>
                <a:latin typeface="Courier New" pitchFamily="49" charset="0"/>
              </a:rPr>
              <a:t>		temp</a:t>
            </a:r>
            <a:r>
              <a:rPr lang="pt-BR" sz="1600" b="1" dirty="0">
                <a:solidFill>
                  <a:srgbClr val="000099"/>
                </a:solidFill>
                <a:latin typeface="Courier New" pitchFamily="49" charset="0"/>
              </a:rPr>
              <a:t>←mem(opnd</a:t>
            </a:r>
            <a:r>
              <a:rPr lang="pt-BR" sz="1600" b="1" dirty="0" smtClean="0">
                <a:solidFill>
                  <a:srgbClr val="000099"/>
                </a:solidFill>
                <a:latin typeface="Courier New" pitchFamily="49" charset="0"/>
              </a:rPr>
              <a:t>);</a:t>
            </a:r>
          </a:p>
          <a:p>
            <a:pPr lvl="1"/>
            <a:r>
              <a:rPr lang="pt-BR" sz="1600" b="1" dirty="0" smtClean="0">
                <a:solidFill>
                  <a:srgbClr val="000099"/>
                </a:solidFill>
                <a:latin typeface="Courier New" pitchFamily="49" charset="0"/>
              </a:rPr>
              <a:t>mem(lock</a:t>
            </a:r>
            <a:r>
              <a:rPr lang="pt-BR" sz="1600" b="1" dirty="0">
                <a:solidFill>
                  <a:srgbClr val="000099"/>
                </a:solidFill>
                <a:latin typeface="Courier New" pitchFamily="49" charset="0"/>
              </a:rPr>
              <a:t>) ← 1;   </a:t>
            </a:r>
            <a:r>
              <a:rPr lang="pt-BR" sz="1600" b="1" dirty="0" smtClean="0">
                <a:solidFill>
                  <a:srgbClr val="000099"/>
                </a:solidFill>
                <a:latin typeface="Courier New" pitchFamily="49" charset="0"/>
              </a:rPr>
              <a:t>	mem(sum</a:t>
            </a:r>
            <a:r>
              <a:rPr lang="pt-BR" sz="1600" b="1" dirty="0">
                <a:solidFill>
                  <a:srgbClr val="000099"/>
                </a:solidFill>
                <a:latin typeface="Courier New" pitchFamily="49" charset="0"/>
              </a:rPr>
              <a:t>)←mem(sum)+</a:t>
            </a:r>
            <a:r>
              <a:rPr lang="pt-BR" sz="1600" b="1" dirty="0" smtClean="0">
                <a:solidFill>
                  <a:srgbClr val="000099"/>
                </a:solidFill>
                <a:latin typeface="Courier New" pitchFamily="49" charset="0"/>
              </a:rPr>
              <a:t>value;	mem(opnd</a:t>
            </a:r>
            <a:r>
              <a:rPr lang="pt-BR" sz="1600" b="1" dirty="0">
                <a:solidFill>
                  <a:srgbClr val="000099"/>
                </a:solidFill>
                <a:latin typeface="Courier New" pitchFamily="49" charset="0"/>
              </a:rPr>
              <a:t>)← reg;</a:t>
            </a:r>
          </a:p>
          <a:p>
            <a:pPr lvl="1"/>
            <a:r>
              <a:rPr lang="en-US" sz="1600" b="1" dirty="0" smtClean="0">
                <a:solidFill>
                  <a:srgbClr val="000099"/>
                </a:solidFill>
                <a:latin typeface="Courier New" pitchFamily="49" charset="0"/>
              </a:rPr>
              <a:t>							</a:t>
            </a:r>
            <a:r>
              <a:rPr lang="en-US" sz="1600" b="1" dirty="0" err="1" smtClean="0">
                <a:solidFill>
                  <a:srgbClr val="000099"/>
                </a:solidFill>
                <a:latin typeface="Courier New" pitchFamily="49" charset="0"/>
              </a:rPr>
              <a:t>reg</a:t>
            </a:r>
            <a:r>
              <a:rPr lang="en-US" sz="1600" b="1" dirty="0" smtClean="0">
                <a:solidFill>
                  <a:srgbClr val="000099"/>
                </a:solidFill>
                <a:latin typeface="Courier New" pitchFamily="49" charset="0"/>
              </a:rPr>
              <a:t> </a:t>
            </a:r>
            <a:r>
              <a:rPr lang="en-US" sz="1600" b="1" dirty="0">
                <a:solidFill>
                  <a:srgbClr val="000099"/>
                </a:solidFill>
                <a:latin typeface="Courier New" pitchFamily="49" charset="0"/>
              </a:rPr>
              <a:t>← temp</a:t>
            </a:r>
            <a:r>
              <a:rPr lang="en-US" sz="1600" b="1" dirty="0">
                <a:solidFill>
                  <a:srgbClr val="000099"/>
                </a:solidFill>
              </a:rPr>
              <a:t>	</a:t>
            </a:r>
          </a:p>
        </p:txBody>
      </p:sp>
      <p:sp>
        <p:nvSpPr>
          <p:cNvPr id="1019909" name="Text Box 5"/>
          <p:cNvSpPr txBox="1">
            <a:spLocks noChangeArrowheads="1"/>
          </p:cNvSpPr>
          <p:nvPr/>
        </p:nvSpPr>
        <p:spPr bwMode="auto">
          <a:xfrm>
            <a:off x="304800" y="4572000"/>
            <a:ext cx="7467600" cy="1687513"/>
          </a:xfrm>
          <a:prstGeom prst="rect">
            <a:avLst/>
          </a:prstGeom>
          <a:noFill/>
          <a:ln w="9525">
            <a:noFill/>
            <a:miter lim="800000"/>
            <a:headEnd/>
            <a:tailEnd/>
          </a:ln>
          <a:effectLst/>
        </p:spPr>
        <p:txBody>
          <a:bodyPr>
            <a:spAutoFit/>
          </a:bodyPr>
          <a:lstStyle/>
          <a:p>
            <a:pPr lvl="1"/>
            <a:r>
              <a:rPr lang="en-US" sz="1800" b="1">
                <a:solidFill>
                  <a:srgbClr val="000099"/>
                </a:solidFill>
                <a:latin typeface="Courier New" pitchFamily="49" charset="0"/>
              </a:rPr>
              <a:t> 		try: 	Test&amp;Set(lock);</a:t>
            </a:r>
          </a:p>
          <a:p>
            <a:pPr lvl="1"/>
            <a:r>
              <a:rPr lang="en-US" sz="1800" b="1">
                <a:solidFill>
                  <a:srgbClr val="000099"/>
                </a:solidFill>
                <a:latin typeface="Courier New" pitchFamily="49" charset="0"/>
              </a:rPr>
              <a:t>		   	if lock == 1 go to try;</a:t>
            </a:r>
          </a:p>
          <a:p>
            <a:pPr lvl="1"/>
            <a:r>
              <a:rPr lang="en-US" sz="1800" b="1">
                <a:solidFill>
                  <a:srgbClr val="000099"/>
                </a:solidFill>
                <a:latin typeface="Courier New" pitchFamily="49" charset="0"/>
              </a:rPr>
              <a:t>	       	</a:t>
            </a:r>
            <a:r>
              <a:rPr lang="pt-BR" sz="1800" b="1">
                <a:solidFill>
                  <a:srgbClr val="000099"/>
                </a:solidFill>
                <a:latin typeface="Courier New" pitchFamily="49" charset="0"/>
              </a:rPr>
              <a:t>reg ←mem(sum);</a:t>
            </a:r>
          </a:p>
          <a:p>
            <a:pPr lvl="1"/>
            <a:r>
              <a:rPr lang="pt-BR" sz="1800" b="1">
                <a:solidFill>
                  <a:srgbClr val="000099"/>
                </a:solidFill>
                <a:latin typeface="Courier New" pitchFamily="49" charset="0"/>
              </a:rPr>
              <a:t>		    	mem(sum) ← reg+value;</a:t>
            </a:r>
          </a:p>
          <a:p>
            <a:pPr lvl="1"/>
            <a:r>
              <a:rPr lang="pt-BR" sz="1800" b="1">
                <a:solidFill>
                  <a:srgbClr val="000099"/>
                </a:solidFill>
                <a:latin typeface="Courier New" pitchFamily="49" charset="0"/>
              </a:rPr>
              <a:t>	    		</a:t>
            </a:r>
            <a:r>
              <a:rPr lang="en-US" sz="1800" b="1">
                <a:solidFill>
                  <a:srgbClr val="000099"/>
                </a:solidFill>
                <a:latin typeface="Courier New" pitchFamily="49" charset="0"/>
              </a:rPr>
              <a:t>reset (lock);</a:t>
            </a:r>
            <a:r>
              <a:rPr lang="en-US" sz="1800" b="1">
                <a:solidFill>
                  <a:srgbClr val="000099"/>
                </a:solidFill>
              </a:rPr>
              <a:t>	</a:t>
            </a:r>
          </a:p>
        </p:txBody>
      </p:sp>
      <p:sp>
        <p:nvSpPr>
          <p:cNvPr id="9" name="Slide Number Placeholder 8"/>
          <p:cNvSpPr>
            <a:spLocks noGrp="1"/>
          </p:cNvSpPr>
          <p:nvPr>
            <p:ph type="sldNum" sz="quarter" idx="12"/>
          </p:nvPr>
        </p:nvSpPr>
        <p:spPr/>
        <p:txBody>
          <a:bodyPr/>
          <a:lstStyle/>
          <a:p>
            <a:pPr lvl="1">
              <a:defRPr/>
            </a:pPr>
            <a:fld id="{7F0AC6B0-63F9-48DA-8403-50AF2CA0DF73}" type="slidenum">
              <a:rPr lang="en-US" smtClean="0"/>
              <a:pPr lvl="1">
                <a:defRPr/>
              </a:pPr>
              <a:t>46</a:t>
            </a:fld>
            <a:endParaRPr lang="en-US" dirty="0"/>
          </a:p>
        </p:txBody>
      </p:sp>
      <p:sp>
        <p:nvSpPr>
          <p:cNvPr id="10" name="Footer Placeholder 9"/>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p:txBody>
          <a:bodyPr/>
          <a:lstStyle/>
          <a:p>
            <a:r>
              <a:rPr lang="en-US"/>
              <a:t>Sub-Atomic Locks</a:t>
            </a:r>
          </a:p>
        </p:txBody>
      </p:sp>
      <p:sp>
        <p:nvSpPr>
          <p:cNvPr id="840707" name="Rectangle 3"/>
          <p:cNvSpPr>
            <a:spLocks noGrp="1" noChangeArrowheads="1"/>
          </p:cNvSpPr>
          <p:nvPr>
            <p:ph type="body" idx="1"/>
          </p:nvPr>
        </p:nvSpPr>
        <p:spPr>
          <a:xfrm>
            <a:off x="304800" y="1295400"/>
            <a:ext cx="8207375" cy="5105400"/>
          </a:xfrm>
        </p:spPr>
        <p:txBody>
          <a:bodyPr/>
          <a:lstStyle/>
          <a:p>
            <a:pPr>
              <a:lnSpc>
                <a:spcPct val="80000"/>
              </a:lnSpc>
            </a:pPr>
            <a:r>
              <a:rPr lang="en-US" sz="2000" dirty="0"/>
              <a:t>Use two instructions:</a:t>
            </a:r>
          </a:p>
          <a:p>
            <a:pPr>
              <a:lnSpc>
                <a:spcPct val="80000"/>
              </a:lnSpc>
              <a:buFont typeface="Wingdings" pitchFamily="2" charset="2"/>
              <a:buNone/>
            </a:pPr>
            <a:r>
              <a:rPr lang="en-US" sz="2000" dirty="0"/>
              <a:t>	Load linked + Store conditional</a:t>
            </a:r>
          </a:p>
          <a:p>
            <a:pPr lvl="1">
              <a:lnSpc>
                <a:spcPct val="80000"/>
              </a:lnSpc>
            </a:pPr>
            <a:r>
              <a:rPr lang="en-US" sz="1900" dirty="0">
                <a:solidFill>
                  <a:srgbClr val="000099"/>
                </a:solidFill>
              </a:rPr>
              <a:t>Load linked </a:t>
            </a:r>
          </a:p>
          <a:p>
            <a:pPr lvl="2">
              <a:lnSpc>
                <a:spcPct val="80000"/>
              </a:lnSpc>
            </a:pPr>
            <a:r>
              <a:rPr lang="en-US" sz="1900" dirty="0"/>
              <a:t>reads memory value </a:t>
            </a:r>
          </a:p>
          <a:p>
            <a:pPr lvl="2">
              <a:lnSpc>
                <a:spcPct val="80000"/>
              </a:lnSpc>
            </a:pPr>
            <a:r>
              <a:rPr lang="en-US" sz="1900" dirty="0"/>
              <a:t>sets special flag </a:t>
            </a:r>
          </a:p>
          <a:p>
            <a:pPr lvl="2">
              <a:lnSpc>
                <a:spcPct val="80000"/>
              </a:lnSpc>
            </a:pPr>
            <a:r>
              <a:rPr lang="en-US" sz="1900" dirty="0"/>
              <a:t>writes address to special global address register</a:t>
            </a:r>
          </a:p>
          <a:p>
            <a:pPr lvl="1">
              <a:lnSpc>
                <a:spcPct val="80000"/>
              </a:lnSpc>
            </a:pPr>
            <a:r>
              <a:rPr lang="en-US" sz="1900" dirty="0">
                <a:solidFill>
                  <a:srgbClr val="000099"/>
                </a:solidFill>
              </a:rPr>
              <a:t>Flag cleared on</a:t>
            </a:r>
          </a:p>
          <a:p>
            <a:pPr lvl="2">
              <a:lnSpc>
                <a:spcPct val="80000"/>
              </a:lnSpc>
            </a:pPr>
            <a:r>
              <a:rPr lang="en-US" sz="1900" dirty="0"/>
              <a:t>operations that may violate atomicity</a:t>
            </a:r>
          </a:p>
          <a:p>
            <a:pPr lvl="3">
              <a:lnSpc>
                <a:spcPct val="80000"/>
              </a:lnSpc>
            </a:pPr>
            <a:r>
              <a:rPr lang="en-US" sz="1500" dirty="0" smtClean="0"/>
              <a:t>(</a:t>
            </a:r>
            <a:r>
              <a:rPr lang="en-US" sz="1500" dirty="0"/>
              <a:t>implementation-dependent)</a:t>
            </a:r>
          </a:p>
          <a:p>
            <a:pPr lvl="3">
              <a:lnSpc>
                <a:spcPct val="80000"/>
              </a:lnSpc>
            </a:pPr>
            <a:r>
              <a:rPr lang="en-US" sz="1500" dirty="0" smtClean="0"/>
              <a:t>e.g</a:t>
            </a:r>
            <a:r>
              <a:rPr lang="en-US" sz="1500" dirty="0"/>
              <a:t>., write to address by another processor</a:t>
            </a:r>
          </a:p>
          <a:p>
            <a:pPr lvl="3">
              <a:lnSpc>
                <a:spcPct val="80000"/>
              </a:lnSpc>
            </a:pPr>
            <a:r>
              <a:rPr lang="en-US" sz="1500" dirty="0" smtClean="0"/>
              <a:t>can </a:t>
            </a:r>
            <a:r>
              <a:rPr lang="en-US" sz="1500" dirty="0"/>
              <a:t>use cache coherence mechanisms (later)</a:t>
            </a:r>
          </a:p>
          <a:p>
            <a:pPr lvl="2">
              <a:lnSpc>
                <a:spcPct val="80000"/>
              </a:lnSpc>
            </a:pPr>
            <a:r>
              <a:rPr lang="en-US" sz="1900" dirty="0"/>
              <a:t>context switch</a:t>
            </a:r>
          </a:p>
          <a:p>
            <a:pPr lvl="1">
              <a:lnSpc>
                <a:spcPct val="80000"/>
              </a:lnSpc>
            </a:pPr>
            <a:r>
              <a:rPr lang="en-US" sz="1900" dirty="0">
                <a:solidFill>
                  <a:srgbClr val="000099"/>
                </a:solidFill>
              </a:rPr>
              <a:t>Store conditional </a:t>
            </a:r>
          </a:p>
          <a:p>
            <a:pPr lvl="2">
              <a:lnSpc>
                <a:spcPct val="80000"/>
              </a:lnSpc>
            </a:pPr>
            <a:r>
              <a:rPr lang="en-US" sz="1900" dirty="0"/>
              <a:t>writes value if flag is set</a:t>
            </a:r>
          </a:p>
          <a:p>
            <a:pPr lvl="2">
              <a:lnSpc>
                <a:spcPct val="80000"/>
              </a:lnSpc>
            </a:pPr>
            <a:r>
              <a:rPr lang="en-US" sz="1900" dirty="0"/>
              <a:t>no-op if flag is clear </a:t>
            </a:r>
          </a:p>
          <a:p>
            <a:pPr lvl="2">
              <a:lnSpc>
                <a:spcPct val="80000"/>
              </a:lnSpc>
            </a:pPr>
            <a:r>
              <a:rPr lang="en-US" sz="1900" dirty="0"/>
              <a:t>sets CC indicating or failure </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47</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a:noFill/>
          <a:ln/>
        </p:spPr>
        <p:txBody>
          <a:bodyPr lIns="92075" tIns="46038" rIns="92075" bIns="46038" anchor="ctr"/>
          <a:lstStyle/>
          <a:p>
            <a:pPr defTabSz="914400"/>
            <a:r>
              <a:rPr lang="en-US"/>
              <a:t>Load-Linked Store-Conditional</a:t>
            </a:r>
          </a:p>
        </p:txBody>
      </p:sp>
      <p:sp>
        <p:nvSpPr>
          <p:cNvPr id="847875" name="Rectangle 3"/>
          <p:cNvSpPr>
            <a:spLocks noGrp="1" noChangeArrowheads="1"/>
          </p:cNvSpPr>
          <p:nvPr>
            <p:ph type="body" idx="1"/>
          </p:nvPr>
        </p:nvSpPr>
        <p:spPr>
          <a:xfrm>
            <a:off x="330200" y="1295400"/>
            <a:ext cx="8612188" cy="4114800"/>
          </a:xfrm>
          <a:noFill/>
          <a:ln/>
        </p:spPr>
        <p:txBody>
          <a:bodyPr lIns="92075" tIns="46038" rIns="92075" bIns="46038"/>
          <a:lstStyle/>
          <a:p>
            <a:pPr marL="285750" indent="-285750" defTabSz="914400"/>
            <a:r>
              <a:rPr lang="en-US" sz="2400"/>
              <a:t>Example: atomic swap (r4,mem(r1))</a:t>
            </a:r>
          </a:p>
          <a:p>
            <a:pPr marL="285750" indent="-285750" defTabSz="914400">
              <a:buFont typeface="Wingdings" pitchFamily="2" charset="2"/>
              <a:buNone/>
            </a:pPr>
            <a:r>
              <a:rPr lang="en-US" sz="2400"/>
              <a:t>	</a:t>
            </a:r>
            <a:r>
              <a:rPr lang="en-US" sz="1800">
                <a:solidFill>
                  <a:srgbClr val="000099"/>
                </a:solidFill>
                <a:latin typeface="Courier New" pitchFamily="49" charset="0"/>
              </a:rPr>
              <a:t>try:	mov	r3,r4		;move exchange value</a:t>
            </a:r>
          </a:p>
          <a:p>
            <a:pPr marL="685800" lvl="1" indent="-228600" defTabSz="914400">
              <a:buFontTx/>
              <a:buNone/>
            </a:pPr>
            <a:r>
              <a:rPr lang="en-US" sz="1800" b="1">
                <a:solidFill>
                  <a:srgbClr val="000099"/>
                </a:solidFill>
                <a:latin typeface="Courier New" pitchFamily="49" charset="0"/>
              </a:rPr>
              <a:t>		ll	r2,0(r1)	;load locked	</a:t>
            </a:r>
          </a:p>
          <a:p>
            <a:pPr marL="685800" lvl="1" indent="-228600" defTabSz="914400">
              <a:buFontTx/>
              <a:buNone/>
            </a:pPr>
            <a:r>
              <a:rPr lang="en-US" sz="1800" b="1">
                <a:solidFill>
                  <a:srgbClr val="000099"/>
                </a:solidFill>
                <a:latin typeface="Courier New" pitchFamily="49" charset="0"/>
              </a:rPr>
              <a:t>		sc	r3,0(r1)	;store conditional</a:t>
            </a:r>
          </a:p>
          <a:p>
            <a:pPr marL="685800" lvl="1" indent="-228600" defTabSz="914400">
              <a:buFontTx/>
              <a:buNone/>
            </a:pPr>
            <a:r>
              <a:rPr lang="en-US" sz="1800" b="1">
                <a:solidFill>
                  <a:srgbClr val="000099"/>
                </a:solidFill>
                <a:latin typeface="Courier New" pitchFamily="49" charset="0"/>
              </a:rPr>
              <a:t>		beqz	r3,try		;if store fails</a:t>
            </a:r>
          </a:p>
          <a:p>
            <a:pPr marL="685800" lvl="1" indent="-228600" defTabSz="914400">
              <a:buFontTx/>
              <a:buNone/>
            </a:pPr>
            <a:r>
              <a:rPr lang="en-US" sz="1800" b="1">
                <a:solidFill>
                  <a:srgbClr val="000099"/>
                </a:solidFill>
                <a:latin typeface="Courier New" pitchFamily="49" charset="0"/>
              </a:rPr>
              <a:t>		mov	r4,r2		;load value to r4</a:t>
            </a:r>
          </a:p>
          <a:p>
            <a:pPr marL="285750" indent="-285750" defTabSz="914400"/>
            <a:r>
              <a:rPr lang="en-US" sz="2400"/>
              <a:t>RISC- style implementation</a:t>
            </a:r>
          </a:p>
          <a:p>
            <a:pPr marL="685800" lvl="1" indent="-228600" defTabSz="914400"/>
            <a:r>
              <a:rPr lang="en-US" sz="2100">
                <a:solidFill>
                  <a:srgbClr val="000099"/>
                </a:solidFill>
              </a:rPr>
              <a:t>Like many early RISC ideas, it seemed like a good idea at the time…</a:t>
            </a:r>
          </a:p>
          <a:p>
            <a:pPr marL="685800" lvl="1" indent="-228600" defTabSz="914400">
              <a:buFontTx/>
              <a:buNone/>
            </a:pPr>
            <a:r>
              <a:rPr lang="en-US" sz="2400" b="1"/>
              <a:t>	</a:t>
            </a:r>
            <a:r>
              <a:rPr lang="en-US" sz="2000" b="1">
                <a:solidFill>
                  <a:srgbClr val="000099"/>
                </a:solidFill>
              </a:rPr>
              <a:t>register windows, delayed branches, special divide regs, etc.</a:t>
            </a:r>
          </a:p>
          <a:p>
            <a:pPr marL="685800" lvl="1" indent="-228600" defTabSz="914400"/>
            <a:endParaRPr lang="en-US" sz="2400" b="1"/>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48</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ChangeArrowheads="1"/>
          </p:cNvSpPr>
          <p:nvPr>
            <p:ph type="title"/>
          </p:nvPr>
        </p:nvSpPr>
        <p:spPr/>
        <p:txBody>
          <a:bodyPr/>
          <a:lstStyle/>
          <a:p>
            <a:r>
              <a:rPr lang="en-US"/>
              <a:t>Lock Efficiency</a:t>
            </a:r>
          </a:p>
        </p:txBody>
      </p:sp>
      <p:sp>
        <p:nvSpPr>
          <p:cNvPr id="841731" name="Rectangle 3"/>
          <p:cNvSpPr>
            <a:spLocks noGrp="1" noChangeArrowheads="1"/>
          </p:cNvSpPr>
          <p:nvPr>
            <p:ph type="body" idx="1"/>
          </p:nvPr>
        </p:nvSpPr>
        <p:spPr>
          <a:xfrm>
            <a:off x="330200" y="1219200"/>
            <a:ext cx="8207375" cy="4800600"/>
          </a:xfrm>
        </p:spPr>
        <p:txBody>
          <a:bodyPr/>
          <a:lstStyle/>
          <a:p>
            <a:r>
              <a:rPr lang="en-US" sz="2400"/>
              <a:t>Spin Locks</a:t>
            </a:r>
          </a:p>
          <a:p>
            <a:pPr lvl="1"/>
            <a:r>
              <a:rPr lang="en-US" sz="2100"/>
              <a:t>tight loop until lock is acquired</a:t>
            </a:r>
          </a:p>
          <a:p>
            <a:pPr lvl="1">
              <a:buFontTx/>
              <a:buNone/>
            </a:pPr>
            <a:endParaRPr lang="en-US" sz="2100"/>
          </a:p>
          <a:p>
            <a:pPr lvl="1">
              <a:buFontTx/>
              <a:buNone/>
            </a:pPr>
            <a:r>
              <a:rPr lang="en-US" sz="1800" b="1">
                <a:solidFill>
                  <a:srgbClr val="000099"/>
                </a:solidFill>
                <a:latin typeface="Courier New" pitchFamily="49" charset="0"/>
              </a:rPr>
              <a:t>LAB1:	Test&amp;Set R1, Lock		</a:t>
            </a:r>
          </a:p>
          <a:p>
            <a:pPr lvl="1">
              <a:buFontTx/>
              <a:buNone/>
            </a:pPr>
            <a:r>
              <a:rPr lang="en-US" sz="1800" b="1">
                <a:solidFill>
                  <a:srgbClr val="000099"/>
                </a:solidFill>
                <a:latin typeface="Courier New" pitchFamily="49" charset="0"/>
              </a:rPr>
              <a:t>			Branch LAB1 if R1==1</a:t>
            </a:r>
          </a:p>
          <a:p>
            <a:r>
              <a:rPr lang="en-US" sz="2400"/>
              <a:t>Inefficiencies:</a:t>
            </a:r>
          </a:p>
          <a:p>
            <a:pPr lvl="1"/>
            <a:r>
              <a:rPr lang="en-US" sz="2100">
                <a:solidFill>
                  <a:srgbClr val="000099"/>
                </a:solidFill>
              </a:rPr>
              <a:t>Memory/Interconnect resources, spinning on read/writes</a:t>
            </a:r>
          </a:p>
          <a:p>
            <a:pPr lvl="1"/>
            <a:r>
              <a:rPr lang="en-US" sz="2100">
                <a:solidFill>
                  <a:srgbClr val="000099"/>
                </a:solidFill>
              </a:rPr>
              <a:t>With a cache-based systems,</a:t>
            </a:r>
          </a:p>
          <a:p>
            <a:pPr lvl="1">
              <a:buFontTx/>
              <a:buNone/>
            </a:pPr>
            <a:r>
              <a:rPr lang="en-US" sz="2100">
                <a:solidFill>
                  <a:srgbClr val="000099"/>
                </a:solidFill>
              </a:rPr>
              <a:t>	writes </a:t>
            </a:r>
            <a:r>
              <a:rPr lang="en-US" sz="2100">
                <a:solidFill>
                  <a:srgbClr val="000099"/>
                </a:solidFill>
                <a:sym typeface="Symbol" pitchFamily="18" charset="2"/>
              </a:rPr>
              <a:t></a:t>
            </a:r>
            <a:r>
              <a:rPr lang="en-US" sz="2100">
                <a:solidFill>
                  <a:srgbClr val="000099"/>
                </a:solidFill>
              </a:rPr>
              <a:t> lots of coherence traffic</a:t>
            </a:r>
          </a:p>
          <a:p>
            <a:pPr lvl="1"/>
            <a:r>
              <a:rPr lang="en-US" sz="2100">
                <a:solidFill>
                  <a:srgbClr val="000099"/>
                </a:solidFill>
              </a:rPr>
              <a:t>Processor resource</a:t>
            </a:r>
          </a:p>
          <a:p>
            <a:pPr lvl="2"/>
            <a:r>
              <a:rPr lang="en-US" sz="2100">
                <a:solidFill>
                  <a:srgbClr val="000099"/>
                </a:solidFill>
              </a:rPr>
              <a:t>not executing useful instructions</a:t>
            </a:r>
          </a:p>
          <a:p>
            <a:pPr lvl="1">
              <a:buFontTx/>
              <a:buNone/>
            </a:pPr>
            <a:r>
              <a:rPr lang="en-US" sz="2900"/>
              <a:t>  </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49</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944562"/>
          </a:xfrm>
        </p:spPr>
        <p:txBody>
          <a:bodyPr/>
          <a:lstStyle/>
          <a:p>
            <a:r>
              <a:rPr lang="en-US" dirty="0" smtClean="0"/>
              <a:t>1. Functional Parallelism</a:t>
            </a:r>
          </a:p>
        </p:txBody>
      </p:sp>
      <p:sp>
        <p:nvSpPr>
          <p:cNvPr id="27651" name="Content Placeholder 2"/>
          <p:cNvSpPr>
            <a:spLocks noGrp="1"/>
          </p:cNvSpPr>
          <p:nvPr>
            <p:ph idx="1"/>
          </p:nvPr>
        </p:nvSpPr>
        <p:spPr>
          <a:xfrm>
            <a:off x="457200" y="1066800"/>
            <a:ext cx="8229600" cy="5059363"/>
          </a:xfrm>
        </p:spPr>
        <p:txBody>
          <a:bodyPr/>
          <a:lstStyle/>
          <a:p>
            <a:pPr marL="571500" indent="-514350">
              <a:buFont typeface="Tahoma" pitchFamily="34" charset="0"/>
              <a:buAutoNum type="arabicPeriod"/>
            </a:pPr>
            <a:r>
              <a:rPr lang="en-US" dirty="0" smtClean="0"/>
              <a:t>Functional parallelism</a:t>
            </a:r>
          </a:p>
          <a:p>
            <a:pPr marL="971550" lvl="1" indent="-514350"/>
            <a:r>
              <a:rPr lang="en-US" dirty="0" smtClean="0"/>
              <a:t>Car: {engine, brakes, entertain, </a:t>
            </a:r>
            <a:r>
              <a:rPr lang="en-US" dirty="0" err="1" smtClean="0"/>
              <a:t>nav</a:t>
            </a:r>
            <a:r>
              <a:rPr lang="en-US" dirty="0" smtClean="0"/>
              <a:t>, …}</a:t>
            </a:r>
          </a:p>
          <a:p>
            <a:pPr marL="971550" lvl="1" indent="-514350"/>
            <a:r>
              <a:rPr lang="en-US" dirty="0" smtClean="0"/>
              <a:t>Game: {physics, logic, UI, render, …}</a:t>
            </a:r>
          </a:p>
          <a:p>
            <a:pPr marL="971550" lvl="1" indent="-514350"/>
            <a:r>
              <a:rPr lang="en-US" dirty="0" smtClean="0"/>
              <a:t>Signal processing: {transform, filter, scaling, …}</a:t>
            </a:r>
          </a:p>
          <a:p>
            <a:pPr marL="571500" indent="-514350"/>
            <a:r>
              <a:rPr lang="en-US" dirty="0" smtClean="0"/>
              <a:t>Relatively easy to identify and utilize</a:t>
            </a:r>
          </a:p>
          <a:p>
            <a:pPr marL="571500" indent="-514350"/>
            <a:r>
              <a:rPr lang="en-US" dirty="0" smtClean="0"/>
              <a:t>Provides small-scale parallelism</a:t>
            </a:r>
          </a:p>
          <a:p>
            <a:pPr marL="971550" lvl="1" indent="-514350"/>
            <a:r>
              <a:rPr lang="en-US" dirty="0" smtClean="0"/>
              <a:t>3x-10x</a:t>
            </a:r>
          </a:p>
          <a:p>
            <a:pPr marL="571500" indent="-514350"/>
            <a:r>
              <a:rPr lang="en-US" dirty="0" smtClean="0"/>
              <a:t>Balancing stages/functions is difficult</a:t>
            </a:r>
          </a:p>
        </p:txBody>
      </p:sp>
      <p:sp>
        <p:nvSpPr>
          <p:cNvPr id="8" name="Slide Number Placeholder 7"/>
          <p:cNvSpPr>
            <a:spLocks noGrp="1"/>
          </p:cNvSpPr>
          <p:nvPr>
            <p:ph type="sldNum" sz="quarter" idx="12"/>
          </p:nvPr>
        </p:nvSpPr>
        <p:spPr/>
        <p:txBody>
          <a:bodyPr/>
          <a:lstStyle/>
          <a:p>
            <a:pPr lvl="1">
              <a:defRPr/>
            </a:pPr>
            <a:fld id="{B7D98EED-01DC-4F7A-81CC-0C2386137B23}" type="slidenum">
              <a:rPr lang="en-US" smtClean="0"/>
              <a:pPr lvl="1">
                <a:defRPr/>
              </a:pPr>
              <a:t>5</a:t>
            </a:fld>
            <a:endParaRPr lang="en-US" dirty="0"/>
          </a:p>
        </p:txBody>
      </p:sp>
      <p:sp>
        <p:nvSpPr>
          <p:cNvPr id="9" name="Footer Placeholder 8"/>
          <p:cNvSpPr>
            <a:spLocks noGrp="1"/>
          </p:cNvSpPr>
          <p:nvPr>
            <p:ph type="ftr" sz="quarter" idx="11"/>
          </p:nvPr>
        </p:nvSpPr>
        <p:spPr/>
        <p:txBody>
          <a:bodyPr/>
          <a:lstStyle/>
          <a:p>
            <a:pPr>
              <a:defRPr/>
            </a:pPr>
            <a:r>
              <a:rPr lang="en-US" smtClean="0"/>
              <a:t>Mikko Lipasti-University of Wisconsin</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noFill/>
          <a:ln/>
        </p:spPr>
        <p:txBody>
          <a:bodyPr lIns="92075" tIns="46038" rIns="92075" bIns="46038" anchor="ctr"/>
          <a:lstStyle/>
          <a:p>
            <a:pPr defTabSz="914400"/>
            <a:r>
              <a:rPr lang="en-US"/>
              <a:t>Efficient Lock Implementations</a:t>
            </a:r>
          </a:p>
        </p:txBody>
      </p:sp>
      <p:sp>
        <p:nvSpPr>
          <p:cNvPr id="850947" name="Rectangle 3"/>
          <p:cNvSpPr>
            <a:spLocks noGrp="1" noChangeArrowheads="1"/>
          </p:cNvSpPr>
          <p:nvPr>
            <p:ph type="body" idx="1"/>
          </p:nvPr>
        </p:nvSpPr>
        <p:spPr>
          <a:xfrm>
            <a:off x="304800" y="1219200"/>
            <a:ext cx="8637588" cy="5181600"/>
          </a:xfrm>
          <a:noFill/>
          <a:ln/>
        </p:spPr>
        <p:txBody>
          <a:bodyPr lIns="92075" tIns="46038" rIns="92075" bIns="46038"/>
          <a:lstStyle/>
          <a:p>
            <a:pPr marL="285750" indent="-285750" defTabSz="914400">
              <a:lnSpc>
                <a:spcPct val="90000"/>
              </a:lnSpc>
            </a:pPr>
            <a:r>
              <a:rPr lang="en-US" sz="2400"/>
              <a:t>Test&amp;Test&amp;Set</a:t>
            </a:r>
          </a:p>
          <a:p>
            <a:pPr marL="685800" lvl="1" indent="-228600" defTabSz="914400">
              <a:lnSpc>
                <a:spcPct val="90000"/>
              </a:lnSpc>
            </a:pPr>
            <a:r>
              <a:rPr lang="en-US" sz="2100">
                <a:solidFill>
                  <a:srgbClr val="000099"/>
                </a:solidFill>
              </a:rPr>
              <a:t>spin on check for unlock only, then try to lock</a:t>
            </a:r>
          </a:p>
          <a:p>
            <a:pPr marL="685800" lvl="1" indent="-228600" defTabSz="914400">
              <a:lnSpc>
                <a:spcPct val="90000"/>
              </a:lnSpc>
            </a:pPr>
            <a:r>
              <a:rPr lang="en-US" sz="2100">
                <a:solidFill>
                  <a:srgbClr val="000099"/>
                </a:solidFill>
              </a:rPr>
              <a:t>with cache systems, all reads can be local</a:t>
            </a:r>
          </a:p>
          <a:p>
            <a:pPr marL="1143000" lvl="2" indent="-228600" defTabSz="914400">
              <a:lnSpc>
                <a:spcPct val="90000"/>
              </a:lnSpc>
            </a:pPr>
            <a:r>
              <a:rPr lang="en-US" sz="2100">
                <a:solidFill>
                  <a:srgbClr val="000099"/>
                </a:solidFill>
              </a:rPr>
              <a:t>no bus or external memory resources used</a:t>
            </a:r>
          </a:p>
          <a:p>
            <a:pPr marL="1143000" lvl="2" indent="-228600" defTabSz="914400">
              <a:lnSpc>
                <a:spcPct val="90000"/>
              </a:lnSpc>
            </a:pPr>
            <a:endParaRPr lang="en-US" sz="2100">
              <a:solidFill>
                <a:srgbClr val="000099"/>
              </a:solidFill>
            </a:endParaRPr>
          </a:p>
          <a:p>
            <a:pPr marL="1143000" lvl="2" indent="-228600" defTabSz="914400">
              <a:lnSpc>
                <a:spcPct val="90000"/>
              </a:lnSpc>
            </a:pPr>
            <a:endParaRPr lang="en-US" sz="2100"/>
          </a:p>
          <a:p>
            <a:pPr marL="1143000" lvl="2" indent="-228600" defTabSz="914400">
              <a:lnSpc>
                <a:spcPct val="90000"/>
              </a:lnSpc>
            </a:pPr>
            <a:endParaRPr lang="en-US" sz="2100"/>
          </a:p>
          <a:p>
            <a:pPr marL="1143000" lvl="2" indent="-228600" defTabSz="914400">
              <a:lnSpc>
                <a:spcPct val="90000"/>
              </a:lnSpc>
            </a:pPr>
            <a:endParaRPr lang="en-US" sz="2100"/>
          </a:p>
          <a:p>
            <a:pPr marL="685800" lvl="1" indent="-228600" defTabSz="914400">
              <a:lnSpc>
                <a:spcPct val="90000"/>
              </a:lnSpc>
              <a:buFontTx/>
              <a:buNone/>
            </a:pPr>
            <a:endParaRPr lang="en-US"/>
          </a:p>
          <a:p>
            <a:pPr marL="285750" indent="-285750" defTabSz="914400">
              <a:lnSpc>
                <a:spcPct val="90000"/>
              </a:lnSpc>
            </a:pPr>
            <a:r>
              <a:rPr lang="en-US" sz="2400"/>
              <a:t>Test&amp;Set with Backoff</a:t>
            </a:r>
          </a:p>
          <a:p>
            <a:pPr marL="685800" lvl="1" indent="-228600" defTabSz="914400">
              <a:lnSpc>
                <a:spcPct val="90000"/>
              </a:lnSpc>
            </a:pPr>
            <a:r>
              <a:rPr lang="en-US" sz="2100">
                <a:solidFill>
                  <a:srgbClr val="000099"/>
                </a:solidFill>
              </a:rPr>
              <a:t>Insert delay between test&amp;set operations (not too long)</a:t>
            </a:r>
          </a:p>
          <a:p>
            <a:pPr marL="685800" lvl="1" indent="-228600" defTabSz="914400">
              <a:lnSpc>
                <a:spcPct val="90000"/>
              </a:lnSpc>
            </a:pPr>
            <a:r>
              <a:rPr lang="en-US" sz="2100">
                <a:solidFill>
                  <a:srgbClr val="000099"/>
                </a:solidFill>
              </a:rPr>
              <a:t>Each failed attempt </a:t>
            </a:r>
            <a:r>
              <a:rPr lang="en-US" sz="2100">
                <a:solidFill>
                  <a:srgbClr val="000099"/>
                </a:solidFill>
                <a:sym typeface="Symbol" pitchFamily="18" charset="2"/>
              </a:rPr>
              <a:t></a:t>
            </a:r>
            <a:r>
              <a:rPr lang="en-US" sz="2100">
                <a:solidFill>
                  <a:srgbClr val="000099"/>
                </a:solidFill>
              </a:rPr>
              <a:t> longer delay</a:t>
            </a:r>
          </a:p>
          <a:p>
            <a:pPr marL="685800" lvl="1" indent="-228600" defTabSz="914400">
              <a:lnSpc>
                <a:spcPct val="90000"/>
              </a:lnSpc>
              <a:buFontTx/>
              <a:buNone/>
            </a:pPr>
            <a:r>
              <a:rPr lang="en-US" sz="2100">
                <a:solidFill>
                  <a:srgbClr val="000099"/>
                </a:solidFill>
              </a:rPr>
              <a:t>	(Like ethernet collision avoidance)</a:t>
            </a:r>
          </a:p>
        </p:txBody>
      </p:sp>
      <p:sp>
        <p:nvSpPr>
          <p:cNvPr id="850948" name="Text Box 4"/>
          <p:cNvSpPr txBox="1">
            <a:spLocks noChangeArrowheads="1"/>
          </p:cNvSpPr>
          <p:nvPr/>
        </p:nvSpPr>
        <p:spPr bwMode="auto">
          <a:xfrm>
            <a:off x="277813" y="2819400"/>
            <a:ext cx="8104187" cy="1357313"/>
          </a:xfrm>
          <a:prstGeom prst="rect">
            <a:avLst/>
          </a:prstGeom>
          <a:noFill/>
          <a:ln w="9525">
            <a:noFill/>
            <a:miter lim="800000"/>
            <a:headEnd/>
            <a:tailEnd/>
          </a:ln>
          <a:effectLst/>
        </p:spPr>
        <p:txBody>
          <a:bodyPr>
            <a:spAutoFit/>
          </a:bodyPr>
          <a:lstStyle/>
          <a:p>
            <a:pPr lvl="1"/>
            <a:r>
              <a:rPr lang="en-US" sz="1800" b="1">
                <a:solidFill>
                  <a:srgbClr val="000099"/>
                </a:solidFill>
                <a:latin typeface="Courier New" pitchFamily="49" charset="0"/>
              </a:rPr>
              <a:t>test_it:	load		reg, mem(lock)</a:t>
            </a:r>
          </a:p>
          <a:p>
            <a:pPr lvl="1"/>
            <a:r>
              <a:rPr lang="en-US" sz="1800" b="1">
                <a:solidFill>
                  <a:srgbClr val="000099"/>
                </a:solidFill>
                <a:latin typeface="Courier New" pitchFamily="49" charset="0"/>
              </a:rPr>
              <a:t>		branch		test_it if reg==1</a:t>
            </a:r>
          </a:p>
          <a:p>
            <a:pPr lvl="1"/>
            <a:r>
              <a:rPr lang="en-US" sz="1800" b="1">
                <a:solidFill>
                  <a:srgbClr val="000099"/>
                </a:solidFill>
                <a:latin typeface="Courier New" pitchFamily="49" charset="0"/>
              </a:rPr>
              <a:t>lock_it:	test&amp;set	reg, mem(lock)</a:t>
            </a:r>
          </a:p>
          <a:p>
            <a:pPr lvl="1"/>
            <a:r>
              <a:rPr lang="en-US" sz="1800" b="1">
                <a:solidFill>
                  <a:srgbClr val="000099"/>
                </a:solidFill>
                <a:latin typeface="Courier New" pitchFamily="49" charset="0"/>
              </a:rPr>
              <a:t>		branch		test_it if reg==1</a:t>
            </a:r>
            <a:r>
              <a:rPr lang="en-US" sz="1800" b="1">
                <a:solidFill>
                  <a:srgbClr val="000099"/>
                </a:solidFill>
              </a:rPr>
              <a:t>	</a:t>
            </a:r>
          </a:p>
        </p:txBody>
      </p:sp>
      <p:sp>
        <p:nvSpPr>
          <p:cNvPr id="8" name="Slide Number Placeholder 7"/>
          <p:cNvSpPr>
            <a:spLocks noGrp="1"/>
          </p:cNvSpPr>
          <p:nvPr>
            <p:ph type="sldNum" sz="quarter" idx="12"/>
          </p:nvPr>
        </p:nvSpPr>
        <p:spPr/>
        <p:txBody>
          <a:bodyPr/>
          <a:lstStyle/>
          <a:p>
            <a:pPr lvl="1">
              <a:defRPr/>
            </a:pPr>
            <a:fld id="{B7D98EED-01DC-4F7A-81CC-0C2386137B23}" type="slidenum">
              <a:rPr lang="en-US" smtClean="0"/>
              <a:pPr lvl="1">
                <a:defRPr/>
              </a:pPr>
              <a:t>50</a:t>
            </a:fld>
            <a:endParaRPr lang="en-US" dirty="0"/>
          </a:p>
        </p:txBody>
      </p:sp>
      <p:sp>
        <p:nvSpPr>
          <p:cNvPr id="9" name="Footer Placeholder 8"/>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954" name="Rectangle 2"/>
          <p:cNvSpPr>
            <a:spLocks noGrp="1" noChangeArrowheads="1"/>
          </p:cNvSpPr>
          <p:nvPr>
            <p:ph type="title"/>
          </p:nvPr>
        </p:nvSpPr>
        <p:spPr>
          <a:noFill/>
          <a:ln/>
        </p:spPr>
        <p:txBody>
          <a:bodyPr lIns="92075" tIns="46038" rIns="92075" bIns="46038" anchor="ctr"/>
          <a:lstStyle/>
          <a:p>
            <a:pPr defTabSz="914400"/>
            <a:r>
              <a:rPr lang="en-US"/>
              <a:t>Efficient Lock Implementations</a:t>
            </a:r>
          </a:p>
        </p:txBody>
      </p:sp>
      <p:sp>
        <p:nvSpPr>
          <p:cNvPr id="1021955" name="Rectangle 3"/>
          <p:cNvSpPr>
            <a:spLocks noGrp="1" noChangeArrowheads="1"/>
          </p:cNvSpPr>
          <p:nvPr>
            <p:ph type="body" idx="1"/>
          </p:nvPr>
        </p:nvSpPr>
        <p:spPr>
          <a:xfrm>
            <a:off x="304800" y="1219200"/>
            <a:ext cx="8637588" cy="5181600"/>
          </a:xfrm>
          <a:noFill/>
          <a:ln/>
        </p:spPr>
        <p:txBody>
          <a:bodyPr lIns="92075" tIns="46038" rIns="92075" bIns="46038"/>
          <a:lstStyle/>
          <a:p>
            <a:pPr marL="285750" indent="-285750" defTabSz="914400"/>
            <a:r>
              <a:rPr lang="en-US"/>
              <a:t>Solutions just given save memory/interconnect resource</a:t>
            </a:r>
          </a:p>
          <a:p>
            <a:pPr marL="685800" lvl="1" indent="-228600" defTabSz="914400"/>
            <a:r>
              <a:rPr lang="en-US">
                <a:solidFill>
                  <a:srgbClr val="000099"/>
                </a:solidFill>
              </a:rPr>
              <a:t>Still waste processor resource</a:t>
            </a:r>
          </a:p>
          <a:p>
            <a:pPr marL="285750" indent="-285750" defTabSz="914400"/>
            <a:r>
              <a:rPr lang="en-US"/>
              <a:t>Use runtime to suspend waiting process</a:t>
            </a:r>
          </a:p>
          <a:p>
            <a:pPr marL="685800" lvl="1" indent="-228600" defTabSz="914400"/>
            <a:r>
              <a:rPr lang="en-US">
                <a:solidFill>
                  <a:srgbClr val="000099"/>
                </a:solidFill>
              </a:rPr>
              <a:t>Detect lock</a:t>
            </a:r>
          </a:p>
          <a:p>
            <a:pPr marL="685800" lvl="1" indent="-228600" defTabSz="914400"/>
            <a:r>
              <a:rPr lang="en-US">
                <a:solidFill>
                  <a:srgbClr val="000099"/>
                </a:solidFill>
              </a:rPr>
              <a:t>Place on wait queue</a:t>
            </a:r>
          </a:p>
          <a:p>
            <a:pPr marL="685800" lvl="1" indent="-228600" defTabSz="914400"/>
            <a:r>
              <a:rPr lang="en-US">
                <a:solidFill>
                  <a:srgbClr val="000099"/>
                </a:solidFill>
              </a:rPr>
              <a:t>Schedule another thread from run queue</a:t>
            </a:r>
          </a:p>
          <a:p>
            <a:pPr marL="685800" lvl="1" indent="-228600" defTabSz="914400"/>
            <a:r>
              <a:rPr lang="en-US">
                <a:solidFill>
                  <a:srgbClr val="000099"/>
                </a:solidFill>
              </a:rPr>
              <a:t>When lock is released move from wait queue to run queue</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51</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ChangeArrowheads="1"/>
          </p:cNvSpPr>
          <p:nvPr>
            <p:ph type="title"/>
          </p:nvPr>
        </p:nvSpPr>
        <p:spPr>
          <a:noFill/>
          <a:ln/>
        </p:spPr>
        <p:txBody>
          <a:bodyPr lIns="92075" tIns="46038" rIns="92075" bIns="46038" anchor="ctr"/>
          <a:lstStyle/>
          <a:p>
            <a:pPr defTabSz="914400"/>
            <a:r>
              <a:rPr lang="en-US"/>
              <a:t>Point-to-Point Synchronization</a:t>
            </a:r>
          </a:p>
        </p:txBody>
      </p:sp>
      <p:sp>
        <p:nvSpPr>
          <p:cNvPr id="857091" name="Rectangle 3"/>
          <p:cNvSpPr>
            <a:spLocks noGrp="1" noChangeArrowheads="1"/>
          </p:cNvSpPr>
          <p:nvPr>
            <p:ph type="body" idx="1"/>
          </p:nvPr>
        </p:nvSpPr>
        <p:spPr>
          <a:xfrm>
            <a:off x="330200" y="1295400"/>
            <a:ext cx="8612188" cy="4114800"/>
          </a:xfrm>
          <a:noFill/>
          <a:ln/>
        </p:spPr>
        <p:txBody>
          <a:bodyPr lIns="92075" tIns="46038" rIns="92075" bIns="46038"/>
          <a:lstStyle/>
          <a:p>
            <a:pPr marL="285750" indent="-285750" defTabSz="914400"/>
            <a:r>
              <a:rPr lang="en-US" sz="2400" i="1"/>
              <a:t>Can</a:t>
            </a:r>
            <a:r>
              <a:rPr lang="en-US" sz="2400"/>
              <a:t> use normal variables as flags</a:t>
            </a:r>
          </a:p>
          <a:p>
            <a:pPr marL="685800" lvl="1" indent="-228600" defTabSz="914400">
              <a:buFontTx/>
              <a:buNone/>
            </a:pPr>
            <a:r>
              <a:rPr lang="en-US" sz="1800" b="1">
                <a:solidFill>
                  <a:srgbClr val="000099"/>
                </a:solidFill>
                <a:latin typeface="Courier New" pitchFamily="49" charset="0"/>
              </a:rPr>
              <a:t>while (full ==1){}  ;spin 	while (full == 0){} ;spin</a:t>
            </a:r>
          </a:p>
          <a:p>
            <a:pPr marL="685800" lvl="1" indent="-228600" defTabSz="914400">
              <a:buFontTx/>
              <a:buNone/>
            </a:pPr>
            <a:r>
              <a:rPr lang="en-US" sz="1800" b="1">
                <a:solidFill>
                  <a:srgbClr val="000099"/>
                </a:solidFill>
                <a:latin typeface="Courier New" pitchFamily="49" charset="0"/>
              </a:rPr>
              <a:t>a = value;		 		b = value;</a:t>
            </a:r>
          </a:p>
          <a:p>
            <a:pPr marL="685800" lvl="1" indent="-228600" defTabSz="914400">
              <a:buFontTx/>
              <a:buNone/>
            </a:pPr>
            <a:r>
              <a:rPr lang="en-US" sz="1800" b="1">
                <a:solidFill>
                  <a:srgbClr val="000099"/>
                </a:solidFill>
                <a:latin typeface="Courier New" pitchFamily="49" charset="0"/>
              </a:rPr>
              <a:t>full = 1;				full = 0;	</a:t>
            </a:r>
            <a:r>
              <a:rPr lang="en-US" sz="1600" b="1">
                <a:solidFill>
                  <a:srgbClr val="000099"/>
                </a:solidFill>
                <a:latin typeface="Courier New" pitchFamily="49" charset="0"/>
              </a:rPr>
              <a:t>	</a:t>
            </a:r>
          </a:p>
          <a:p>
            <a:pPr marL="285750" indent="-285750" defTabSz="914400"/>
            <a:r>
              <a:rPr lang="en-US" sz="2400"/>
              <a:t>Assumes sequential consistency (later)</a:t>
            </a:r>
          </a:p>
          <a:p>
            <a:pPr marL="685800" lvl="1" indent="-228600" defTabSz="914400"/>
            <a:r>
              <a:rPr lang="en-US" sz="2100">
                <a:solidFill>
                  <a:srgbClr val="000099"/>
                </a:solidFill>
              </a:rPr>
              <a:t>Using normal variables may cause problems with relaxed consistency models</a:t>
            </a:r>
          </a:p>
          <a:p>
            <a:pPr marL="285750" indent="-285750" defTabSz="914400"/>
            <a:r>
              <a:rPr lang="en-US" sz="2400"/>
              <a:t>May be better to use special opcodes for flag set/clear</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52</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Rectangle 2"/>
          <p:cNvSpPr>
            <a:spLocks noGrp="1" noChangeArrowheads="1"/>
          </p:cNvSpPr>
          <p:nvPr>
            <p:ph type="title"/>
          </p:nvPr>
        </p:nvSpPr>
        <p:spPr/>
        <p:txBody>
          <a:bodyPr/>
          <a:lstStyle/>
          <a:p>
            <a:r>
              <a:rPr lang="en-US"/>
              <a:t>Barrier Synchronization </a:t>
            </a:r>
            <a:endParaRPr lang="en-US" sz="3000"/>
          </a:p>
        </p:txBody>
      </p:sp>
      <p:sp>
        <p:nvSpPr>
          <p:cNvPr id="1003523" name="Rectangle 3"/>
          <p:cNvSpPr>
            <a:spLocks noGrp="1" noChangeArrowheads="1"/>
          </p:cNvSpPr>
          <p:nvPr>
            <p:ph type="body" idx="1"/>
          </p:nvPr>
        </p:nvSpPr>
        <p:spPr>
          <a:xfrm>
            <a:off x="330200" y="1219200"/>
            <a:ext cx="8207375" cy="609600"/>
          </a:xfrm>
        </p:spPr>
        <p:txBody>
          <a:bodyPr/>
          <a:lstStyle/>
          <a:p>
            <a:pPr>
              <a:lnSpc>
                <a:spcPct val="90000"/>
              </a:lnSpc>
            </a:pPr>
            <a:r>
              <a:rPr lang="en-US" sz="2400"/>
              <a:t>Uses a lock, a counter, and a flag</a:t>
            </a:r>
          </a:p>
          <a:p>
            <a:pPr lvl="1">
              <a:lnSpc>
                <a:spcPct val="90000"/>
              </a:lnSpc>
            </a:pPr>
            <a:r>
              <a:rPr lang="en-US" sz="2100">
                <a:solidFill>
                  <a:srgbClr val="000099"/>
                </a:solidFill>
              </a:rPr>
              <a:t>lock for  updating counter</a:t>
            </a:r>
          </a:p>
          <a:p>
            <a:pPr lvl="1">
              <a:lnSpc>
                <a:spcPct val="90000"/>
              </a:lnSpc>
            </a:pPr>
            <a:r>
              <a:rPr lang="en-US" sz="2100">
                <a:solidFill>
                  <a:srgbClr val="000099"/>
                </a:solidFill>
              </a:rPr>
              <a:t>flag indicates all threads have incremented counter</a:t>
            </a:r>
          </a:p>
          <a:p>
            <a:pPr>
              <a:lnSpc>
                <a:spcPct val="90000"/>
              </a:lnSpc>
              <a:buFont typeface="Wingdings" pitchFamily="2" charset="2"/>
              <a:buNone/>
            </a:pPr>
            <a:endParaRPr lang="en-US" sz="2400">
              <a:solidFill>
                <a:srgbClr val="000099"/>
              </a:solidFill>
            </a:endParaRPr>
          </a:p>
        </p:txBody>
      </p:sp>
      <p:sp>
        <p:nvSpPr>
          <p:cNvPr id="1003525" name="Text Box 5"/>
          <p:cNvSpPr txBox="1">
            <a:spLocks noChangeArrowheads="1"/>
          </p:cNvSpPr>
          <p:nvPr/>
        </p:nvSpPr>
        <p:spPr bwMode="auto">
          <a:xfrm>
            <a:off x="304800" y="2438400"/>
            <a:ext cx="8839200" cy="3139321"/>
          </a:xfrm>
          <a:prstGeom prst="rect">
            <a:avLst/>
          </a:prstGeom>
          <a:noFill/>
          <a:ln w="9525">
            <a:noFill/>
            <a:miter lim="800000"/>
            <a:headEnd/>
            <a:tailEnd/>
          </a:ln>
          <a:effectLst/>
        </p:spPr>
        <p:txBody>
          <a:bodyPr wrap="square">
            <a:spAutoFit/>
          </a:bodyPr>
          <a:lstStyle/>
          <a:p>
            <a:pPr lvl="1"/>
            <a:r>
              <a:rPr lang="en-US" sz="1800" b="1" dirty="0">
                <a:solidFill>
                  <a:srgbClr val="000099"/>
                </a:solidFill>
                <a:latin typeface="Courier New" pitchFamily="49" charset="0"/>
              </a:rPr>
              <a:t>Barrier (</a:t>
            </a:r>
            <a:r>
              <a:rPr lang="en-US" sz="1800" b="1" dirty="0" err="1">
                <a:solidFill>
                  <a:srgbClr val="000099"/>
                </a:solidFill>
                <a:latin typeface="Courier New" pitchFamily="49" charset="0"/>
              </a:rPr>
              <a:t>bar_name</a:t>
            </a:r>
            <a:r>
              <a:rPr lang="en-US" sz="1800" b="1" dirty="0">
                <a:solidFill>
                  <a:srgbClr val="000099"/>
                </a:solidFill>
                <a:latin typeface="Courier New" pitchFamily="49" charset="0"/>
              </a:rPr>
              <a:t>, n) {</a:t>
            </a:r>
          </a:p>
          <a:p>
            <a:pPr lvl="1"/>
            <a:r>
              <a:rPr lang="en-US" sz="1800" b="1" dirty="0">
                <a:solidFill>
                  <a:srgbClr val="000099"/>
                </a:solidFill>
                <a:latin typeface="Courier New" pitchFamily="49" charset="0"/>
              </a:rPr>
              <a:t>	Lock (</a:t>
            </a:r>
            <a:r>
              <a:rPr lang="en-US" sz="1800" b="1" dirty="0" err="1">
                <a:solidFill>
                  <a:srgbClr val="000099"/>
                </a:solidFill>
                <a:latin typeface="Courier New" pitchFamily="49" charset="0"/>
              </a:rPr>
              <a:t>bar_name.lock</a:t>
            </a:r>
            <a:r>
              <a:rPr lang="en-US" sz="1800" b="1" dirty="0">
                <a:solidFill>
                  <a:srgbClr val="000099"/>
                </a:solidFill>
                <a:latin typeface="Courier New" pitchFamily="49" charset="0"/>
              </a:rPr>
              <a:t>);</a:t>
            </a:r>
          </a:p>
          <a:p>
            <a:pPr lvl="1"/>
            <a:r>
              <a:rPr lang="en-US" sz="1800" b="1" dirty="0">
                <a:solidFill>
                  <a:srgbClr val="000099"/>
                </a:solidFill>
                <a:latin typeface="Courier New" pitchFamily="49" charset="0"/>
              </a:rPr>
              <a:t>	if (</a:t>
            </a:r>
            <a:r>
              <a:rPr lang="en-US" sz="1800" b="1" dirty="0" err="1">
                <a:solidFill>
                  <a:srgbClr val="000099"/>
                </a:solidFill>
                <a:latin typeface="Courier New" pitchFamily="49" charset="0"/>
              </a:rPr>
              <a:t>bar_name.counter</a:t>
            </a:r>
            <a:r>
              <a:rPr lang="en-US" sz="1800" b="1" dirty="0">
                <a:solidFill>
                  <a:srgbClr val="000099"/>
                </a:solidFill>
                <a:latin typeface="Courier New" pitchFamily="49" charset="0"/>
              </a:rPr>
              <a:t> = 0)  </a:t>
            </a:r>
            <a:r>
              <a:rPr lang="en-US" sz="1800" b="1" dirty="0" err="1">
                <a:solidFill>
                  <a:srgbClr val="000099"/>
                </a:solidFill>
                <a:latin typeface="Courier New" pitchFamily="49" charset="0"/>
              </a:rPr>
              <a:t>bar_name.flag</a:t>
            </a:r>
            <a:r>
              <a:rPr lang="en-US" sz="1800" b="1" dirty="0">
                <a:solidFill>
                  <a:srgbClr val="000099"/>
                </a:solidFill>
                <a:latin typeface="Courier New" pitchFamily="49" charset="0"/>
              </a:rPr>
              <a:t> = 0;</a:t>
            </a:r>
          </a:p>
          <a:p>
            <a:pPr lvl="1"/>
            <a:r>
              <a:rPr lang="en-US" sz="1800" b="1" dirty="0">
                <a:solidFill>
                  <a:srgbClr val="000099"/>
                </a:solidFill>
                <a:latin typeface="Courier New" pitchFamily="49" charset="0"/>
              </a:rPr>
              <a:t>	</a:t>
            </a:r>
            <a:r>
              <a:rPr lang="en-US" sz="1800" b="1" dirty="0" err="1">
                <a:solidFill>
                  <a:srgbClr val="000099"/>
                </a:solidFill>
                <a:latin typeface="Courier New" pitchFamily="49" charset="0"/>
              </a:rPr>
              <a:t>mycount</a:t>
            </a:r>
            <a:r>
              <a:rPr lang="en-US" sz="1800" b="1" dirty="0">
                <a:solidFill>
                  <a:srgbClr val="000099"/>
                </a:solidFill>
                <a:latin typeface="Courier New" pitchFamily="49" charset="0"/>
              </a:rPr>
              <a:t> = </a:t>
            </a:r>
            <a:r>
              <a:rPr lang="en-US" sz="1800" b="1" dirty="0" err="1">
                <a:solidFill>
                  <a:srgbClr val="000099"/>
                </a:solidFill>
                <a:latin typeface="Courier New" pitchFamily="49" charset="0"/>
              </a:rPr>
              <a:t>bar_name.counter</a:t>
            </a:r>
            <a:r>
              <a:rPr lang="en-US" sz="1800" b="1" dirty="0">
                <a:solidFill>
                  <a:srgbClr val="000099"/>
                </a:solidFill>
                <a:latin typeface="Courier New" pitchFamily="49" charset="0"/>
              </a:rPr>
              <a:t>++;</a:t>
            </a:r>
          </a:p>
          <a:p>
            <a:pPr lvl="1"/>
            <a:r>
              <a:rPr lang="en-US" sz="1800" b="1" dirty="0">
                <a:solidFill>
                  <a:srgbClr val="000099"/>
                </a:solidFill>
                <a:latin typeface="Courier New" pitchFamily="49" charset="0"/>
              </a:rPr>
              <a:t>	Unlock (</a:t>
            </a:r>
            <a:r>
              <a:rPr lang="en-US" sz="1800" b="1" dirty="0" err="1">
                <a:solidFill>
                  <a:srgbClr val="000099"/>
                </a:solidFill>
                <a:latin typeface="Courier New" pitchFamily="49" charset="0"/>
              </a:rPr>
              <a:t>bar_name.lock</a:t>
            </a:r>
            <a:r>
              <a:rPr lang="en-US" sz="1800" b="1" dirty="0">
                <a:solidFill>
                  <a:srgbClr val="000099"/>
                </a:solidFill>
                <a:latin typeface="Courier New" pitchFamily="49" charset="0"/>
              </a:rPr>
              <a:t>);</a:t>
            </a:r>
          </a:p>
          <a:p>
            <a:pPr lvl="1"/>
            <a:r>
              <a:rPr lang="en-US" sz="1800" b="1" dirty="0">
                <a:solidFill>
                  <a:srgbClr val="000099"/>
                </a:solidFill>
                <a:latin typeface="Courier New" pitchFamily="49" charset="0"/>
              </a:rPr>
              <a:t>	if (</a:t>
            </a:r>
            <a:r>
              <a:rPr lang="en-US" sz="1800" b="1" dirty="0" err="1">
                <a:solidFill>
                  <a:srgbClr val="000099"/>
                </a:solidFill>
                <a:latin typeface="Courier New" pitchFamily="49" charset="0"/>
              </a:rPr>
              <a:t>mycount</a:t>
            </a:r>
            <a:r>
              <a:rPr lang="en-US" sz="1800" b="1" dirty="0">
                <a:solidFill>
                  <a:srgbClr val="000099"/>
                </a:solidFill>
                <a:latin typeface="Courier New" pitchFamily="49" charset="0"/>
              </a:rPr>
              <a:t> == n) {</a:t>
            </a:r>
          </a:p>
          <a:p>
            <a:pPr lvl="1"/>
            <a:r>
              <a:rPr lang="en-US" sz="1800" b="1" dirty="0">
                <a:solidFill>
                  <a:srgbClr val="000099"/>
                </a:solidFill>
                <a:latin typeface="Courier New" pitchFamily="49" charset="0"/>
              </a:rPr>
              <a:t>		</a:t>
            </a:r>
            <a:r>
              <a:rPr lang="nl-NL" sz="1800" b="1" dirty="0">
                <a:solidFill>
                  <a:srgbClr val="000099"/>
                </a:solidFill>
                <a:latin typeface="Courier New" pitchFamily="49" charset="0"/>
              </a:rPr>
              <a:t>bar_name.counter = 0;</a:t>
            </a:r>
          </a:p>
          <a:p>
            <a:pPr lvl="1"/>
            <a:r>
              <a:rPr lang="nl-NL" sz="1800" b="1" dirty="0">
                <a:solidFill>
                  <a:srgbClr val="000099"/>
                </a:solidFill>
                <a:latin typeface="Courier New" pitchFamily="49" charset="0"/>
              </a:rPr>
              <a:t>		bar_name.flag = 1;</a:t>
            </a:r>
          </a:p>
          <a:p>
            <a:pPr lvl="1"/>
            <a:r>
              <a:rPr lang="nl-NL" sz="1800" b="1" dirty="0">
                <a:solidFill>
                  <a:srgbClr val="000099"/>
                </a:solidFill>
                <a:latin typeface="Courier New" pitchFamily="49" charset="0"/>
              </a:rPr>
              <a:t>	</a:t>
            </a:r>
            <a:r>
              <a:rPr lang="en-US" sz="1800" b="1" dirty="0">
                <a:solidFill>
                  <a:srgbClr val="000099"/>
                </a:solidFill>
                <a:latin typeface="Courier New" pitchFamily="49" charset="0"/>
              </a:rPr>
              <a:t>}</a:t>
            </a:r>
          </a:p>
          <a:p>
            <a:pPr lvl="1"/>
            <a:r>
              <a:rPr lang="en-US" sz="1800" b="1" dirty="0">
                <a:solidFill>
                  <a:srgbClr val="000099"/>
                </a:solidFill>
                <a:latin typeface="Courier New" pitchFamily="49" charset="0"/>
              </a:rPr>
              <a:t>	else  while(</a:t>
            </a:r>
            <a:r>
              <a:rPr lang="en-US" sz="1800" b="1" dirty="0" err="1">
                <a:solidFill>
                  <a:srgbClr val="000099"/>
                </a:solidFill>
                <a:latin typeface="Courier New" pitchFamily="49" charset="0"/>
              </a:rPr>
              <a:t>bar_name.flag</a:t>
            </a:r>
            <a:r>
              <a:rPr lang="en-US" sz="1800" b="1" dirty="0">
                <a:solidFill>
                  <a:srgbClr val="000099"/>
                </a:solidFill>
                <a:latin typeface="Courier New" pitchFamily="49" charset="0"/>
              </a:rPr>
              <a:t> = 0) {};	/* busy wait */</a:t>
            </a:r>
          </a:p>
          <a:p>
            <a:pPr lvl="1"/>
            <a:r>
              <a:rPr lang="en-US" sz="1800" b="1" dirty="0">
                <a:solidFill>
                  <a:srgbClr val="000099"/>
                </a:solidFill>
                <a:latin typeface="Courier New" pitchFamily="49" charset="0"/>
              </a:rPr>
              <a:t>}	</a:t>
            </a:r>
          </a:p>
        </p:txBody>
      </p:sp>
      <p:sp>
        <p:nvSpPr>
          <p:cNvPr id="8" name="Slide Number Placeholder 7"/>
          <p:cNvSpPr>
            <a:spLocks noGrp="1"/>
          </p:cNvSpPr>
          <p:nvPr>
            <p:ph type="sldNum" sz="quarter" idx="12"/>
          </p:nvPr>
        </p:nvSpPr>
        <p:spPr/>
        <p:txBody>
          <a:bodyPr/>
          <a:lstStyle/>
          <a:p>
            <a:pPr lvl="1">
              <a:defRPr/>
            </a:pPr>
            <a:fld id="{B7D98EED-01DC-4F7A-81CC-0C2386137B23}" type="slidenum">
              <a:rPr lang="en-US" smtClean="0"/>
              <a:pPr lvl="1">
                <a:defRPr/>
              </a:pPr>
              <a:t>53</a:t>
            </a:fld>
            <a:endParaRPr lang="en-US" dirty="0"/>
          </a:p>
        </p:txBody>
      </p:sp>
      <p:sp>
        <p:nvSpPr>
          <p:cNvPr id="9" name="Footer Placeholder 8"/>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Rectangle 2"/>
          <p:cNvSpPr>
            <a:spLocks noGrp="1" noChangeArrowheads="1"/>
          </p:cNvSpPr>
          <p:nvPr>
            <p:ph type="title"/>
          </p:nvPr>
        </p:nvSpPr>
        <p:spPr/>
        <p:txBody>
          <a:bodyPr/>
          <a:lstStyle/>
          <a:p>
            <a:r>
              <a:rPr lang="en-US"/>
              <a:t>Scalable Barrier Synchronization </a:t>
            </a:r>
            <a:endParaRPr lang="en-US" sz="3000"/>
          </a:p>
        </p:txBody>
      </p:sp>
      <p:sp>
        <p:nvSpPr>
          <p:cNvPr id="1004547" name="Rectangle 3"/>
          <p:cNvSpPr>
            <a:spLocks noGrp="1" noChangeArrowheads="1"/>
          </p:cNvSpPr>
          <p:nvPr>
            <p:ph type="body" sz="half" idx="1"/>
          </p:nvPr>
        </p:nvSpPr>
        <p:spPr>
          <a:xfrm>
            <a:off x="304800" y="1295400"/>
            <a:ext cx="7924800" cy="4114800"/>
          </a:xfrm>
        </p:spPr>
        <p:txBody>
          <a:bodyPr/>
          <a:lstStyle/>
          <a:p>
            <a:pPr>
              <a:lnSpc>
                <a:spcPct val="90000"/>
              </a:lnSpc>
            </a:pPr>
            <a:r>
              <a:rPr lang="en-US" sz="2100"/>
              <a:t>Single counter can be point of contention</a:t>
            </a:r>
          </a:p>
          <a:p>
            <a:pPr>
              <a:lnSpc>
                <a:spcPct val="90000"/>
              </a:lnSpc>
            </a:pPr>
            <a:r>
              <a:rPr lang="en-US" sz="2100"/>
              <a:t>Solution: use tree of locks</a:t>
            </a:r>
          </a:p>
          <a:p>
            <a:pPr>
              <a:lnSpc>
                <a:spcPct val="90000"/>
              </a:lnSpc>
            </a:pPr>
            <a:r>
              <a:rPr lang="en-US" sz="2100"/>
              <a:t>Example:</a:t>
            </a:r>
          </a:p>
          <a:p>
            <a:pPr marL="635000" lvl="1" indent="-155575">
              <a:lnSpc>
                <a:spcPct val="90000"/>
              </a:lnSpc>
            </a:pPr>
            <a:r>
              <a:rPr lang="en-US" sz="1900">
                <a:solidFill>
                  <a:srgbClr val="000099"/>
                </a:solidFill>
              </a:rPr>
              <a:t>threads 1,2,3,4,6 have completed</a:t>
            </a:r>
          </a:p>
          <a:p>
            <a:pPr>
              <a:lnSpc>
                <a:spcPct val="90000"/>
              </a:lnSpc>
              <a:buFont typeface="Wingdings" pitchFamily="2" charset="2"/>
              <a:buNone/>
            </a:pPr>
            <a:endParaRPr lang="en-US" sz="2100">
              <a:solidFill>
                <a:srgbClr val="000099"/>
              </a:solidFill>
            </a:endParaRPr>
          </a:p>
        </p:txBody>
      </p:sp>
      <p:pic>
        <p:nvPicPr>
          <p:cNvPr id="1004549" name="Picture 5" descr="BarrierHier"/>
          <p:cNvPicPr>
            <a:picLocks noGrp="1" noChangeAspect="1" noChangeArrowheads="1"/>
          </p:cNvPicPr>
          <p:nvPr>
            <p:ph sz="half" idx="2"/>
          </p:nvPr>
        </p:nvPicPr>
        <p:blipFill>
          <a:blip r:embed="rId2" cstate="print"/>
          <a:srcRect/>
          <a:stretch>
            <a:fillRect/>
          </a:stretch>
        </p:blipFill>
        <p:spPr>
          <a:xfrm>
            <a:off x="609600" y="2895600"/>
            <a:ext cx="8077200" cy="3241675"/>
          </a:xfrm>
          <a:no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54</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10" name="Rectangle 2"/>
          <p:cNvSpPr>
            <a:spLocks noGrp="1" noChangeArrowheads="1"/>
          </p:cNvSpPr>
          <p:nvPr>
            <p:ph type="title"/>
          </p:nvPr>
        </p:nvSpPr>
        <p:spPr>
          <a:noFill/>
          <a:ln/>
        </p:spPr>
        <p:txBody>
          <a:bodyPr lIns="92075" tIns="46038" rIns="92075" bIns="46038" anchor="ctr"/>
          <a:lstStyle/>
          <a:p>
            <a:pPr defTabSz="914400"/>
            <a:r>
              <a:rPr lang="en-US"/>
              <a:t>Memory Ordering</a:t>
            </a:r>
          </a:p>
        </p:txBody>
      </p:sp>
      <p:sp>
        <p:nvSpPr>
          <p:cNvPr id="939011" name="Rectangle 3"/>
          <p:cNvSpPr>
            <a:spLocks noGrp="1" noChangeArrowheads="1"/>
          </p:cNvSpPr>
          <p:nvPr>
            <p:ph type="body" idx="1"/>
          </p:nvPr>
        </p:nvSpPr>
        <p:spPr>
          <a:xfrm>
            <a:off x="157163" y="1341438"/>
            <a:ext cx="8207375" cy="4602162"/>
          </a:xfrm>
          <a:noFill/>
          <a:ln/>
        </p:spPr>
        <p:txBody>
          <a:bodyPr lIns="92075" tIns="46038" rIns="92075" bIns="46038"/>
          <a:lstStyle/>
          <a:p>
            <a:pPr marL="285750" indent="-285750" defTabSz="914400"/>
            <a:r>
              <a:rPr lang="en-US"/>
              <a:t>Program Order</a:t>
            </a:r>
          </a:p>
          <a:p>
            <a:pPr marL="685800" lvl="1" indent="-228600" defTabSz="914400"/>
            <a:r>
              <a:rPr lang="en-US">
                <a:solidFill>
                  <a:srgbClr val="000099"/>
                </a:solidFill>
              </a:rPr>
              <a:t>Processor executes instructions in architected (PC) sequence</a:t>
            </a:r>
          </a:p>
          <a:p>
            <a:pPr marL="685800" lvl="1" indent="-228600" defTabSz="914400">
              <a:buFontTx/>
              <a:buNone/>
            </a:pPr>
            <a:r>
              <a:rPr lang="en-US">
                <a:solidFill>
                  <a:srgbClr val="000099"/>
                </a:solidFill>
              </a:rPr>
              <a:t>	</a:t>
            </a:r>
            <a:r>
              <a:rPr lang="en-US" i="1">
                <a:solidFill>
                  <a:srgbClr val="000099"/>
                </a:solidFill>
              </a:rPr>
              <a:t>or at least appears to</a:t>
            </a:r>
          </a:p>
          <a:p>
            <a:pPr marL="285750" indent="-285750" defTabSz="914400"/>
            <a:r>
              <a:rPr lang="en-US"/>
              <a:t>Loads and stores from a single processor execute in </a:t>
            </a:r>
            <a:r>
              <a:rPr lang="en-US" i="1"/>
              <a:t>program order</a:t>
            </a:r>
          </a:p>
          <a:p>
            <a:pPr marL="685800" lvl="1" indent="-228600" defTabSz="914400"/>
            <a:r>
              <a:rPr lang="en-US">
                <a:solidFill>
                  <a:srgbClr val="000099"/>
                </a:solidFill>
              </a:rPr>
              <a:t>Program order </a:t>
            </a:r>
            <a:r>
              <a:rPr lang="en-US" i="1">
                <a:solidFill>
                  <a:srgbClr val="000099"/>
                </a:solidFill>
              </a:rPr>
              <a:t>must </a:t>
            </a:r>
            <a:r>
              <a:rPr lang="en-US">
                <a:solidFill>
                  <a:srgbClr val="000099"/>
                </a:solidFill>
              </a:rPr>
              <a:t>be satisfied</a:t>
            </a:r>
          </a:p>
          <a:p>
            <a:pPr marL="685800" lvl="1" indent="-228600" defTabSz="914400"/>
            <a:r>
              <a:rPr lang="en-US">
                <a:solidFill>
                  <a:srgbClr val="000099"/>
                </a:solidFill>
              </a:rPr>
              <a:t>It is part of the ISA</a:t>
            </a:r>
          </a:p>
          <a:p>
            <a:pPr marL="285750" indent="-285750" defTabSz="914400"/>
            <a:r>
              <a:rPr lang="en-US"/>
              <a:t>What about ordering of loads and stores from </a:t>
            </a:r>
            <a:r>
              <a:rPr lang="en-US" i="1"/>
              <a:t>different</a:t>
            </a:r>
            <a:r>
              <a:rPr lang="en-US"/>
              <a:t> processors</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55</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82" name="Rectangle 2"/>
          <p:cNvSpPr>
            <a:spLocks noGrp="1" noChangeArrowheads="1"/>
          </p:cNvSpPr>
          <p:nvPr>
            <p:ph type="title"/>
          </p:nvPr>
        </p:nvSpPr>
        <p:spPr/>
        <p:txBody>
          <a:bodyPr/>
          <a:lstStyle/>
          <a:p>
            <a:r>
              <a:rPr lang="en-US"/>
              <a:t>Memory Ordering</a:t>
            </a:r>
          </a:p>
        </p:txBody>
      </p:sp>
      <p:sp>
        <p:nvSpPr>
          <p:cNvPr id="942083" name="Rectangle 3"/>
          <p:cNvSpPr>
            <a:spLocks noGrp="1" noChangeArrowheads="1"/>
          </p:cNvSpPr>
          <p:nvPr>
            <p:ph type="body" idx="1"/>
          </p:nvPr>
        </p:nvSpPr>
        <p:spPr>
          <a:xfrm>
            <a:off x="330200" y="1219200"/>
            <a:ext cx="8612188" cy="5029200"/>
          </a:xfrm>
        </p:spPr>
        <p:txBody>
          <a:bodyPr/>
          <a:lstStyle/>
          <a:p>
            <a:pPr>
              <a:lnSpc>
                <a:spcPct val="90000"/>
              </a:lnSpc>
            </a:pPr>
            <a:r>
              <a:rPr lang="en-US" dirty="0"/>
              <a:t>Producer/Consumer example:</a:t>
            </a:r>
          </a:p>
          <a:p>
            <a:pPr lvl="1">
              <a:lnSpc>
                <a:spcPct val="90000"/>
              </a:lnSpc>
              <a:buFontTx/>
              <a:buNone/>
            </a:pPr>
            <a:r>
              <a:rPr lang="en-US" dirty="0"/>
              <a:t>	</a:t>
            </a:r>
            <a:r>
              <a:rPr lang="en-US" sz="1400" b="1" dirty="0">
                <a:solidFill>
                  <a:srgbClr val="000099"/>
                </a:solidFill>
                <a:latin typeface="Courier New" pitchFamily="49" charset="0"/>
              </a:rPr>
              <a:t>T0:	A=0;			T1:</a:t>
            </a:r>
          </a:p>
          <a:p>
            <a:pPr lvl="1">
              <a:lnSpc>
                <a:spcPct val="90000"/>
              </a:lnSpc>
              <a:buFontTx/>
              <a:buNone/>
            </a:pPr>
            <a:r>
              <a:rPr lang="en-US" sz="1400" b="1" dirty="0">
                <a:solidFill>
                  <a:srgbClr val="000099"/>
                </a:solidFill>
                <a:latin typeface="Courier New" pitchFamily="49" charset="0"/>
              </a:rPr>
              <a:t>			Flag = 0;</a:t>
            </a:r>
          </a:p>
          <a:p>
            <a:pPr lvl="2">
              <a:lnSpc>
                <a:spcPct val="90000"/>
              </a:lnSpc>
              <a:buNone/>
            </a:pPr>
            <a:r>
              <a:rPr lang="en-US" sz="1400" b="1" dirty="0">
                <a:solidFill>
                  <a:srgbClr val="000099"/>
                </a:solidFill>
                <a:latin typeface="Courier New" pitchFamily="49" charset="0"/>
              </a:rPr>
              <a:t>		....		</a:t>
            </a:r>
          </a:p>
          <a:p>
            <a:pPr lvl="2">
              <a:lnSpc>
                <a:spcPct val="90000"/>
              </a:lnSpc>
              <a:buNone/>
            </a:pPr>
            <a:r>
              <a:rPr lang="en-US" sz="1400" b="1" dirty="0">
                <a:solidFill>
                  <a:srgbClr val="000099"/>
                </a:solidFill>
                <a:latin typeface="Courier New" pitchFamily="49" charset="0"/>
              </a:rPr>
              <a:t>		A=9;			 	While (Flag==0){};</a:t>
            </a:r>
          </a:p>
          <a:p>
            <a:pPr lvl="1">
              <a:lnSpc>
                <a:spcPct val="90000"/>
              </a:lnSpc>
              <a:buFontTx/>
              <a:buNone/>
            </a:pPr>
            <a:r>
              <a:rPr lang="en-US" sz="1400" b="1" dirty="0">
                <a:solidFill>
                  <a:srgbClr val="000099"/>
                </a:solidFill>
                <a:latin typeface="Courier New" pitchFamily="49" charset="0"/>
              </a:rPr>
              <a:t>			Flag = 1;		L2:	if (A==0)...</a:t>
            </a:r>
          </a:p>
          <a:p>
            <a:pPr lvl="1">
              <a:lnSpc>
                <a:spcPct val="90000"/>
              </a:lnSpc>
              <a:buFontTx/>
              <a:buNone/>
            </a:pPr>
            <a:endParaRPr lang="en-US" sz="2000" b="1" dirty="0">
              <a:solidFill>
                <a:srgbClr val="000099"/>
              </a:solidFill>
              <a:latin typeface="Courier New" pitchFamily="49" charset="0"/>
            </a:endParaRPr>
          </a:p>
          <a:p>
            <a:pPr>
              <a:lnSpc>
                <a:spcPct val="90000"/>
              </a:lnSpc>
            </a:pPr>
            <a:r>
              <a:rPr lang="en-US" dirty="0"/>
              <a:t>Intuitively it is </a:t>
            </a:r>
            <a:r>
              <a:rPr lang="en-US" i="1" dirty="0"/>
              <a:t>impossible</a:t>
            </a:r>
            <a:r>
              <a:rPr lang="en-US" dirty="0"/>
              <a:t> for A to be 0 at L2</a:t>
            </a:r>
          </a:p>
          <a:p>
            <a:pPr lvl="1">
              <a:lnSpc>
                <a:spcPct val="90000"/>
              </a:lnSpc>
            </a:pPr>
            <a:r>
              <a:rPr lang="en-US" i="1" dirty="0"/>
              <a:t>But</a:t>
            </a:r>
            <a:r>
              <a:rPr lang="en-US" dirty="0"/>
              <a:t> it can happen if the updates to memory are reordered by the memory system</a:t>
            </a:r>
          </a:p>
          <a:p>
            <a:pPr>
              <a:lnSpc>
                <a:spcPct val="90000"/>
              </a:lnSpc>
            </a:pPr>
            <a:r>
              <a:rPr lang="en-US" dirty="0"/>
              <a:t>In an MP system, memory ordering rules must be carefully defined and maintained</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56</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3106" name="Rectangle 2"/>
          <p:cNvSpPr>
            <a:spLocks noGrp="1" noChangeArrowheads="1"/>
          </p:cNvSpPr>
          <p:nvPr>
            <p:ph type="title"/>
          </p:nvPr>
        </p:nvSpPr>
        <p:spPr/>
        <p:txBody>
          <a:bodyPr/>
          <a:lstStyle/>
          <a:p>
            <a:r>
              <a:rPr lang="en-US"/>
              <a:t>Practical Implementation</a:t>
            </a:r>
          </a:p>
        </p:txBody>
      </p:sp>
      <p:sp>
        <p:nvSpPr>
          <p:cNvPr id="943107" name="Rectangle 3"/>
          <p:cNvSpPr>
            <a:spLocks noGrp="1" noChangeArrowheads="1"/>
          </p:cNvSpPr>
          <p:nvPr>
            <p:ph type="body" idx="1"/>
          </p:nvPr>
        </p:nvSpPr>
        <p:spPr>
          <a:xfrm>
            <a:off x="304800" y="1295400"/>
            <a:ext cx="8207375" cy="4114800"/>
          </a:xfrm>
        </p:spPr>
        <p:txBody>
          <a:bodyPr/>
          <a:lstStyle/>
          <a:p>
            <a:r>
              <a:rPr lang="en-US" dirty="0"/>
              <a:t>Interconnection network with contention and buffering</a:t>
            </a:r>
          </a:p>
          <a:p>
            <a:pPr lvl="1">
              <a:buFontTx/>
              <a:buNone/>
            </a:pPr>
            <a:r>
              <a:rPr lang="en-US" sz="1700" dirty="0"/>
              <a:t>	</a:t>
            </a:r>
            <a:r>
              <a:rPr lang="en-US" sz="1400" b="1" dirty="0">
                <a:solidFill>
                  <a:srgbClr val="000099"/>
                </a:solidFill>
                <a:latin typeface="Courier New" pitchFamily="49" charset="0"/>
              </a:rPr>
              <a:t>T0:	A=0;		T1:</a:t>
            </a:r>
          </a:p>
          <a:p>
            <a:pPr lvl="1">
              <a:buFontTx/>
              <a:buNone/>
            </a:pPr>
            <a:r>
              <a:rPr lang="en-US" sz="1400" b="1" dirty="0">
                <a:solidFill>
                  <a:srgbClr val="000099"/>
                </a:solidFill>
                <a:latin typeface="Courier New" pitchFamily="49" charset="0"/>
              </a:rPr>
              <a:t>			Flag = 0;</a:t>
            </a:r>
          </a:p>
          <a:p>
            <a:pPr lvl="2">
              <a:buNone/>
            </a:pPr>
            <a:r>
              <a:rPr lang="en-US" sz="1400" b="1" dirty="0">
                <a:solidFill>
                  <a:srgbClr val="000099"/>
                </a:solidFill>
                <a:latin typeface="Courier New" pitchFamily="49" charset="0"/>
              </a:rPr>
              <a:t>		....		</a:t>
            </a:r>
          </a:p>
          <a:p>
            <a:pPr lvl="2">
              <a:buNone/>
            </a:pPr>
            <a:r>
              <a:rPr lang="en-US" sz="1400" b="1" dirty="0">
                <a:solidFill>
                  <a:srgbClr val="000099"/>
                </a:solidFill>
                <a:latin typeface="Courier New" pitchFamily="49" charset="0"/>
              </a:rPr>
              <a:t>		A=9;		    </a:t>
            </a:r>
            <a:r>
              <a:rPr lang="en-US" sz="1400" b="1" dirty="0" smtClean="0">
                <a:solidFill>
                  <a:srgbClr val="000099"/>
                </a:solidFill>
                <a:latin typeface="Courier New" pitchFamily="49" charset="0"/>
              </a:rPr>
              <a:t>	While </a:t>
            </a:r>
            <a:r>
              <a:rPr lang="en-US" sz="1400" b="1" dirty="0">
                <a:solidFill>
                  <a:srgbClr val="000099"/>
                </a:solidFill>
                <a:latin typeface="Courier New" pitchFamily="49" charset="0"/>
              </a:rPr>
              <a:t>(Flag==0){};</a:t>
            </a:r>
          </a:p>
          <a:p>
            <a:pPr lvl="1">
              <a:buFontTx/>
              <a:buNone/>
            </a:pPr>
            <a:r>
              <a:rPr lang="en-US" sz="1400" b="1" dirty="0">
                <a:solidFill>
                  <a:srgbClr val="000099"/>
                </a:solidFill>
                <a:latin typeface="Courier New" pitchFamily="49" charset="0"/>
              </a:rPr>
              <a:t>			Flag = 1;		</a:t>
            </a:r>
            <a:r>
              <a:rPr lang="en-US" sz="1400" b="1" dirty="0" smtClean="0">
                <a:solidFill>
                  <a:srgbClr val="000099"/>
                </a:solidFill>
                <a:latin typeface="Courier New" pitchFamily="49" charset="0"/>
              </a:rPr>
              <a:t>if </a:t>
            </a:r>
            <a:r>
              <a:rPr lang="en-US" sz="1400" b="1" dirty="0">
                <a:solidFill>
                  <a:srgbClr val="000099"/>
                </a:solidFill>
                <a:latin typeface="Courier New" pitchFamily="49" charset="0"/>
              </a:rPr>
              <a:t>(A==0)...</a:t>
            </a:r>
          </a:p>
          <a:p>
            <a:endParaRPr lang="en-US" dirty="0"/>
          </a:p>
        </p:txBody>
      </p:sp>
      <p:sp>
        <p:nvSpPr>
          <p:cNvPr id="943138" name="Rectangle 34"/>
          <p:cNvSpPr>
            <a:spLocks noChangeArrowheads="1"/>
          </p:cNvSpPr>
          <p:nvPr/>
        </p:nvSpPr>
        <p:spPr bwMode="auto">
          <a:xfrm>
            <a:off x="2906713" y="3702050"/>
            <a:ext cx="569912" cy="569913"/>
          </a:xfrm>
          <a:prstGeom prst="rect">
            <a:avLst/>
          </a:prstGeom>
          <a:solidFill>
            <a:srgbClr val="FFFFFF"/>
          </a:solidFill>
          <a:ln w="14288">
            <a:solidFill>
              <a:srgbClr val="000000"/>
            </a:solidFill>
            <a:miter lim="800000"/>
            <a:headEnd/>
            <a:tailEnd/>
          </a:ln>
        </p:spPr>
        <p:txBody>
          <a:bodyPr/>
          <a:lstStyle/>
          <a:p>
            <a:endParaRPr lang="en-US"/>
          </a:p>
        </p:txBody>
      </p:sp>
      <p:sp>
        <p:nvSpPr>
          <p:cNvPr id="943139" name="Line 35"/>
          <p:cNvSpPr>
            <a:spLocks noChangeShapeType="1"/>
          </p:cNvSpPr>
          <p:nvPr/>
        </p:nvSpPr>
        <p:spPr bwMode="auto">
          <a:xfrm>
            <a:off x="3192463" y="4271963"/>
            <a:ext cx="1587" cy="327025"/>
          </a:xfrm>
          <a:prstGeom prst="line">
            <a:avLst/>
          </a:prstGeom>
          <a:noFill/>
          <a:ln w="14288">
            <a:solidFill>
              <a:srgbClr val="000000"/>
            </a:solidFill>
            <a:round/>
            <a:headEnd/>
            <a:tailEnd/>
          </a:ln>
        </p:spPr>
        <p:txBody>
          <a:bodyPr/>
          <a:lstStyle/>
          <a:p>
            <a:endParaRPr lang="en-US"/>
          </a:p>
        </p:txBody>
      </p:sp>
      <p:sp>
        <p:nvSpPr>
          <p:cNvPr id="943140" name="Freeform 36"/>
          <p:cNvSpPr>
            <a:spLocks/>
          </p:cNvSpPr>
          <p:nvPr/>
        </p:nvSpPr>
        <p:spPr bwMode="auto">
          <a:xfrm>
            <a:off x="3162300" y="4484688"/>
            <a:ext cx="58738" cy="114300"/>
          </a:xfrm>
          <a:custGeom>
            <a:avLst/>
            <a:gdLst/>
            <a:ahLst/>
            <a:cxnLst>
              <a:cxn ang="0">
                <a:pos x="37" y="0"/>
              </a:cxn>
              <a:cxn ang="0">
                <a:pos x="19" y="72"/>
              </a:cxn>
              <a:cxn ang="0">
                <a:pos x="0" y="0"/>
              </a:cxn>
            </a:cxnLst>
            <a:rect l="0" t="0" r="r" b="b"/>
            <a:pathLst>
              <a:path w="37" h="72">
                <a:moveTo>
                  <a:pt x="37" y="0"/>
                </a:moveTo>
                <a:lnTo>
                  <a:pt x="19" y="72"/>
                </a:lnTo>
                <a:lnTo>
                  <a:pt x="0" y="0"/>
                </a:lnTo>
              </a:path>
            </a:pathLst>
          </a:custGeom>
          <a:noFill/>
          <a:ln w="14288">
            <a:solidFill>
              <a:srgbClr val="000000"/>
            </a:solidFill>
            <a:prstDash val="solid"/>
            <a:round/>
            <a:headEnd/>
            <a:tailEnd/>
          </a:ln>
        </p:spPr>
        <p:txBody>
          <a:bodyPr/>
          <a:lstStyle/>
          <a:p>
            <a:endParaRPr lang="en-US"/>
          </a:p>
        </p:txBody>
      </p:sp>
      <p:sp>
        <p:nvSpPr>
          <p:cNvPr id="943141" name="Rectangle 37"/>
          <p:cNvSpPr>
            <a:spLocks noChangeArrowheads="1"/>
          </p:cNvSpPr>
          <p:nvPr/>
        </p:nvSpPr>
        <p:spPr bwMode="auto">
          <a:xfrm>
            <a:off x="2620963" y="4627563"/>
            <a:ext cx="2995612" cy="782637"/>
          </a:xfrm>
          <a:prstGeom prst="rect">
            <a:avLst/>
          </a:prstGeom>
          <a:solidFill>
            <a:srgbClr val="FFFFFF"/>
          </a:solidFill>
          <a:ln w="14288">
            <a:solidFill>
              <a:srgbClr val="000000"/>
            </a:solidFill>
            <a:miter lim="800000"/>
            <a:headEnd/>
            <a:tailEnd/>
          </a:ln>
        </p:spPr>
        <p:txBody>
          <a:bodyPr/>
          <a:lstStyle/>
          <a:p>
            <a:endParaRPr lang="en-US"/>
          </a:p>
        </p:txBody>
      </p:sp>
      <p:sp>
        <p:nvSpPr>
          <p:cNvPr id="943142" name="Rectangle 38"/>
          <p:cNvSpPr>
            <a:spLocks noChangeArrowheads="1"/>
          </p:cNvSpPr>
          <p:nvPr/>
        </p:nvSpPr>
        <p:spPr bwMode="auto">
          <a:xfrm>
            <a:off x="2620963" y="5694363"/>
            <a:ext cx="855662" cy="639762"/>
          </a:xfrm>
          <a:prstGeom prst="rect">
            <a:avLst/>
          </a:prstGeom>
          <a:solidFill>
            <a:srgbClr val="FFFFFF"/>
          </a:solidFill>
          <a:ln w="14288">
            <a:solidFill>
              <a:srgbClr val="000000"/>
            </a:solidFill>
            <a:miter lim="800000"/>
            <a:headEnd/>
            <a:tailEnd/>
          </a:ln>
        </p:spPr>
        <p:txBody>
          <a:bodyPr/>
          <a:lstStyle/>
          <a:p>
            <a:endParaRPr lang="en-US"/>
          </a:p>
        </p:txBody>
      </p:sp>
      <p:sp>
        <p:nvSpPr>
          <p:cNvPr id="943143" name="Rectangle 39"/>
          <p:cNvSpPr>
            <a:spLocks noChangeArrowheads="1"/>
          </p:cNvSpPr>
          <p:nvPr/>
        </p:nvSpPr>
        <p:spPr bwMode="auto">
          <a:xfrm>
            <a:off x="4760913" y="5694363"/>
            <a:ext cx="855662" cy="639762"/>
          </a:xfrm>
          <a:prstGeom prst="rect">
            <a:avLst/>
          </a:prstGeom>
          <a:solidFill>
            <a:srgbClr val="FFFFFF"/>
          </a:solidFill>
          <a:ln w="14288">
            <a:solidFill>
              <a:srgbClr val="000000"/>
            </a:solidFill>
            <a:miter lim="800000"/>
            <a:headEnd/>
            <a:tailEnd/>
          </a:ln>
        </p:spPr>
        <p:txBody>
          <a:bodyPr/>
          <a:lstStyle/>
          <a:p>
            <a:endParaRPr lang="en-US"/>
          </a:p>
        </p:txBody>
      </p:sp>
      <p:sp>
        <p:nvSpPr>
          <p:cNvPr id="943144" name="Line 40"/>
          <p:cNvSpPr>
            <a:spLocks noChangeShapeType="1"/>
          </p:cNvSpPr>
          <p:nvPr/>
        </p:nvSpPr>
        <p:spPr bwMode="auto">
          <a:xfrm>
            <a:off x="3049588" y="5410200"/>
            <a:ext cx="1587" cy="255588"/>
          </a:xfrm>
          <a:prstGeom prst="line">
            <a:avLst/>
          </a:prstGeom>
          <a:noFill/>
          <a:ln w="14288">
            <a:solidFill>
              <a:srgbClr val="000000"/>
            </a:solidFill>
            <a:round/>
            <a:headEnd/>
            <a:tailEnd/>
          </a:ln>
        </p:spPr>
        <p:txBody>
          <a:bodyPr/>
          <a:lstStyle/>
          <a:p>
            <a:endParaRPr lang="en-US"/>
          </a:p>
        </p:txBody>
      </p:sp>
      <p:sp>
        <p:nvSpPr>
          <p:cNvPr id="943145" name="Freeform 41"/>
          <p:cNvSpPr>
            <a:spLocks/>
          </p:cNvSpPr>
          <p:nvPr/>
        </p:nvSpPr>
        <p:spPr bwMode="auto">
          <a:xfrm>
            <a:off x="3021013" y="5551488"/>
            <a:ext cx="57150" cy="114300"/>
          </a:xfrm>
          <a:custGeom>
            <a:avLst/>
            <a:gdLst/>
            <a:ahLst/>
            <a:cxnLst>
              <a:cxn ang="0">
                <a:pos x="36" y="0"/>
              </a:cxn>
              <a:cxn ang="0">
                <a:pos x="18" y="72"/>
              </a:cxn>
              <a:cxn ang="0">
                <a:pos x="0" y="0"/>
              </a:cxn>
            </a:cxnLst>
            <a:rect l="0" t="0" r="r" b="b"/>
            <a:pathLst>
              <a:path w="36" h="72">
                <a:moveTo>
                  <a:pt x="36" y="0"/>
                </a:moveTo>
                <a:lnTo>
                  <a:pt x="18" y="72"/>
                </a:lnTo>
                <a:lnTo>
                  <a:pt x="0" y="0"/>
                </a:lnTo>
              </a:path>
            </a:pathLst>
          </a:custGeom>
          <a:noFill/>
          <a:ln w="14288">
            <a:solidFill>
              <a:srgbClr val="000000"/>
            </a:solidFill>
            <a:prstDash val="solid"/>
            <a:round/>
            <a:headEnd/>
            <a:tailEnd/>
          </a:ln>
        </p:spPr>
        <p:txBody>
          <a:bodyPr/>
          <a:lstStyle/>
          <a:p>
            <a:endParaRPr lang="en-US"/>
          </a:p>
        </p:txBody>
      </p:sp>
      <p:sp>
        <p:nvSpPr>
          <p:cNvPr id="943146" name="Line 42"/>
          <p:cNvSpPr>
            <a:spLocks noChangeShapeType="1"/>
          </p:cNvSpPr>
          <p:nvPr/>
        </p:nvSpPr>
        <p:spPr bwMode="auto">
          <a:xfrm>
            <a:off x="5187950" y="5410200"/>
            <a:ext cx="1588" cy="255588"/>
          </a:xfrm>
          <a:prstGeom prst="line">
            <a:avLst/>
          </a:prstGeom>
          <a:noFill/>
          <a:ln w="14288">
            <a:solidFill>
              <a:srgbClr val="000000"/>
            </a:solidFill>
            <a:round/>
            <a:headEnd/>
            <a:tailEnd/>
          </a:ln>
        </p:spPr>
        <p:txBody>
          <a:bodyPr/>
          <a:lstStyle/>
          <a:p>
            <a:endParaRPr lang="en-US"/>
          </a:p>
        </p:txBody>
      </p:sp>
      <p:sp>
        <p:nvSpPr>
          <p:cNvPr id="943147" name="Freeform 43"/>
          <p:cNvSpPr>
            <a:spLocks/>
          </p:cNvSpPr>
          <p:nvPr/>
        </p:nvSpPr>
        <p:spPr bwMode="auto">
          <a:xfrm>
            <a:off x="5159375" y="5551488"/>
            <a:ext cx="57150" cy="114300"/>
          </a:xfrm>
          <a:custGeom>
            <a:avLst/>
            <a:gdLst/>
            <a:ahLst/>
            <a:cxnLst>
              <a:cxn ang="0">
                <a:pos x="36" y="0"/>
              </a:cxn>
              <a:cxn ang="0">
                <a:pos x="18" y="72"/>
              </a:cxn>
              <a:cxn ang="0">
                <a:pos x="0" y="0"/>
              </a:cxn>
            </a:cxnLst>
            <a:rect l="0" t="0" r="r" b="b"/>
            <a:pathLst>
              <a:path w="36" h="72">
                <a:moveTo>
                  <a:pt x="36" y="0"/>
                </a:moveTo>
                <a:lnTo>
                  <a:pt x="18" y="72"/>
                </a:lnTo>
                <a:lnTo>
                  <a:pt x="0" y="0"/>
                </a:lnTo>
              </a:path>
            </a:pathLst>
          </a:custGeom>
          <a:noFill/>
          <a:ln w="14288">
            <a:solidFill>
              <a:srgbClr val="000000"/>
            </a:solidFill>
            <a:prstDash val="solid"/>
            <a:round/>
            <a:headEnd/>
            <a:tailEnd/>
          </a:ln>
        </p:spPr>
        <p:txBody>
          <a:bodyPr/>
          <a:lstStyle/>
          <a:p>
            <a:endParaRPr lang="en-US"/>
          </a:p>
        </p:txBody>
      </p:sp>
      <p:sp>
        <p:nvSpPr>
          <p:cNvPr id="943148" name="Rectangle 44"/>
          <p:cNvSpPr>
            <a:spLocks noChangeArrowheads="1"/>
          </p:cNvSpPr>
          <p:nvPr/>
        </p:nvSpPr>
        <p:spPr bwMode="auto">
          <a:xfrm>
            <a:off x="4548188" y="3702050"/>
            <a:ext cx="569912" cy="569913"/>
          </a:xfrm>
          <a:prstGeom prst="rect">
            <a:avLst/>
          </a:prstGeom>
          <a:solidFill>
            <a:srgbClr val="FFFFFF"/>
          </a:solidFill>
          <a:ln w="14288">
            <a:solidFill>
              <a:srgbClr val="000000"/>
            </a:solidFill>
            <a:miter lim="800000"/>
            <a:headEnd/>
            <a:tailEnd/>
          </a:ln>
        </p:spPr>
        <p:txBody>
          <a:bodyPr/>
          <a:lstStyle/>
          <a:p>
            <a:endParaRPr lang="en-US"/>
          </a:p>
        </p:txBody>
      </p:sp>
      <p:sp>
        <p:nvSpPr>
          <p:cNvPr id="943149" name="Line 45"/>
          <p:cNvSpPr>
            <a:spLocks noChangeShapeType="1"/>
          </p:cNvSpPr>
          <p:nvPr/>
        </p:nvSpPr>
        <p:spPr bwMode="auto">
          <a:xfrm>
            <a:off x="4830763" y="4271963"/>
            <a:ext cx="1587" cy="327025"/>
          </a:xfrm>
          <a:prstGeom prst="line">
            <a:avLst/>
          </a:prstGeom>
          <a:noFill/>
          <a:ln w="14288">
            <a:solidFill>
              <a:srgbClr val="000000"/>
            </a:solidFill>
            <a:round/>
            <a:headEnd/>
            <a:tailEnd/>
          </a:ln>
        </p:spPr>
        <p:txBody>
          <a:bodyPr/>
          <a:lstStyle/>
          <a:p>
            <a:endParaRPr lang="en-US"/>
          </a:p>
        </p:txBody>
      </p:sp>
      <p:sp>
        <p:nvSpPr>
          <p:cNvPr id="943150" name="Freeform 46"/>
          <p:cNvSpPr>
            <a:spLocks/>
          </p:cNvSpPr>
          <p:nvPr/>
        </p:nvSpPr>
        <p:spPr bwMode="auto">
          <a:xfrm>
            <a:off x="4803775" y="4484688"/>
            <a:ext cx="55563" cy="114300"/>
          </a:xfrm>
          <a:custGeom>
            <a:avLst/>
            <a:gdLst/>
            <a:ahLst/>
            <a:cxnLst>
              <a:cxn ang="0">
                <a:pos x="35" y="0"/>
              </a:cxn>
              <a:cxn ang="0">
                <a:pos x="17" y="72"/>
              </a:cxn>
              <a:cxn ang="0">
                <a:pos x="0" y="0"/>
              </a:cxn>
            </a:cxnLst>
            <a:rect l="0" t="0" r="r" b="b"/>
            <a:pathLst>
              <a:path w="35" h="72">
                <a:moveTo>
                  <a:pt x="35" y="0"/>
                </a:moveTo>
                <a:lnTo>
                  <a:pt x="17" y="72"/>
                </a:lnTo>
                <a:lnTo>
                  <a:pt x="0" y="0"/>
                </a:lnTo>
              </a:path>
            </a:pathLst>
          </a:custGeom>
          <a:noFill/>
          <a:ln w="14288">
            <a:solidFill>
              <a:srgbClr val="000000"/>
            </a:solidFill>
            <a:prstDash val="solid"/>
            <a:round/>
            <a:headEnd/>
            <a:tailEnd/>
          </a:ln>
        </p:spPr>
        <p:txBody>
          <a:bodyPr/>
          <a:lstStyle/>
          <a:p>
            <a:endParaRPr lang="en-US"/>
          </a:p>
        </p:txBody>
      </p:sp>
      <p:sp>
        <p:nvSpPr>
          <p:cNvPr id="943151" name="Rectangle 47"/>
          <p:cNvSpPr>
            <a:spLocks noChangeArrowheads="1"/>
          </p:cNvSpPr>
          <p:nvPr/>
        </p:nvSpPr>
        <p:spPr bwMode="auto">
          <a:xfrm>
            <a:off x="3178175" y="3927475"/>
            <a:ext cx="147638" cy="152400"/>
          </a:xfrm>
          <a:prstGeom prst="rect">
            <a:avLst/>
          </a:prstGeom>
          <a:noFill/>
          <a:ln w="9525">
            <a:noFill/>
            <a:miter lim="800000"/>
            <a:headEnd/>
            <a:tailEnd/>
          </a:ln>
        </p:spPr>
        <p:txBody>
          <a:bodyPr wrap="none" lIns="0" tIns="0" rIns="0" bIns="0">
            <a:spAutoFit/>
          </a:bodyPr>
          <a:lstStyle/>
          <a:p>
            <a:pPr algn="ctr">
              <a:spcBef>
                <a:spcPct val="0"/>
              </a:spcBef>
              <a:buClrTx/>
              <a:buSzTx/>
            </a:pPr>
            <a:r>
              <a:rPr lang="en-US" sz="1000" b="1">
                <a:solidFill>
                  <a:srgbClr val="000000"/>
                </a:solidFill>
                <a:latin typeface="Times-Roman"/>
              </a:rPr>
              <a:t>T0</a:t>
            </a:r>
            <a:endParaRPr lang="en-US" sz="2800">
              <a:solidFill>
                <a:srgbClr val="000066"/>
              </a:solidFill>
            </a:endParaRPr>
          </a:p>
        </p:txBody>
      </p:sp>
      <p:sp>
        <p:nvSpPr>
          <p:cNvPr id="943152" name="Rectangle 48"/>
          <p:cNvSpPr>
            <a:spLocks noChangeArrowheads="1"/>
          </p:cNvSpPr>
          <p:nvPr/>
        </p:nvSpPr>
        <p:spPr bwMode="auto">
          <a:xfrm>
            <a:off x="3622675" y="4924425"/>
            <a:ext cx="1190625" cy="152400"/>
          </a:xfrm>
          <a:prstGeom prst="rect">
            <a:avLst/>
          </a:prstGeom>
          <a:noFill/>
          <a:ln w="9525">
            <a:noFill/>
            <a:miter lim="800000"/>
            <a:headEnd/>
            <a:tailEnd/>
          </a:ln>
        </p:spPr>
        <p:txBody>
          <a:bodyPr wrap="none" lIns="0" tIns="0" rIns="0" bIns="0">
            <a:spAutoFit/>
          </a:bodyPr>
          <a:lstStyle/>
          <a:p>
            <a:pPr algn="ctr">
              <a:spcBef>
                <a:spcPct val="0"/>
              </a:spcBef>
              <a:buClrTx/>
              <a:buSzTx/>
            </a:pPr>
            <a:r>
              <a:rPr lang="en-US" sz="1000" b="1">
                <a:solidFill>
                  <a:srgbClr val="000000"/>
                </a:solidFill>
                <a:latin typeface="Times-Roman"/>
              </a:rPr>
              <a:t>Interconnection Net</a:t>
            </a:r>
            <a:endParaRPr lang="en-US" sz="2800">
              <a:solidFill>
                <a:srgbClr val="000066"/>
              </a:solidFill>
            </a:endParaRPr>
          </a:p>
        </p:txBody>
      </p:sp>
      <p:sp>
        <p:nvSpPr>
          <p:cNvPr id="943153" name="Rectangle 49"/>
          <p:cNvSpPr>
            <a:spLocks noChangeArrowheads="1"/>
          </p:cNvSpPr>
          <p:nvPr/>
        </p:nvSpPr>
        <p:spPr bwMode="auto">
          <a:xfrm>
            <a:off x="3867150" y="5921375"/>
            <a:ext cx="485775" cy="152400"/>
          </a:xfrm>
          <a:prstGeom prst="rect">
            <a:avLst/>
          </a:prstGeom>
          <a:noFill/>
          <a:ln w="9525">
            <a:noFill/>
            <a:miter lim="800000"/>
            <a:headEnd/>
            <a:tailEnd/>
          </a:ln>
        </p:spPr>
        <p:txBody>
          <a:bodyPr wrap="none" lIns="0" tIns="0" rIns="0" bIns="0">
            <a:spAutoFit/>
          </a:bodyPr>
          <a:lstStyle/>
          <a:p>
            <a:pPr algn="ctr">
              <a:spcBef>
                <a:spcPct val="0"/>
              </a:spcBef>
              <a:buClrTx/>
              <a:buSzTx/>
            </a:pPr>
            <a:r>
              <a:rPr lang="en-US" sz="1000" b="1">
                <a:solidFill>
                  <a:srgbClr val="000000"/>
                </a:solidFill>
                <a:latin typeface="Times-Roman"/>
              </a:rPr>
              <a:t>Memory</a:t>
            </a:r>
            <a:endParaRPr lang="en-US" sz="2800">
              <a:solidFill>
                <a:srgbClr val="000066"/>
              </a:solidFill>
            </a:endParaRPr>
          </a:p>
        </p:txBody>
      </p:sp>
      <p:sp>
        <p:nvSpPr>
          <p:cNvPr id="943154" name="Rectangle 50"/>
          <p:cNvSpPr>
            <a:spLocks noChangeArrowheads="1"/>
          </p:cNvSpPr>
          <p:nvPr/>
        </p:nvSpPr>
        <p:spPr bwMode="auto">
          <a:xfrm>
            <a:off x="4818063" y="3927475"/>
            <a:ext cx="147637" cy="152400"/>
          </a:xfrm>
          <a:prstGeom prst="rect">
            <a:avLst/>
          </a:prstGeom>
          <a:noFill/>
          <a:ln w="9525">
            <a:noFill/>
            <a:miter lim="800000"/>
            <a:headEnd/>
            <a:tailEnd/>
          </a:ln>
        </p:spPr>
        <p:txBody>
          <a:bodyPr wrap="none" lIns="0" tIns="0" rIns="0" bIns="0">
            <a:spAutoFit/>
          </a:bodyPr>
          <a:lstStyle/>
          <a:p>
            <a:pPr algn="ctr">
              <a:spcBef>
                <a:spcPct val="0"/>
              </a:spcBef>
              <a:buClrTx/>
              <a:buSzTx/>
            </a:pPr>
            <a:r>
              <a:rPr lang="en-US" sz="1000" b="1">
                <a:solidFill>
                  <a:srgbClr val="000000"/>
                </a:solidFill>
                <a:latin typeface="Times-Roman"/>
              </a:rPr>
              <a:t>T1</a:t>
            </a:r>
            <a:endParaRPr lang="en-US" sz="2800">
              <a:solidFill>
                <a:srgbClr val="000066"/>
              </a:solidFill>
            </a:endParaRPr>
          </a:p>
        </p:txBody>
      </p:sp>
      <p:sp>
        <p:nvSpPr>
          <p:cNvPr id="943155" name="Rectangle 51"/>
          <p:cNvSpPr>
            <a:spLocks noChangeArrowheads="1"/>
          </p:cNvSpPr>
          <p:nvPr/>
        </p:nvSpPr>
        <p:spPr bwMode="auto">
          <a:xfrm>
            <a:off x="4021138" y="5105400"/>
            <a:ext cx="357187" cy="152400"/>
          </a:xfrm>
          <a:prstGeom prst="rect">
            <a:avLst/>
          </a:prstGeom>
          <a:noFill/>
          <a:ln w="9525">
            <a:noFill/>
            <a:miter lim="800000"/>
            <a:headEnd/>
            <a:tailEnd/>
          </a:ln>
        </p:spPr>
        <p:txBody>
          <a:bodyPr wrap="none" lIns="0" tIns="0" rIns="0" bIns="0">
            <a:spAutoFit/>
          </a:bodyPr>
          <a:lstStyle/>
          <a:p>
            <a:pPr algn="ctr">
              <a:spcBef>
                <a:spcPct val="0"/>
              </a:spcBef>
              <a:buClrTx/>
              <a:buSzTx/>
            </a:pPr>
            <a:r>
              <a:rPr lang="en-US" sz="1000" b="1">
                <a:solidFill>
                  <a:srgbClr val="000000"/>
                </a:solidFill>
                <a:latin typeface="Times-Roman"/>
              </a:rPr>
              <a:t>A </a:t>
            </a:r>
            <a:r>
              <a:rPr lang="en-US" sz="1000" b="1">
                <a:solidFill>
                  <a:srgbClr val="000000"/>
                </a:solidFill>
                <a:latin typeface="Times-Roman"/>
                <a:sym typeface="Symbol" pitchFamily="18" charset="2"/>
              </a:rPr>
              <a:t></a:t>
            </a:r>
            <a:r>
              <a:rPr lang="en-US" sz="1000" b="1">
                <a:solidFill>
                  <a:srgbClr val="000000"/>
                </a:solidFill>
                <a:latin typeface="Times-Roman"/>
              </a:rPr>
              <a:t> 9</a:t>
            </a:r>
            <a:endParaRPr lang="en-US" sz="2800">
              <a:solidFill>
                <a:srgbClr val="000066"/>
              </a:solidFill>
            </a:endParaRPr>
          </a:p>
        </p:txBody>
      </p:sp>
      <p:sp>
        <p:nvSpPr>
          <p:cNvPr id="943156" name="Rectangle 52"/>
          <p:cNvSpPr>
            <a:spLocks noChangeArrowheads="1"/>
          </p:cNvSpPr>
          <p:nvPr/>
        </p:nvSpPr>
        <p:spPr bwMode="auto">
          <a:xfrm>
            <a:off x="3267075" y="4332288"/>
            <a:ext cx="357188" cy="152400"/>
          </a:xfrm>
          <a:prstGeom prst="rect">
            <a:avLst/>
          </a:prstGeom>
          <a:noFill/>
          <a:ln w="9525">
            <a:noFill/>
            <a:miter lim="800000"/>
            <a:headEnd/>
            <a:tailEnd/>
          </a:ln>
        </p:spPr>
        <p:txBody>
          <a:bodyPr wrap="none" lIns="0" tIns="0" rIns="0" bIns="0">
            <a:spAutoFit/>
          </a:bodyPr>
          <a:lstStyle/>
          <a:p>
            <a:pPr algn="ctr">
              <a:spcBef>
                <a:spcPct val="0"/>
              </a:spcBef>
              <a:buClrTx/>
              <a:buSzTx/>
            </a:pPr>
            <a:r>
              <a:rPr lang="en-US" sz="1000" b="1">
                <a:solidFill>
                  <a:srgbClr val="000000"/>
                </a:solidFill>
                <a:latin typeface="Times-Roman"/>
              </a:rPr>
              <a:t>A </a:t>
            </a:r>
            <a:r>
              <a:rPr lang="en-US" sz="1000" b="1">
                <a:solidFill>
                  <a:srgbClr val="000000"/>
                </a:solidFill>
                <a:latin typeface="Times-Roman"/>
                <a:sym typeface="Symbol" pitchFamily="18" charset="2"/>
              </a:rPr>
              <a:t></a:t>
            </a:r>
            <a:r>
              <a:rPr lang="en-US" sz="1000" b="1">
                <a:solidFill>
                  <a:srgbClr val="000000"/>
                </a:solidFill>
                <a:latin typeface="Times-Roman"/>
              </a:rPr>
              <a:t> 9</a:t>
            </a:r>
            <a:endParaRPr lang="en-US" sz="2800">
              <a:solidFill>
                <a:srgbClr val="000066"/>
              </a:solidFill>
            </a:endParaRPr>
          </a:p>
        </p:txBody>
      </p:sp>
      <p:sp>
        <p:nvSpPr>
          <p:cNvPr id="943157" name="Rectangle 53"/>
          <p:cNvSpPr>
            <a:spLocks noChangeArrowheads="1"/>
          </p:cNvSpPr>
          <p:nvPr/>
        </p:nvSpPr>
        <p:spPr bwMode="auto">
          <a:xfrm>
            <a:off x="3344863" y="5105400"/>
            <a:ext cx="490537" cy="152400"/>
          </a:xfrm>
          <a:prstGeom prst="rect">
            <a:avLst/>
          </a:prstGeom>
          <a:noFill/>
          <a:ln w="9525">
            <a:noFill/>
            <a:miter lim="800000"/>
            <a:headEnd/>
            <a:tailEnd/>
          </a:ln>
        </p:spPr>
        <p:txBody>
          <a:bodyPr wrap="none" lIns="0" tIns="0" rIns="0" bIns="0">
            <a:spAutoFit/>
          </a:bodyPr>
          <a:lstStyle/>
          <a:p>
            <a:pPr algn="ctr">
              <a:spcBef>
                <a:spcPct val="0"/>
              </a:spcBef>
              <a:buClrTx/>
              <a:buSzTx/>
            </a:pPr>
            <a:r>
              <a:rPr lang="en-US" sz="1000" b="1">
                <a:solidFill>
                  <a:srgbClr val="000000"/>
                </a:solidFill>
                <a:latin typeface="Times-Roman"/>
              </a:rPr>
              <a:t>Flag</a:t>
            </a:r>
            <a:r>
              <a:rPr lang="en-US" sz="1000" b="1">
                <a:solidFill>
                  <a:srgbClr val="000000"/>
                </a:solidFill>
                <a:latin typeface="Times-Roman"/>
                <a:sym typeface="Symbol" pitchFamily="18" charset="2"/>
              </a:rPr>
              <a:t></a:t>
            </a:r>
            <a:r>
              <a:rPr lang="en-US" sz="1000" b="1">
                <a:solidFill>
                  <a:srgbClr val="000000"/>
                </a:solidFill>
                <a:latin typeface="Times-Roman"/>
              </a:rPr>
              <a:t> 1</a:t>
            </a:r>
            <a:endParaRPr lang="en-US" sz="2800">
              <a:solidFill>
                <a:srgbClr val="000066"/>
              </a:solidFill>
            </a:endParaRPr>
          </a:p>
        </p:txBody>
      </p:sp>
      <p:sp>
        <p:nvSpPr>
          <p:cNvPr id="943158" name="Rectangle 54"/>
          <p:cNvSpPr>
            <a:spLocks noChangeArrowheads="1"/>
          </p:cNvSpPr>
          <p:nvPr/>
        </p:nvSpPr>
        <p:spPr bwMode="auto">
          <a:xfrm>
            <a:off x="2606675" y="4370388"/>
            <a:ext cx="490538" cy="152400"/>
          </a:xfrm>
          <a:prstGeom prst="rect">
            <a:avLst/>
          </a:prstGeom>
          <a:noFill/>
          <a:ln w="9525">
            <a:noFill/>
            <a:miter lim="800000"/>
            <a:headEnd/>
            <a:tailEnd/>
          </a:ln>
        </p:spPr>
        <p:txBody>
          <a:bodyPr wrap="none" lIns="0" tIns="0" rIns="0" bIns="0">
            <a:spAutoFit/>
          </a:bodyPr>
          <a:lstStyle/>
          <a:p>
            <a:pPr algn="ctr">
              <a:spcBef>
                <a:spcPct val="0"/>
              </a:spcBef>
              <a:buClrTx/>
              <a:buSzTx/>
            </a:pPr>
            <a:r>
              <a:rPr lang="en-US" sz="1000" b="1">
                <a:solidFill>
                  <a:srgbClr val="000000"/>
                </a:solidFill>
                <a:latin typeface="Times-Roman"/>
              </a:rPr>
              <a:t>Flag</a:t>
            </a:r>
            <a:r>
              <a:rPr lang="en-US" sz="1000" b="1">
                <a:solidFill>
                  <a:srgbClr val="000000"/>
                </a:solidFill>
                <a:latin typeface="Times-Roman"/>
                <a:sym typeface="Symbol" pitchFamily="18" charset="2"/>
              </a:rPr>
              <a:t></a:t>
            </a:r>
            <a:r>
              <a:rPr lang="en-US" sz="1000" b="1">
                <a:solidFill>
                  <a:srgbClr val="000000"/>
                </a:solidFill>
                <a:latin typeface="Times-Roman"/>
              </a:rPr>
              <a:t> 1</a:t>
            </a:r>
            <a:endParaRPr lang="en-US" sz="2800">
              <a:solidFill>
                <a:srgbClr val="000066"/>
              </a:solidFill>
            </a:endParaRPr>
          </a:p>
        </p:txBody>
      </p:sp>
      <p:sp>
        <p:nvSpPr>
          <p:cNvPr id="943160" name="Rectangle 56"/>
          <p:cNvSpPr>
            <a:spLocks noChangeArrowheads="1"/>
          </p:cNvSpPr>
          <p:nvPr/>
        </p:nvSpPr>
        <p:spPr bwMode="auto">
          <a:xfrm>
            <a:off x="2765425" y="5921375"/>
            <a:ext cx="407988" cy="152400"/>
          </a:xfrm>
          <a:prstGeom prst="rect">
            <a:avLst/>
          </a:prstGeom>
          <a:noFill/>
          <a:ln w="9525">
            <a:noFill/>
            <a:miter lim="800000"/>
            <a:headEnd/>
            <a:tailEnd/>
          </a:ln>
        </p:spPr>
        <p:txBody>
          <a:bodyPr wrap="none" lIns="0" tIns="0" rIns="0" bIns="0">
            <a:spAutoFit/>
          </a:bodyPr>
          <a:lstStyle/>
          <a:p>
            <a:pPr algn="ctr">
              <a:spcBef>
                <a:spcPct val="0"/>
              </a:spcBef>
              <a:buClrTx/>
              <a:buSzTx/>
            </a:pPr>
            <a:r>
              <a:rPr lang="en-US" sz="1000" b="1">
                <a:solidFill>
                  <a:srgbClr val="000000"/>
                </a:solidFill>
                <a:latin typeface="Times-Roman"/>
              </a:rPr>
              <a:t>Flag: 0</a:t>
            </a:r>
            <a:endParaRPr lang="en-US" sz="2800">
              <a:solidFill>
                <a:srgbClr val="000066"/>
              </a:solidFill>
            </a:endParaRPr>
          </a:p>
        </p:txBody>
      </p:sp>
      <p:sp>
        <p:nvSpPr>
          <p:cNvPr id="943161" name="Rectangle 57"/>
          <p:cNvSpPr>
            <a:spLocks noChangeArrowheads="1"/>
          </p:cNvSpPr>
          <p:nvPr/>
        </p:nvSpPr>
        <p:spPr bwMode="auto">
          <a:xfrm>
            <a:off x="5067300" y="5921375"/>
            <a:ext cx="239713" cy="152400"/>
          </a:xfrm>
          <a:prstGeom prst="rect">
            <a:avLst/>
          </a:prstGeom>
          <a:noFill/>
          <a:ln w="9525">
            <a:noFill/>
            <a:miter lim="800000"/>
            <a:headEnd/>
            <a:tailEnd/>
          </a:ln>
        </p:spPr>
        <p:txBody>
          <a:bodyPr wrap="none" lIns="0" tIns="0" rIns="0" bIns="0">
            <a:spAutoFit/>
          </a:bodyPr>
          <a:lstStyle/>
          <a:p>
            <a:pPr algn="ctr">
              <a:spcBef>
                <a:spcPct val="0"/>
              </a:spcBef>
              <a:buClrTx/>
              <a:buSzTx/>
            </a:pPr>
            <a:r>
              <a:rPr lang="en-US" sz="1000" b="1">
                <a:solidFill>
                  <a:srgbClr val="000000"/>
                </a:solidFill>
                <a:latin typeface="Times-Roman"/>
              </a:rPr>
              <a:t>A: 0</a:t>
            </a:r>
            <a:endParaRPr lang="en-US" sz="2800">
              <a:solidFill>
                <a:srgbClr val="000066"/>
              </a:solidFill>
            </a:endParaRPr>
          </a:p>
        </p:txBody>
      </p:sp>
      <p:sp>
        <p:nvSpPr>
          <p:cNvPr id="943162" name="Rectangle 58"/>
          <p:cNvSpPr>
            <a:spLocks noChangeArrowheads="1"/>
          </p:cNvSpPr>
          <p:nvPr/>
        </p:nvSpPr>
        <p:spPr bwMode="auto">
          <a:xfrm>
            <a:off x="2754313" y="5921375"/>
            <a:ext cx="407987" cy="152400"/>
          </a:xfrm>
          <a:prstGeom prst="rect">
            <a:avLst/>
          </a:prstGeom>
          <a:noFill/>
          <a:ln w="9525">
            <a:noFill/>
            <a:miter lim="800000"/>
            <a:headEnd/>
            <a:tailEnd/>
          </a:ln>
        </p:spPr>
        <p:txBody>
          <a:bodyPr wrap="none" lIns="0" tIns="0" rIns="0" bIns="0">
            <a:spAutoFit/>
          </a:bodyPr>
          <a:lstStyle/>
          <a:p>
            <a:pPr algn="ctr">
              <a:spcBef>
                <a:spcPct val="0"/>
              </a:spcBef>
              <a:buClrTx/>
              <a:buSzTx/>
            </a:pPr>
            <a:r>
              <a:rPr lang="en-US" sz="1000" b="1">
                <a:solidFill>
                  <a:srgbClr val="000000"/>
                </a:solidFill>
                <a:latin typeface="Times-Roman"/>
              </a:rPr>
              <a:t>Flag: 1</a:t>
            </a:r>
            <a:endParaRPr lang="en-US" sz="2800">
              <a:solidFill>
                <a:srgbClr val="000066"/>
              </a:solidFill>
            </a:endParaRPr>
          </a:p>
        </p:txBody>
      </p:sp>
      <p:sp>
        <p:nvSpPr>
          <p:cNvPr id="943163" name="Rectangle 59"/>
          <p:cNvSpPr>
            <a:spLocks noChangeArrowheads="1"/>
          </p:cNvSpPr>
          <p:nvPr/>
        </p:nvSpPr>
        <p:spPr bwMode="auto">
          <a:xfrm>
            <a:off x="4956175" y="4370388"/>
            <a:ext cx="407988" cy="152400"/>
          </a:xfrm>
          <a:prstGeom prst="rect">
            <a:avLst/>
          </a:prstGeom>
          <a:noFill/>
          <a:ln w="9525">
            <a:noFill/>
            <a:miter lim="800000"/>
            <a:headEnd/>
            <a:tailEnd/>
          </a:ln>
        </p:spPr>
        <p:txBody>
          <a:bodyPr wrap="none" lIns="0" tIns="0" rIns="0" bIns="0">
            <a:spAutoFit/>
          </a:bodyPr>
          <a:lstStyle/>
          <a:p>
            <a:pPr algn="ctr">
              <a:spcBef>
                <a:spcPct val="0"/>
              </a:spcBef>
              <a:buClrTx/>
              <a:buSzTx/>
            </a:pPr>
            <a:r>
              <a:rPr lang="en-US" sz="1000" b="1">
                <a:solidFill>
                  <a:srgbClr val="000000"/>
                </a:solidFill>
                <a:latin typeface="Times-Roman"/>
              </a:rPr>
              <a:t>Flag: 1</a:t>
            </a:r>
            <a:endParaRPr lang="en-US" sz="2800">
              <a:solidFill>
                <a:srgbClr val="000066"/>
              </a:solidFill>
            </a:endParaRPr>
          </a:p>
        </p:txBody>
      </p:sp>
      <p:sp>
        <p:nvSpPr>
          <p:cNvPr id="943164" name="Rectangle 60"/>
          <p:cNvSpPr>
            <a:spLocks noChangeArrowheads="1"/>
          </p:cNvSpPr>
          <p:nvPr/>
        </p:nvSpPr>
        <p:spPr bwMode="auto">
          <a:xfrm>
            <a:off x="4427538" y="4370388"/>
            <a:ext cx="239712" cy="152400"/>
          </a:xfrm>
          <a:prstGeom prst="rect">
            <a:avLst/>
          </a:prstGeom>
          <a:noFill/>
          <a:ln w="9525">
            <a:noFill/>
            <a:miter lim="800000"/>
            <a:headEnd/>
            <a:tailEnd/>
          </a:ln>
        </p:spPr>
        <p:txBody>
          <a:bodyPr wrap="none" lIns="0" tIns="0" rIns="0" bIns="0">
            <a:spAutoFit/>
          </a:bodyPr>
          <a:lstStyle/>
          <a:p>
            <a:pPr algn="ctr">
              <a:spcBef>
                <a:spcPct val="0"/>
              </a:spcBef>
              <a:buClrTx/>
              <a:buSzTx/>
            </a:pPr>
            <a:r>
              <a:rPr lang="en-US" sz="1000" b="1">
                <a:solidFill>
                  <a:srgbClr val="000000"/>
                </a:solidFill>
                <a:latin typeface="Times-Roman"/>
              </a:rPr>
              <a:t>A: 0</a:t>
            </a:r>
            <a:endParaRPr lang="en-US" sz="2800">
              <a:solidFill>
                <a:srgbClr val="000066"/>
              </a:solidFill>
            </a:endParaRPr>
          </a:p>
        </p:txBody>
      </p:sp>
      <p:sp>
        <p:nvSpPr>
          <p:cNvPr id="33" name="Slide Number Placeholder 32"/>
          <p:cNvSpPr>
            <a:spLocks noGrp="1"/>
          </p:cNvSpPr>
          <p:nvPr>
            <p:ph type="sldNum" sz="quarter" idx="12"/>
          </p:nvPr>
        </p:nvSpPr>
        <p:spPr/>
        <p:txBody>
          <a:bodyPr/>
          <a:lstStyle/>
          <a:p>
            <a:pPr lvl="1">
              <a:defRPr/>
            </a:pPr>
            <a:fld id="{B7D98EED-01DC-4F7A-81CC-0C2386137B23}" type="slidenum">
              <a:rPr lang="en-US" smtClean="0"/>
              <a:pPr lvl="1">
                <a:defRPr/>
              </a:pPr>
              <a:t>57</a:t>
            </a:fld>
            <a:endParaRPr lang="en-US" dirty="0"/>
          </a:p>
        </p:txBody>
      </p:sp>
      <p:sp>
        <p:nvSpPr>
          <p:cNvPr id="34" name="Footer Placeholder 33"/>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3156"/>
                                        </p:tgtEl>
                                        <p:attrNameLst>
                                          <p:attrName>style.visibility</p:attrName>
                                        </p:attrNameLst>
                                      </p:cBhvr>
                                      <p:to>
                                        <p:strVal val="visible"/>
                                      </p:to>
                                    </p:set>
                                  </p:childTnLst>
                                  <p:subTnLst>
                                    <p:set>
                                      <p:cBhvr override="childStyle">
                                        <p:cTn dur="1" fill="hold" display="0" masterRel="nextClick" afterEffect="1"/>
                                        <p:tgtEl>
                                          <p:spTgt spid="94315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31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3158"/>
                                        </p:tgtEl>
                                        <p:attrNameLst>
                                          <p:attrName>style.visibility</p:attrName>
                                        </p:attrNameLst>
                                      </p:cBhvr>
                                      <p:to>
                                        <p:strVal val="visible"/>
                                      </p:to>
                                    </p:set>
                                  </p:childTnLst>
                                  <p:subTnLst>
                                    <p:set>
                                      <p:cBhvr override="childStyle">
                                        <p:cTn dur="1" fill="hold" display="0" masterRel="nextClick" afterEffect="1"/>
                                        <p:tgtEl>
                                          <p:spTgt spid="943158"/>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315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3162"/>
                                        </p:tgtEl>
                                        <p:attrNameLst>
                                          <p:attrName>style.visibility</p:attrName>
                                        </p:attrNameLst>
                                      </p:cBhvr>
                                      <p:to>
                                        <p:strVal val="visible"/>
                                      </p:to>
                                    </p:set>
                                  </p:childTnLst>
                                </p:cTn>
                              </p:par>
                              <p:par>
                                <p:cTn id="23" presetID="1" presetClass="exit" presetSubtype="0" fill="hold" grpId="0" nodeType="withEffect">
                                  <p:stCondLst>
                                    <p:cond delay="0"/>
                                  </p:stCondLst>
                                  <p:childTnLst>
                                    <p:set>
                                      <p:cBhvr>
                                        <p:cTn id="24" dur="1" fill="hold">
                                          <p:stCondLst>
                                            <p:cond delay="0"/>
                                          </p:stCondLst>
                                        </p:cTn>
                                        <p:tgtEl>
                                          <p:spTgt spid="943160"/>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94315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316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43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3155" grpId="0" autoUpdateAnimBg="0"/>
      <p:bldP spid="943156" grpId="0" autoUpdateAnimBg="0"/>
      <p:bldP spid="943157" grpId="0" autoUpdateAnimBg="0"/>
      <p:bldP spid="943157" grpId="1"/>
      <p:bldP spid="943158" grpId="0" autoUpdateAnimBg="0"/>
      <p:bldP spid="943160" grpId="0"/>
      <p:bldP spid="943162" grpId="0" autoUpdateAnimBg="0"/>
      <p:bldP spid="943163" grpId="0" autoUpdateAnimBg="0"/>
      <p:bldP spid="943164"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0" name="Rectangle 2"/>
          <p:cNvSpPr>
            <a:spLocks noGrp="1" noChangeArrowheads="1"/>
          </p:cNvSpPr>
          <p:nvPr>
            <p:ph type="title"/>
          </p:nvPr>
        </p:nvSpPr>
        <p:spPr/>
        <p:txBody>
          <a:bodyPr/>
          <a:lstStyle/>
          <a:p>
            <a:r>
              <a:rPr lang="en-US"/>
              <a:t>Sequential Consistency</a:t>
            </a:r>
          </a:p>
        </p:txBody>
      </p:sp>
      <p:sp>
        <p:nvSpPr>
          <p:cNvPr id="944131" name="Rectangle 3"/>
          <p:cNvSpPr>
            <a:spLocks noGrp="1" noChangeArrowheads="1"/>
          </p:cNvSpPr>
          <p:nvPr>
            <p:ph type="body" sz="half" idx="1"/>
          </p:nvPr>
        </p:nvSpPr>
        <p:spPr>
          <a:xfrm>
            <a:off x="293688" y="1219200"/>
            <a:ext cx="8432800" cy="4114800"/>
          </a:xfrm>
        </p:spPr>
        <p:txBody>
          <a:bodyPr/>
          <a:lstStyle/>
          <a:p>
            <a:pPr>
              <a:buFont typeface="Wingdings" pitchFamily="2" charset="2"/>
              <a:buNone/>
            </a:pPr>
            <a:r>
              <a:rPr lang="en-US" sz="2100" i="1"/>
              <a:t>	"A system is sequentially consistent if the result of any execution is the same as if the operations of all processors were executed in some sequential order and the operations of each individual processor appears in this sequence in the order specified by its program“  -- </a:t>
            </a:r>
            <a:r>
              <a:rPr lang="en-US" sz="2100"/>
              <a:t>Leslie Lamport</a:t>
            </a:r>
          </a:p>
          <a:p>
            <a:pPr>
              <a:buFont typeface="Wingdings" pitchFamily="2" charset="2"/>
              <a:buNone/>
            </a:pPr>
            <a:endParaRPr lang="en-US" sz="2100"/>
          </a:p>
        </p:txBody>
      </p:sp>
      <p:pic>
        <p:nvPicPr>
          <p:cNvPr id="944133" name="Picture 5" descr="SC"/>
          <p:cNvPicPr>
            <a:picLocks noGrp="1" noChangeAspect="1" noChangeArrowheads="1"/>
          </p:cNvPicPr>
          <p:nvPr>
            <p:ph sz="half" idx="2"/>
          </p:nvPr>
        </p:nvPicPr>
        <p:blipFill>
          <a:blip r:embed="rId2" cstate="print"/>
          <a:srcRect/>
          <a:stretch>
            <a:fillRect/>
          </a:stretch>
        </p:blipFill>
        <p:spPr>
          <a:xfrm>
            <a:off x="1219200" y="3429000"/>
            <a:ext cx="6400800" cy="2697163"/>
          </a:xfrm>
          <a:no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58</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1058" name="Rectangle 2"/>
          <p:cNvSpPr>
            <a:spLocks noGrp="1" noChangeArrowheads="1"/>
          </p:cNvSpPr>
          <p:nvPr>
            <p:ph type="title"/>
          </p:nvPr>
        </p:nvSpPr>
        <p:spPr>
          <a:noFill/>
          <a:ln/>
        </p:spPr>
        <p:txBody>
          <a:bodyPr lIns="90488" tIns="44450" rIns="90488" bIns="44450" anchor="ctr"/>
          <a:lstStyle/>
          <a:p>
            <a:pPr defTabSz="914400"/>
            <a:r>
              <a:rPr lang="en-US"/>
              <a:t>Memory Coherence</a:t>
            </a:r>
          </a:p>
        </p:txBody>
      </p:sp>
      <p:sp>
        <p:nvSpPr>
          <p:cNvPr id="941059" name="Rectangle 3"/>
          <p:cNvSpPr>
            <a:spLocks noGrp="1" noChangeArrowheads="1"/>
          </p:cNvSpPr>
          <p:nvPr>
            <p:ph type="body" sz="half" idx="1"/>
          </p:nvPr>
        </p:nvSpPr>
        <p:spPr>
          <a:xfrm>
            <a:off x="304800" y="1295400"/>
            <a:ext cx="4876800" cy="4114800"/>
          </a:xfrm>
          <a:noFill/>
          <a:ln/>
        </p:spPr>
        <p:txBody>
          <a:bodyPr lIns="90488" tIns="44450" rIns="90488" bIns="44450"/>
          <a:lstStyle/>
          <a:p>
            <a:pPr marL="285750" indent="-285750" defTabSz="914400"/>
            <a:r>
              <a:rPr lang="en-US" sz="2100"/>
              <a:t>WRT individual memory locations, consistency is always maintained</a:t>
            </a:r>
          </a:p>
          <a:p>
            <a:pPr marL="685800" lvl="1" indent="-228600" defTabSz="914400"/>
            <a:r>
              <a:rPr lang="en-US" sz="1900">
                <a:solidFill>
                  <a:srgbClr val="000099"/>
                </a:solidFill>
              </a:rPr>
              <a:t>In producer/consumer examples, coherence is always maintained</a:t>
            </a:r>
          </a:p>
          <a:p>
            <a:pPr marL="285750" indent="-285750" defTabSz="914400"/>
            <a:r>
              <a:rPr lang="en-US" sz="2100"/>
              <a:t>Practically, memory coherence often reduces to cache coherence </a:t>
            </a:r>
          </a:p>
          <a:p>
            <a:pPr marL="685800" lvl="1" indent="-228600" defTabSz="914400"/>
            <a:r>
              <a:rPr lang="en-US" sz="1900">
                <a:solidFill>
                  <a:srgbClr val="000099"/>
                </a:solidFill>
              </a:rPr>
              <a:t>Cache coherence implementations to be discussed later</a:t>
            </a:r>
          </a:p>
          <a:p>
            <a:pPr marL="285750" indent="-285750" defTabSz="914400"/>
            <a:r>
              <a:rPr lang="en-US" sz="2100"/>
              <a:t>Summary</a:t>
            </a:r>
          </a:p>
          <a:p>
            <a:pPr marL="685800" lvl="1" indent="-228600" defTabSz="914400"/>
            <a:r>
              <a:rPr lang="en-US" sz="1900" i="1">
                <a:solidFill>
                  <a:srgbClr val="000099"/>
                </a:solidFill>
              </a:rPr>
              <a:t>Coherence</a:t>
            </a:r>
            <a:r>
              <a:rPr lang="en-US" sz="1900">
                <a:solidFill>
                  <a:srgbClr val="000099"/>
                </a:solidFill>
              </a:rPr>
              <a:t> is for a single memory location</a:t>
            </a:r>
          </a:p>
          <a:p>
            <a:pPr marL="685800" lvl="1" indent="-228600" defTabSz="914400"/>
            <a:r>
              <a:rPr lang="en-US" sz="1900" i="1">
                <a:solidFill>
                  <a:srgbClr val="000099"/>
                </a:solidFill>
              </a:rPr>
              <a:t>Consistency</a:t>
            </a:r>
            <a:r>
              <a:rPr lang="en-US" sz="1900">
                <a:solidFill>
                  <a:srgbClr val="000099"/>
                </a:solidFill>
              </a:rPr>
              <a:t> applies to apparent ordering of all memory locations</a:t>
            </a:r>
          </a:p>
          <a:p>
            <a:pPr marL="685800" lvl="1" indent="-228600" defTabSz="914400"/>
            <a:r>
              <a:rPr lang="en-US" sz="1900">
                <a:solidFill>
                  <a:srgbClr val="000099"/>
                </a:solidFill>
              </a:rPr>
              <a:t>Memory coherence and consistency are ISA concepts</a:t>
            </a:r>
          </a:p>
        </p:txBody>
      </p:sp>
      <p:pic>
        <p:nvPicPr>
          <p:cNvPr id="941060" name="Picture 4" descr="Coherence"/>
          <p:cNvPicPr>
            <a:picLocks noGrp="1" noChangeAspect="1" noChangeArrowheads="1"/>
          </p:cNvPicPr>
          <p:nvPr>
            <p:ph sz="half" idx="2"/>
          </p:nvPr>
        </p:nvPicPr>
        <p:blipFill>
          <a:blip r:embed="rId2" cstate="print"/>
          <a:srcRect/>
          <a:stretch>
            <a:fillRect/>
          </a:stretch>
        </p:blipFill>
        <p:spPr>
          <a:xfrm>
            <a:off x="5407025" y="1752600"/>
            <a:ext cx="3535363" cy="3482975"/>
          </a:xfrm>
          <a:solidFill>
            <a:srgbClr val="FFFFFF"/>
          </a:solid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59</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944562"/>
          </a:xfrm>
        </p:spPr>
        <p:txBody>
          <a:bodyPr/>
          <a:lstStyle/>
          <a:p>
            <a:r>
              <a:rPr lang="en-US" dirty="0" smtClean="0"/>
              <a:t>2. Automatic Extraction</a:t>
            </a:r>
          </a:p>
        </p:txBody>
      </p:sp>
      <p:sp>
        <p:nvSpPr>
          <p:cNvPr id="27651" name="Content Placeholder 2"/>
          <p:cNvSpPr>
            <a:spLocks noGrp="1"/>
          </p:cNvSpPr>
          <p:nvPr>
            <p:ph idx="1"/>
          </p:nvPr>
        </p:nvSpPr>
        <p:spPr>
          <a:xfrm>
            <a:off x="457200" y="990600"/>
            <a:ext cx="8229600" cy="5257800"/>
          </a:xfrm>
        </p:spPr>
        <p:txBody>
          <a:bodyPr/>
          <a:lstStyle/>
          <a:p>
            <a:pPr marL="571500" indent="-514350">
              <a:buFont typeface="+mj-lt"/>
              <a:buAutoNum type="arabicPeriod" startAt="2"/>
            </a:pPr>
            <a:r>
              <a:rPr lang="en-US" dirty="0" smtClean="0"/>
              <a:t>Automatic extraction</a:t>
            </a:r>
          </a:p>
          <a:p>
            <a:pPr marL="971550" lvl="1" indent="-514350"/>
            <a:r>
              <a:rPr lang="en-US" dirty="0" smtClean="0"/>
              <a:t>Decompose serial programs</a:t>
            </a:r>
          </a:p>
          <a:p>
            <a:pPr marL="571500" indent="-514350"/>
            <a:r>
              <a:rPr lang="en-US" dirty="0" smtClean="0"/>
              <a:t>Works well for certain application types</a:t>
            </a:r>
          </a:p>
          <a:p>
            <a:pPr marL="971550" lvl="1" indent="-514350"/>
            <a:r>
              <a:rPr lang="en-US" dirty="0" smtClean="0"/>
              <a:t>Regular control flow and memory accesses</a:t>
            </a:r>
          </a:p>
          <a:p>
            <a:pPr marL="571500" indent="-514350"/>
            <a:r>
              <a:rPr lang="en-US" dirty="0" smtClean="0"/>
              <a:t>Difficult to guarantee correctness in all cases</a:t>
            </a:r>
          </a:p>
          <a:p>
            <a:pPr marL="971550" lvl="1" indent="-514350"/>
            <a:r>
              <a:rPr lang="en-US" dirty="0" smtClean="0"/>
              <a:t>Ambiguous memory dependences</a:t>
            </a:r>
          </a:p>
          <a:p>
            <a:pPr marL="971550" lvl="1" indent="-514350"/>
            <a:r>
              <a:rPr lang="en-US" dirty="0" smtClean="0"/>
              <a:t>Requires speculation, support for recovery</a:t>
            </a:r>
          </a:p>
          <a:p>
            <a:pPr marL="571500" indent="-514350"/>
            <a:r>
              <a:rPr lang="en-US" dirty="0" smtClean="0"/>
              <a:t>Degree of parallelism</a:t>
            </a:r>
          </a:p>
          <a:p>
            <a:pPr marL="971550" lvl="1" indent="-514350"/>
            <a:r>
              <a:rPr lang="en-US" dirty="0" smtClean="0"/>
              <a:t>Large (1000x) for </a:t>
            </a:r>
            <a:r>
              <a:rPr lang="en-US" i="1" dirty="0" smtClean="0"/>
              <a:t>easy</a:t>
            </a:r>
            <a:r>
              <a:rPr lang="en-US" dirty="0" smtClean="0"/>
              <a:t> cases</a:t>
            </a:r>
          </a:p>
          <a:p>
            <a:pPr marL="971550" lvl="1" indent="-514350"/>
            <a:r>
              <a:rPr lang="en-US" dirty="0" smtClean="0"/>
              <a:t>Small (3x-10x) for </a:t>
            </a:r>
            <a:r>
              <a:rPr lang="en-US" i="1" dirty="0" smtClean="0"/>
              <a:t>difficult</a:t>
            </a:r>
            <a:r>
              <a:rPr lang="en-US" dirty="0" smtClean="0"/>
              <a:t> cases</a:t>
            </a:r>
          </a:p>
          <a:p>
            <a:pPr marL="571500" indent="-514350"/>
            <a:endParaRPr lang="en-US" dirty="0" smtClean="0"/>
          </a:p>
          <a:p>
            <a:pPr marL="571500" indent="-514350"/>
            <a:endParaRPr lang="en-US" dirty="0" smtClean="0"/>
          </a:p>
        </p:txBody>
      </p:sp>
      <p:sp>
        <p:nvSpPr>
          <p:cNvPr id="8" name="Slide Number Placeholder 7"/>
          <p:cNvSpPr>
            <a:spLocks noGrp="1"/>
          </p:cNvSpPr>
          <p:nvPr>
            <p:ph type="sldNum" sz="quarter" idx="12"/>
          </p:nvPr>
        </p:nvSpPr>
        <p:spPr/>
        <p:txBody>
          <a:bodyPr/>
          <a:lstStyle/>
          <a:p>
            <a:pPr lvl="1">
              <a:defRPr/>
            </a:pPr>
            <a:fld id="{B7D98EED-01DC-4F7A-81CC-0C2386137B23}" type="slidenum">
              <a:rPr lang="en-US" smtClean="0"/>
              <a:pPr lvl="1">
                <a:defRPr/>
              </a:pPr>
              <a:t>6</a:t>
            </a:fld>
            <a:endParaRPr lang="en-US" dirty="0"/>
          </a:p>
        </p:txBody>
      </p:sp>
      <p:sp>
        <p:nvSpPr>
          <p:cNvPr id="9" name="Footer Placeholder 8"/>
          <p:cNvSpPr>
            <a:spLocks noGrp="1"/>
          </p:cNvSpPr>
          <p:nvPr>
            <p:ph type="ftr" sz="quarter" idx="11"/>
          </p:nvPr>
        </p:nvSpPr>
        <p:spPr/>
        <p:txBody>
          <a:bodyPr/>
          <a:lstStyle/>
          <a:p>
            <a:pPr>
              <a:defRPr/>
            </a:pPr>
            <a:r>
              <a:rPr lang="en-US" smtClean="0"/>
              <a:t>Mikko Lipasti-University of Wisconsin</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Grp="1" noChangeArrowheads="1"/>
          </p:cNvSpPr>
          <p:nvPr>
            <p:ph type="title"/>
          </p:nvPr>
        </p:nvSpPr>
        <p:spPr/>
        <p:txBody>
          <a:bodyPr/>
          <a:lstStyle/>
          <a:p>
            <a:pPr defTabSz="914400"/>
            <a:r>
              <a:rPr lang="en-US"/>
              <a:t>sub-Outline</a:t>
            </a:r>
          </a:p>
        </p:txBody>
      </p:sp>
      <p:sp>
        <p:nvSpPr>
          <p:cNvPr id="1034243" name="Rectangle 3"/>
          <p:cNvSpPr>
            <a:spLocks noGrp="1" noChangeArrowheads="1"/>
          </p:cNvSpPr>
          <p:nvPr>
            <p:ph type="body" sz="half" idx="1"/>
          </p:nvPr>
        </p:nvSpPr>
        <p:spPr>
          <a:xfrm>
            <a:off x="304800" y="1219200"/>
            <a:ext cx="8612188" cy="5257800"/>
          </a:xfrm>
        </p:spPr>
        <p:txBody>
          <a:bodyPr/>
          <a:lstStyle/>
          <a:p>
            <a:pPr marL="285750" indent="-285750" defTabSz="914400"/>
            <a:r>
              <a:rPr lang="en-US" sz="2500"/>
              <a:t>Message Passing Model</a:t>
            </a:r>
          </a:p>
          <a:p>
            <a:pPr marL="685800" lvl="1" indent="-228600" defTabSz="914400"/>
            <a:r>
              <a:rPr lang="en-US" sz="2100">
                <a:solidFill>
                  <a:srgbClr val="000099"/>
                </a:solidFill>
              </a:rPr>
              <a:t>API-level Processes, Threads</a:t>
            </a:r>
          </a:p>
          <a:p>
            <a:pPr marL="685800" lvl="1" indent="-228600" defTabSz="914400"/>
            <a:r>
              <a:rPr lang="en-US" sz="2100">
                <a:solidFill>
                  <a:srgbClr val="000099"/>
                </a:solidFill>
              </a:rPr>
              <a:t>API-level Communication</a:t>
            </a:r>
          </a:p>
          <a:p>
            <a:pPr marL="685800" lvl="1" indent="-228600" defTabSz="914400"/>
            <a:r>
              <a:rPr lang="en-US" sz="2100">
                <a:solidFill>
                  <a:srgbClr val="000099"/>
                </a:solidFill>
              </a:rPr>
              <a:t>API-level Synchronization</a:t>
            </a:r>
          </a:p>
          <a:p>
            <a:pPr marL="285750" indent="-285750" defTabSz="914400"/>
            <a:r>
              <a:rPr lang="en-US" sz="2500"/>
              <a:t>Message Passing Implementation</a:t>
            </a:r>
          </a:p>
          <a:p>
            <a:pPr marL="685800" lvl="1" indent="-228600" defTabSz="914400"/>
            <a:r>
              <a:rPr lang="en-US" sz="2100">
                <a:solidFill>
                  <a:srgbClr val="000099"/>
                </a:solidFill>
              </a:rPr>
              <a:t>Implementing Processes, Threads at ABI/ISA levels</a:t>
            </a:r>
          </a:p>
          <a:p>
            <a:pPr marL="685800" lvl="1" indent="-228600" defTabSz="914400"/>
            <a:r>
              <a:rPr lang="en-US" sz="2100">
                <a:solidFill>
                  <a:srgbClr val="000099"/>
                </a:solidFill>
              </a:rPr>
              <a:t>Implementing Communication at ABI/ISA levels</a:t>
            </a:r>
          </a:p>
          <a:p>
            <a:pPr marL="685800" lvl="1" indent="-228600" defTabSz="914400"/>
            <a:r>
              <a:rPr lang="en-US" sz="2100">
                <a:solidFill>
                  <a:srgbClr val="000099"/>
                </a:solidFill>
              </a:rPr>
              <a:t>Implementing Synchronization at ABI/ISA levels</a:t>
            </a:r>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60</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866" name="Rectangle 2"/>
          <p:cNvSpPr>
            <a:spLocks noGrp="1" noChangeArrowheads="1"/>
          </p:cNvSpPr>
          <p:nvPr>
            <p:ph type="title"/>
          </p:nvPr>
        </p:nvSpPr>
        <p:spPr/>
        <p:txBody>
          <a:bodyPr/>
          <a:lstStyle/>
          <a:p>
            <a:pPr defTabSz="914400"/>
            <a:r>
              <a:rPr lang="en-US"/>
              <a:t>Message Passing</a:t>
            </a:r>
          </a:p>
        </p:txBody>
      </p:sp>
      <p:sp>
        <p:nvSpPr>
          <p:cNvPr id="932867" name="Rectangle 3"/>
          <p:cNvSpPr>
            <a:spLocks noGrp="1" noChangeArrowheads="1"/>
          </p:cNvSpPr>
          <p:nvPr>
            <p:ph type="body" sz="half" idx="1"/>
          </p:nvPr>
        </p:nvSpPr>
        <p:spPr>
          <a:xfrm>
            <a:off x="304800" y="3657600"/>
            <a:ext cx="7723188" cy="2438400"/>
          </a:xfrm>
        </p:spPr>
        <p:txBody>
          <a:bodyPr/>
          <a:lstStyle/>
          <a:p>
            <a:pPr marL="285750" indent="-285750" defTabSz="914400">
              <a:lnSpc>
                <a:spcPct val="90000"/>
              </a:lnSpc>
            </a:pPr>
            <a:r>
              <a:rPr lang="en-US" sz="2100"/>
              <a:t>Multiple processes (or threads)</a:t>
            </a:r>
          </a:p>
          <a:p>
            <a:pPr marL="285750" indent="-285750" defTabSz="914400">
              <a:lnSpc>
                <a:spcPct val="90000"/>
              </a:lnSpc>
            </a:pPr>
            <a:r>
              <a:rPr lang="en-US" sz="2100"/>
              <a:t>Logical data partitioning</a:t>
            </a:r>
          </a:p>
          <a:p>
            <a:pPr marL="685800" lvl="1" indent="-228600" defTabSz="914400">
              <a:lnSpc>
                <a:spcPct val="90000"/>
              </a:lnSpc>
            </a:pPr>
            <a:r>
              <a:rPr lang="en-US" sz="1900">
                <a:solidFill>
                  <a:srgbClr val="000099"/>
                </a:solidFill>
              </a:rPr>
              <a:t>No shared variables</a:t>
            </a:r>
          </a:p>
          <a:p>
            <a:pPr marL="285750" indent="-285750" defTabSz="914400">
              <a:lnSpc>
                <a:spcPct val="90000"/>
              </a:lnSpc>
            </a:pPr>
            <a:r>
              <a:rPr lang="en-US" sz="2100"/>
              <a:t>Message Passing</a:t>
            </a:r>
          </a:p>
          <a:p>
            <a:pPr marL="685800" lvl="1" indent="-228600" defTabSz="914400">
              <a:lnSpc>
                <a:spcPct val="90000"/>
              </a:lnSpc>
            </a:pPr>
            <a:r>
              <a:rPr lang="en-US" sz="1900">
                <a:solidFill>
                  <a:srgbClr val="000099"/>
                </a:solidFill>
              </a:rPr>
              <a:t>Threads of control communicate by sending and receiving messages</a:t>
            </a:r>
          </a:p>
          <a:p>
            <a:pPr marL="685800" lvl="1" indent="-228600" defTabSz="914400">
              <a:lnSpc>
                <a:spcPct val="90000"/>
              </a:lnSpc>
            </a:pPr>
            <a:r>
              <a:rPr lang="en-US" sz="1900">
                <a:solidFill>
                  <a:srgbClr val="000099"/>
                </a:solidFill>
              </a:rPr>
              <a:t>May be implicit in language constructs</a:t>
            </a:r>
          </a:p>
          <a:p>
            <a:pPr marL="685800" lvl="1" indent="-228600" defTabSz="914400">
              <a:lnSpc>
                <a:spcPct val="90000"/>
              </a:lnSpc>
            </a:pPr>
            <a:r>
              <a:rPr lang="en-US" sz="1900">
                <a:solidFill>
                  <a:srgbClr val="000099"/>
                </a:solidFill>
              </a:rPr>
              <a:t>More commonly explicit via API</a:t>
            </a:r>
          </a:p>
          <a:p>
            <a:pPr marL="685800" lvl="1" indent="-228600" defTabSz="914400">
              <a:lnSpc>
                <a:spcPct val="90000"/>
              </a:lnSpc>
            </a:pPr>
            <a:endParaRPr lang="en-US" sz="1900"/>
          </a:p>
        </p:txBody>
      </p:sp>
      <p:pic>
        <p:nvPicPr>
          <p:cNvPr id="932870" name="Picture 6" descr="Message"/>
          <p:cNvPicPr>
            <a:picLocks noGrp="1" noChangeAspect="1" noChangeArrowheads="1"/>
          </p:cNvPicPr>
          <p:nvPr>
            <p:ph sz="half" idx="2"/>
          </p:nvPr>
        </p:nvPicPr>
        <p:blipFill>
          <a:blip r:embed="rId2" cstate="print"/>
          <a:srcRect/>
          <a:stretch>
            <a:fillRect/>
          </a:stretch>
        </p:blipFill>
        <p:spPr>
          <a:xfrm>
            <a:off x="1219200" y="1371600"/>
            <a:ext cx="6781800" cy="2063750"/>
          </a:xfrm>
          <a:no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61</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p:txBody>
          <a:bodyPr/>
          <a:lstStyle/>
          <a:p>
            <a:pPr defTabSz="914400"/>
            <a:r>
              <a:rPr lang="en-US" sz="4000" dirty="0"/>
              <a:t>MPI –Message Passing Interface  API</a:t>
            </a:r>
          </a:p>
        </p:txBody>
      </p:sp>
      <p:sp>
        <p:nvSpPr>
          <p:cNvPr id="954371" name="Rectangle 3"/>
          <p:cNvSpPr>
            <a:spLocks noGrp="1" noChangeArrowheads="1"/>
          </p:cNvSpPr>
          <p:nvPr>
            <p:ph type="body" idx="1"/>
          </p:nvPr>
        </p:nvSpPr>
        <p:spPr>
          <a:xfrm>
            <a:off x="457200" y="1447800"/>
            <a:ext cx="8305800" cy="4557713"/>
          </a:xfrm>
        </p:spPr>
        <p:txBody>
          <a:bodyPr/>
          <a:lstStyle/>
          <a:p>
            <a:pPr marL="285750" indent="-285750" defTabSz="914400">
              <a:lnSpc>
                <a:spcPct val="70000"/>
              </a:lnSpc>
            </a:pPr>
            <a:r>
              <a:rPr lang="en-US"/>
              <a:t>A widely used standard</a:t>
            </a:r>
          </a:p>
          <a:p>
            <a:pPr marL="685800" lvl="1" indent="-228600" defTabSz="914400"/>
            <a:r>
              <a:rPr lang="en-US">
                <a:solidFill>
                  <a:srgbClr val="000099"/>
                </a:solidFill>
              </a:rPr>
              <a:t>For a variety of distributed memory systems</a:t>
            </a:r>
          </a:p>
          <a:p>
            <a:pPr marL="1143000" lvl="2" indent="-228600" defTabSz="914400">
              <a:buFontTx/>
              <a:buChar char="•"/>
            </a:pPr>
            <a:r>
              <a:rPr lang="en-US">
                <a:solidFill>
                  <a:srgbClr val="000099"/>
                </a:solidFill>
              </a:rPr>
              <a:t>SMP Clusters, workstation clusters, MPPs, heterogeneous systems</a:t>
            </a:r>
          </a:p>
          <a:p>
            <a:pPr marL="285750" indent="-285750" defTabSz="914400">
              <a:lnSpc>
                <a:spcPct val="70000"/>
              </a:lnSpc>
            </a:pPr>
            <a:r>
              <a:rPr lang="en-US"/>
              <a:t>Also works on Shared Memory MPs</a:t>
            </a:r>
          </a:p>
          <a:p>
            <a:pPr marL="685800" lvl="1" indent="-228600" defTabSz="914400"/>
            <a:r>
              <a:rPr lang="en-US">
                <a:solidFill>
                  <a:srgbClr val="000099"/>
                </a:solidFill>
              </a:rPr>
              <a:t>Easy to emulate distributed memory on shared memory HW</a:t>
            </a:r>
          </a:p>
          <a:p>
            <a:pPr marL="285750" indent="-285750" defTabSz="914400">
              <a:lnSpc>
                <a:spcPct val="70000"/>
              </a:lnSpc>
            </a:pPr>
            <a:r>
              <a:rPr lang="en-US"/>
              <a:t>Can be used with a number of high level languages</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62</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266" name="Rectangle 2"/>
          <p:cNvSpPr>
            <a:spLocks noGrp="1" noChangeArrowheads="1"/>
          </p:cNvSpPr>
          <p:nvPr>
            <p:ph type="title"/>
          </p:nvPr>
        </p:nvSpPr>
        <p:spPr/>
        <p:txBody>
          <a:bodyPr/>
          <a:lstStyle/>
          <a:p>
            <a:pPr defTabSz="914400"/>
            <a:r>
              <a:rPr lang="en-US"/>
              <a:t>Processes and Threads</a:t>
            </a:r>
          </a:p>
        </p:txBody>
      </p:sp>
      <p:sp>
        <p:nvSpPr>
          <p:cNvPr id="1035267" name="Rectangle 3"/>
          <p:cNvSpPr>
            <a:spLocks noGrp="1" noChangeArrowheads="1"/>
          </p:cNvSpPr>
          <p:nvPr>
            <p:ph type="body" idx="1"/>
          </p:nvPr>
        </p:nvSpPr>
        <p:spPr>
          <a:xfrm>
            <a:off x="304800" y="1219200"/>
            <a:ext cx="8382000" cy="4557713"/>
          </a:xfrm>
        </p:spPr>
        <p:txBody>
          <a:bodyPr/>
          <a:lstStyle/>
          <a:p>
            <a:pPr marL="285750" indent="-285750" defTabSz="914400">
              <a:lnSpc>
                <a:spcPct val="70000"/>
              </a:lnSpc>
            </a:pPr>
            <a:r>
              <a:rPr lang="en-US" sz="2400" dirty="0"/>
              <a:t>Lots of flexibility (advantage of message passing)</a:t>
            </a:r>
          </a:p>
          <a:p>
            <a:pPr marL="685800" lvl="1" indent="-228600" defTabSz="914400"/>
            <a:r>
              <a:rPr lang="en-US" sz="2100" dirty="0">
                <a:solidFill>
                  <a:srgbClr val="000099"/>
                </a:solidFill>
              </a:rPr>
              <a:t>1) Multiple threads sharing an address space</a:t>
            </a:r>
          </a:p>
          <a:p>
            <a:pPr marL="685800" lvl="1" indent="-228600" defTabSz="914400"/>
            <a:r>
              <a:rPr lang="en-US" sz="2100" dirty="0">
                <a:solidFill>
                  <a:srgbClr val="000099"/>
                </a:solidFill>
              </a:rPr>
              <a:t>2) Multiple processes sharing an address space</a:t>
            </a:r>
          </a:p>
          <a:p>
            <a:pPr marL="685800" lvl="1" indent="-228600" defTabSz="914400"/>
            <a:r>
              <a:rPr lang="en-US" sz="2100" dirty="0">
                <a:solidFill>
                  <a:srgbClr val="000099"/>
                </a:solidFill>
              </a:rPr>
              <a:t>3) Multiple processes with different address spaces</a:t>
            </a:r>
          </a:p>
          <a:p>
            <a:pPr marL="1143000" lvl="2" indent="-228600" defTabSz="914400">
              <a:buFontTx/>
              <a:buChar char="•"/>
            </a:pPr>
            <a:r>
              <a:rPr lang="en-US" sz="2100" dirty="0">
                <a:solidFill>
                  <a:srgbClr val="000099"/>
                </a:solidFill>
              </a:rPr>
              <a:t>and different </a:t>
            </a:r>
            <a:r>
              <a:rPr lang="en-US" sz="2100" dirty="0" err="1">
                <a:solidFill>
                  <a:srgbClr val="000099"/>
                </a:solidFill>
              </a:rPr>
              <a:t>OSes</a:t>
            </a:r>
            <a:endParaRPr lang="en-US" sz="2100" dirty="0">
              <a:solidFill>
                <a:srgbClr val="000099"/>
              </a:solidFill>
            </a:endParaRPr>
          </a:p>
          <a:p>
            <a:pPr marL="285750" indent="-285750" defTabSz="914400">
              <a:lnSpc>
                <a:spcPct val="70000"/>
              </a:lnSpc>
            </a:pPr>
            <a:r>
              <a:rPr lang="en-US" sz="2400" dirty="0"/>
              <a:t>1 and 2 are easily implemented on shared memory hardware (with single OS)</a:t>
            </a:r>
          </a:p>
          <a:p>
            <a:pPr marL="685800" lvl="1" indent="-228600" defTabSz="914400"/>
            <a:r>
              <a:rPr lang="en-US" sz="2100" dirty="0">
                <a:solidFill>
                  <a:srgbClr val="000099"/>
                </a:solidFill>
              </a:rPr>
              <a:t>Process and thread creation/management similar to shared memory</a:t>
            </a:r>
          </a:p>
          <a:p>
            <a:pPr marL="285750" indent="-285750" defTabSz="914400">
              <a:lnSpc>
                <a:spcPct val="70000"/>
              </a:lnSpc>
            </a:pPr>
            <a:r>
              <a:rPr lang="en-US" sz="2400" dirty="0"/>
              <a:t>3 probably more common in practice</a:t>
            </a:r>
          </a:p>
          <a:p>
            <a:pPr marL="685800" lvl="1" indent="-228600" defTabSz="914400"/>
            <a:r>
              <a:rPr lang="en-US" sz="2100" dirty="0">
                <a:solidFill>
                  <a:srgbClr val="000099"/>
                </a:solidFill>
              </a:rPr>
              <a:t>Process creation often external to execution environment; e.g. shell script</a:t>
            </a:r>
          </a:p>
          <a:p>
            <a:pPr marL="685800" lvl="1" indent="-228600" defTabSz="914400"/>
            <a:r>
              <a:rPr lang="en-US" sz="2100" dirty="0">
                <a:solidFill>
                  <a:srgbClr val="000099"/>
                </a:solidFill>
              </a:rPr>
              <a:t>Hard for user process on one system to create process on another OS</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63</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290" name="Rectangle 2"/>
          <p:cNvSpPr>
            <a:spLocks noGrp="1" noChangeArrowheads="1"/>
          </p:cNvSpPr>
          <p:nvPr>
            <p:ph type="title"/>
          </p:nvPr>
        </p:nvSpPr>
        <p:spPr/>
        <p:txBody>
          <a:bodyPr/>
          <a:lstStyle/>
          <a:p>
            <a:pPr defTabSz="914400"/>
            <a:r>
              <a:rPr lang="en-US"/>
              <a:t>Process Management</a:t>
            </a:r>
          </a:p>
        </p:txBody>
      </p:sp>
      <p:sp>
        <p:nvSpPr>
          <p:cNvPr id="1036291" name="Rectangle 3"/>
          <p:cNvSpPr>
            <a:spLocks noGrp="1" noChangeArrowheads="1"/>
          </p:cNvSpPr>
          <p:nvPr>
            <p:ph type="body" sz="half" idx="1"/>
          </p:nvPr>
        </p:nvSpPr>
        <p:spPr>
          <a:xfrm>
            <a:off x="330200" y="1295400"/>
            <a:ext cx="7594600" cy="4114800"/>
          </a:xfrm>
        </p:spPr>
        <p:txBody>
          <a:bodyPr/>
          <a:lstStyle/>
          <a:p>
            <a:pPr marL="285750" indent="-285750" defTabSz="914400">
              <a:lnSpc>
                <a:spcPct val="70000"/>
              </a:lnSpc>
            </a:pPr>
            <a:r>
              <a:rPr lang="en-US" sz="2900"/>
              <a:t>Processes are given identifiers (PIds)</a:t>
            </a:r>
          </a:p>
          <a:p>
            <a:pPr marL="685800" lvl="1" indent="-228600" defTabSz="914400">
              <a:lnSpc>
                <a:spcPct val="70000"/>
              </a:lnSpc>
            </a:pPr>
            <a:r>
              <a:rPr lang="en-US" sz="2900">
                <a:solidFill>
                  <a:srgbClr val="000099"/>
                </a:solidFill>
              </a:rPr>
              <a:t>“rank” in MPI</a:t>
            </a:r>
          </a:p>
          <a:p>
            <a:pPr marL="285750" indent="-285750" defTabSz="914400">
              <a:lnSpc>
                <a:spcPct val="70000"/>
              </a:lnSpc>
            </a:pPr>
            <a:r>
              <a:rPr lang="en-US" sz="2900"/>
              <a:t>Process can acquire own PId</a:t>
            </a:r>
          </a:p>
          <a:p>
            <a:pPr marL="285750" indent="-285750" defTabSz="914400">
              <a:lnSpc>
                <a:spcPct val="70000"/>
              </a:lnSpc>
            </a:pPr>
            <a:r>
              <a:rPr lang="en-US" sz="2900"/>
              <a:t>Operations can be conditional on PId</a:t>
            </a:r>
          </a:p>
          <a:p>
            <a:pPr marL="285750" indent="-285750" defTabSz="914400">
              <a:lnSpc>
                <a:spcPct val="70000"/>
              </a:lnSpc>
            </a:pPr>
            <a:r>
              <a:rPr lang="en-US" sz="2900"/>
              <a:t>Message can be sent/received via PIds</a:t>
            </a:r>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64</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410" name="Rectangle 2"/>
          <p:cNvSpPr>
            <a:spLocks noGrp="1" noChangeArrowheads="1"/>
          </p:cNvSpPr>
          <p:nvPr>
            <p:ph type="title"/>
          </p:nvPr>
        </p:nvSpPr>
        <p:spPr/>
        <p:txBody>
          <a:bodyPr/>
          <a:lstStyle/>
          <a:p>
            <a:pPr defTabSz="914400"/>
            <a:r>
              <a:rPr lang="en-US"/>
              <a:t>Process Management</a:t>
            </a:r>
          </a:p>
        </p:txBody>
      </p:sp>
      <p:sp>
        <p:nvSpPr>
          <p:cNvPr id="1041411" name="Rectangle 3"/>
          <p:cNvSpPr>
            <a:spLocks noGrp="1" noChangeArrowheads="1"/>
          </p:cNvSpPr>
          <p:nvPr>
            <p:ph type="body" sz="half" idx="1"/>
          </p:nvPr>
        </p:nvSpPr>
        <p:spPr>
          <a:xfrm>
            <a:off x="330200" y="1295400"/>
            <a:ext cx="7594600" cy="4114800"/>
          </a:xfrm>
        </p:spPr>
        <p:txBody>
          <a:bodyPr/>
          <a:lstStyle/>
          <a:p>
            <a:pPr marL="285750" indent="-285750" defTabSz="914400">
              <a:lnSpc>
                <a:spcPct val="70000"/>
              </a:lnSpc>
            </a:pPr>
            <a:r>
              <a:rPr lang="en-US" sz="2500"/>
              <a:t>Organize into groups</a:t>
            </a:r>
          </a:p>
          <a:p>
            <a:pPr marL="685800" lvl="1" indent="-228600" defTabSz="914400">
              <a:lnSpc>
                <a:spcPct val="70000"/>
              </a:lnSpc>
            </a:pPr>
            <a:r>
              <a:rPr lang="en-US" sz="2100">
                <a:solidFill>
                  <a:srgbClr val="000099"/>
                </a:solidFill>
              </a:rPr>
              <a:t>For collective management and communication</a:t>
            </a:r>
          </a:p>
        </p:txBody>
      </p:sp>
      <p:pic>
        <p:nvPicPr>
          <p:cNvPr id="1041412" name="Picture 4" descr="Communicator"/>
          <p:cNvPicPr>
            <a:picLocks noGrp="1" noChangeAspect="1" noChangeArrowheads="1"/>
          </p:cNvPicPr>
          <p:nvPr>
            <p:ph sz="half" idx="2"/>
          </p:nvPr>
        </p:nvPicPr>
        <p:blipFill>
          <a:blip r:embed="rId2" cstate="print"/>
          <a:srcRect/>
          <a:stretch>
            <a:fillRect/>
          </a:stretch>
        </p:blipFill>
        <p:spPr>
          <a:xfrm>
            <a:off x="762000" y="2057400"/>
            <a:ext cx="4876800" cy="4395788"/>
          </a:xfrm>
          <a:no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65</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434" name="Rectangle 2"/>
          <p:cNvSpPr>
            <a:spLocks noGrp="1" noChangeArrowheads="1"/>
          </p:cNvSpPr>
          <p:nvPr>
            <p:ph type="title"/>
          </p:nvPr>
        </p:nvSpPr>
        <p:spPr>
          <a:noFill/>
          <a:ln/>
        </p:spPr>
        <p:txBody>
          <a:bodyPr lIns="92075" tIns="46038" rIns="92075" bIns="46038" anchor="ctr"/>
          <a:lstStyle/>
          <a:p>
            <a:pPr defTabSz="914400"/>
            <a:r>
              <a:rPr lang="en-US" sz="4000" dirty="0"/>
              <a:t>Communication and Synchronization</a:t>
            </a:r>
          </a:p>
        </p:txBody>
      </p:sp>
      <p:sp>
        <p:nvSpPr>
          <p:cNvPr id="1042435" name="Rectangle 3"/>
          <p:cNvSpPr>
            <a:spLocks noGrp="1" noChangeArrowheads="1"/>
          </p:cNvSpPr>
          <p:nvPr>
            <p:ph type="body" idx="1"/>
          </p:nvPr>
        </p:nvSpPr>
        <p:spPr>
          <a:xfrm>
            <a:off x="304800" y="1219200"/>
            <a:ext cx="8637588" cy="5181600"/>
          </a:xfrm>
          <a:noFill/>
          <a:ln/>
        </p:spPr>
        <p:txBody>
          <a:bodyPr lIns="92075" tIns="46038" rIns="92075" bIns="46038"/>
          <a:lstStyle/>
          <a:p>
            <a:pPr marL="285750" indent="-285750" defTabSz="914400"/>
            <a:r>
              <a:rPr lang="en-US" dirty="0"/>
              <a:t>Combined in the message passing paradigm</a:t>
            </a:r>
          </a:p>
          <a:p>
            <a:pPr marL="685800" lvl="1" indent="-228600" defTabSz="914400"/>
            <a:r>
              <a:rPr lang="en-US" dirty="0">
                <a:solidFill>
                  <a:srgbClr val="000099"/>
                </a:solidFill>
              </a:rPr>
              <a:t>Synchronization of messages part of communication semantics</a:t>
            </a:r>
          </a:p>
          <a:p>
            <a:pPr marL="285750" indent="-285750" defTabSz="914400"/>
            <a:r>
              <a:rPr lang="en-US" dirty="0"/>
              <a:t>Point-to-point </a:t>
            </a:r>
            <a:r>
              <a:rPr lang="en-US" dirty="0" smtClean="0"/>
              <a:t>communication</a:t>
            </a:r>
            <a:endParaRPr lang="en-US" dirty="0"/>
          </a:p>
          <a:p>
            <a:pPr marL="685800" lvl="1" indent="-228600" defTabSz="914400"/>
            <a:r>
              <a:rPr lang="en-US" dirty="0">
                <a:solidFill>
                  <a:srgbClr val="000099"/>
                </a:solidFill>
              </a:rPr>
              <a:t>From one process to another</a:t>
            </a:r>
          </a:p>
          <a:p>
            <a:pPr marL="285750" indent="-285750" defTabSz="914400"/>
            <a:r>
              <a:rPr lang="en-US" dirty="0"/>
              <a:t>Collective communication</a:t>
            </a:r>
          </a:p>
          <a:p>
            <a:pPr marL="685800" lvl="1" indent="-228600" defTabSz="914400"/>
            <a:r>
              <a:rPr lang="en-US" dirty="0">
                <a:solidFill>
                  <a:srgbClr val="000099"/>
                </a:solidFill>
              </a:rPr>
              <a:t>Involves groups of processes</a:t>
            </a:r>
          </a:p>
          <a:p>
            <a:pPr marL="685800" lvl="1" indent="-228600" defTabSz="914400"/>
            <a:r>
              <a:rPr lang="en-US" dirty="0">
                <a:solidFill>
                  <a:srgbClr val="000099"/>
                </a:solidFill>
              </a:rPr>
              <a:t>e.g., broadcast</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66</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362" name="Rectangle 2"/>
          <p:cNvSpPr>
            <a:spLocks noGrp="1" noChangeArrowheads="1"/>
          </p:cNvSpPr>
          <p:nvPr>
            <p:ph type="title"/>
          </p:nvPr>
        </p:nvSpPr>
        <p:spPr>
          <a:noFill/>
          <a:ln/>
        </p:spPr>
        <p:txBody>
          <a:bodyPr lIns="92075" tIns="46038" rIns="92075" bIns="46038" anchor="ctr"/>
          <a:lstStyle/>
          <a:p>
            <a:pPr defTabSz="914400"/>
            <a:r>
              <a:rPr lang="en-US"/>
              <a:t>Point to Point Communication</a:t>
            </a:r>
          </a:p>
        </p:txBody>
      </p:sp>
      <p:sp>
        <p:nvSpPr>
          <p:cNvPr id="1039363" name="Rectangle 3"/>
          <p:cNvSpPr>
            <a:spLocks noGrp="1" noChangeArrowheads="1"/>
          </p:cNvSpPr>
          <p:nvPr>
            <p:ph type="body" idx="1"/>
          </p:nvPr>
        </p:nvSpPr>
        <p:spPr>
          <a:xfrm>
            <a:off x="304800" y="1219200"/>
            <a:ext cx="8637588" cy="5181600"/>
          </a:xfrm>
          <a:noFill/>
          <a:ln/>
        </p:spPr>
        <p:txBody>
          <a:bodyPr lIns="92075" tIns="46038" rIns="92075" bIns="46038"/>
          <a:lstStyle/>
          <a:p>
            <a:pPr marL="285750" indent="-285750" defTabSz="914400"/>
            <a:r>
              <a:rPr lang="en-US"/>
              <a:t>Use sends/receives</a:t>
            </a:r>
          </a:p>
          <a:p>
            <a:pPr marL="285750" indent="-285750" defTabSz="914400"/>
            <a:r>
              <a:rPr lang="en-US"/>
              <a:t>send(RecProc, SendBuf,…)</a:t>
            </a:r>
          </a:p>
          <a:p>
            <a:pPr marL="685800" lvl="1" indent="-228600" defTabSz="914400"/>
            <a:r>
              <a:rPr lang="en-US">
                <a:solidFill>
                  <a:srgbClr val="000099"/>
                </a:solidFill>
              </a:rPr>
              <a:t>RecProc is destination (wildcards may be used)</a:t>
            </a:r>
          </a:p>
          <a:p>
            <a:pPr marL="685800" lvl="1" indent="-228600" defTabSz="914400"/>
            <a:r>
              <a:rPr lang="en-US">
                <a:solidFill>
                  <a:srgbClr val="000099"/>
                </a:solidFill>
              </a:rPr>
              <a:t>SendBuf names buffer holding message to be sent</a:t>
            </a:r>
          </a:p>
          <a:p>
            <a:pPr marL="285750" indent="-285750" defTabSz="914400"/>
            <a:r>
              <a:rPr lang="en-US"/>
              <a:t>receive (SendProc, RecBuf,…)</a:t>
            </a:r>
          </a:p>
          <a:p>
            <a:pPr marL="685800" lvl="1" indent="-228600" defTabSz="914400"/>
            <a:r>
              <a:rPr lang="en-US">
                <a:solidFill>
                  <a:srgbClr val="000099"/>
                </a:solidFill>
              </a:rPr>
              <a:t>SendProc names sending process (wildcards may be used)</a:t>
            </a:r>
          </a:p>
          <a:p>
            <a:pPr marL="685800" lvl="1" indent="-228600" defTabSz="914400"/>
            <a:r>
              <a:rPr lang="en-US">
                <a:solidFill>
                  <a:srgbClr val="000099"/>
                </a:solidFill>
              </a:rPr>
              <a:t>RecBuf names buffer where message should be placed</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67</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386" name="Rectangle 2"/>
          <p:cNvSpPr>
            <a:spLocks noGrp="1" noChangeArrowheads="1"/>
          </p:cNvSpPr>
          <p:nvPr>
            <p:ph type="title"/>
          </p:nvPr>
        </p:nvSpPr>
        <p:spPr>
          <a:noFill/>
          <a:ln/>
        </p:spPr>
        <p:txBody>
          <a:bodyPr lIns="92075" tIns="46038" rIns="92075" bIns="46038" anchor="ctr"/>
          <a:lstStyle/>
          <a:p>
            <a:pPr defTabSz="914400"/>
            <a:r>
              <a:rPr lang="en-US"/>
              <a:t>MPI Examples</a:t>
            </a:r>
          </a:p>
        </p:txBody>
      </p:sp>
      <p:sp>
        <p:nvSpPr>
          <p:cNvPr id="1040387" name="Rectangle 3"/>
          <p:cNvSpPr>
            <a:spLocks noGrp="1" noChangeArrowheads="1"/>
          </p:cNvSpPr>
          <p:nvPr>
            <p:ph type="body" idx="1"/>
          </p:nvPr>
        </p:nvSpPr>
        <p:spPr>
          <a:xfrm>
            <a:off x="304800" y="1219200"/>
            <a:ext cx="8637588" cy="5181600"/>
          </a:xfrm>
          <a:noFill/>
          <a:ln/>
        </p:spPr>
        <p:txBody>
          <a:bodyPr lIns="92075" tIns="46038" rIns="92075" bIns="46038"/>
          <a:lstStyle/>
          <a:p>
            <a:pPr marL="285750" indent="-285750" defTabSz="914400">
              <a:lnSpc>
                <a:spcPct val="80000"/>
              </a:lnSpc>
            </a:pPr>
            <a:r>
              <a:rPr lang="en-US" sz="2000"/>
              <a:t>MPI_Send(buffer,count,type,dest,tag,comm) </a:t>
            </a:r>
          </a:p>
          <a:p>
            <a:pPr marL="685800" lvl="1" indent="-228600" defTabSz="914400">
              <a:lnSpc>
                <a:spcPct val="80000"/>
              </a:lnSpc>
              <a:buFontTx/>
              <a:buNone/>
            </a:pPr>
            <a:r>
              <a:rPr lang="en-US" sz="1900">
                <a:solidFill>
                  <a:srgbClr val="000099"/>
                </a:solidFill>
              </a:rPr>
              <a:t>buffer – address of data to be sent</a:t>
            </a:r>
          </a:p>
          <a:p>
            <a:pPr marL="685800" lvl="1" indent="-228600" defTabSz="914400">
              <a:lnSpc>
                <a:spcPct val="80000"/>
              </a:lnSpc>
              <a:buFontTx/>
              <a:buNone/>
            </a:pPr>
            <a:r>
              <a:rPr lang="en-US" sz="1900">
                <a:solidFill>
                  <a:srgbClr val="000099"/>
                </a:solidFill>
              </a:rPr>
              <a:t>count – number of data items</a:t>
            </a:r>
          </a:p>
          <a:p>
            <a:pPr marL="685800" lvl="1" indent="-228600" defTabSz="914400">
              <a:lnSpc>
                <a:spcPct val="80000"/>
              </a:lnSpc>
              <a:buFontTx/>
              <a:buNone/>
            </a:pPr>
            <a:r>
              <a:rPr lang="en-US" sz="1900">
                <a:solidFill>
                  <a:srgbClr val="000099"/>
                </a:solidFill>
              </a:rPr>
              <a:t>type – type of data items</a:t>
            </a:r>
          </a:p>
          <a:p>
            <a:pPr marL="685800" lvl="1" indent="-228600" defTabSz="914400">
              <a:lnSpc>
                <a:spcPct val="80000"/>
              </a:lnSpc>
              <a:buFontTx/>
              <a:buNone/>
            </a:pPr>
            <a:r>
              <a:rPr lang="en-US" sz="1900">
                <a:solidFill>
                  <a:srgbClr val="000099"/>
                </a:solidFill>
              </a:rPr>
              <a:t>dest – rank of the receiving process</a:t>
            </a:r>
          </a:p>
          <a:p>
            <a:pPr marL="685800" lvl="1" indent="-228600" defTabSz="914400">
              <a:lnSpc>
                <a:spcPct val="80000"/>
              </a:lnSpc>
              <a:buFontTx/>
              <a:buNone/>
            </a:pPr>
            <a:r>
              <a:rPr lang="en-US" sz="1900">
                <a:solidFill>
                  <a:srgbClr val="000099"/>
                </a:solidFill>
              </a:rPr>
              <a:t>tag – arbitrary programmer-defined identifier</a:t>
            </a:r>
          </a:p>
          <a:p>
            <a:pPr marL="685800" lvl="1" indent="-228600" defTabSz="914400">
              <a:lnSpc>
                <a:spcPct val="80000"/>
              </a:lnSpc>
              <a:buFontTx/>
              <a:buNone/>
            </a:pPr>
            <a:r>
              <a:rPr lang="en-US" sz="1900">
                <a:solidFill>
                  <a:srgbClr val="000099"/>
                </a:solidFill>
              </a:rPr>
              <a:t>   		tag of send and receive must match</a:t>
            </a:r>
          </a:p>
          <a:p>
            <a:pPr marL="685800" lvl="1" indent="-228600" defTabSz="914400">
              <a:lnSpc>
                <a:spcPct val="80000"/>
              </a:lnSpc>
              <a:buFontTx/>
              <a:buNone/>
            </a:pPr>
            <a:r>
              <a:rPr lang="en-US" sz="1900">
                <a:solidFill>
                  <a:srgbClr val="000099"/>
                </a:solidFill>
              </a:rPr>
              <a:t>comm – communicator number</a:t>
            </a:r>
          </a:p>
          <a:p>
            <a:pPr marL="285750" indent="-285750" defTabSz="914400">
              <a:lnSpc>
                <a:spcPct val="80000"/>
              </a:lnSpc>
            </a:pPr>
            <a:r>
              <a:rPr lang="en-US" sz="2000"/>
              <a:t>MPI_Recv(buffer,count,type,source,tag,comm,status) </a:t>
            </a:r>
          </a:p>
          <a:p>
            <a:pPr marL="685800" lvl="1" indent="-228600" defTabSz="914400">
              <a:lnSpc>
                <a:spcPct val="80000"/>
              </a:lnSpc>
              <a:buFontTx/>
              <a:buNone/>
            </a:pPr>
            <a:r>
              <a:rPr lang="en-US" sz="1900">
                <a:solidFill>
                  <a:srgbClr val="000099"/>
                </a:solidFill>
              </a:rPr>
              <a:t>buffer – address of data to be sent</a:t>
            </a:r>
          </a:p>
          <a:p>
            <a:pPr marL="685800" lvl="1" indent="-228600" defTabSz="914400">
              <a:lnSpc>
                <a:spcPct val="80000"/>
              </a:lnSpc>
              <a:buFontTx/>
              <a:buNone/>
            </a:pPr>
            <a:r>
              <a:rPr lang="en-US" sz="1900">
                <a:solidFill>
                  <a:srgbClr val="000099"/>
                </a:solidFill>
              </a:rPr>
              <a:t>count – number of data items</a:t>
            </a:r>
          </a:p>
          <a:p>
            <a:pPr marL="685800" lvl="1" indent="-228600" defTabSz="914400">
              <a:lnSpc>
                <a:spcPct val="80000"/>
              </a:lnSpc>
              <a:buFontTx/>
              <a:buNone/>
            </a:pPr>
            <a:r>
              <a:rPr lang="en-US" sz="1900">
                <a:solidFill>
                  <a:srgbClr val="000099"/>
                </a:solidFill>
              </a:rPr>
              <a:t>type – type of data items</a:t>
            </a:r>
          </a:p>
          <a:p>
            <a:pPr marL="685800" lvl="1" indent="-228600" defTabSz="914400">
              <a:lnSpc>
                <a:spcPct val="80000"/>
              </a:lnSpc>
              <a:buFontTx/>
              <a:buNone/>
            </a:pPr>
            <a:r>
              <a:rPr lang="en-US" sz="1900">
                <a:solidFill>
                  <a:srgbClr val="000099"/>
                </a:solidFill>
              </a:rPr>
              <a:t>source – rank of the sending process; may be a wildcard</a:t>
            </a:r>
          </a:p>
          <a:p>
            <a:pPr marL="685800" lvl="1" indent="-228600" defTabSz="914400">
              <a:lnSpc>
                <a:spcPct val="80000"/>
              </a:lnSpc>
              <a:buFontTx/>
              <a:buNone/>
            </a:pPr>
            <a:r>
              <a:rPr lang="en-US" sz="1900">
                <a:solidFill>
                  <a:srgbClr val="000099"/>
                </a:solidFill>
              </a:rPr>
              <a:t>tag – arbitrary programmer-defined identifier; may be a wildcard</a:t>
            </a:r>
          </a:p>
          <a:p>
            <a:pPr marL="685800" lvl="1" indent="-228600" defTabSz="914400">
              <a:lnSpc>
                <a:spcPct val="80000"/>
              </a:lnSpc>
              <a:buFontTx/>
              <a:buNone/>
            </a:pPr>
            <a:r>
              <a:rPr lang="en-US" sz="1900">
                <a:solidFill>
                  <a:srgbClr val="000099"/>
                </a:solidFill>
              </a:rPr>
              <a:t>   		tag of send and receive must match</a:t>
            </a:r>
          </a:p>
          <a:p>
            <a:pPr marL="685800" lvl="1" indent="-228600" defTabSz="914400">
              <a:lnSpc>
                <a:spcPct val="80000"/>
              </a:lnSpc>
              <a:buFontTx/>
              <a:buNone/>
            </a:pPr>
            <a:r>
              <a:rPr lang="en-US" sz="1900">
                <a:solidFill>
                  <a:srgbClr val="000099"/>
                </a:solidFill>
              </a:rPr>
              <a:t>comm – communicator number</a:t>
            </a:r>
          </a:p>
          <a:p>
            <a:pPr marL="685800" lvl="1" indent="-228600" defTabSz="914400">
              <a:lnSpc>
                <a:spcPct val="80000"/>
              </a:lnSpc>
              <a:buFontTx/>
              <a:buNone/>
            </a:pPr>
            <a:r>
              <a:rPr lang="en-US" sz="1900">
                <a:solidFill>
                  <a:srgbClr val="000099"/>
                </a:solidFill>
              </a:rPr>
              <a:t>status – indicates source, tag, and number of bytes transferred</a:t>
            </a:r>
          </a:p>
          <a:p>
            <a:pPr marL="685800" lvl="1" indent="-228600" defTabSz="914400">
              <a:lnSpc>
                <a:spcPct val="80000"/>
              </a:lnSpc>
              <a:buFontTx/>
              <a:buNone/>
            </a:pPr>
            <a:endParaRPr lang="en-US" sz="1900">
              <a:solidFill>
                <a:srgbClr val="000099"/>
              </a:solidFill>
            </a:endParaRP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68</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338" name="Rectangle 2"/>
          <p:cNvSpPr>
            <a:spLocks noGrp="1" noChangeArrowheads="1"/>
          </p:cNvSpPr>
          <p:nvPr>
            <p:ph type="title"/>
          </p:nvPr>
        </p:nvSpPr>
        <p:spPr>
          <a:noFill/>
          <a:ln/>
        </p:spPr>
        <p:txBody>
          <a:bodyPr lIns="92075" tIns="46038" rIns="92075" bIns="46038" anchor="ctr"/>
          <a:lstStyle/>
          <a:p>
            <a:pPr defTabSz="914400"/>
            <a:r>
              <a:rPr lang="en-US"/>
              <a:t>Message Synchronization</a:t>
            </a:r>
          </a:p>
        </p:txBody>
      </p:sp>
      <p:sp>
        <p:nvSpPr>
          <p:cNvPr id="1038339" name="Rectangle 3"/>
          <p:cNvSpPr>
            <a:spLocks noGrp="1" noChangeArrowheads="1"/>
          </p:cNvSpPr>
          <p:nvPr>
            <p:ph type="body" idx="1"/>
          </p:nvPr>
        </p:nvSpPr>
        <p:spPr>
          <a:xfrm>
            <a:off x="304800" y="1219200"/>
            <a:ext cx="8637588" cy="5181600"/>
          </a:xfrm>
          <a:noFill/>
          <a:ln/>
        </p:spPr>
        <p:txBody>
          <a:bodyPr lIns="92075" tIns="46038" rIns="92075" bIns="46038"/>
          <a:lstStyle/>
          <a:p>
            <a:pPr marL="285750" indent="-285750" defTabSz="914400"/>
            <a:r>
              <a:rPr lang="en-US" dirty="0" smtClean="0"/>
              <a:t>After </a:t>
            </a:r>
            <a:r>
              <a:rPr lang="en-US" dirty="0"/>
              <a:t>a send or receive is executed…</a:t>
            </a:r>
          </a:p>
          <a:p>
            <a:pPr marL="685800" lvl="1" indent="-228600" defTabSz="914400"/>
            <a:r>
              <a:rPr lang="en-US" i="1" dirty="0">
                <a:solidFill>
                  <a:srgbClr val="000099"/>
                </a:solidFill>
              </a:rPr>
              <a:t>Has message actually been sent? or received?</a:t>
            </a:r>
          </a:p>
          <a:p>
            <a:pPr marL="285750" indent="-285750" defTabSz="914400"/>
            <a:r>
              <a:rPr lang="en-US" dirty="0"/>
              <a:t>Asynchronous versus Synchronous</a:t>
            </a:r>
          </a:p>
          <a:p>
            <a:pPr marL="685800" lvl="1" indent="-228600" defTabSz="914400"/>
            <a:r>
              <a:rPr lang="en-US" dirty="0">
                <a:solidFill>
                  <a:srgbClr val="000099"/>
                </a:solidFill>
              </a:rPr>
              <a:t>Higher level concept</a:t>
            </a:r>
          </a:p>
          <a:p>
            <a:pPr marL="285750" indent="-285750" defTabSz="914400"/>
            <a:r>
              <a:rPr lang="en-US" dirty="0"/>
              <a:t>Blocking versus non-Blocking</a:t>
            </a:r>
          </a:p>
          <a:p>
            <a:pPr marL="685800" lvl="1" indent="-228600" defTabSz="914400"/>
            <a:r>
              <a:rPr lang="en-US" dirty="0">
                <a:solidFill>
                  <a:srgbClr val="000099"/>
                </a:solidFill>
              </a:rPr>
              <a:t>Lower level – depends on buffer implementation</a:t>
            </a:r>
          </a:p>
          <a:p>
            <a:pPr marL="1143000" lvl="2" indent="-228600" defTabSz="914400"/>
            <a:r>
              <a:rPr lang="en-US" i="1" dirty="0">
                <a:solidFill>
                  <a:srgbClr val="000099"/>
                </a:solidFill>
              </a:rPr>
              <a:t>but is reflected up into the API</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69</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944562"/>
          </a:xfrm>
        </p:spPr>
        <p:txBody>
          <a:bodyPr/>
          <a:lstStyle/>
          <a:p>
            <a:r>
              <a:rPr lang="en-US" dirty="0" smtClean="0"/>
              <a:t>3. Data Parallelism</a:t>
            </a:r>
          </a:p>
        </p:txBody>
      </p:sp>
      <p:sp>
        <p:nvSpPr>
          <p:cNvPr id="27651" name="Content Placeholder 2"/>
          <p:cNvSpPr>
            <a:spLocks noGrp="1"/>
          </p:cNvSpPr>
          <p:nvPr>
            <p:ph idx="1"/>
          </p:nvPr>
        </p:nvSpPr>
        <p:spPr>
          <a:xfrm>
            <a:off x="457200" y="990600"/>
            <a:ext cx="8229600" cy="5135563"/>
          </a:xfrm>
        </p:spPr>
        <p:txBody>
          <a:bodyPr/>
          <a:lstStyle/>
          <a:p>
            <a:pPr marL="571500" indent="-514350">
              <a:buFont typeface="+mj-lt"/>
              <a:buAutoNum type="arabicPeriod" startAt="3"/>
            </a:pPr>
            <a:r>
              <a:rPr lang="en-US" dirty="0" smtClean="0"/>
              <a:t>Data parallelism </a:t>
            </a:r>
          </a:p>
          <a:p>
            <a:pPr marL="971550" lvl="1" indent="-514350"/>
            <a:r>
              <a:rPr lang="en-US" dirty="0" smtClean="0"/>
              <a:t>Vector, matrix, db table, pixels, </a:t>
            </a:r>
            <a:r>
              <a:rPr lang="en-US" dirty="0" smtClean="0"/>
              <a:t>web pages,…</a:t>
            </a:r>
            <a:endParaRPr lang="en-US" dirty="0" smtClean="0"/>
          </a:p>
          <a:p>
            <a:pPr marL="571500" indent="-514350"/>
            <a:r>
              <a:rPr lang="en-US" dirty="0" smtClean="0"/>
              <a:t>Large data =&gt; significant parallelism</a:t>
            </a:r>
          </a:p>
          <a:p>
            <a:pPr marL="571500" indent="-514350"/>
            <a:r>
              <a:rPr lang="en-US" dirty="0" smtClean="0"/>
              <a:t>Many ways to express parallelism</a:t>
            </a:r>
          </a:p>
          <a:p>
            <a:pPr marL="971550" lvl="1" indent="-514350"/>
            <a:r>
              <a:rPr lang="en-US" dirty="0" smtClean="0"/>
              <a:t>Vector/SIMD</a:t>
            </a:r>
          </a:p>
          <a:p>
            <a:pPr marL="971550" lvl="1" indent="-514350"/>
            <a:r>
              <a:rPr lang="en-US" dirty="0" smtClean="0"/>
              <a:t>Threads, processes, shared memory</a:t>
            </a:r>
          </a:p>
          <a:p>
            <a:pPr marL="971550" lvl="1" indent="-514350"/>
            <a:r>
              <a:rPr lang="en-US" dirty="0" smtClean="0"/>
              <a:t>Message-passing</a:t>
            </a:r>
          </a:p>
          <a:p>
            <a:pPr marL="571500" indent="-514350"/>
            <a:r>
              <a:rPr lang="en-US" dirty="0" smtClean="0"/>
              <a:t>Challenges:</a:t>
            </a:r>
          </a:p>
          <a:p>
            <a:pPr marL="971550" lvl="1" indent="-514350"/>
            <a:r>
              <a:rPr lang="en-US" dirty="0" smtClean="0"/>
              <a:t>Balancing &amp; coordinating work</a:t>
            </a:r>
          </a:p>
          <a:p>
            <a:pPr marL="971550" lvl="1" indent="-514350"/>
            <a:r>
              <a:rPr lang="en-US" dirty="0" smtClean="0"/>
              <a:t>Communication vs. computation at scale</a:t>
            </a:r>
          </a:p>
          <a:p>
            <a:pPr marL="571500" indent="-514350"/>
            <a:endParaRPr lang="en-US" dirty="0" smtClean="0"/>
          </a:p>
        </p:txBody>
      </p:sp>
      <p:sp>
        <p:nvSpPr>
          <p:cNvPr id="8" name="Slide Number Placeholder 7"/>
          <p:cNvSpPr>
            <a:spLocks noGrp="1"/>
          </p:cNvSpPr>
          <p:nvPr>
            <p:ph type="sldNum" sz="quarter" idx="12"/>
          </p:nvPr>
        </p:nvSpPr>
        <p:spPr/>
        <p:txBody>
          <a:bodyPr/>
          <a:lstStyle/>
          <a:p>
            <a:pPr lvl="1">
              <a:defRPr/>
            </a:pPr>
            <a:fld id="{B7D98EED-01DC-4F7A-81CC-0C2386137B23}" type="slidenum">
              <a:rPr lang="en-US" smtClean="0"/>
              <a:pPr lvl="1">
                <a:defRPr/>
              </a:pPr>
              <a:t>7</a:t>
            </a:fld>
            <a:endParaRPr lang="en-US" dirty="0"/>
          </a:p>
        </p:txBody>
      </p:sp>
      <p:sp>
        <p:nvSpPr>
          <p:cNvPr id="9" name="Footer Placeholder 8"/>
          <p:cNvSpPr>
            <a:spLocks noGrp="1"/>
          </p:cNvSpPr>
          <p:nvPr>
            <p:ph type="ftr" sz="quarter" idx="11"/>
          </p:nvPr>
        </p:nvSpPr>
        <p:spPr/>
        <p:txBody>
          <a:bodyPr/>
          <a:lstStyle/>
          <a:p>
            <a:pPr>
              <a:defRPr/>
            </a:pPr>
            <a:r>
              <a:rPr lang="en-US" smtClean="0"/>
              <a:t>Mikko Lipasti-University of Wisconsin</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458" name="Rectangle 2"/>
          <p:cNvSpPr>
            <a:spLocks noGrp="1" noChangeArrowheads="1"/>
          </p:cNvSpPr>
          <p:nvPr>
            <p:ph type="title"/>
          </p:nvPr>
        </p:nvSpPr>
        <p:spPr>
          <a:noFill/>
          <a:ln/>
        </p:spPr>
        <p:txBody>
          <a:bodyPr lIns="92075" tIns="46038" rIns="92075" bIns="46038" anchor="ctr"/>
          <a:lstStyle/>
          <a:p>
            <a:pPr defTabSz="914400"/>
            <a:r>
              <a:rPr lang="en-US"/>
              <a:t>Synchronous vs Asynchronous</a:t>
            </a:r>
          </a:p>
        </p:txBody>
      </p:sp>
      <p:sp>
        <p:nvSpPr>
          <p:cNvPr id="1043459" name="Rectangle 3"/>
          <p:cNvSpPr>
            <a:spLocks noGrp="1" noChangeArrowheads="1"/>
          </p:cNvSpPr>
          <p:nvPr>
            <p:ph type="body" idx="1"/>
          </p:nvPr>
        </p:nvSpPr>
        <p:spPr>
          <a:xfrm>
            <a:off x="304800" y="1219200"/>
            <a:ext cx="8637588" cy="5181600"/>
          </a:xfrm>
          <a:noFill/>
          <a:ln/>
        </p:spPr>
        <p:txBody>
          <a:bodyPr lIns="92075" tIns="46038" rIns="92075" bIns="46038"/>
          <a:lstStyle/>
          <a:p>
            <a:pPr marL="285750" indent="-285750" defTabSz="914400">
              <a:lnSpc>
                <a:spcPct val="90000"/>
              </a:lnSpc>
            </a:pPr>
            <a:r>
              <a:rPr lang="en-US" sz="2800" dirty="0"/>
              <a:t>Synchronous Send</a:t>
            </a:r>
          </a:p>
          <a:p>
            <a:pPr marL="685800" lvl="1" indent="-228600" defTabSz="914400">
              <a:lnSpc>
                <a:spcPct val="90000"/>
              </a:lnSpc>
            </a:pPr>
            <a:r>
              <a:rPr lang="en-US" sz="2400" dirty="0">
                <a:solidFill>
                  <a:srgbClr val="000099"/>
                </a:solidFill>
              </a:rPr>
              <a:t>Stall until message has actually been received</a:t>
            </a:r>
          </a:p>
          <a:p>
            <a:pPr marL="685800" lvl="1" indent="-228600" defTabSz="914400">
              <a:lnSpc>
                <a:spcPct val="90000"/>
              </a:lnSpc>
            </a:pPr>
            <a:r>
              <a:rPr lang="en-US" sz="2400" dirty="0">
                <a:solidFill>
                  <a:srgbClr val="000099"/>
                </a:solidFill>
              </a:rPr>
              <a:t>Implies a message acknowledgement from receiver to sender</a:t>
            </a:r>
          </a:p>
          <a:p>
            <a:pPr marL="285750" indent="-285750" defTabSz="914400">
              <a:lnSpc>
                <a:spcPct val="90000"/>
              </a:lnSpc>
            </a:pPr>
            <a:r>
              <a:rPr lang="en-US" sz="2800" dirty="0"/>
              <a:t>Synchronous Receive</a:t>
            </a:r>
          </a:p>
          <a:p>
            <a:pPr marL="685800" lvl="1" indent="-228600" defTabSz="914400">
              <a:lnSpc>
                <a:spcPct val="90000"/>
              </a:lnSpc>
            </a:pPr>
            <a:r>
              <a:rPr lang="en-US" sz="2400" dirty="0">
                <a:solidFill>
                  <a:srgbClr val="000099"/>
                </a:solidFill>
              </a:rPr>
              <a:t>Stall until message has actually been received</a:t>
            </a:r>
          </a:p>
          <a:p>
            <a:pPr marL="285750" indent="-285750" defTabSz="914400">
              <a:lnSpc>
                <a:spcPct val="90000"/>
              </a:lnSpc>
            </a:pPr>
            <a:r>
              <a:rPr lang="en-US" sz="2800" dirty="0"/>
              <a:t>Asynchronous Send and Receive</a:t>
            </a:r>
          </a:p>
          <a:p>
            <a:pPr marL="685800" lvl="1" indent="-228600" defTabSz="914400">
              <a:lnSpc>
                <a:spcPct val="90000"/>
              </a:lnSpc>
            </a:pPr>
            <a:r>
              <a:rPr lang="en-US" sz="2400" dirty="0">
                <a:solidFill>
                  <a:srgbClr val="000099"/>
                </a:solidFill>
              </a:rPr>
              <a:t>Sender and receiver can proceed regardless</a:t>
            </a:r>
          </a:p>
          <a:p>
            <a:pPr marL="685800" lvl="1" indent="-228600" defTabSz="914400">
              <a:lnSpc>
                <a:spcPct val="90000"/>
              </a:lnSpc>
            </a:pPr>
            <a:r>
              <a:rPr lang="en-US" sz="2400" dirty="0">
                <a:solidFill>
                  <a:srgbClr val="000099"/>
                </a:solidFill>
              </a:rPr>
              <a:t>Returns </a:t>
            </a:r>
            <a:r>
              <a:rPr lang="en-US" sz="2400" i="1" dirty="0">
                <a:solidFill>
                  <a:srgbClr val="000099"/>
                </a:solidFill>
              </a:rPr>
              <a:t>request handle </a:t>
            </a:r>
            <a:r>
              <a:rPr lang="en-US" sz="2400" dirty="0">
                <a:solidFill>
                  <a:srgbClr val="000099"/>
                </a:solidFill>
              </a:rPr>
              <a:t>that can be tested for message receipt</a:t>
            </a:r>
          </a:p>
          <a:p>
            <a:pPr marL="685800" lvl="1" indent="-228600" defTabSz="914400">
              <a:lnSpc>
                <a:spcPct val="90000"/>
              </a:lnSpc>
            </a:pPr>
            <a:r>
              <a:rPr lang="en-US" sz="2400" dirty="0">
                <a:solidFill>
                  <a:srgbClr val="000099"/>
                </a:solidFill>
              </a:rPr>
              <a:t>Request handle can be tested to see if message has been sent/received</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70</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586" name="Rectangle 2"/>
          <p:cNvSpPr>
            <a:spLocks noGrp="1" noChangeArrowheads="1"/>
          </p:cNvSpPr>
          <p:nvPr>
            <p:ph type="title"/>
          </p:nvPr>
        </p:nvSpPr>
        <p:spPr/>
        <p:txBody>
          <a:bodyPr/>
          <a:lstStyle/>
          <a:p>
            <a:pPr defTabSz="914400"/>
            <a:r>
              <a:rPr lang="en-US"/>
              <a:t>Asynchronous Send</a:t>
            </a:r>
          </a:p>
        </p:txBody>
      </p:sp>
      <p:sp>
        <p:nvSpPr>
          <p:cNvPr id="963587" name="Rectangle 3"/>
          <p:cNvSpPr>
            <a:spLocks noGrp="1" noChangeArrowheads="1"/>
          </p:cNvSpPr>
          <p:nvPr>
            <p:ph type="body" sz="half" idx="1"/>
          </p:nvPr>
        </p:nvSpPr>
        <p:spPr>
          <a:xfrm>
            <a:off x="314325" y="1162050"/>
            <a:ext cx="8637588" cy="4114800"/>
          </a:xfrm>
          <a:noFill/>
          <a:ln/>
        </p:spPr>
        <p:txBody>
          <a:bodyPr/>
          <a:lstStyle/>
          <a:p>
            <a:pPr marL="285750" indent="-285750" defTabSz="914400"/>
            <a:r>
              <a:rPr lang="en-US" sz="2100"/>
              <a:t>MPI_Isend(buffer,count,type,dest,tag,comm,request) </a:t>
            </a:r>
          </a:p>
          <a:p>
            <a:pPr marL="685800" lvl="1" indent="-228600" defTabSz="914400">
              <a:buFontTx/>
              <a:buNone/>
            </a:pPr>
            <a:r>
              <a:rPr lang="en-US" sz="1900">
                <a:solidFill>
                  <a:srgbClr val="000099"/>
                </a:solidFill>
              </a:rPr>
              <a:t>buffer – address of data to be sent</a:t>
            </a:r>
          </a:p>
          <a:p>
            <a:pPr marL="685800" lvl="1" indent="-228600" defTabSz="914400">
              <a:buFontTx/>
              <a:buNone/>
            </a:pPr>
            <a:r>
              <a:rPr lang="en-US" sz="1900">
                <a:solidFill>
                  <a:srgbClr val="000099"/>
                </a:solidFill>
              </a:rPr>
              <a:t>count – number of data items</a:t>
            </a:r>
          </a:p>
          <a:p>
            <a:pPr marL="685800" lvl="1" indent="-228600" defTabSz="914400">
              <a:buFontTx/>
              <a:buNone/>
            </a:pPr>
            <a:r>
              <a:rPr lang="en-US" sz="1900">
                <a:solidFill>
                  <a:srgbClr val="000099"/>
                </a:solidFill>
              </a:rPr>
              <a:t>type – type of data items</a:t>
            </a:r>
          </a:p>
          <a:p>
            <a:pPr marL="685800" lvl="1" indent="-228600" defTabSz="914400">
              <a:buFontTx/>
              <a:buNone/>
            </a:pPr>
            <a:r>
              <a:rPr lang="en-US" sz="1900">
                <a:solidFill>
                  <a:srgbClr val="000099"/>
                </a:solidFill>
              </a:rPr>
              <a:t>dest – rank of the receiving process</a:t>
            </a:r>
          </a:p>
          <a:p>
            <a:pPr marL="685800" lvl="1" indent="-228600" defTabSz="914400">
              <a:buFontTx/>
              <a:buNone/>
            </a:pPr>
            <a:r>
              <a:rPr lang="en-US" sz="1900">
                <a:solidFill>
                  <a:srgbClr val="000099"/>
                </a:solidFill>
              </a:rPr>
              <a:t>tag – arbitrary programmer-defined identifier</a:t>
            </a:r>
          </a:p>
          <a:p>
            <a:pPr marL="685800" lvl="1" indent="-228600" defTabSz="914400">
              <a:buFontTx/>
              <a:buNone/>
            </a:pPr>
            <a:r>
              <a:rPr lang="en-US" sz="1900">
                <a:solidFill>
                  <a:srgbClr val="000099"/>
                </a:solidFill>
              </a:rPr>
              <a:t>   		tag of send and receive must match</a:t>
            </a:r>
          </a:p>
          <a:p>
            <a:pPr marL="685800" lvl="1" indent="-228600" defTabSz="914400">
              <a:buFontTx/>
              <a:buNone/>
            </a:pPr>
            <a:r>
              <a:rPr lang="en-US" sz="1900">
                <a:solidFill>
                  <a:srgbClr val="000099"/>
                </a:solidFill>
              </a:rPr>
              <a:t>comm – communicator number</a:t>
            </a:r>
          </a:p>
          <a:p>
            <a:pPr marL="685800" lvl="1" indent="-228600" defTabSz="914400">
              <a:buFontTx/>
              <a:buNone/>
            </a:pPr>
            <a:r>
              <a:rPr lang="en-US" sz="1900">
                <a:solidFill>
                  <a:srgbClr val="000099"/>
                </a:solidFill>
              </a:rPr>
              <a:t>request – a unique number that can be used later to test for completion (via Test or Wait)</a:t>
            </a:r>
          </a:p>
          <a:p>
            <a:pPr marL="285750" indent="-285750" defTabSz="914400"/>
            <a:r>
              <a:rPr lang="en-US" sz="2100"/>
              <a:t>Sending process is immediately free to do other work</a:t>
            </a:r>
          </a:p>
          <a:p>
            <a:pPr marL="285750" indent="-285750" defTabSz="914400"/>
            <a:r>
              <a:rPr lang="en-US" sz="2100"/>
              <a:t>Must test </a:t>
            </a:r>
            <a:r>
              <a:rPr lang="en-US" sz="2100" i="1"/>
              <a:t>request </a:t>
            </a:r>
            <a:r>
              <a:rPr lang="en-US" sz="2100"/>
              <a:t>handle before another message can be safely sent</a:t>
            </a:r>
          </a:p>
          <a:p>
            <a:pPr marL="685800" lvl="1" indent="-228600" defTabSz="914400"/>
            <a:r>
              <a:rPr lang="en-US" sz="1900" b="1">
                <a:solidFill>
                  <a:srgbClr val="000099"/>
                </a:solidFill>
              </a:rPr>
              <a:t>MPI_test</a:t>
            </a:r>
            <a:r>
              <a:rPr lang="en-US" sz="1900">
                <a:solidFill>
                  <a:srgbClr val="000099"/>
                </a:solidFill>
              </a:rPr>
              <a:t> – tests request handle # and returns status</a:t>
            </a:r>
          </a:p>
          <a:p>
            <a:pPr marL="685800" lvl="1" indent="-228600" defTabSz="914400"/>
            <a:r>
              <a:rPr lang="en-US" sz="1900" b="1">
                <a:solidFill>
                  <a:srgbClr val="000099"/>
                </a:solidFill>
              </a:rPr>
              <a:t>MPI_wait </a:t>
            </a:r>
            <a:r>
              <a:rPr lang="en-US" sz="1900">
                <a:solidFill>
                  <a:srgbClr val="000099"/>
                </a:solidFill>
              </a:rPr>
              <a:t>– blocks until request handle# is “done”</a:t>
            </a:r>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71</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Rectangle 2"/>
          <p:cNvSpPr>
            <a:spLocks noGrp="1" noChangeArrowheads="1"/>
          </p:cNvSpPr>
          <p:nvPr>
            <p:ph type="title"/>
          </p:nvPr>
        </p:nvSpPr>
        <p:spPr/>
        <p:txBody>
          <a:bodyPr/>
          <a:lstStyle/>
          <a:p>
            <a:pPr defTabSz="914400"/>
            <a:r>
              <a:rPr lang="en-US"/>
              <a:t>Asynchronous Receive</a:t>
            </a:r>
          </a:p>
        </p:txBody>
      </p:sp>
      <p:sp>
        <p:nvSpPr>
          <p:cNvPr id="964611" name="Rectangle 3"/>
          <p:cNvSpPr>
            <a:spLocks noGrp="1" noChangeArrowheads="1"/>
          </p:cNvSpPr>
          <p:nvPr>
            <p:ph type="body" sz="half" idx="1"/>
          </p:nvPr>
        </p:nvSpPr>
        <p:spPr>
          <a:xfrm>
            <a:off x="219075" y="1295400"/>
            <a:ext cx="8839200" cy="4876800"/>
          </a:xfrm>
          <a:noFill/>
          <a:ln/>
        </p:spPr>
        <p:txBody>
          <a:bodyPr/>
          <a:lstStyle/>
          <a:p>
            <a:pPr marL="285750" indent="-285750" defTabSz="914400"/>
            <a:r>
              <a:rPr lang="en-US" sz="2100"/>
              <a:t>MPI_Irecv(buffer,count,type,source,tag,comm,request)</a:t>
            </a:r>
            <a:r>
              <a:rPr lang="en-US" sz="2500"/>
              <a:t> </a:t>
            </a:r>
            <a:endParaRPr lang="en-US" sz="2100"/>
          </a:p>
          <a:p>
            <a:pPr marL="685800" lvl="1" indent="-228600" defTabSz="914400">
              <a:buFontTx/>
              <a:buNone/>
            </a:pPr>
            <a:r>
              <a:rPr lang="en-US" sz="1900">
                <a:solidFill>
                  <a:srgbClr val="000099"/>
                </a:solidFill>
              </a:rPr>
              <a:t>buffer – address of data to be sent</a:t>
            </a:r>
          </a:p>
          <a:p>
            <a:pPr marL="685800" lvl="1" indent="-228600" defTabSz="914400">
              <a:buFontTx/>
              <a:buNone/>
            </a:pPr>
            <a:r>
              <a:rPr lang="en-US" sz="1900">
                <a:solidFill>
                  <a:srgbClr val="000099"/>
                </a:solidFill>
              </a:rPr>
              <a:t>count – number of data items</a:t>
            </a:r>
          </a:p>
          <a:p>
            <a:pPr marL="685800" lvl="1" indent="-228600" defTabSz="914400">
              <a:buFontTx/>
              <a:buNone/>
            </a:pPr>
            <a:r>
              <a:rPr lang="en-US" sz="1900">
                <a:solidFill>
                  <a:srgbClr val="000099"/>
                </a:solidFill>
              </a:rPr>
              <a:t>type – type of data items</a:t>
            </a:r>
          </a:p>
          <a:p>
            <a:pPr marL="685800" lvl="1" indent="-228600" defTabSz="914400">
              <a:buFontTx/>
              <a:buNone/>
            </a:pPr>
            <a:r>
              <a:rPr lang="en-US" sz="1900">
                <a:solidFill>
                  <a:srgbClr val="000099"/>
                </a:solidFill>
              </a:rPr>
              <a:t>source – rank of the sending process; may be a wildcard</a:t>
            </a:r>
          </a:p>
          <a:p>
            <a:pPr marL="685800" lvl="1" indent="-228600" defTabSz="914400">
              <a:buFontTx/>
              <a:buNone/>
            </a:pPr>
            <a:r>
              <a:rPr lang="en-US" sz="1900">
                <a:solidFill>
                  <a:srgbClr val="000099"/>
                </a:solidFill>
              </a:rPr>
              <a:t>tag – arbitrary programmer-defined identifier; may be a wildcard</a:t>
            </a:r>
          </a:p>
          <a:p>
            <a:pPr marL="685800" lvl="1" indent="-228600" defTabSz="914400">
              <a:buFontTx/>
              <a:buNone/>
            </a:pPr>
            <a:r>
              <a:rPr lang="en-US" sz="1900">
                <a:solidFill>
                  <a:srgbClr val="000099"/>
                </a:solidFill>
              </a:rPr>
              <a:t>   		tag of send and receive must match</a:t>
            </a:r>
          </a:p>
          <a:p>
            <a:pPr marL="685800" lvl="1" indent="-228600" defTabSz="914400">
              <a:buFontTx/>
              <a:buNone/>
            </a:pPr>
            <a:r>
              <a:rPr lang="en-US" sz="1900">
                <a:solidFill>
                  <a:srgbClr val="000099"/>
                </a:solidFill>
              </a:rPr>
              <a:t>comm – communicator number</a:t>
            </a:r>
          </a:p>
          <a:p>
            <a:pPr marL="685800" lvl="1" indent="-228600" defTabSz="914400">
              <a:buFontTx/>
              <a:buNone/>
            </a:pPr>
            <a:r>
              <a:rPr lang="en-US" sz="1900">
                <a:solidFill>
                  <a:srgbClr val="000099"/>
                </a:solidFill>
              </a:rPr>
              <a:t>request – a unique number that can be used later to test for completion</a:t>
            </a:r>
          </a:p>
          <a:p>
            <a:pPr marL="285750" indent="-285750" defTabSz="914400"/>
            <a:r>
              <a:rPr lang="en-US" sz="1900"/>
              <a:t>Receiving process does not wait for message</a:t>
            </a:r>
          </a:p>
          <a:p>
            <a:pPr marL="285750" indent="-285750" defTabSz="914400"/>
            <a:r>
              <a:rPr lang="en-US" sz="1900"/>
              <a:t>Must test </a:t>
            </a:r>
            <a:r>
              <a:rPr lang="en-US" sz="1900" i="1"/>
              <a:t>request </a:t>
            </a:r>
            <a:r>
              <a:rPr lang="en-US" sz="1900"/>
              <a:t>handle before message is known to be in buffer</a:t>
            </a:r>
          </a:p>
          <a:p>
            <a:pPr marL="685800" lvl="1" indent="-228600" defTabSz="914400"/>
            <a:r>
              <a:rPr lang="en-US" sz="1700" b="1">
                <a:solidFill>
                  <a:srgbClr val="000099"/>
                </a:solidFill>
              </a:rPr>
              <a:t>MPI_test</a:t>
            </a:r>
            <a:r>
              <a:rPr lang="en-US" sz="1700">
                <a:solidFill>
                  <a:srgbClr val="000099"/>
                </a:solidFill>
              </a:rPr>
              <a:t> – tests request handle # and returns status</a:t>
            </a:r>
          </a:p>
          <a:p>
            <a:pPr marL="685800" lvl="1" indent="-228600" defTabSz="914400"/>
            <a:r>
              <a:rPr lang="en-US" sz="1700" b="1">
                <a:solidFill>
                  <a:srgbClr val="000099"/>
                </a:solidFill>
              </a:rPr>
              <a:t>MPI_wait </a:t>
            </a:r>
            <a:r>
              <a:rPr lang="en-US" sz="1700">
                <a:solidFill>
                  <a:srgbClr val="000099"/>
                </a:solidFill>
              </a:rPr>
              <a:t>– blocks until request handle# is “done”</a:t>
            </a:r>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72</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82" name="Rectangle 2"/>
          <p:cNvSpPr>
            <a:spLocks noGrp="1" noChangeArrowheads="1"/>
          </p:cNvSpPr>
          <p:nvPr>
            <p:ph type="title"/>
          </p:nvPr>
        </p:nvSpPr>
        <p:spPr>
          <a:noFill/>
          <a:ln/>
        </p:spPr>
        <p:txBody>
          <a:bodyPr lIns="92075" tIns="46038" rIns="92075" bIns="46038" anchor="ctr"/>
          <a:lstStyle/>
          <a:p>
            <a:pPr defTabSz="914400"/>
            <a:r>
              <a:rPr lang="en-US" sz="4000" dirty="0"/>
              <a:t>MPI Example: Comm. Around a Ring</a:t>
            </a:r>
          </a:p>
        </p:txBody>
      </p:sp>
      <p:sp>
        <p:nvSpPr>
          <p:cNvPr id="1044484" name="Text Box 4"/>
          <p:cNvSpPr txBox="1">
            <a:spLocks noChangeArrowheads="1"/>
          </p:cNvSpPr>
          <p:nvPr/>
        </p:nvSpPr>
        <p:spPr bwMode="auto">
          <a:xfrm>
            <a:off x="762000" y="1219200"/>
            <a:ext cx="8180388" cy="5416550"/>
          </a:xfrm>
          <a:prstGeom prst="rect">
            <a:avLst/>
          </a:prstGeom>
          <a:noFill/>
          <a:ln w="9525">
            <a:noFill/>
            <a:miter lim="800000"/>
            <a:headEnd/>
            <a:tailEnd/>
          </a:ln>
          <a:effectLst/>
        </p:spPr>
        <p:txBody>
          <a:bodyPr>
            <a:spAutoFit/>
          </a:bodyPr>
          <a:lstStyle/>
          <a:p>
            <a:pPr lvl="1"/>
            <a:r>
              <a:rPr lang="en-US" sz="1600" b="1" dirty="0" err="1">
                <a:solidFill>
                  <a:srgbClr val="000099"/>
                </a:solidFill>
              </a:rPr>
              <a:t>int</a:t>
            </a:r>
            <a:r>
              <a:rPr lang="en-US" sz="1600" b="1" dirty="0">
                <a:solidFill>
                  <a:srgbClr val="000099"/>
                </a:solidFill>
              </a:rPr>
              <a:t> main(</a:t>
            </a:r>
            <a:r>
              <a:rPr lang="en-US" sz="1600" b="1" dirty="0" err="1">
                <a:solidFill>
                  <a:srgbClr val="000099"/>
                </a:solidFill>
              </a:rPr>
              <a:t>argc,argv</a:t>
            </a:r>
            <a:r>
              <a:rPr lang="en-US" sz="1600" b="1" dirty="0">
                <a:solidFill>
                  <a:srgbClr val="000099"/>
                </a:solidFill>
              </a:rPr>
              <a:t>) </a:t>
            </a:r>
          </a:p>
          <a:p>
            <a:pPr lvl="1"/>
            <a:r>
              <a:rPr lang="en-US" sz="1600" b="1" dirty="0" err="1">
                <a:solidFill>
                  <a:srgbClr val="000099"/>
                </a:solidFill>
              </a:rPr>
              <a:t>int</a:t>
            </a:r>
            <a:r>
              <a:rPr lang="en-US" sz="1600" b="1" dirty="0">
                <a:solidFill>
                  <a:srgbClr val="000099"/>
                </a:solidFill>
              </a:rPr>
              <a:t> </a:t>
            </a:r>
            <a:r>
              <a:rPr lang="en-US" sz="1600" b="1" dirty="0" err="1">
                <a:solidFill>
                  <a:srgbClr val="000099"/>
                </a:solidFill>
              </a:rPr>
              <a:t>argc</a:t>
            </a:r>
            <a:r>
              <a:rPr lang="en-US" sz="1600" b="1" dirty="0">
                <a:solidFill>
                  <a:srgbClr val="000099"/>
                </a:solidFill>
              </a:rPr>
              <a:t>; </a:t>
            </a:r>
          </a:p>
          <a:p>
            <a:pPr lvl="1"/>
            <a:r>
              <a:rPr lang="en-US" sz="1600" b="1" dirty="0">
                <a:solidFill>
                  <a:srgbClr val="000099"/>
                </a:solidFill>
              </a:rPr>
              <a:t>char *</a:t>
            </a:r>
            <a:r>
              <a:rPr lang="en-US" sz="1600" b="1" dirty="0" err="1">
                <a:solidFill>
                  <a:srgbClr val="000099"/>
                </a:solidFill>
              </a:rPr>
              <a:t>argv</a:t>
            </a:r>
            <a:r>
              <a:rPr lang="en-US" sz="1600" b="1" dirty="0">
                <a:solidFill>
                  <a:srgbClr val="000099"/>
                </a:solidFill>
              </a:rPr>
              <a:t>[]; </a:t>
            </a:r>
          </a:p>
          <a:p>
            <a:pPr lvl="1"/>
            <a:r>
              <a:rPr lang="en-US" sz="1600" b="1" dirty="0">
                <a:solidFill>
                  <a:srgbClr val="000099"/>
                </a:solidFill>
              </a:rPr>
              <a:t>{ </a:t>
            </a:r>
          </a:p>
          <a:p>
            <a:pPr lvl="1"/>
            <a:r>
              <a:rPr lang="en-US" sz="1600" b="1" dirty="0" err="1">
                <a:solidFill>
                  <a:srgbClr val="000099"/>
                </a:solidFill>
              </a:rPr>
              <a:t>int</a:t>
            </a:r>
            <a:r>
              <a:rPr lang="en-US" sz="1600" b="1" dirty="0">
                <a:solidFill>
                  <a:srgbClr val="000099"/>
                </a:solidFill>
              </a:rPr>
              <a:t> </a:t>
            </a:r>
            <a:r>
              <a:rPr lang="en-US" sz="1600" b="1" dirty="0" err="1">
                <a:solidFill>
                  <a:srgbClr val="000099"/>
                </a:solidFill>
              </a:rPr>
              <a:t>numprocs</a:t>
            </a:r>
            <a:r>
              <a:rPr lang="en-US" sz="1600" b="1" dirty="0">
                <a:solidFill>
                  <a:srgbClr val="000099"/>
                </a:solidFill>
              </a:rPr>
              <a:t>, rank, next, </a:t>
            </a:r>
            <a:r>
              <a:rPr lang="en-US" sz="1600" b="1" dirty="0" err="1">
                <a:solidFill>
                  <a:srgbClr val="000099"/>
                </a:solidFill>
              </a:rPr>
              <a:t>prev</a:t>
            </a:r>
            <a:r>
              <a:rPr lang="en-US" sz="1600" b="1" dirty="0">
                <a:solidFill>
                  <a:srgbClr val="000099"/>
                </a:solidFill>
              </a:rPr>
              <a:t>, </a:t>
            </a:r>
            <a:r>
              <a:rPr lang="en-US" sz="1600" b="1" dirty="0" err="1">
                <a:solidFill>
                  <a:srgbClr val="000099"/>
                </a:solidFill>
              </a:rPr>
              <a:t>buf</a:t>
            </a:r>
            <a:r>
              <a:rPr lang="en-US" sz="1600" b="1" dirty="0">
                <a:solidFill>
                  <a:srgbClr val="000099"/>
                </a:solidFill>
              </a:rPr>
              <a:t>[2], tag1=1, tag2=2;</a:t>
            </a:r>
          </a:p>
          <a:p>
            <a:pPr lvl="1"/>
            <a:r>
              <a:rPr lang="en-US" sz="1600" b="1" dirty="0" err="1">
                <a:solidFill>
                  <a:srgbClr val="000099"/>
                </a:solidFill>
              </a:rPr>
              <a:t>MPI_Request</a:t>
            </a:r>
            <a:r>
              <a:rPr lang="en-US" sz="1600" b="1" dirty="0">
                <a:solidFill>
                  <a:srgbClr val="000099"/>
                </a:solidFill>
              </a:rPr>
              <a:t> </a:t>
            </a:r>
            <a:r>
              <a:rPr lang="en-US" sz="1600" b="1" dirty="0" err="1">
                <a:solidFill>
                  <a:srgbClr val="000099"/>
                </a:solidFill>
              </a:rPr>
              <a:t>reqs</a:t>
            </a:r>
            <a:r>
              <a:rPr lang="en-US" sz="1600" b="1" dirty="0">
                <a:solidFill>
                  <a:srgbClr val="000099"/>
                </a:solidFill>
              </a:rPr>
              <a:t>[4];</a:t>
            </a:r>
          </a:p>
          <a:p>
            <a:pPr lvl="1"/>
            <a:r>
              <a:rPr lang="en-US" sz="1600" b="1" dirty="0" err="1">
                <a:solidFill>
                  <a:srgbClr val="000099"/>
                </a:solidFill>
              </a:rPr>
              <a:t>MPI_Status</a:t>
            </a:r>
            <a:r>
              <a:rPr lang="en-US" sz="1600" b="1" dirty="0">
                <a:solidFill>
                  <a:srgbClr val="000099"/>
                </a:solidFill>
              </a:rPr>
              <a:t> stats[4];</a:t>
            </a:r>
          </a:p>
          <a:p>
            <a:pPr lvl="1"/>
            <a:r>
              <a:rPr lang="en-US" sz="1600" b="1" dirty="0" err="1">
                <a:solidFill>
                  <a:srgbClr val="000099"/>
                </a:solidFill>
              </a:rPr>
              <a:t>MPI_Init</a:t>
            </a:r>
            <a:r>
              <a:rPr lang="en-US" sz="1600" b="1" dirty="0">
                <a:solidFill>
                  <a:srgbClr val="000099"/>
                </a:solidFill>
              </a:rPr>
              <a:t>(&amp;</a:t>
            </a:r>
            <a:r>
              <a:rPr lang="en-US" sz="1600" b="1" dirty="0" err="1">
                <a:solidFill>
                  <a:srgbClr val="000099"/>
                </a:solidFill>
              </a:rPr>
              <a:t>argc,&amp;argv</a:t>
            </a:r>
            <a:r>
              <a:rPr lang="en-US" sz="1600" b="1" dirty="0">
                <a:solidFill>
                  <a:srgbClr val="000099"/>
                </a:solidFill>
              </a:rPr>
              <a:t>); </a:t>
            </a:r>
          </a:p>
          <a:p>
            <a:pPr lvl="1"/>
            <a:r>
              <a:rPr lang="en-US" sz="1600" b="1" dirty="0" err="1">
                <a:solidFill>
                  <a:srgbClr val="000099"/>
                </a:solidFill>
              </a:rPr>
              <a:t>MPI_Comm_size</a:t>
            </a:r>
            <a:r>
              <a:rPr lang="en-US" sz="1600" b="1" dirty="0">
                <a:solidFill>
                  <a:srgbClr val="000099"/>
                </a:solidFill>
              </a:rPr>
              <a:t>(MPI_COMM_WORLD, &amp;</a:t>
            </a:r>
            <a:r>
              <a:rPr lang="en-US" sz="1600" b="1" dirty="0" err="1">
                <a:solidFill>
                  <a:srgbClr val="000099"/>
                </a:solidFill>
              </a:rPr>
              <a:t>numprocs</a:t>
            </a:r>
            <a:r>
              <a:rPr lang="en-US" sz="1600" b="1" dirty="0">
                <a:solidFill>
                  <a:srgbClr val="000099"/>
                </a:solidFill>
              </a:rPr>
              <a:t>); </a:t>
            </a:r>
          </a:p>
          <a:p>
            <a:pPr lvl="1"/>
            <a:r>
              <a:rPr lang="en-US" sz="1600" b="1" dirty="0" err="1">
                <a:solidFill>
                  <a:srgbClr val="000099"/>
                </a:solidFill>
              </a:rPr>
              <a:t>MPI_Comm_rank</a:t>
            </a:r>
            <a:r>
              <a:rPr lang="en-US" sz="1600" b="1" dirty="0">
                <a:solidFill>
                  <a:srgbClr val="000099"/>
                </a:solidFill>
              </a:rPr>
              <a:t>(MPI_COMM_WORLD, &amp;rank); </a:t>
            </a:r>
          </a:p>
          <a:p>
            <a:pPr lvl="1"/>
            <a:r>
              <a:rPr lang="en-US" sz="1600" b="1" dirty="0" err="1">
                <a:solidFill>
                  <a:srgbClr val="000099"/>
                </a:solidFill>
              </a:rPr>
              <a:t>prev</a:t>
            </a:r>
            <a:r>
              <a:rPr lang="en-US" sz="1600" b="1" dirty="0">
                <a:solidFill>
                  <a:srgbClr val="000099"/>
                </a:solidFill>
              </a:rPr>
              <a:t> = rank-1; </a:t>
            </a:r>
          </a:p>
          <a:p>
            <a:pPr lvl="1"/>
            <a:r>
              <a:rPr lang="en-US" sz="1600" b="1" dirty="0">
                <a:solidFill>
                  <a:srgbClr val="000099"/>
                </a:solidFill>
              </a:rPr>
              <a:t>next = rank+1; </a:t>
            </a:r>
          </a:p>
          <a:p>
            <a:pPr lvl="1"/>
            <a:r>
              <a:rPr lang="en-US" sz="1600" b="1" dirty="0">
                <a:solidFill>
                  <a:srgbClr val="000099"/>
                </a:solidFill>
              </a:rPr>
              <a:t>if (rank == 0) </a:t>
            </a:r>
            <a:r>
              <a:rPr lang="en-US" sz="1600" b="1" dirty="0" err="1">
                <a:solidFill>
                  <a:srgbClr val="000099"/>
                </a:solidFill>
              </a:rPr>
              <a:t>prev</a:t>
            </a:r>
            <a:r>
              <a:rPr lang="en-US" sz="1600" b="1" dirty="0">
                <a:solidFill>
                  <a:srgbClr val="000099"/>
                </a:solidFill>
              </a:rPr>
              <a:t> = </a:t>
            </a:r>
            <a:r>
              <a:rPr lang="en-US" sz="1600" b="1" dirty="0" err="1">
                <a:solidFill>
                  <a:srgbClr val="000099"/>
                </a:solidFill>
              </a:rPr>
              <a:t>numprocs</a:t>
            </a:r>
            <a:r>
              <a:rPr lang="en-US" sz="1600" b="1" dirty="0">
                <a:solidFill>
                  <a:srgbClr val="000099"/>
                </a:solidFill>
              </a:rPr>
              <a:t> - 1; </a:t>
            </a:r>
          </a:p>
          <a:p>
            <a:pPr lvl="1"/>
            <a:r>
              <a:rPr lang="en-US" sz="1600" b="1" dirty="0">
                <a:solidFill>
                  <a:srgbClr val="000099"/>
                </a:solidFill>
              </a:rPr>
              <a:t>if (rank == (</a:t>
            </a:r>
            <a:r>
              <a:rPr lang="en-US" sz="1600" b="1" dirty="0" err="1">
                <a:solidFill>
                  <a:srgbClr val="000099"/>
                </a:solidFill>
              </a:rPr>
              <a:t>numprocs</a:t>
            </a:r>
            <a:r>
              <a:rPr lang="en-US" sz="1600" b="1" dirty="0">
                <a:solidFill>
                  <a:srgbClr val="000099"/>
                </a:solidFill>
              </a:rPr>
              <a:t> - 1)) next = 0; </a:t>
            </a:r>
          </a:p>
          <a:p>
            <a:pPr lvl="1"/>
            <a:r>
              <a:rPr lang="en-US" sz="1600" b="1" dirty="0" err="1">
                <a:solidFill>
                  <a:srgbClr val="000099"/>
                </a:solidFill>
              </a:rPr>
              <a:t>MPI_Irecv</a:t>
            </a:r>
            <a:r>
              <a:rPr lang="en-US" sz="1600" b="1" dirty="0">
                <a:solidFill>
                  <a:srgbClr val="000099"/>
                </a:solidFill>
              </a:rPr>
              <a:t>(&amp;</a:t>
            </a:r>
            <a:r>
              <a:rPr lang="en-US" sz="1600" b="1" dirty="0" err="1">
                <a:solidFill>
                  <a:srgbClr val="000099"/>
                </a:solidFill>
              </a:rPr>
              <a:t>buf</a:t>
            </a:r>
            <a:r>
              <a:rPr lang="en-US" sz="1600" b="1" dirty="0">
                <a:solidFill>
                  <a:srgbClr val="000099"/>
                </a:solidFill>
              </a:rPr>
              <a:t>[0], 1, MPI_INT, </a:t>
            </a:r>
            <a:r>
              <a:rPr lang="en-US" sz="1600" b="1" dirty="0" err="1">
                <a:solidFill>
                  <a:srgbClr val="000099"/>
                </a:solidFill>
              </a:rPr>
              <a:t>prev</a:t>
            </a:r>
            <a:r>
              <a:rPr lang="en-US" sz="1600" b="1" dirty="0">
                <a:solidFill>
                  <a:srgbClr val="000099"/>
                </a:solidFill>
              </a:rPr>
              <a:t>, tag1, MPI_COMM_WORLD, &amp;</a:t>
            </a:r>
            <a:r>
              <a:rPr lang="en-US" sz="1600" b="1" dirty="0" err="1">
                <a:solidFill>
                  <a:srgbClr val="000099"/>
                </a:solidFill>
              </a:rPr>
              <a:t>reqs</a:t>
            </a:r>
            <a:r>
              <a:rPr lang="en-US" sz="1600" b="1" dirty="0">
                <a:solidFill>
                  <a:srgbClr val="000099"/>
                </a:solidFill>
              </a:rPr>
              <a:t>[0]); </a:t>
            </a:r>
          </a:p>
          <a:p>
            <a:pPr lvl="1"/>
            <a:r>
              <a:rPr lang="en-US" sz="1600" b="1" dirty="0" err="1">
                <a:solidFill>
                  <a:srgbClr val="000099"/>
                </a:solidFill>
              </a:rPr>
              <a:t>MPI_Irecv</a:t>
            </a:r>
            <a:r>
              <a:rPr lang="en-US" sz="1600" b="1" dirty="0">
                <a:solidFill>
                  <a:srgbClr val="000099"/>
                </a:solidFill>
              </a:rPr>
              <a:t>(&amp;</a:t>
            </a:r>
            <a:r>
              <a:rPr lang="en-US" sz="1600" b="1" dirty="0" err="1">
                <a:solidFill>
                  <a:srgbClr val="000099"/>
                </a:solidFill>
              </a:rPr>
              <a:t>buf</a:t>
            </a:r>
            <a:r>
              <a:rPr lang="en-US" sz="1600" b="1" dirty="0">
                <a:solidFill>
                  <a:srgbClr val="000099"/>
                </a:solidFill>
              </a:rPr>
              <a:t>[1], 1, MPI_INT, next, tag2, MPI_COMM_WORLD, &amp;</a:t>
            </a:r>
            <a:r>
              <a:rPr lang="en-US" sz="1600" b="1" dirty="0" err="1">
                <a:solidFill>
                  <a:srgbClr val="000099"/>
                </a:solidFill>
              </a:rPr>
              <a:t>reqs</a:t>
            </a:r>
            <a:r>
              <a:rPr lang="en-US" sz="1600" b="1" dirty="0">
                <a:solidFill>
                  <a:srgbClr val="000099"/>
                </a:solidFill>
              </a:rPr>
              <a:t>[1]); </a:t>
            </a:r>
          </a:p>
          <a:p>
            <a:pPr lvl="1"/>
            <a:r>
              <a:rPr lang="en-US" sz="1600" b="1" dirty="0" err="1">
                <a:solidFill>
                  <a:srgbClr val="000099"/>
                </a:solidFill>
              </a:rPr>
              <a:t>MPI_Isend</a:t>
            </a:r>
            <a:r>
              <a:rPr lang="en-US" sz="1600" b="1" dirty="0">
                <a:solidFill>
                  <a:srgbClr val="000099"/>
                </a:solidFill>
              </a:rPr>
              <a:t>(&amp;rank, 1, MPI_INT, </a:t>
            </a:r>
            <a:r>
              <a:rPr lang="en-US" sz="1600" b="1" dirty="0" err="1">
                <a:solidFill>
                  <a:srgbClr val="000099"/>
                </a:solidFill>
              </a:rPr>
              <a:t>prev</a:t>
            </a:r>
            <a:r>
              <a:rPr lang="en-US" sz="1600" b="1" dirty="0">
                <a:solidFill>
                  <a:srgbClr val="000099"/>
                </a:solidFill>
              </a:rPr>
              <a:t>, tag2, MPI_COMM_WORLD, &amp;</a:t>
            </a:r>
            <a:r>
              <a:rPr lang="en-US" sz="1600" b="1" dirty="0" err="1">
                <a:solidFill>
                  <a:srgbClr val="000099"/>
                </a:solidFill>
              </a:rPr>
              <a:t>reqs</a:t>
            </a:r>
            <a:r>
              <a:rPr lang="en-US" sz="1600" b="1" dirty="0">
                <a:solidFill>
                  <a:srgbClr val="000099"/>
                </a:solidFill>
              </a:rPr>
              <a:t>[2]); </a:t>
            </a:r>
          </a:p>
          <a:p>
            <a:pPr lvl="1"/>
            <a:r>
              <a:rPr lang="en-US" sz="1600" b="1" dirty="0" err="1">
                <a:solidFill>
                  <a:srgbClr val="000099"/>
                </a:solidFill>
              </a:rPr>
              <a:t>MPI_Isend</a:t>
            </a:r>
            <a:r>
              <a:rPr lang="en-US" sz="1600" b="1" dirty="0">
                <a:solidFill>
                  <a:srgbClr val="000099"/>
                </a:solidFill>
              </a:rPr>
              <a:t>(&amp;rank, 1, MPI_INT, next, tag1, MPI_COMM_WORLD, &amp;</a:t>
            </a:r>
            <a:r>
              <a:rPr lang="en-US" sz="1600" b="1" dirty="0" err="1">
                <a:solidFill>
                  <a:srgbClr val="000099"/>
                </a:solidFill>
              </a:rPr>
              <a:t>reqs</a:t>
            </a:r>
            <a:r>
              <a:rPr lang="en-US" sz="1600" b="1" dirty="0">
                <a:solidFill>
                  <a:srgbClr val="000099"/>
                </a:solidFill>
              </a:rPr>
              <a:t>[3]); </a:t>
            </a:r>
          </a:p>
          <a:p>
            <a:pPr lvl="1"/>
            <a:r>
              <a:rPr lang="en-US" sz="1600" b="1" dirty="0" err="1">
                <a:solidFill>
                  <a:srgbClr val="000099"/>
                </a:solidFill>
              </a:rPr>
              <a:t>MPI_Waitall</a:t>
            </a:r>
            <a:r>
              <a:rPr lang="en-US" sz="1600" b="1" dirty="0">
                <a:solidFill>
                  <a:srgbClr val="000099"/>
                </a:solidFill>
              </a:rPr>
              <a:t>(4, </a:t>
            </a:r>
            <a:r>
              <a:rPr lang="en-US" sz="1600" b="1" dirty="0" err="1">
                <a:solidFill>
                  <a:srgbClr val="000099"/>
                </a:solidFill>
              </a:rPr>
              <a:t>reqs</a:t>
            </a:r>
            <a:r>
              <a:rPr lang="en-US" sz="1600" b="1" dirty="0">
                <a:solidFill>
                  <a:srgbClr val="000099"/>
                </a:solidFill>
              </a:rPr>
              <a:t>, stats); </a:t>
            </a:r>
          </a:p>
          <a:p>
            <a:pPr lvl="1"/>
            <a:r>
              <a:rPr lang="en-US" sz="1600" b="1" dirty="0" err="1">
                <a:solidFill>
                  <a:srgbClr val="000099"/>
                </a:solidFill>
              </a:rPr>
              <a:t>MPI_Finalize</a:t>
            </a:r>
            <a:r>
              <a:rPr lang="en-US" sz="1600" b="1" dirty="0">
                <a:solidFill>
                  <a:srgbClr val="000099"/>
                </a:solidFill>
              </a:rPr>
              <a:t>();</a:t>
            </a:r>
          </a:p>
          <a:p>
            <a:pPr lvl="1"/>
            <a:r>
              <a:rPr lang="en-US" sz="1600" b="1" dirty="0">
                <a:solidFill>
                  <a:srgbClr val="000099"/>
                </a:solidFill>
              </a:rPr>
              <a:t> }	</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73</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5394" name="Rectangle 2"/>
          <p:cNvSpPr>
            <a:spLocks noGrp="1" noChangeArrowheads="1"/>
          </p:cNvSpPr>
          <p:nvPr>
            <p:ph type="title"/>
          </p:nvPr>
        </p:nvSpPr>
        <p:spPr/>
        <p:txBody>
          <a:bodyPr/>
          <a:lstStyle/>
          <a:p>
            <a:pPr defTabSz="914400"/>
            <a:r>
              <a:rPr lang="en-US"/>
              <a:t>Deadlock</a:t>
            </a:r>
          </a:p>
        </p:txBody>
      </p:sp>
      <p:sp>
        <p:nvSpPr>
          <p:cNvPr id="955395" name="Rectangle 3"/>
          <p:cNvSpPr>
            <a:spLocks noGrp="1" noChangeArrowheads="1"/>
          </p:cNvSpPr>
          <p:nvPr>
            <p:ph type="body" sz="half" idx="1"/>
          </p:nvPr>
        </p:nvSpPr>
        <p:spPr>
          <a:xfrm>
            <a:off x="304800" y="1295400"/>
            <a:ext cx="8637588" cy="4114800"/>
          </a:xfrm>
        </p:spPr>
        <p:txBody>
          <a:bodyPr/>
          <a:lstStyle/>
          <a:p>
            <a:pPr marL="285750" indent="-285750" defTabSz="914400">
              <a:lnSpc>
                <a:spcPct val="70000"/>
              </a:lnSpc>
            </a:pPr>
            <a:r>
              <a:rPr lang="en-US" sz="1900"/>
              <a:t>Blocking communications may deadlock</a:t>
            </a:r>
          </a:p>
          <a:p>
            <a:pPr marL="285750" indent="-285750" defTabSz="914400">
              <a:lnSpc>
                <a:spcPct val="70000"/>
              </a:lnSpc>
            </a:pPr>
            <a:endParaRPr lang="en-US" sz="1900"/>
          </a:p>
          <a:p>
            <a:pPr marL="285750" indent="-285750" defTabSz="914400">
              <a:lnSpc>
                <a:spcPct val="70000"/>
              </a:lnSpc>
            </a:pPr>
            <a:endParaRPr lang="en-US" sz="1900"/>
          </a:p>
          <a:p>
            <a:pPr marL="285750" indent="-285750" defTabSz="914400">
              <a:lnSpc>
                <a:spcPct val="70000"/>
              </a:lnSpc>
            </a:pPr>
            <a:endParaRPr lang="en-US" sz="1900"/>
          </a:p>
          <a:p>
            <a:pPr marL="285750" indent="-285750" defTabSz="914400">
              <a:lnSpc>
                <a:spcPct val="70000"/>
              </a:lnSpc>
            </a:pPr>
            <a:endParaRPr lang="en-US" sz="1900"/>
          </a:p>
          <a:p>
            <a:pPr marL="285750" indent="-285750" defTabSz="914400">
              <a:lnSpc>
                <a:spcPct val="70000"/>
              </a:lnSpc>
            </a:pPr>
            <a:endParaRPr lang="en-US" sz="1900"/>
          </a:p>
          <a:p>
            <a:pPr marL="285750" indent="-285750" defTabSz="914400">
              <a:lnSpc>
                <a:spcPct val="70000"/>
              </a:lnSpc>
            </a:pPr>
            <a:r>
              <a:rPr lang="en-US" sz="1900"/>
              <a:t>Requires careful (safe) ordering of sends/receives</a:t>
            </a:r>
          </a:p>
          <a:p>
            <a:pPr marL="285750" indent="-285750" defTabSz="914400">
              <a:lnSpc>
                <a:spcPct val="70000"/>
              </a:lnSpc>
            </a:pPr>
            <a:endParaRPr lang="en-US" sz="1900"/>
          </a:p>
          <a:p>
            <a:pPr marL="285750" indent="-285750" defTabSz="914400">
              <a:lnSpc>
                <a:spcPct val="70000"/>
              </a:lnSpc>
            </a:pPr>
            <a:endParaRPr lang="en-US" sz="1900"/>
          </a:p>
          <a:p>
            <a:pPr marL="285750" indent="-285750" defTabSz="914400">
              <a:lnSpc>
                <a:spcPct val="70000"/>
              </a:lnSpc>
            </a:pPr>
            <a:endParaRPr lang="en-US" sz="1900"/>
          </a:p>
          <a:p>
            <a:pPr marL="285750" indent="-285750" defTabSz="914400">
              <a:lnSpc>
                <a:spcPct val="70000"/>
              </a:lnSpc>
            </a:pPr>
            <a:endParaRPr lang="en-US" sz="1900"/>
          </a:p>
          <a:p>
            <a:pPr marL="285750" indent="-285750" defTabSz="914400">
              <a:lnSpc>
                <a:spcPct val="70000"/>
              </a:lnSpc>
            </a:pPr>
            <a:endParaRPr lang="en-US" sz="1900"/>
          </a:p>
          <a:p>
            <a:pPr marL="285750" indent="-285750" defTabSz="914400">
              <a:lnSpc>
                <a:spcPct val="70000"/>
              </a:lnSpc>
            </a:pPr>
            <a:endParaRPr lang="en-US" sz="1900"/>
          </a:p>
          <a:p>
            <a:pPr marL="285750" indent="-285750" defTabSz="914400">
              <a:lnSpc>
                <a:spcPct val="70000"/>
              </a:lnSpc>
            </a:pPr>
            <a:r>
              <a:rPr lang="en-US" sz="1900"/>
              <a:t>Also depends on buffering</a:t>
            </a:r>
          </a:p>
          <a:p>
            <a:pPr marL="685800" lvl="1" indent="-228600" defTabSz="914400">
              <a:lnSpc>
                <a:spcPct val="70000"/>
              </a:lnSpc>
            </a:pPr>
            <a:r>
              <a:rPr lang="en-US" sz="1700">
                <a:solidFill>
                  <a:srgbClr val="000099"/>
                </a:solidFill>
              </a:rPr>
              <a:t>System buffering may not eliminate deadlock, just postpone it</a:t>
            </a:r>
          </a:p>
        </p:txBody>
      </p:sp>
      <p:sp>
        <p:nvSpPr>
          <p:cNvPr id="955398" name="Text Box 6"/>
          <p:cNvSpPr txBox="1">
            <a:spLocks noChangeArrowheads="1"/>
          </p:cNvSpPr>
          <p:nvPr/>
        </p:nvSpPr>
        <p:spPr bwMode="auto">
          <a:xfrm>
            <a:off x="304800" y="3276600"/>
            <a:ext cx="7597775" cy="830997"/>
          </a:xfrm>
          <a:prstGeom prst="rect">
            <a:avLst/>
          </a:prstGeom>
          <a:noFill/>
          <a:ln w="9525">
            <a:noFill/>
            <a:miter lim="800000"/>
            <a:headEnd/>
            <a:tailEnd/>
          </a:ln>
          <a:effectLst/>
        </p:spPr>
        <p:txBody>
          <a:bodyPr>
            <a:spAutoFit/>
          </a:bodyPr>
          <a:lstStyle/>
          <a:p>
            <a:pPr lvl="1"/>
            <a:r>
              <a:rPr lang="en-US" sz="1600" b="1" dirty="0"/>
              <a:t>&lt;Process 0&gt;			&lt;Process 1&gt;		</a:t>
            </a:r>
          </a:p>
          <a:p>
            <a:pPr lvl="1"/>
            <a:r>
              <a:rPr lang="en-US" sz="1600" b="1" dirty="0">
                <a:solidFill>
                  <a:srgbClr val="000099"/>
                </a:solidFill>
              </a:rPr>
              <a:t>Send(Process1, Message);	</a:t>
            </a:r>
            <a:r>
              <a:rPr lang="en-US" sz="1600" b="1" dirty="0" smtClean="0">
                <a:solidFill>
                  <a:srgbClr val="000099"/>
                </a:solidFill>
              </a:rPr>
              <a:t>	Receive </a:t>
            </a:r>
            <a:r>
              <a:rPr lang="en-US" sz="1600" b="1" dirty="0">
                <a:solidFill>
                  <a:srgbClr val="000099"/>
                </a:solidFill>
              </a:rPr>
              <a:t>(Process0, Message);</a:t>
            </a:r>
          </a:p>
          <a:p>
            <a:pPr lvl="1"/>
            <a:r>
              <a:rPr lang="en-US" sz="1600" b="1" dirty="0">
                <a:solidFill>
                  <a:srgbClr val="000099"/>
                </a:solidFill>
              </a:rPr>
              <a:t>Receive(Process1, Message);	Send (Process0, Message);</a:t>
            </a:r>
            <a:endParaRPr lang="en-US" b="1" dirty="0">
              <a:solidFill>
                <a:srgbClr val="000099"/>
              </a:solidFill>
            </a:endParaRPr>
          </a:p>
        </p:txBody>
      </p:sp>
      <p:sp>
        <p:nvSpPr>
          <p:cNvPr id="955399" name="Text Box 7"/>
          <p:cNvSpPr txBox="1">
            <a:spLocks noChangeArrowheads="1"/>
          </p:cNvSpPr>
          <p:nvPr/>
        </p:nvSpPr>
        <p:spPr bwMode="auto">
          <a:xfrm>
            <a:off x="304800" y="1752600"/>
            <a:ext cx="8740775" cy="830997"/>
          </a:xfrm>
          <a:prstGeom prst="rect">
            <a:avLst/>
          </a:prstGeom>
          <a:noFill/>
          <a:ln w="9525">
            <a:noFill/>
            <a:miter lim="800000"/>
            <a:headEnd/>
            <a:tailEnd/>
          </a:ln>
          <a:effectLst/>
        </p:spPr>
        <p:txBody>
          <a:bodyPr>
            <a:spAutoFit/>
          </a:bodyPr>
          <a:lstStyle/>
          <a:p>
            <a:pPr lvl="1"/>
            <a:r>
              <a:rPr lang="en-US" sz="1600" b="1" dirty="0"/>
              <a:t>&lt;Process 0&gt;			&lt;Process 1&gt;			</a:t>
            </a:r>
          </a:p>
          <a:p>
            <a:pPr lvl="1"/>
            <a:r>
              <a:rPr lang="en-US" sz="1600" b="1" dirty="0">
                <a:solidFill>
                  <a:srgbClr val="000099"/>
                </a:solidFill>
              </a:rPr>
              <a:t>Send(Process1, Message);	</a:t>
            </a:r>
            <a:r>
              <a:rPr lang="en-US" sz="1600" b="1" dirty="0" smtClean="0">
                <a:solidFill>
                  <a:srgbClr val="000099"/>
                </a:solidFill>
              </a:rPr>
              <a:t>	Send(Process0</a:t>
            </a:r>
            <a:r>
              <a:rPr lang="en-US" sz="1600" b="1" dirty="0">
                <a:solidFill>
                  <a:srgbClr val="000099"/>
                </a:solidFill>
              </a:rPr>
              <a:t>, Message);</a:t>
            </a:r>
          </a:p>
          <a:p>
            <a:pPr lvl="1"/>
            <a:r>
              <a:rPr lang="en-US" sz="1600" b="1" dirty="0">
                <a:solidFill>
                  <a:srgbClr val="000099"/>
                </a:solidFill>
              </a:rPr>
              <a:t>Receive(Process1, Message);	Receive(Process0, Message);</a:t>
            </a:r>
            <a:endParaRPr lang="en-US" b="1" dirty="0">
              <a:solidFill>
                <a:srgbClr val="000099"/>
              </a:solidFill>
            </a:endParaRPr>
          </a:p>
        </p:txBody>
      </p:sp>
      <p:sp>
        <p:nvSpPr>
          <p:cNvPr id="9" name="Slide Number Placeholder 8"/>
          <p:cNvSpPr>
            <a:spLocks noGrp="1"/>
          </p:cNvSpPr>
          <p:nvPr>
            <p:ph type="sldNum" sz="quarter" idx="12"/>
          </p:nvPr>
        </p:nvSpPr>
        <p:spPr/>
        <p:txBody>
          <a:bodyPr/>
          <a:lstStyle/>
          <a:p>
            <a:pPr lvl="1">
              <a:defRPr/>
            </a:pPr>
            <a:fld id="{7F0AC6B0-63F9-48DA-8403-50AF2CA0DF73}" type="slidenum">
              <a:rPr lang="en-US" smtClean="0"/>
              <a:pPr lvl="1">
                <a:defRPr/>
              </a:pPr>
              <a:t>74</a:t>
            </a:fld>
            <a:endParaRPr lang="en-US" dirty="0"/>
          </a:p>
        </p:txBody>
      </p:sp>
      <p:sp>
        <p:nvSpPr>
          <p:cNvPr id="10" name="Footer Placeholder 9"/>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Rectangle 2"/>
          <p:cNvSpPr>
            <a:spLocks noGrp="1" noChangeArrowheads="1"/>
          </p:cNvSpPr>
          <p:nvPr>
            <p:ph type="title"/>
          </p:nvPr>
        </p:nvSpPr>
        <p:spPr/>
        <p:txBody>
          <a:bodyPr/>
          <a:lstStyle/>
          <a:p>
            <a:pPr defTabSz="914400"/>
            <a:r>
              <a:rPr lang="en-US"/>
              <a:t>Collective Communications</a:t>
            </a:r>
          </a:p>
        </p:txBody>
      </p:sp>
      <p:sp>
        <p:nvSpPr>
          <p:cNvPr id="966659" name="Rectangle 3"/>
          <p:cNvSpPr>
            <a:spLocks noGrp="1" noChangeArrowheads="1"/>
          </p:cNvSpPr>
          <p:nvPr>
            <p:ph type="body" sz="half" idx="1"/>
          </p:nvPr>
        </p:nvSpPr>
        <p:spPr>
          <a:xfrm>
            <a:off x="219075" y="1295400"/>
            <a:ext cx="8839200" cy="4876800"/>
          </a:xfrm>
          <a:noFill/>
          <a:ln/>
        </p:spPr>
        <p:txBody>
          <a:bodyPr/>
          <a:lstStyle/>
          <a:p>
            <a:pPr marL="285750" indent="-285750" defTabSz="914400"/>
            <a:r>
              <a:rPr lang="en-US" sz="2100"/>
              <a:t>Involve all processes within a communicator</a:t>
            </a:r>
          </a:p>
          <a:p>
            <a:pPr marL="285750" indent="-285750" defTabSz="914400"/>
            <a:r>
              <a:rPr lang="en-US" sz="2100"/>
              <a:t>Blocking</a:t>
            </a:r>
          </a:p>
          <a:p>
            <a:pPr marL="285750" indent="-285750" defTabSz="914400"/>
            <a:r>
              <a:rPr lang="en-US" sz="2100"/>
              <a:t>MPI_Barrier (comm) </a:t>
            </a:r>
          </a:p>
          <a:p>
            <a:pPr marL="685800" lvl="1" indent="-228600" defTabSz="914400"/>
            <a:r>
              <a:rPr lang="en-US" sz="1900"/>
              <a:t>Barrier synchronization</a:t>
            </a:r>
          </a:p>
          <a:p>
            <a:pPr marL="285750" indent="-285750" defTabSz="914400"/>
            <a:r>
              <a:rPr lang="en-US" sz="2100"/>
              <a:t>MPI_Bcast (*buffer,count,datatype,root,comm) </a:t>
            </a:r>
          </a:p>
          <a:p>
            <a:pPr marL="685800" lvl="1" indent="-228600" defTabSz="914400"/>
            <a:r>
              <a:rPr lang="en-US" sz="1900"/>
              <a:t>Broadcasts from process of rank “root” to all other processes</a:t>
            </a:r>
          </a:p>
          <a:p>
            <a:pPr marL="285750" indent="-285750" defTabSz="914400"/>
            <a:r>
              <a:rPr lang="en-US" sz="2100"/>
              <a:t>MPI_Scatter (*sendbuf,sendcnt,sendtype,*recvbuf, </a:t>
            </a:r>
            <a:br>
              <a:rPr lang="en-US" sz="2100"/>
            </a:br>
            <a:r>
              <a:rPr lang="en-US" sz="2100"/>
              <a:t>...... recvcnt,recvtype,root,comm) </a:t>
            </a:r>
          </a:p>
          <a:p>
            <a:pPr marL="685800" lvl="1" indent="-228600" defTabSz="914400"/>
            <a:r>
              <a:rPr lang="en-US" sz="1900"/>
              <a:t>Sends different messages to each process in a group</a:t>
            </a:r>
          </a:p>
          <a:p>
            <a:pPr marL="285750" indent="-285750" defTabSz="914400"/>
            <a:r>
              <a:rPr lang="en-US" sz="2100"/>
              <a:t>MPI_Gather (*sendbuf,sendcnt,sendtype,*recvbuf, </a:t>
            </a:r>
            <a:br>
              <a:rPr lang="en-US" sz="2100"/>
            </a:br>
            <a:r>
              <a:rPr lang="en-US" sz="2100"/>
              <a:t>...... recvcount,recvtype,root,comm) </a:t>
            </a:r>
          </a:p>
          <a:p>
            <a:pPr marL="685800" lvl="1" indent="-228600" defTabSz="914400"/>
            <a:r>
              <a:rPr lang="en-US" sz="1900"/>
              <a:t>Gathers different messages from each process in a group</a:t>
            </a:r>
          </a:p>
          <a:p>
            <a:pPr marL="285750" indent="-285750" defTabSz="914400"/>
            <a:r>
              <a:rPr lang="en-US" sz="2100"/>
              <a:t>Also reductions</a:t>
            </a:r>
          </a:p>
          <a:p>
            <a:pPr marL="685800" lvl="1" indent="-228600" defTabSz="914400">
              <a:buFontTx/>
              <a:buNone/>
            </a:pPr>
            <a:endParaRPr lang="en-US" sz="1900"/>
          </a:p>
        </p:txBody>
      </p:sp>
      <p:sp>
        <p:nvSpPr>
          <p:cNvPr id="7" name="Slide Number Placeholder 6"/>
          <p:cNvSpPr>
            <a:spLocks noGrp="1"/>
          </p:cNvSpPr>
          <p:nvPr>
            <p:ph type="sldNum" sz="quarter" idx="12"/>
          </p:nvPr>
        </p:nvSpPr>
        <p:spPr/>
        <p:txBody>
          <a:bodyPr/>
          <a:lstStyle/>
          <a:p>
            <a:pPr lvl="1">
              <a:defRPr/>
            </a:pPr>
            <a:fld id="{7F0AC6B0-63F9-48DA-8403-50AF2CA0DF73}" type="slidenum">
              <a:rPr lang="en-US" smtClean="0"/>
              <a:pPr lvl="1">
                <a:defRPr/>
              </a:pPr>
              <a:t>75</a:t>
            </a:fld>
            <a:endParaRPr lang="en-US" dirty="0"/>
          </a:p>
        </p:txBody>
      </p:sp>
      <p:sp>
        <p:nvSpPr>
          <p:cNvPr id="8" name="Footer Placeholder 7"/>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Rectangle 2"/>
          <p:cNvSpPr>
            <a:spLocks noGrp="1" noChangeArrowheads="1"/>
          </p:cNvSpPr>
          <p:nvPr>
            <p:ph type="title"/>
          </p:nvPr>
        </p:nvSpPr>
        <p:spPr/>
        <p:txBody>
          <a:bodyPr/>
          <a:lstStyle/>
          <a:p>
            <a:pPr defTabSz="914400"/>
            <a:r>
              <a:rPr lang="en-US"/>
              <a:t>Communicators and Groups</a:t>
            </a:r>
          </a:p>
        </p:txBody>
      </p:sp>
      <p:sp>
        <p:nvSpPr>
          <p:cNvPr id="957443" name="Rectangle 3"/>
          <p:cNvSpPr>
            <a:spLocks noGrp="1" noChangeArrowheads="1"/>
          </p:cNvSpPr>
          <p:nvPr>
            <p:ph type="body" sz="half" idx="1"/>
          </p:nvPr>
        </p:nvSpPr>
        <p:spPr>
          <a:xfrm>
            <a:off x="304800" y="1219200"/>
            <a:ext cx="8153400" cy="4114800"/>
          </a:xfrm>
        </p:spPr>
        <p:txBody>
          <a:bodyPr/>
          <a:lstStyle/>
          <a:p>
            <a:pPr marL="285750" indent="-285750" defTabSz="914400">
              <a:lnSpc>
                <a:spcPct val="70000"/>
              </a:lnSpc>
            </a:pPr>
            <a:r>
              <a:rPr lang="en-US" sz="2100"/>
              <a:t>Define collections of processes that may communicate</a:t>
            </a:r>
          </a:p>
          <a:p>
            <a:pPr marL="685800" lvl="1" indent="-228600" defTabSz="914400">
              <a:lnSpc>
                <a:spcPct val="70000"/>
              </a:lnSpc>
            </a:pPr>
            <a:r>
              <a:rPr lang="en-US" sz="1900">
                <a:solidFill>
                  <a:srgbClr val="000099"/>
                </a:solidFill>
              </a:rPr>
              <a:t>Often specified in message argument</a:t>
            </a:r>
          </a:p>
          <a:p>
            <a:pPr marL="685800" lvl="1" indent="-228600" defTabSz="914400">
              <a:lnSpc>
                <a:spcPct val="70000"/>
              </a:lnSpc>
            </a:pPr>
            <a:r>
              <a:rPr lang="en-US" sz="1900">
                <a:solidFill>
                  <a:srgbClr val="000099"/>
                </a:solidFill>
              </a:rPr>
              <a:t>MPI_COMM_WORLD – predefined communicator that contains all processes</a:t>
            </a:r>
          </a:p>
        </p:txBody>
      </p:sp>
      <p:pic>
        <p:nvPicPr>
          <p:cNvPr id="957445" name="Picture 5" descr="Communicator"/>
          <p:cNvPicPr>
            <a:picLocks noGrp="1" noChangeAspect="1" noChangeArrowheads="1"/>
          </p:cNvPicPr>
          <p:nvPr>
            <p:ph sz="quarter" idx="3"/>
          </p:nvPr>
        </p:nvPicPr>
        <p:blipFill>
          <a:blip r:embed="rId2" cstate="print"/>
          <a:srcRect/>
          <a:stretch>
            <a:fillRect/>
          </a:stretch>
        </p:blipFill>
        <p:spPr>
          <a:xfrm>
            <a:off x="2190750" y="2438400"/>
            <a:ext cx="4332288" cy="3903663"/>
          </a:xfrm>
          <a:noFill/>
          <a:ln/>
        </p:spPr>
      </p:pic>
      <p:sp>
        <p:nvSpPr>
          <p:cNvPr id="9" name="Footer Placeholder 8"/>
          <p:cNvSpPr>
            <a:spLocks noGrp="1"/>
          </p:cNvSpPr>
          <p:nvPr>
            <p:ph type="ftr" sz="quarter" idx="11"/>
          </p:nvPr>
        </p:nvSpPr>
        <p:spPr/>
        <p:txBody>
          <a:bodyPr/>
          <a:lstStyle/>
          <a:p>
            <a:r>
              <a:rPr lang="en-US" smtClean="0"/>
              <a:t>(c) 2007 Jim Smith</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Grp="1" noChangeArrowheads="1"/>
          </p:cNvSpPr>
          <p:nvPr>
            <p:ph type="title"/>
          </p:nvPr>
        </p:nvSpPr>
        <p:spPr/>
        <p:txBody>
          <a:bodyPr/>
          <a:lstStyle/>
          <a:p>
            <a:pPr defTabSz="914400"/>
            <a:r>
              <a:rPr lang="en-US"/>
              <a:t>Broadcast Example</a:t>
            </a:r>
          </a:p>
        </p:txBody>
      </p:sp>
      <p:sp>
        <p:nvSpPr>
          <p:cNvPr id="967691" name="Rectangle 11"/>
          <p:cNvSpPr>
            <a:spLocks noChangeArrowheads="1"/>
          </p:cNvSpPr>
          <p:nvPr/>
        </p:nvSpPr>
        <p:spPr bwMode="auto">
          <a:xfrm>
            <a:off x="3689350" y="1949450"/>
            <a:ext cx="1458913" cy="1663700"/>
          </a:xfrm>
          <a:prstGeom prst="rect">
            <a:avLst/>
          </a:prstGeom>
          <a:solidFill>
            <a:srgbClr val="FFFFFF"/>
          </a:solidFill>
          <a:ln w="9525">
            <a:noFill/>
            <a:miter lim="800000"/>
            <a:headEnd/>
            <a:tailEnd/>
          </a:ln>
        </p:spPr>
        <p:txBody>
          <a:bodyPr/>
          <a:lstStyle/>
          <a:p>
            <a:endParaRPr lang="en-US" sz="1600" b="1"/>
          </a:p>
        </p:txBody>
      </p:sp>
      <p:sp>
        <p:nvSpPr>
          <p:cNvPr id="967692" name="Rectangle 12"/>
          <p:cNvSpPr>
            <a:spLocks noChangeArrowheads="1"/>
          </p:cNvSpPr>
          <p:nvPr/>
        </p:nvSpPr>
        <p:spPr bwMode="auto">
          <a:xfrm>
            <a:off x="3689350" y="1949450"/>
            <a:ext cx="1458913" cy="1663700"/>
          </a:xfrm>
          <a:prstGeom prst="rect">
            <a:avLst/>
          </a:prstGeom>
          <a:noFill/>
          <a:ln w="1588">
            <a:solidFill>
              <a:srgbClr val="000000"/>
            </a:solidFill>
            <a:miter lim="800000"/>
            <a:headEnd/>
            <a:tailEnd/>
          </a:ln>
        </p:spPr>
        <p:txBody>
          <a:bodyPr/>
          <a:lstStyle/>
          <a:p>
            <a:endParaRPr lang="en-US" sz="1600"/>
          </a:p>
        </p:txBody>
      </p:sp>
      <p:sp>
        <p:nvSpPr>
          <p:cNvPr id="967693" name="Freeform 13"/>
          <p:cNvSpPr>
            <a:spLocks/>
          </p:cNvSpPr>
          <p:nvPr/>
        </p:nvSpPr>
        <p:spPr bwMode="auto">
          <a:xfrm>
            <a:off x="3932238" y="2886075"/>
            <a:ext cx="960437" cy="415925"/>
          </a:xfrm>
          <a:custGeom>
            <a:avLst/>
            <a:gdLst/>
            <a:ahLst/>
            <a:cxnLst>
              <a:cxn ang="0">
                <a:pos x="0" y="0"/>
              </a:cxn>
              <a:cxn ang="0">
                <a:pos x="0" y="225"/>
              </a:cxn>
              <a:cxn ang="0">
                <a:pos x="888" y="225"/>
              </a:cxn>
              <a:cxn ang="0">
                <a:pos x="888" y="0"/>
              </a:cxn>
              <a:cxn ang="0">
                <a:pos x="0" y="0"/>
              </a:cxn>
              <a:cxn ang="0">
                <a:pos x="0" y="0"/>
              </a:cxn>
            </a:cxnLst>
            <a:rect l="0" t="0" r="r" b="b"/>
            <a:pathLst>
              <a:path w="888" h="225">
                <a:moveTo>
                  <a:pt x="0" y="0"/>
                </a:moveTo>
                <a:lnTo>
                  <a:pt x="0" y="225"/>
                </a:lnTo>
                <a:lnTo>
                  <a:pt x="888" y="225"/>
                </a:lnTo>
                <a:lnTo>
                  <a:pt x="888" y="0"/>
                </a:lnTo>
                <a:lnTo>
                  <a:pt x="0" y="0"/>
                </a:lnTo>
                <a:lnTo>
                  <a:pt x="0" y="0"/>
                </a:lnTo>
                <a:close/>
              </a:path>
            </a:pathLst>
          </a:custGeom>
          <a:solidFill>
            <a:srgbClr val="FFFFFF"/>
          </a:solidFill>
          <a:ln w="9525">
            <a:noFill/>
            <a:round/>
            <a:headEnd/>
            <a:tailEnd/>
          </a:ln>
        </p:spPr>
        <p:txBody>
          <a:bodyPr/>
          <a:lstStyle/>
          <a:p>
            <a:endParaRPr lang="en-US" sz="1600"/>
          </a:p>
        </p:txBody>
      </p:sp>
      <p:sp>
        <p:nvSpPr>
          <p:cNvPr id="967694" name="Freeform 14"/>
          <p:cNvSpPr>
            <a:spLocks/>
          </p:cNvSpPr>
          <p:nvPr/>
        </p:nvSpPr>
        <p:spPr bwMode="auto">
          <a:xfrm>
            <a:off x="3932238" y="2886075"/>
            <a:ext cx="960437" cy="415925"/>
          </a:xfrm>
          <a:custGeom>
            <a:avLst/>
            <a:gdLst/>
            <a:ahLst/>
            <a:cxnLst>
              <a:cxn ang="0">
                <a:pos x="0" y="0"/>
              </a:cxn>
              <a:cxn ang="0">
                <a:pos x="0" y="225"/>
              </a:cxn>
              <a:cxn ang="0">
                <a:pos x="888" y="225"/>
              </a:cxn>
              <a:cxn ang="0">
                <a:pos x="888" y="0"/>
              </a:cxn>
              <a:cxn ang="0">
                <a:pos x="0" y="0"/>
              </a:cxn>
              <a:cxn ang="0">
                <a:pos x="0" y="0"/>
              </a:cxn>
            </a:cxnLst>
            <a:rect l="0" t="0" r="r" b="b"/>
            <a:pathLst>
              <a:path w="888" h="225">
                <a:moveTo>
                  <a:pt x="0" y="0"/>
                </a:moveTo>
                <a:lnTo>
                  <a:pt x="0" y="225"/>
                </a:lnTo>
                <a:lnTo>
                  <a:pt x="888" y="225"/>
                </a:lnTo>
                <a:lnTo>
                  <a:pt x="888" y="0"/>
                </a:lnTo>
                <a:lnTo>
                  <a:pt x="0" y="0"/>
                </a:lnTo>
                <a:lnTo>
                  <a:pt x="0" y="0"/>
                </a:lnTo>
                <a:close/>
              </a:path>
            </a:pathLst>
          </a:custGeom>
          <a:noFill/>
          <a:ln w="1588">
            <a:solidFill>
              <a:srgbClr val="000000"/>
            </a:solidFill>
            <a:prstDash val="solid"/>
            <a:round/>
            <a:headEnd/>
            <a:tailEnd/>
          </a:ln>
        </p:spPr>
        <p:txBody>
          <a:bodyPr/>
          <a:lstStyle/>
          <a:p>
            <a:endParaRPr lang="en-US" sz="1600"/>
          </a:p>
        </p:txBody>
      </p:sp>
      <p:sp>
        <p:nvSpPr>
          <p:cNvPr id="967695" name="Rectangle 15"/>
          <p:cNvSpPr>
            <a:spLocks noChangeArrowheads="1"/>
          </p:cNvSpPr>
          <p:nvPr/>
        </p:nvSpPr>
        <p:spPr bwMode="auto">
          <a:xfrm>
            <a:off x="4333875" y="2952750"/>
            <a:ext cx="205184" cy="246221"/>
          </a:xfrm>
          <a:prstGeom prst="rect">
            <a:avLst/>
          </a:prstGeom>
          <a:noFill/>
          <a:ln w="9525">
            <a:noFill/>
            <a:miter lim="800000"/>
            <a:headEnd/>
            <a:tailEnd/>
          </a:ln>
        </p:spPr>
        <p:txBody>
          <a:bodyPr wrap="none" lIns="0" tIns="0" rIns="0" bIns="0">
            <a:spAutoFit/>
          </a:bodyPr>
          <a:lstStyle/>
          <a:p>
            <a:r>
              <a:rPr lang="en-US" sz="1600" b="1" dirty="0">
                <a:solidFill>
                  <a:srgbClr val="000000"/>
                </a:solidFill>
              </a:rPr>
              <a:t>98</a:t>
            </a:r>
            <a:endParaRPr lang="en-US" sz="1600" b="1" dirty="0"/>
          </a:p>
        </p:txBody>
      </p:sp>
      <p:sp>
        <p:nvSpPr>
          <p:cNvPr id="967696" name="Rectangle 16"/>
          <p:cNvSpPr>
            <a:spLocks noChangeArrowheads="1"/>
          </p:cNvSpPr>
          <p:nvPr/>
        </p:nvSpPr>
        <p:spPr bwMode="auto">
          <a:xfrm>
            <a:off x="4095750" y="2105025"/>
            <a:ext cx="812210" cy="246221"/>
          </a:xfrm>
          <a:prstGeom prst="rect">
            <a:avLst/>
          </a:prstGeom>
          <a:noFill/>
          <a:ln w="9525">
            <a:noFill/>
            <a:miter lim="800000"/>
            <a:headEnd/>
            <a:tailEnd/>
          </a:ln>
        </p:spPr>
        <p:txBody>
          <a:bodyPr wrap="none" lIns="0" tIns="0" rIns="0" bIns="0">
            <a:spAutoFit/>
          </a:bodyPr>
          <a:lstStyle/>
          <a:p>
            <a:r>
              <a:rPr lang="en-US" sz="1600" b="1" dirty="0">
                <a:solidFill>
                  <a:srgbClr val="000000"/>
                </a:solidFill>
              </a:rPr>
              <a:t>Process 0</a:t>
            </a:r>
            <a:endParaRPr lang="en-US" sz="1600" b="1" dirty="0"/>
          </a:p>
        </p:txBody>
      </p:sp>
      <p:sp>
        <p:nvSpPr>
          <p:cNvPr id="967697" name="Rectangle 17"/>
          <p:cNvSpPr>
            <a:spLocks noChangeArrowheads="1"/>
          </p:cNvSpPr>
          <p:nvPr/>
        </p:nvSpPr>
        <p:spPr bwMode="auto">
          <a:xfrm>
            <a:off x="3879850" y="2617788"/>
            <a:ext cx="751809" cy="246221"/>
          </a:xfrm>
          <a:prstGeom prst="rect">
            <a:avLst/>
          </a:prstGeom>
          <a:noFill/>
          <a:ln w="9525">
            <a:noFill/>
            <a:miter lim="800000"/>
            <a:headEnd/>
            <a:tailEnd/>
          </a:ln>
        </p:spPr>
        <p:txBody>
          <a:bodyPr wrap="none" lIns="0" tIns="0" rIns="0" bIns="0">
            <a:spAutoFit/>
          </a:bodyPr>
          <a:lstStyle/>
          <a:p>
            <a:r>
              <a:rPr lang="en-US" sz="1600" b="1" dirty="0" err="1">
                <a:solidFill>
                  <a:srgbClr val="000000"/>
                </a:solidFill>
              </a:rPr>
              <a:t>SendBuf</a:t>
            </a:r>
            <a:endParaRPr lang="en-US" sz="1600" b="1" dirty="0"/>
          </a:p>
        </p:txBody>
      </p:sp>
      <p:sp>
        <p:nvSpPr>
          <p:cNvPr id="967698" name="Rectangle 18"/>
          <p:cNvSpPr>
            <a:spLocks noChangeArrowheads="1"/>
          </p:cNvSpPr>
          <p:nvPr/>
        </p:nvSpPr>
        <p:spPr bwMode="auto">
          <a:xfrm>
            <a:off x="1141413" y="4652963"/>
            <a:ext cx="1454150" cy="1671637"/>
          </a:xfrm>
          <a:prstGeom prst="rect">
            <a:avLst/>
          </a:prstGeom>
          <a:solidFill>
            <a:srgbClr val="FFFFFF"/>
          </a:solidFill>
          <a:ln w="9525">
            <a:noFill/>
            <a:miter lim="800000"/>
            <a:headEnd/>
            <a:tailEnd/>
          </a:ln>
        </p:spPr>
        <p:txBody>
          <a:bodyPr/>
          <a:lstStyle/>
          <a:p>
            <a:endParaRPr lang="en-US" sz="1600"/>
          </a:p>
        </p:txBody>
      </p:sp>
      <p:sp>
        <p:nvSpPr>
          <p:cNvPr id="967699" name="Rectangle 19"/>
          <p:cNvSpPr>
            <a:spLocks noChangeArrowheads="1"/>
          </p:cNvSpPr>
          <p:nvPr/>
        </p:nvSpPr>
        <p:spPr bwMode="auto">
          <a:xfrm>
            <a:off x="1141413" y="4652963"/>
            <a:ext cx="1454150" cy="1671637"/>
          </a:xfrm>
          <a:prstGeom prst="rect">
            <a:avLst/>
          </a:prstGeom>
          <a:noFill/>
          <a:ln w="1588">
            <a:solidFill>
              <a:srgbClr val="000000"/>
            </a:solidFill>
            <a:miter lim="800000"/>
            <a:headEnd/>
            <a:tailEnd/>
          </a:ln>
        </p:spPr>
        <p:txBody>
          <a:bodyPr/>
          <a:lstStyle/>
          <a:p>
            <a:endParaRPr lang="en-US" sz="1600"/>
          </a:p>
        </p:txBody>
      </p:sp>
      <p:sp>
        <p:nvSpPr>
          <p:cNvPr id="967700" name="Freeform 20"/>
          <p:cNvSpPr>
            <a:spLocks/>
          </p:cNvSpPr>
          <p:nvPr/>
        </p:nvSpPr>
        <p:spPr bwMode="auto">
          <a:xfrm>
            <a:off x="1384300" y="5589588"/>
            <a:ext cx="960438" cy="422275"/>
          </a:xfrm>
          <a:custGeom>
            <a:avLst/>
            <a:gdLst/>
            <a:ahLst/>
            <a:cxnLst>
              <a:cxn ang="0">
                <a:pos x="0" y="0"/>
              </a:cxn>
              <a:cxn ang="0">
                <a:pos x="0" y="226"/>
              </a:cxn>
              <a:cxn ang="0">
                <a:pos x="889" y="226"/>
              </a:cxn>
              <a:cxn ang="0">
                <a:pos x="889" y="0"/>
              </a:cxn>
              <a:cxn ang="0">
                <a:pos x="0" y="0"/>
              </a:cxn>
              <a:cxn ang="0">
                <a:pos x="0" y="0"/>
              </a:cxn>
            </a:cxnLst>
            <a:rect l="0" t="0" r="r" b="b"/>
            <a:pathLst>
              <a:path w="889" h="226">
                <a:moveTo>
                  <a:pt x="0" y="0"/>
                </a:moveTo>
                <a:lnTo>
                  <a:pt x="0" y="226"/>
                </a:lnTo>
                <a:lnTo>
                  <a:pt x="889" y="226"/>
                </a:lnTo>
                <a:lnTo>
                  <a:pt x="889" y="0"/>
                </a:lnTo>
                <a:lnTo>
                  <a:pt x="0" y="0"/>
                </a:lnTo>
                <a:lnTo>
                  <a:pt x="0" y="0"/>
                </a:lnTo>
                <a:close/>
              </a:path>
            </a:pathLst>
          </a:custGeom>
          <a:solidFill>
            <a:srgbClr val="FFFFFF"/>
          </a:solidFill>
          <a:ln w="9525">
            <a:noFill/>
            <a:round/>
            <a:headEnd/>
            <a:tailEnd/>
          </a:ln>
        </p:spPr>
        <p:txBody>
          <a:bodyPr/>
          <a:lstStyle/>
          <a:p>
            <a:endParaRPr lang="en-US" sz="1600"/>
          </a:p>
        </p:txBody>
      </p:sp>
      <p:sp>
        <p:nvSpPr>
          <p:cNvPr id="967701" name="Freeform 21"/>
          <p:cNvSpPr>
            <a:spLocks/>
          </p:cNvSpPr>
          <p:nvPr/>
        </p:nvSpPr>
        <p:spPr bwMode="auto">
          <a:xfrm>
            <a:off x="1384300" y="5589588"/>
            <a:ext cx="960438" cy="422275"/>
          </a:xfrm>
          <a:custGeom>
            <a:avLst/>
            <a:gdLst/>
            <a:ahLst/>
            <a:cxnLst>
              <a:cxn ang="0">
                <a:pos x="0" y="0"/>
              </a:cxn>
              <a:cxn ang="0">
                <a:pos x="0" y="226"/>
              </a:cxn>
              <a:cxn ang="0">
                <a:pos x="889" y="226"/>
              </a:cxn>
              <a:cxn ang="0">
                <a:pos x="889" y="0"/>
              </a:cxn>
              <a:cxn ang="0">
                <a:pos x="0" y="0"/>
              </a:cxn>
              <a:cxn ang="0">
                <a:pos x="0" y="0"/>
              </a:cxn>
            </a:cxnLst>
            <a:rect l="0" t="0" r="r" b="b"/>
            <a:pathLst>
              <a:path w="889" h="226">
                <a:moveTo>
                  <a:pt x="0" y="0"/>
                </a:moveTo>
                <a:lnTo>
                  <a:pt x="0" y="226"/>
                </a:lnTo>
                <a:lnTo>
                  <a:pt x="889" y="226"/>
                </a:lnTo>
                <a:lnTo>
                  <a:pt x="889" y="0"/>
                </a:lnTo>
                <a:lnTo>
                  <a:pt x="0" y="0"/>
                </a:lnTo>
                <a:lnTo>
                  <a:pt x="0" y="0"/>
                </a:lnTo>
                <a:close/>
              </a:path>
            </a:pathLst>
          </a:custGeom>
          <a:noFill/>
          <a:ln w="1588">
            <a:solidFill>
              <a:srgbClr val="000000"/>
            </a:solidFill>
            <a:prstDash val="solid"/>
            <a:round/>
            <a:headEnd/>
            <a:tailEnd/>
          </a:ln>
        </p:spPr>
        <p:txBody>
          <a:bodyPr/>
          <a:lstStyle/>
          <a:p>
            <a:endParaRPr lang="en-US" sz="1600"/>
          </a:p>
        </p:txBody>
      </p:sp>
      <p:sp>
        <p:nvSpPr>
          <p:cNvPr id="967702" name="Rectangle 22"/>
          <p:cNvSpPr>
            <a:spLocks noChangeArrowheads="1"/>
          </p:cNvSpPr>
          <p:nvPr/>
        </p:nvSpPr>
        <p:spPr bwMode="auto">
          <a:xfrm>
            <a:off x="1785938" y="5656263"/>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98</a:t>
            </a:r>
            <a:endParaRPr lang="en-US" sz="1600" b="1"/>
          </a:p>
        </p:txBody>
      </p:sp>
      <p:sp>
        <p:nvSpPr>
          <p:cNvPr id="967703" name="Rectangle 23"/>
          <p:cNvSpPr>
            <a:spLocks noChangeArrowheads="1"/>
          </p:cNvSpPr>
          <p:nvPr/>
        </p:nvSpPr>
        <p:spPr bwMode="auto">
          <a:xfrm>
            <a:off x="1547813" y="4808538"/>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0</a:t>
            </a:r>
            <a:endParaRPr lang="en-US" sz="1600" b="1"/>
          </a:p>
        </p:txBody>
      </p:sp>
      <p:sp>
        <p:nvSpPr>
          <p:cNvPr id="967704" name="Rectangle 24"/>
          <p:cNvSpPr>
            <a:spLocks noChangeArrowheads="1"/>
          </p:cNvSpPr>
          <p:nvPr/>
        </p:nvSpPr>
        <p:spPr bwMode="auto">
          <a:xfrm>
            <a:off x="1374775" y="5321300"/>
            <a:ext cx="660437" cy="246221"/>
          </a:xfrm>
          <a:prstGeom prst="rect">
            <a:avLst/>
          </a:prstGeom>
          <a:noFill/>
          <a:ln w="9525">
            <a:noFill/>
            <a:miter lim="800000"/>
            <a:headEnd/>
            <a:tailEnd/>
          </a:ln>
        </p:spPr>
        <p:txBody>
          <a:bodyPr wrap="none" lIns="0" tIns="0" rIns="0" bIns="0">
            <a:spAutoFit/>
          </a:bodyPr>
          <a:lstStyle/>
          <a:p>
            <a:r>
              <a:rPr lang="en-US" sz="1600" b="1">
                <a:solidFill>
                  <a:srgbClr val="000000"/>
                </a:solidFill>
              </a:rPr>
              <a:t>RcvBuf</a:t>
            </a:r>
            <a:endParaRPr lang="en-US" sz="1600" b="1"/>
          </a:p>
        </p:txBody>
      </p:sp>
      <p:sp>
        <p:nvSpPr>
          <p:cNvPr id="967705" name="Rectangle 25"/>
          <p:cNvSpPr>
            <a:spLocks noChangeArrowheads="1"/>
          </p:cNvSpPr>
          <p:nvPr/>
        </p:nvSpPr>
        <p:spPr bwMode="auto">
          <a:xfrm>
            <a:off x="2841625" y="4652963"/>
            <a:ext cx="1454150" cy="1671637"/>
          </a:xfrm>
          <a:prstGeom prst="rect">
            <a:avLst/>
          </a:prstGeom>
          <a:solidFill>
            <a:srgbClr val="FFFFFF"/>
          </a:solidFill>
          <a:ln w="9525">
            <a:noFill/>
            <a:miter lim="800000"/>
            <a:headEnd/>
            <a:tailEnd/>
          </a:ln>
        </p:spPr>
        <p:txBody>
          <a:bodyPr/>
          <a:lstStyle/>
          <a:p>
            <a:endParaRPr lang="en-US" sz="1600"/>
          </a:p>
        </p:txBody>
      </p:sp>
      <p:sp>
        <p:nvSpPr>
          <p:cNvPr id="967706" name="Rectangle 26"/>
          <p:cNvSpPr>
            <a:spLocks noChangeArrowheads="1"/>
          </p:cNvSpPr>
          <p:nvPr/>
        </p:nvSpPr>
        <p:spPr bwMode="auto">
          <a:xfrm>
            <a:off x="2841625" y="4652963"/>
            <a:ext cx="1454150" cy="1671637"/>
          </a:xfrm>
          <a:prstGeom prst="rect">
            <a:avLst/>
          </a:prstGeom>
          <a:noFill/>
          <a:ln w="1588">
            <a:solidFill>
              <a:srgbClr val="000000"/>
            </a:solidFill>
            <a:miter lim="800000"/>
            <a:headEnd/>
            <a:tailEnd/>
          </a:ln>
        </p:spPr>
        <p:txBody>
          <a:bodyPr/>
          <a:lstStyle/>
          <a:p>
            <a:endParaRPr lang="en-US" sz="1600"/>
          </a:p>
        </p:txBody>
      </p:sp>
      <p:sp>
        <p:nvSpPr>
          <p:cNvPr id="967707" name="Freeform 27"/>
          <p:cNvSpPr>
            <a:spLocks/>
          </p:cNvSpPr>
          <p:nvPr/>
        </p:nvSpPr>
        <p:spPr bwMode="auto">
          <a:xfrm>
            <a:off x="3084513" y="5589588"/>
            <a:ext cx="960437" cy="422275"/>
          </a:xfrm>
          <a:custGeom>
            <a:avLst/>
            <a:gdLst/>
            <a:ahLst/>
            <a:cxnLst>
              <a:cxn ang="0">
                <a:pos x="0" y="0"/>
              </a:cxn>
              <a:cxn ang="0">
                <a:pos x="0" y="226"/>
              </a:cxn>
              <a:cxn ang="0">
                <a:pos x="888" y="226"/>
              </a:cxn>
              <a:cxn ang="0">
                <a:pos x="888" y="0"/>
              </a:cxn>
              <a:cxn ang="0">
                <a:pos x="0" y="0"/>
              </a:cxn>
              <a:cxn ang="0">
                <a:pos x="0" y="0"/>
              </a:cxn>
            </a:cxnLst>
            <a:rect l="0" t="0" r="r" b="b"/>
            <a:pathLst>
              <a:path w="888" h="226">
                <a:moveTo>
                  <a:pt x="0" y="0"/>
                </a:moveTo>
                <a:lnTo>
                  <a:pt x="0" y="226"/>
                </a:lnTo>
                <a:lnTo>
                  <a:pt x="888" y="226"/>
                </a:lnTo>
                <a:lnTo>
                  <a:pt x="888" y="0"/>
                </a:lnTo>
                <a:lnTo>
                  <a:pt x="0" y="0"/>
                </a:lnTo>
                <a:lnTo>
                  <a:pt x="0" y="0"/>
                </a:lnTo>
                <a:close/>
              </a:path>
            </a:pathLst>
          </a:custGeom>
          <a:solidFill>
            <a:srgbClr val="FFFFFF"/>
          </a:solidFill>
          <a:ln w="9525">
            <a:noFill/>
            <a:round/>
            <a:headEnd/>
            <a:tailEnd/>
          </a:ln>
        </p:spPr>
        <p:txBody>
          <a:bodyPr/>
          <a:lstStyle/>
          <a:p>
            <a:endParaRPr lang="en-US" sz="1600"/>
          </a:p>
        </p:txBody>
      </p:sp>
      <p:sp>
        <p:nvSpPr>
          <p:cNvPr id="967708" name="Freeform 28"/>
          <p:cNvSpPr>
            <a:spLocks/>
          </p:cNvSpPr>
          <p:nvPr/>
        </p:nvSpPr>
        <p:spPr bwMode="auto">
          <a:xfrm>
            <a:off x="3084513" y="5589588"/>
            <a:ext cx="960437" cy="422275"/>
          </a:xfrm>
          <a:custGeom>
            <a:avLst/>
            <a:gdLst/>
            <a:ahLst/>
            <a:cxnLst>
              <a:cxn ang="0">
                <a:pos x="0" y="0"/>
              </a:cxn>
              <a:cxn ang="0">
                <a:pos x="0" y="226"/>
              </a:cxn>
              <a:cxn ang="0">
                <a:pos x="888" y="226"/>
              </a:cxn>
              <a:cxn ang="0">
                <a:pos x="888" y="0"/>
              </a:cxn>
              <a:cxn ang="0">
                <a:pos x="0" y="0"/>
              </a:cxn>
              <a:cxn ang="0">
                <a:pos x="0" y="0"/>
              </a:cxn>
            </a:cxnLst>
            <a:rect l="0" t="0" r="r" b="b"/>
            <a:pathLst>
              <a:path w="888" h="226">
                <a:moveTo>
                  <a:pt x="0" y="0"/>
                </a:moveTo>
                <a:lnTo>
                  <a:pt x="0" y="226"/>
                </a:lnTo>
                <a:lnTo>
                  <a:pt x="888" y="226"/>
                </a:lnTo>
                <a:lnTo>
                  <a:pt x="888" y="0"/>
                </a:lnTo>
                <a:lnTo>
                  <a:pt x="0" y="0"/>
                </a:lnTo>
                <a:lnTo>
                  <a:pt x="0" y="0"/>
                </a:lnTo>
                <a:close/>
              </a:path>
            </a:pathLst>
          </a:custGeom>
          <a:noFill/>
          <a:ln w="1588">
            <a:solidFill>
              <a:srgbClr val="000000"/>
            </a:solidFill>
            <a:prstDash val="solid"/>
            <a:round/>
            <a:headEnd/>
            <a:tailEnd/>
          </a:ln>
        </p:spPr>
        <p:txBody>
          <a:bodyPr/>
          <a:lstStyle/>
          <a:p>
            <a:endParaRPr lang="en-US" sz="1600"/>
          </a:p>
        </p:txBody>
      </p:sp>
      <p:sp>
        <p:nvSpPr>
          <p:cNvPr id="967709" name="Rectangle 29"/>
          <p:cNvSpPr>
            <a:spLocks noChangeArrowheads="1"/>
          </p:cNvSpPr>
          <p:nvPr/>
        </p:nvSpPr>
        <p:spPr bwMode="auto">
          <a:xfrm>
            <a:off x="3486150" y="5656263"/>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98</a:t>
            </a:r>
            <a:endParaRPr lang="en-US" sz="1600" b="1"/>
          </a:p>
        </p:txBody>
      </p:sp>
      <p:sp>
        <p:nvSpPr>
          <p:cNvPr id="967710" name="Rectangle 30"/>
          <p:cNvSpPr>
            <a:spLocks noChangeArrowheads="1"/>
          </p:cNvSpPr>
          <p:nvPr/>
        </p:nvSpPr>
        <p:spPr bwMode="auto">
          <a:xfrm>
            <a:off x="3248025" y="4808538"/>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1</a:t>
            </a:r>
            <a:endParaRPr lang="en-US" sz="1600" b="1"/>
          </a:p>
        </p:txBody>
      </p:sp>
      <p:sp>
        <p:nvSpPr>
          <p:cNvPr id="967711" name="Rectangle 31"/>
          <p:cNvSpPr>
            <a:spLocks noChangeArrowheads="1"/>
          </p:cNvSpPr>
          <p:nvPr/>
        </p:nvSpPr>
        <p:spPr bwMode="auto">
          <a:xfrm>
            <a:off x="3074988" y="5321300"/>
            <a:ext cx="660437" cy="246221"/>
          </a:xfrm>
          <a:prstGeom prst="rect">
            <a:avLst/>
          </a:prstGeom>
          <a:noFill/>
          <a:ln w="9525">
            <a:noFill/>
            <a:miter lim="800000"/>
            <a:headEnd/>
            <a:tailEnd/>
          </a:ln>
        </p:spPr>
        <p:txBody>
          <a:bodyPr wrap="none" lIns="0" tIns="0" rIns="0" bIns="0">
            <a:spAutoFit/>
          </a:bodyPr>
          <a:lstStyle/>
          <a:p>
            <a:r>
              <a:rPr lang="en-US" sz="1600" b="1">
                <a:solidFill>
                  <a:srgbClr val="000000"/>
                </a:solidFill>
              </a:rPr>
              <a:t>RcvBuf</a:t>
            </a:r>
            <a:endParaRPr lang="en-US" sz="1600" b="1"/>
          </a:p>
        </p:txBody>
      </p:sp>
      <p:sp>
        <p:nvSpPr>
          <p:cNvPr id="967712" name="Rectangle 32"/>
          <p:cNvSpPr>
            <a:spLocks noChangeArrowheads="1"/>
          </p:cNvSpPr>
          <p:nvPr/>
        </p:nvSpPr>
        <p:spPr bwMode="auto">
          <a:xfrm>
            <a:off x="4537075" y="4652963"/>
            <a:ext cx="1458913" cy="1671637"/>
          </a:xfrm>
          <a:prstGeom prst="rect">
            <a:avLst/>
          </a:prstGeom>
          <a:solidFill>
            <a:srgbClr val="FFFFFF"/>
          </a:solidFill>
          <a:ln w="9525">
            <a:noFill/>
            <a:miter lim="800000"/>
            <a:headEnd/>
            <a:tailEnd/>
          </a:ln>
        </p:spPr>
        <p:txBody>
          <a:bodyPr/>
          <a:lstStyle/>
          <a:p>
            <a:endParaRPr lang="en-US" sz="1600"/>
          </a:p>
        </p:txBody>
      </p:sp>
      <p:sp>
        <p:nvSpPr>
          <p:cNvPr id="967713" name="Rectangle 33"/>
          <p:cNvSpPr>
            <a:spLocks noChangeArrowheads="1"/>
          </p:cNvSpPr>
          <p:nvPr/>
        </p:nvSpPr>
        <p:spPr bwMode="auto">
          <a:xfrm>
            <a:off x="4537075" y="4652963"/>
            <a:ext cx="1458913" cy="1671637"/>
          </a:xfrm>
          <a:prstGeom prst="rect">
            <a:avLst/>
          </a:prstGeom>
          <a:noFill/>
          <a:ln w="1588">
            <a:solidFill>
              <a:srgbClr val="000000"/>
            </a:solidFill>
            <a:miter lim="800000"/>
            <a:headEnd/>
            <a:tailEnd/>
          </a:ln>
        </p:spPr>
        <p:txBody>
          <a:bodyPr/>
          <a:lstStyle/>
          <a:p>
            <a:endParaRPr lang="en-US" sz="1600"/>
          </a:p>
        </p:txBody>
      </p:sp>
      <p:sp>
        <p:nvSpPr>
          <p:cNvPr id="967714" name="Freeform 34"/>
          <p:cNvSpPr>
            <a:spLocks/>
          </p:cNvSpPr>
          <p:nvPr/>
        </p:nvSpPr>
        <p:spPr bwMode="auto">
          <a:xfrm>
            <a:off x="4784725" y="5589588"/>
            <a:ext cx="960438" cy="422275"/>
          </a:xfrm>
          <a:custGeom>
            <a:avLst/>
            <a:gdLst/>
            <a:ahLst/>
            <a:cxnLst>
              <a:cxn ang="0">
                <a:pos x="0" y="0"/>
              </a:cxn>
              <a:cxn ang="0">
                <a:pos x="0" y="226"/>
              </a:cxn>
              <a:cxn ang="0">
                <a:pos x="888" y="226"/>
              </a:cxn>
              <a:cxn ang="0">
                <a:pos x="888" y="0"/>
              </a:cxn>
              <a:cxn ang="0">
                <a:pos x="0" y="0"/>
              </a:cxn>
              <a:cxn ang="0">
                <a:pos x="0" y="0"/>
              </a:cxn>
            </a:cxnLst>
            <a:rect l="0" t="0" r="r" b="b"/>
            <a:pathLst>
              <a:path w="888" h="226">
                <a:moveTo>
                  <a:pt x="0" y="0"/>
                </a:moveTo>
                <a:lnTo>
                  <a:pt x="0" y="226"/>
                </a:lnTo>
                <a:lnTo>
                  <a:pt x="888" y="226"/>
                </a:lnTo>
                <a:lnTo>
                  <a:pt x="888" y="0"/>
                </a:lnTo>
                <a:lnTo>
                  <a:pt x="0" y="0"/>
                </a:lnTo>
                <a:lnTo>
                  <a:pt x="0" y="0"/>
                </a:lnTo>
                <a:close/>
              </a:path>
            </a:pathLst>
          </a:custGeom>
          <a:solidFill>
            <a:srgbClr val="FFFFFF"/>
          </a:solidFill>
          <a:ln w="9525">
            <a:noFill/>
            <a:round/>
            <a:headEnd/>
            <a:tailEnd/>
          </a:ln>
        </p:spPr>
        <p:txBody>
          <a:bodyPr/>
          <a:lstStyle/>
          <a:p>
            <a:endParaRPr lang="en-US" sz="1600"/>
          </a:p>
        </p:txBody>
      </p:sp>
      <p:sp>
        <p:nvSpPr>
          <p:cNvPr id="967715" name="Freeform 35"/>
          <p:cNvSpPr>
            <a:spLocks/>
          </p:cNvSpPr>
          <p:nvPr/>
        </p:nvSpPr>
        <p:spPr bwMode="auto">
          <a:xfrm>
            <a:off x="4784725" y="5589588"/>
            <a:ext cx="960438" cy="422275"/>
          </a:xfrm>
          <a:custGeom>
            <a:avLst/>
            <a:gdLst/>
            <a:ahLst/>
            <a:cxnLst>
              <a:cxn ang="0">
                <a:pos x="0" y="0"/>
              </a:cxn>
              <a:cxn ang="0">
                <a:pos x="0" y="226"/>
              </a:cxn>
              <a:cxn ang="0">
                <a:pos x="888" y="226"/>
              </a:cxn>
              <a:cxn ang="0">
                <a:pos x="888" y="0"/>
              </a:cxn>
              <a:cxn ang="0">
                <a:pos x="0" y="0"/>
              </a:cxn>
              <a:cxn ang="0">
                <a:pos x="0" y="0"/>
              </a:cxn>
            </a:cxnLst>
            <a:rect l="0" t="0" r="r" b="b"/>
            <a:pathLst>
              <a:path w="888" h="226">
                <a:moveTo>
                  <a:pt x="0" y="0"/>
                </a:moveTo>
                <a:lnTo>
                  <a:pt x="0" y="226"/>
                </a:lnTo>
                <a:lnTo>
                  <a:pt x="888" y="226"/>
                </a:lnTo>
                <a:lnTo>
                  <a:pt x="888" y="0"/>
                </a:lnTo>
                <a:lnTo>
                  <a:pt x="0" y="0"/>
                </a:lnTo>
                <a:lnTo>
                  <a:pt x="0" y="0"/>
                </a:lnTo>
                <a:close/>
              </a:path>
            </a:pathLst>
          </a:custGeom>
          <a:noFill/>
          <a:ln w="1588">
            <a:solidFill>
              <a:srgbClr val="000000"/>
            </a:solidFill>
            <a:prstDash val="solid"/>
            <a:round/>
            <a:headEnd/>
            <a:tailEnd/>
          </a:ln>
        </p:spPr>
        <p:txBody>
          <a:bodyPr/>
          <a:lstStyle/>
          <a:p>
            <a:endParaRPr lang="en-US" sz="1600"/>
          </a:p>
        </p:txBody>
      </p:sp>
      <p:sp>
        <p:nvSpPr>
          <p:cNvPr id="967716" name="Rectangle 36"/>
          <p:cNvSpPr>
            <a:spLocks noChangeArrowheads="1"/>
          </p:cNvSpPr>
          <p:nvPr/>
        </p:nvSpPr>
        <p:spPr bwMode="auto">
          <a:xfrm>
            <a:off x="5183188" y="5656263"/>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98</a:t>
            </a:r>
            <a:endParaRPr lang="en-US" sz="1600" b="1"/>
          </a:p>
        </p:txBody>
      </p:sp>
      <p:sp>
        <p:nvSpPr>
          <p:cNvPr id="967717" name="Rectangle 37"/>
          <p:cNvSpPr>
            <a:spLocks noChangeArrowheads="1"/>
          </p:cNvSpPr>
          <p:nvPr/>
        </p:nvSpPr>
        <p:spPr bwMode="auto">
          <a:xfrm>
            <a:off x="4948238" y="4808538"/>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2</a:t>
            </a:r>
            <a:endParaRPr lang="en-US" sz="1600" b="1"/>
          </a:p>
        </p:txBody>
      </p:sp>
      <p:sp>
        <p:nvSpPr>
          <p:cNvPr id="967718" name="Rectangle 38"/>
          <p:cNvSpPr>
            <a:spLocks noChangeArrowheads="1"/>
          </p:cNvSpPr>
          <p:nvPr/>
        </p:nvSpPr>
        <p:spPr bwMode="auto">
          <a:xfrm>
            <a:off x="4772025" y="5321300"/>
            <a:ext cx="660437" cy="246221"/>
          </a:xfrm>
          <a:prstGeom prst="rect">
            <a:avLst/>
          </a:prstGeom>
          <a:noFill/>
          <a:ln w="9525">
            <a:noFill/>
            <a:miter lim="800000"/>
            <a:headEnd/>
            <a:tailEnd/>
          </a:ln>
        </p:spPr>
        <p:txBody>
          <a:bodyPr wrap="none" lIns="0" tIns="0" rIns="0" bIns="0">
            <a:spAutoFit/>
          </a:bodyPr>
          <a:lstStyle/>
          <a:p>
            <a:r>
              <a:rPr lang="en-US" sz="1600" b="1">
                <a:solidFill>
                  <a:srgbClr val="000000"/>
                </a:solidFill>
              </a:rPr>
              <a:t>RcvBuf</a:t>
            </a:r>
            <a:endParaRPr lang="en-US" sz="1600" b="1"/>
          </a:p>
        </p:txBody>
      </p:sp>
      <p:sp>
        <p:nvSpPr>
          <p:cNvPr id="967719" name="Rectangle 39"/>
          <p:cNvSpPr>
            <a:spLocks noChangeArrowheads="1"/>
          </p:cNvSpPr>
          <p:nvPr/>
        </p:nvSpPr>
        <p:spPr bwMode="auto">
          <a:xfrm>
            <a:off x="6238875" y="4652963"/>
            <a:ext cx="1457325" cy="1671637"/>
          </a:xfrm>
          <a:prstGeom prst="rect">
            <a:avLst/>
          </a:prstGeom>
          <a:solidFill>
            <a:srgbClr val="FFFFFF"/>
          </a:solidFill>
          <a:ln w="9525">
            <a:noFill/>
            <a:miter lim="800000"/>
            <a:headEnd/>
            <a:tailEnd/>
          </a:ln>
        </p:spPr>
        <p:txBody>
          <a:bodyPr/>
          <a:lstStyle/>
          <a:p>
            <a:endParaRPr lang="en-US" sz="1600"/>
          </a:p>
        </p:txBody>
      </p:sp>
      <p:sp>
        <p:nvSpPr>
          <p:cNvPr id="967720" name="Rectangle 40"/>
          <p:cNvSpPr>
            <a:spLocks noChangeArrowheads="1"/>
          </p:cNvSpPr>
          <p:nvPr/>
        </p:nvSpPr>
        <p:spPr bwMode="auto">
          <a:xfrm>
            <a:off x="6238875" y="4652963"/>
            <a:ext cx="1457325" cy="1671637"/>
          </a:xfrm>
          <a:prstGeom prst="rect">
            <a:avLst/>
          </a:prstGeom>
          <a:noFill/>
          <a:ln w="1588">
            <a:solidFill>
              <a:srgbClr val="000000"/>
            </a:solidFill>
            <a:miter lim="800000"/>
            <a:headEnd/>
            <a:tailEnd/>
          </a:ln>
        </p:spPr>
        <p:txBody>
          <a:bodyPr/>
          <a:lstStyle/>
          <a:p>
            <a:endParaRPr lang="en-US" sz="1600"/>
          </a:p>
        </p:txBody>
      </p:sp>
      <p:sp>
        <p:nvSpPr>
          <p:cNvPr id="967721" name="Freeform 41"/>
          <p:cNvSpPr>
            <a:spLocks/>
          </p:cNvSpPr>
          <p:nvPr/>
        </p:nvSpPr>
        <p:spPr bwMode="auto">
          <a:xfrm>
            <a:off x="6480175" y="5589588"/>
            <a:ext cx="960438" cy="422275"/>
          </a:xfrm>
          <a:custGeom>
            <a:avLst/>
            <a:gdLst/>
            <a:ahLst/>
            <a:cxnLst>
              <a:cxn ang="0">
                <a:pos x="0" y="0"/>
              </a:cxn>
              <a:cxn ang="0">
                <a:pos x="0" y="226"/>
              </a:cxn>
              <a:cxn ang="0">
                <a:pos x="888" y="226"/>
              </a:cxn>
              <a:cxn ang="0">
                <a:pos x="888" y="0"/>
              </a:cxn>
              <a:cxn ang="0">
                <a:pos x="0" y="0"/>
              </a:cxn>
              <a:cxn ang="0">
                <a:pos x="0" y="0"/>
              </a:cxn>
            </a:cxnLst>
            <a:rect l="0" t="0" r="r" b="b"/>
            <a:pathLst>
              <a:path w="888" h="226">
                <a:moveTo>
                  <a:pt x="0" y="0"/>
                </a:moveTo>
                <a:lnTo>
                  <a:pt x="0" y="226"/>
                </a:lnTo>
                <a:lnTo>
                  <a:pt x="888" y="226"/>
                </a:lnTo>
                <a:lnTo>
                  <a:pt x="888" y="0"/>
                </a:lnTo>
                <a:lnTo>
                  <a:pt x="0" y="0"/>
                </a:lnTo>
                <a:lnTo>
                  <a:pt x="0" y="0"/>
                </a:lnTo>
                <a:close/>
              </a:path>
            </a:pathLst>
          </a:custGeom>
          <a:solidFill>
            <a:srgbClr val="FFFFFF"/>
          </a:solidFill>
          <a:ln w="9525">
            <a:noFill/>
            <a:round/>
            <a:headEnd/>
            <a:tailEnd/>
          </a:ln>
        </p:spPr>
        <p:txBody>
          <a:bodyPr/>
          <a:lstStyle/>
          <a:p>
            <a:endParaRPr lang="en-US" sz="1600"/>
          </a:p>
        </p:txBody>
      </p:sp>
      <p:sp>
        <p:nvSpPr>
          <p:cNvPr id="967722" name="Freeform 42"/>
          <p:cNvSpPr>
            <a:spLocks/>
          </p:cNvSpPr>
          <p:nvPr/>
        </p:nvSpPr>
        <p:spPr bwMode="auto">
          <a:xfrm>
            <a:off x="6480175" y="5589588"/>
            <a:ext cx="960438" cy="422275"/>
          </a:xfrm>
          <a:custGeom>
            <a:avLst/>
            <a:gdLst/>
            <a:ahLst/>
            <a:cxnLst>
              <a:cxn ang="0">
                <a:pos x="0" y="0"/>
              </a:cxn>
              <a:cxn ang="0">
                <a:pos x="0" y="226"/>
              </a:cxn>
              <a:cxn ang="0">
                <a:pos x="888" y="226"/>
              </a:cxn>
              <a:cxn ang="0">
                <a:pos x="888" y="0"/>
              </a:cxn>
              <a:cxn ang="0">
                <a:pos x="0" y="0"/>
              </a:cxn>
              <a:cxn ang="0">
                <a:pos x="0" y="0"/>
              </a:cxn>
            </a:cxnLst>
            <a:rect l="0" t="0" r="r" b="b"/>
            <a:pathLst>
              <a:path w="888" h="226">
                <a:moveTo>
                  <a:pt x="0" y="0"/>
                </a:moveTo>
                <a:lnTo>
                  <a:pt x="0" y="226"/>
                </a:lnTo>
                <a:lnTo>
                  <a:pt x="888" y="226"/>
                </a:lnTo>
                <a:lnTo>
                  <a:pt x="888" y="0"/>
                </a:lnTo>
                <a:lnTo>
                  <a:pt x="0" y="0"/>
                </a:lnTo>
                <a:lnTo>
                  <a:pt x="0" y="0"/>
                </a:lnTo>
                <a:close/>
              </a:path>
            </a:pathLst>
          </a:custGeom>
          <a:noFill/>
          <a:ln w="1588">
            <a:solidFill>
              <a:srgbClr val="000000"/>
            </a:solidFill>
            <a:prstDash val="solid"/>
            <a:round/>
            <a:headEnd/>
            <a:tailEnd/>
          </a:ln>
        </p:spPr>
        <p:txBody>
          <a:bodyPr/>
          <a:lstStyle/>
          <a:p>
            <a:endParaRPr lang="en-US" sz="1600"/>
          </a:p>
        </p:txBody>
      </p:sp>
      <p:sp>
        <p:nvSpPr>
          <p:cNvPr id="967723" name="Rectangle 43"/>
          <p:cNvSpPr>
            <a:spLocks noChangeArrowheads="1"/>
          </p:cNvSpPr>
          <p:nvPr/>
        </p:nvSpPr>
        <p:spPr bwMode="auto">
          <a:xfrm>
            <a:off x="6883400" y="5656263"/>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98</a:t>
            </a:r>
            <a:endParaRPr lang="en-US" sz="1600" b="1"/>
          </a:p>
        </p:txBody>
      </p:sp>
      <p:sp>
        <p:nvSpPr>
          <p:cNvPr id="967724" name="Rectangle 44"/>
          <p:cNvSpPr>
            <a:spLocks noChangeArrowheads="1"/>
          </p:cNvSpPr>
          <p:nvPr/>
        </p:nvSpPr>
        <p:spPr bwMode="auto">
          <a:xfrm>
            <a:off x="6645275" y="4808538"/>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3</a:t>
            </a:r>
            <a:endParaRPr lang="en-US" sz="1600" b="1"/>
          </a:p>
        </p:txBody>
      </p:sp>
      <p:sp>
        <p:nvSpPr>
          <p:cNvPr id="967725" name="Rectangle 45"/>
          <p:cNvSpPr>
            <a:spLocks noChangeArrowheads="1"/>
          </p:cNvSpPr>
          <p:nvPr/>
        </p:nvSpPr>
        <p:spPr bwMode="auto">
          <a:xfrm>
            <a:off x="6472238" y="5321300"/>
            <a:ext cx="660437" cy="246221"/>
          </a:xfrm>
          <a:prstGeom prst="rect">
            <a:avLst/>
          </a:prstGeom>
          <a:noFill/>
          <a:ln w="9525">
            <a:noFill/>
            <a:miter lim="800000"/>
            <a:headEnd/>
            <a:tailEnd/>
          </a:ln>
        </p:spPr>
        <p:txBody>
          <a:bodyPr wrap="none" lIns="0" tIns="0" rIns="0" bIns="0">
            <a:spAutoFit/>
          </a:bodyPr>
          <a:lstStyle/>
          <a:p>
            <a:r>
              <a:rPr lang="en-US" sz="1600" b="1">
                <a:solidFill>
                  <a:srgbClr val="000000"/>
                </a:solidFill>
              </a:rPr>
              <a:t>RcvBuf</a:t>
            </a:r>
            <a:endParaRPr lang="en-US" sz="1600" b="1"/>
          </a:p>
        </p:txBody>
      </p:sp>
      <p:sp>
        <p:nvSpPr>
          <p:cNvPr id="967726" name="Line 46"/>
          <p:cNvSpPr>
            <a:spLocks noChangeShapeType="1"/>
          </p:cNvSpPr>
          <p:nvPr/>
        </p:nvSpPr>
        <p:spPr bwMode="auto">
          <a:xfrm flipH="1">
            <a:off x="2452688" y="3302000"/>
            <a:ext cx="1782762" cy="2160588"/>
          </a:xfrm>
          <a:prstGeom prst="line">
            <a:avLst/>
          </a:prstGeom>
          <a:noFill/>
          <a:ln w="1588">
            <a:solidFill>
              <a:srgbClr val="000000"/>
            </a:solidFill>
            <a:round/>
            <a:headEnd/>
            <a:tailEnd/>
          </a:ln>
        </p:spPr>
        <p:txBody>
          <a:bodyPr/>
          <a:lstStyle/>
          <a:p>
            <a:endParaRPr lang="en-US" sz="1600"/>
          </a:p>
        </p:txBody>
      </p:sp>
      <p:sp>
        <p:nvSpPr>
          <p:cNvPr id="967727" name="Freeform 47"/>
          <p:cNvSpPr>
            <a:spLocks/>
          </p:cNvSpPr>
          <p:nvPr/>
        </p:nvSpPr>
        <p:spPr bwMode="auto">
          <a:xfrm>
            <a:off x="2344738" y="5381625"/>
            <a:ext cx="146050" cy="207963"/>
          </a:xfrm>
          <a:custGeom>
            <a:avLst/>
            <a:gdLst/>
            <a:ahLst/>
            <a:cxnLst>
              <a:cxn ang="0">
                <a:pos x="133" y="72"/>
              </a:cxn>
              <a:cxn ang="0">
                <a:pos x="0" y="112"/>
              </a:cxn>
              <a:cxn ang="0">
                <a:pos x="82" y="0"/>
              </a:cxn>
              <a:cxn ang="0">
                <a:pos x="133" y="72"/>
              </a:cxn>
            </a:cxnLst>
            <a:rect l="0" t="0" r="r" b="b"/>
            <a:pathLst>
              <a:path w="133" h="112">
                <a:moveTo>
                  <a:pt x="133" y="72"/>
                </a:moveTo>
                <a:lnTo>
                  <a:pt x="0" y="112"/>
                </a:lnTo>
                <a:lnTo>
                  <a:pt x="82" y="0"/>
                </a:lnTo>
                <a:lnTo>
                  <a:pt x="133" y="72"/>
                </a:lnTo>
                <a:close/>
              </a:path>
            </a:pathLst>
          </a:custGeom>
          <a:solidFill>
            <a:srgbClr val="000000"/>
          </a:solidFill>
          <a:ln w="9525">
            <a:noFill/>
            <a:round/>
            <a:headEnd/>
            <a:tailEnd/>
          </a:ln>
        </p:spPr>
        <p:txBody>
          <a:bodyPr/>
          <a:lstStyle/>
          <a:p>
            <a:endParaRPr lang="en-US" sz="1600"/>
          </a:p>
        </p:txBody>
      </p:sp>
      <p:sp>
        <p:nvSpPr>
          <p:cNvPr id="967728" name="Line 48"/>
          <p:cNvSpPr>
            <a:spLocks noChangeShapeType="1"/>
          </p:cNvSpPr>
          <p:nvPr/>
        </p:nvSpPr>
        <p:spPr bwMode="auto">
          <a:xfrm flipH="1">
            <a:off x="4083050" y="3302000"/>
            <a:ext cx="273050" cy="2071688"/>
          </a:xfrm>
          <a:prstGeom prst="line">
            <a:avLst/>
          </a:prstGeom>
          <a:noFill/>
          <a:ln w="1588">
            <a:solidFill>
              <a:srgbClr val="000000"/>
            </a:solidFill>
            <a:round/>
            <a:headEnd/>
            <a:tailEnd/>
          </a:ln>
        </p:spPr>
        <p:txBody>
          <a:bodyPr/>
          <a:lstStyle/>
          <a:p>
            <a:endParaRPr lang="en-US" sz="1600"/>
          </a:p>
        </p:txBody>
      </p:sp>
      <p:sp>
        <p:nvSpPr>
          <p:cNvPr id="967729" name="Freeform 49"/>
          <p:cNvSpPr>
            <a:spLocks/>
          </p:cNvSpPr>
          <p:nvPr/>
        </p:nvSpPr>
        <p:spPr bwMode="auto">
          <a:xfrm>
            <a:off x="4040188" y="5337175"/>
            <a:ext cx="90487" cy="252413"/>
          </a:xfrm>
          <a:custGeom>
            <a:avLst/>
            <a:gdLst/>
            <a:ahLst/>
            <a:cxnLst>
              <a:cxn ang="0">
                <a:pos x="87" y="20"/>
              </a:cxn>
              <a:cxn ang="0">
                <a:pos x="14" y="139"/>
              </a:cxn>
              <a:cxn ang="0">
                <a:pos x="0" y="0"/>
              </a:cxn>
              <a:cxn ang="0">
                <a:pos x="87" y="20"/>
              </a:cxn>
            </a:cxnLst>
            <a:rect l="0" t="0" r="r" b="b"/>
            <a:pathLst>
              <a:path w="87" h="139">
                <a:moveTo>
                  <a:pt x="87" y="20"/>
                </a:moveTo>
                <a:lnTo>
                  <a:pt x="14" y="139"/>
                </a:lnTo>
                <a:lnTo>
                  <a:pt x="0" y="0"/>
                </a:lnTo>
                <a:lnTo>
                  <a:pt x="87" y="20"/>
                </a:lnTo>
                <a:close/>
              </a:path>
            </a:pathLst>
          </a:custGeom>
          <a:solidFill>
            <a:srgbClr val="000000"/>
          </a:solidFill>
          <a:ln w="9525">
            <a:noFill/>
            <a:round/>
            <a:headEnd/>
            <a:tailEnd/>
          </a:ln>
        </p:spPr>
        <p:txBody>
          <a:bodyPr/>
          <a:lstStyle/>
          <a:p>
            <a:endParaRPr lang="en-US" sz="1600"/>
          </a:p>
        </p:txBody>
      </p:sp>
      <p:sp>
        <p:nvSpPr>
          <p:cNvPr id="967730" name="Line 50"/>
          <p:cNvSpPr>
            <a:spLocks noChangeShapeType="1"/>
          </p:cNvSpPr>
          <p:nvPr/>
        </p:nvSpPr>
        <p:spPr bwMode="auto">
          <a:xfrm>
            <a:off x="4476750" y="3302000"/>
            <a:ext cx="280988" cy="2071688"/>
          </a:xfrm>
          <a:prstGeom prst="line">
            <a:avLst/>
          </a:prstGeom>
          <a:noFill/>
          <a:ln w="1588">
            <a:solidFill>
              <a:srgbClr val="000000"/>
            </a:solidFill>
            <a:round/>
            <a:headEnd/>
            <a:tailEnd/>
          </a:ln>
        </p:spPr>
        <p:txBody>
          <a:bodyPr/>
          <a:lstStyle/>
          <a:p>
            <a:endParaRPr lang="en-US" sz="1600"/>
          </a:p>
        </p:txBody>
      </p:sp>
      <p:sp>
        <p:nvSpPr>
          <p:cNvPr id="967731" name="Freeform 51"/>
          <p:cNvSpPr>
            <a:spLocks/>
          </p:cNvSpPr>
          <p:nvPr/>
        </p:nvSpPr>
        <p:spPr bwMode="auto">
          <a:xfrm>
            <a:off x="4710113" y="5337175"/>
            <a:ext cx="92075" cy="252413"/>
          </a:xfrm>
          <a:custGeom>
            <a:avLst/>
            <a:gdLst/>
            <a:ahLst/>
            <a:cxnLst>
              <a:cxn ang="0">
                <a:pos x="85" y="0"/>
              </a:cxn>
              <a:cxn ang="0">
                <a:pos x="72" y="139"/>
              </a:cxn>
              <a:cxn ang="0">
                <a:pos x="0" y="20"/>
              </a:cxn>
              <a:cxn ang="0">
                <a:pos x="85" y="0"/>
              </a:cxn>
            </a:cxnLst>
            <a:rect l="0" t="0" r="r" b="b"/>
            <a:pathLst>
              <a:path w="85" h="139">
                <a:moveTo>
                  <a:pt x="85" y="0"/>
                </a:moveTo>
                <a:lnTo>
                  <a:pt x="72" y="139"/>
                </a:lnTo>
                <a:lnTo>
                  <a:pt x="0" y="20"/>
                </a:lnTo>
                <a:lnTo>
                  <a:pt x="85" y="0"/>
                </a:lnTo>
                <a:close/>
              </a:path>
            </a:pathLst>
          </a:custGeom>
          <a:solidFill>
            <a:srgbClr val="000000"/>
          </a:solidFill>
          <a:ln w="9525">
            <a:noFill/>
            <a:round/>
            <a:headEnd/>
            <a:tailEnd/>
          </a:ln>
        </p:spPr>
        <p:txBody>
          <a:bodyPr/>
          <a:lstStyle/>
          <a:p>
            <a:endParaRPr lang="en-US" sz="1600"/>
          </a:p>
        </p:txBody>
      </p:sp>
      <p:sp>
        <p:nvSpPr>
          <p:cNvPr id="967732" name="Line 52"/>
          <p:cNvSpPr>
            <a:spLocks noChangeShapeType="1"/>
          </p:cNvSpPr>
          <p:nvPr/>
        </p:nvSpPr>
        <p:spPr bwMode="auto">
          <a:xfrm>
            <a:off x="4598988" y="3302000"/>
            <a:ext cx="1778000" cy="2176463"/>
          </a:xfrm>
          <a:prstGeom prst="line">
            <a:avLst/>
          </a:prstGeom>
          <a:noFill/>
          <a:ln w="1588">
            <a:solidFill>
              <a:srgbClr val="000000"/>
            </a:solidFill>
            <a:round/>
            <a:headEnd/>
            <a:tailEnd/>
          </a:ln>
        </p:spPr>
        <p:txBody>
          <a:bodyPr/>
          <a:lstStyle/>
          <a:p>
            <a:endParaRPr lang="en-US" sz="1600"/>
          </a:p>
        </p:txBody>
      </p:sp>
      <p:sp>
        <p:nvSpPr>
          <p:cNvPr id="967733" name="Freeform 53"/>
          <p:cNvSpPr>
            <a:spLocks/>
          </p:cNvSpPr>
          <p:nvPr/>
        </p:nvSpPr>
        <p:spPr bwMode="auto">
          <a:xfrm>
            <a:off x="6337300" y="5395913"/>
            <a:ext cx="142875" cy="207962"/>
          </a:xfrm>
          <a:custGeom>
            <a:avLst/>
            <a:gdLst/>
            <a:ahLst/>
            <a:cxnLst>
              <a:cxn ang="0">
                <a:pos x="53" y="0"/>
              </a:cxn>
              <a:cxn ang="0">
                <a:pos x="134" y="114"/>
              </a:cxn>
              <a:cxn ang="0">
                <a:pos x="0" y="73"/>
              </a:cxn>
              <a:cxn ang="0">
                <a:pos x="53" y="0"/>
              </a:cxn>
            </a:cxnLst>
            <a:rect l="0" t="0" r="r" b="b"/>
            <a:pathLst>
              <a:path w="134" h="114">
                <a:moveTo>
                  <a:pt x="53" y="0"/>
                </a:moveTo>
                <a:lnTo>
                  <a:pt x="134" y="114"/>
                </a:lnTo>
                <a:lnTo>
                  <a:pt x="0" y="73"/>
                </a:lnTo>
                <a:lnTo>
                  <a:pt x="53" y="0"/>
                </a:lnTo>
                <a:close/>
              </a:path>
            </a:pathLst>
          </a:custGeom>
          <a:solidFill>
            <a:srgbClr val="000000"/>
          </a:solidFill>
          <a:ln w="9525">
            <a:noFill/>
            <a:round/>
            <a:headEnd/>
            <a:tailEnd/>
          </a:ln>
        </p:spPr>
        <p:txBody>
          <a:bodyPr/>
          <a:lstStyle/>
          <a:p>
            <a:endParaRPr lang="en-US" sz="1600"/>
          </a:p>
        </p:txBody>
      </p:sp>
      <p:sp>
        <p:nvSpPr>
          <p:cNvPr id="49" name="Slide Number Placeholder 48"/>
          <p:cNvSpPr>
            <a:spLocks noGrp="1"/>
          </p:cNvSpPr>
          <p:nvPr>
            <p:ph type="sldNum" sz="quarter" idx="12"/>
          </p:nvPr>
        </p:nvSpPr>
        <p:spPr/>
        <p:txBody>
          <a:bodyPr/>
          <a:lstStyle/>
          <a:p>
            <a:pPr lvl="1">
              <a:defRPr/>
            </a:pPr>
            <a:fld id="{F56776D2-DF16-484B-BE4A-8EC11F6ECF32}" type="slidenum">
              <a:rPr lang="en-US" smtClean="0"/>
              <a:pPr lvl="1">
                <a:defRPr/>
              </a:pPr>
              <a:t>77</a:t>
            </a:fld>
            <a:endParaRPr lang="en-US" dirty="0"/>
          </a:p>
        </p:txBody>
      </p:sp>
      <p:sp>
        <p:nvSpPr>
          <p:cNvPr id="50" name="Footer Placeholder 49"/>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794" name="Rectangle 2"/>
          <p:cNvSpPr>
            <a:spLocks noGrp="1" noChangeArrowheads="1"/>
          </p:cNvSpPr>
          <p:nvPr>
            <p:ph type="title"/>
          </p:nvPr>
        </p:nvSpPr>
        <p:spPr/>
        <p:txBody>
          <a:bodyPr/>
          <a:lstStyle/>
          <a:p>
            <a:pPr defTabSz="914400"/>
            <a:r>
              <a:rPr lang="en-US"/>
              <a:t>Scatter Example</a:t>
            </a:r>
          </a:p>
        </p:txBody>
      </p:sp>
      <p:sp>
        <p:nvSpPr>
          <p:cNvPr id="1057840" name="Rectangle 48"/>
          <p:cNvSpPr>
            <a:spLocks noChangeArrowheads="1"/>
          </p:cNvSpPr>
          <p:nvPr/>
        </p:nvSpPr>
        <p:spPr bwMode="auto">
          <a:xfrm>
            <a:off x="3711575" y="1695450"/>
            <a:ext cx="1562100" cy="2197100"/>
          </a:xfrm>
          <a:prstGeom prst="rect">
            <a:avLst/>
          </a:prstGeom>
          <a:solidFill>
            <a:srgbClr val="FFFFFF"/>
          </a:solidFill>
          <a:ln w="9525">
            <a:noFill/>
            <a:miter lim="800000"/>
            <a:headEnd/>
            <a:tailEnd/>
          </a:ln>
        </p:spPr>
        <p:txBody>
          <a:bodyPr/>
          <a:lstStyle/>
          <a:p>
            <a:endParaRPr lang="en-US" sz="1600"/>
          </a:p>
        </p:txBody>
      </p:sp>
      <p:sp>
        <p:nvSpPr>
          <p:cNvPr id="1057841" name="Rectangle 49"/>
          <p:cNvSpPr>
            <a:spLocks noChangeArrowheads="1"/>
          </p:cNvSpPr>
          <p:nvPr/>
        </p:nvSpPr>
        <p:spPr bwMode="auto">
          <a:xfrm>
            <a:off x="3711575" y="1695450"/>
            <a:ext cx="1562100" cy="2197100"/>
          </a:xfrm>
          <a:prstGeom prst="rect">
            <a:avLst/>
          </a:prstGeom>
          <a:noFill/>
          <a:ln w="1588">
            <a:solidFill>
              <a:srgbClr val="000000"/>
            </a:solidFill>
            <a:miter lim="800000"/>
            <a:headEnd/>
            <a:tailEnd/>
          </a:ln>
        </p:spPr>
        <p:txBody>
          <a:bodyPr/>
          <a:lstStyle/>
          <a:p>
            <a:endParaRPr lang="en-US" sz="1600"/>
          </a:p>
        </p:txBody>
      </p:sp>
      <p:sp>
        <p:nvSpPr>
          <p:cNvPr id="1057842" name="Freeform 50"/>
          <p:cNvSpPr>
            <a:spLocks/>
          </p:cNvSpPr>
          <p:nvPr/>
        </p:nvSpPr>
        <p:spPr bwMode="auto">
          <a:xfrm>
            <a:off x="3971925" y="3300413"/>
            <a:ext cx="1027113" cy="344487"/>
          </a:xfrm>
          <a:custGeom>
            <a:avLst/>
            <a:gdLst/>
            <a:ahLst/>
            <a:cxnLst>
              <a:cxn ang="0">
                <a:pos x="0" y="0"/>
              </a:cxn>
              <a:cxn ang="0">
                <a:pos x="0" y="226"/>
              </a:cxn>
              <a:cxn ang="0">
                <a:pos x="888" y="226"/>
              </a:cxn>
              <a:cxn ang="0">
                <a:pos x="888" y="0"/>
              </a:cxn>
              <a:cxn ang="0">
                <a:pos x="0" y="0"/>
              </a:cxn>
              <a:cxn ang="0">
                <a:pos x="0" y="0"/>
              </a:cxn>
            </a:cxnLst>
            <a:rect l="0" t="0" r="r" b="b"/>
            <a:pathLst>
              <a:path w="888" h="226">
                <a:moveTo>
                  <a:pt x="0" y="0"/>
                </a:moveTo>
                <a:lnTo>
                  <a:pt x="0" y="226"/>
                </a:lnTo>
                <a:lnTo>
                  <a:pt x="888" y="226"/>
                </a:lnTo>
                <a:lnTo>
                  <a:pt x="888" y="0"/>
                </a:lnTo>
                <a:lnTo>
                  <a:pt x="0" y="0"/>
                </a:lnTo>
                <a:lnTo>
                  <a:pt x="0" y="0"/>
                </a:lnTo>
                <a:close/>
              </a:path>
            </a:pathLst>
          </a:custGeom>
          <a:solidFill>
            <a:srgbClr val="FFFFFF"/>
          </a:solidFill>
          <a:ln w="9525">
            <a:noFill/>
            <a:round/>
            <a:headEnd/>
            <a:tailEnd/>
          </a:ln>
        </p:spPr>
        <p:txBody>
          <a:bodyPr/>
          <a:lstStyle/>
          <a:p>
            <a:endParaRPr lang="en-US" sz="1600"/>
          </a:p>
        </p:txBody>
      </p:sp>
      <p:sp>
        <p:nvSpPr>
          <p:cNvPr id="1057843" name="Freeform 51"/>
          <p:cNvSpPr>
            <a:spLocks/>
          </p:cNvSpPr>
          <p:nvPr/>
        </p:nvSpPr>
        <p:spPr bwMode="auto">
          <a:xfrm>
            <a:off x="3971925" y="3300413"/>
            <a:ext cx="1027113" cy="344487"/>
          </a:xfrm>
          <a:custGeom>
            <a:avLst/>
            <a:gdLst/>
            <a:ahLst/>
            <a:cxnLst>
              <a:cxn ang="0">
                <a:pos x="0" y="0"/>
              </a:cxn>
              <a:cxn ang="0">
                <a:pos x="0" y="226"/>
              </a:cxn>
              <a:cxn ang="0">
                <a:pos x="888" y="226"/>
              </a:cxn>
              <a:cxn ang="0">
                <a:pos x="888" y="0"/>
              </a:cxn>
              <a:cxn ang="0">
                <a:pos x="0" y="0"/>
              </a:cxn>
              <a:cxn ang="0">
                <a:pos x="0" y="0"/>
              </a:cxn>
            </a:cxnLst>
            <a:rect l="0" t="0" r="r" b="b"/>
            <a:pathLst>
              <a:path w="888" h="226">
                <a:moveTo>
                  <a:pt x="0" y="0"/>
                </a:moveTo>
                <a:lnTo>
                  <a:pt x="0" y="226"/>
                </a:lnTo>
                <a:lnTo>
                  <a:pt x="888" y="226"/>
                </a:lnTo>
                <a:lnTo>
                  <a:pt x="888" y="0"/>
                </a:lnTo>
                <a:lnTo>
                  <a:pt x="0" y="0"/>
                </a:lnTo>
                <a:lnTo>
                  <a:pt x="0" y="0"/>
                </a:lnTo>
                <a:close/>
              </a:path>
            </a:pathLst>
          </a:custGeom>
          <a:noFill/>
          <a:ln w="1588">
            <a:solidFill>
              <a:srgbClr val="000000"/>
            </a:solidFill>
            <a:prstDash val="solid"/>
            <a:round/>
            <a:headEnd/>
            <a:tailEnd/>
          </a:ln>
        </p:spPr>
        <p:txBody>
          <a:bodyPr/>
          <a:lstStyle/>
          <a:p>
            <a:endParaRPr lang="en-US" sz="1600"/>
          </a:p>
        </p:txBody>
      </p:sp>
      <p:sp>
        <p:nvSpPr>
          <p:cNvPr id="1057844" name="Rectangle 52"/>
          <p:cNvSpPr>
            <a:spLocks noChangeArrowheads="1"/>
          </p:cNvSpPr>
          <p:nvPr/>
        </p:nvSpPr>
        <p:spPr bwMode="auto">
          <a:xfrm>
            <a:off x="4402138" y="3355975"/>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55</a:t>
            </a:r>
            <a:endParaRPr lang="en-US" sz="1600" b="1"/>
          </a:p>
        </p:txBody>
      </p:sp>
      <p:sp>
        <p:nvSpPr>
          <p:cNvPr id="1057845" name="Rectangle 53"/>
          <p:cNvSpPr>
            <a:spLocks noChangeArrowheads="1"/>
          </p:cNvSpPr>
          <p:nvPr/>
        </p:nvSpPr>
        <p:spPr bwMode="auto">
          <a:xfrm>
            <a:off x="4148138" y="1755775"/>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0</a:t>
            </a:r>
            <a:endParaRPr lang="en-US" sz="1600" b="1"/>
          </a:p>
        </p:txBody>
      </p:sp>
      <p:sp>
        <p:nvSpPr>
          <p:cNvPr id="1057846" name="Rectangle 54"/>
          <p:cNvSpPr>
            <a:spLocks noChangeArrowheads="1"/>
          </p:cNvSpPr>
          <p:nvPr/>
        </p:nvSpPr>
        <p:spPr bwMode="auto">
          <a:xfrm>
            <a:off x="3846513" y="2063750"/>
            <a:ext cx="751809" cy="246221"/>
          </a:xfrm>
          <a:prstGeom prst="rect">
            <a:avLst/>
          </a:prstGeom>
          <a:noFill/>
          <a:ln w="9525">
            <a:noFill/>
            <a:miter lim="800000"/>
            <a:headEnd/>
            <a:tailEnd/>
          </a:ln>
        </p:spPr>
        <p:txBody>
          <a:bodyPr wrap="none" lIns="0" tIns="0" rIns="0" bIns="0">
            <a:spAutoFit/>
          </a:bodyPr>
          <a:lstStyle/>
          <a:p>
            <a:r>
              <a:rPr lang="en-US" sz="1600" b="1">
                <a:solidFill>
                  <a:srgbClr val="000000"/>
                </a:solidFill>
              </a:rPr>
              <a:t>SendBuf</a:t>
            </a:r>
            <a:endParaRPr lang="en-US" sz="1600" b="1"/>
          </a:p>
        </p:txBody>
      </p:sp>
      <p:sp>
        <p:nvSpPr>
          <p:cNvPr id="1057847" name="Rectangle 55"/>
          <p:cNvSpPr>
            <a:spLocks noChangeArrowheads="1"/>
          </p:cNvSpPr>
          <p:nvPr/>
        </p:nvSpPr>
        <p:spPr bwMode="auto">
          <a:xfrm>
            <a:off x="984250" y="4737100"/>
            <a:ext cx="1555750" cy="1358900"/>
          </a:xfrm>
          <a:prstGeom prst="rect">
            <a:avLst/>
          </a:prstGeom>
          <a:solidFill>
            <a:srgbClr val="FFFFFF"/>
          </a:solidFill>
          <a:ln w="9525">
            <a:noFill/>
            <a:miter lim="800000"/>
            <a:headEnd/>
            <a:tailEnd/>
          </a:ln>
        </p:spPr>
        <p:txBody>
          <a:bodyPr/>
          <a:lstStyle/>
          <a:p>
            <a:endParaRPr lang="en-US" sz="1600"/>
          </a:p>
        </p:txBody>
      </p:sp>
      <p:sp>
        <p:nvSpPr>
          <p:cNvPr id="1057848" name="Rectangle 56"/>
          <p:cNvSpPr>
            <a:spLocks noChangeArrowheads="1"/>
          </p:cNvSpPr>
          <p:nvPr/>
        </p:nvSpPr>
        <p:spPr bwMode="auto">
          <a:xfrm>
            <a:off x="984250" y="4737100"/>
            <a:ext cx="1555750" cy="1358900"/>
          </a:xfrm>
          <a:prstGeom prst="rect">
            <a:avLst/>
          </a:prstGeom>
          <a:noFill/>
          <a:ln w="1588">
            <a:solidFill>
              <a:srgbClr val="000000"/>
            </a:solidFill>
            <a:miter lim="800000"/>
            <a:headEnd/>
            <a:tailEnd/>
          </a:ln>
        </p:spPr>
        <p:txBody>
          <a:bodyPr/>
          <a:lstStyle/>
          <a:p>
            <a:endParaRPr lang="en-US" sz="1600"/>
          </a:p>
        </p:txBody>
      </p:sp>
      <p:sp>
        <p:nvSpPr>
          <p:cNvPr id="1057849" name="Freeform 57"/>
          <p:cNvSpPr>
            <a:spLocks/>
          </p:cNvSpPr>
          <p:nvPr/>
        </p:nvSpPr>
        <p:spPr bwMode="auto">
          <a:xfrm>
            <a:off x="1243013" y="5503863"/>
            <a:ext cx="1028700" cy="338137"/>
          </a:xfrm>
          <a:custGeom>
            <a:avLst/>
            <a:gdLst/>
            <a:ahLst/>
            <a:cxnLst>
              <a:cxn ang="0">
                <a:pos x="0" y="0"/>
              </a:cxn>
              <a:cxn ang="0">
                <a:pos x="0" y="225"/>
              </a:cxn>
              <a:cxn ang="0">
                <a:pos x="889" y="225"/>
              </a:cxn>
              <a:cxn ang="0">
                <a:pos x="889" y="0"/>
              </a:cxn>
              <a:cxn ang="0">
                <a:pos x="0" y="0"/>
              </a:cxn>
              <a:cxn ang="0">
                <a:pos x="0" y="0"/>
              </a:cxn>
            </a:cxnLst>
            <a:rect l="0" t="0" r="r" b="b"/>
            <a:pathLst>
              <a:path w="889" h="225">
                <a:moveTo>
                  <a:pt x="0" y="0"/>
                </a:moveTo>
                <a:lnTo>
                  <a:pt x="0" y="225"/>
                </a:lnTo>
                <a:lnTo>
                  <a:pt x="889" y="225"/>
                </a:lnTo>
                <a:lnTo>
                  <a:pt x="889" y="0"/>
                </a:lnTo>
                <a:lnTo>
                  <a:pt x="0" y="0"/>
                </a:lnTo>
                <a:lnTo>
                  <a:pt x="0" y="0"/>
                </a:lnTo>
                <a:close/>
              </a:path>
            </a:pathLst>
          </a:custGeom>
          <a:solidFill>
            <a:srgbClr val="FFFFFF"/>
          </a:solidFill>
          <a:ln w="9525">
            <a:noFill/>
            <a:round/>
            <a:headEnd/>
            <a:tailEnd/>
          </a:ln>
        </p:spPr>
        <p:txBody>
          <a:bodyPr/>
          <a:lstStyle/>
          <a:p>
            <a:endParaRPr lang="en-US" sz="1600"/>
          </a:p>
        </p:txBody>
      </p:sp>
      <p:sp>
        <p:nvSpPr>
          <p:cNvPr id="1057850" name="Freeform 58"/>
          <p:cNvSpPr>
            <a:spLocks/>
          </p:cNvSpPr>
          <p:nvPr/>
        </p:nvSpPr>
        <p:spPr bwMode="auto">
          <a:xfrm>
            <a:off x="1243013" y="5503863"/>
            <a:ext cx="1028700" cy="338137"/>
          </a:xfrm>
          <a:custGeom>
            <a:avLst/>
            <a:gdLst/>
            <a:ahLst/>
            <a:cxnLst>
              <a:cxn ang="0">
                <a:pos x="0" y="0"/>
              </a:cxn>
              <a:cxn ang="0">
                <a:pos x="0" y="225"/>
              </a:cxn>
              <a:cxn ang="0">
                <a:pos x="889" y="225"/>
              </a:cxn>
              <a:cxn ang="0">
                <a:pos x="889" y="0"/>
              </a:cxn>
              <a:cxn ang="0">
                <a:pos x="0" y="0"/>
              </a:cxn>
              <a:cxn ang="0">
                <a:pos x="0" y="0"/>
              </a:cxn>
            </a:cxnLst>
            <a:rect l="0" t="0" r="r" b="b"/>
            <a:pathLst>
              <a:path w="889" h="225">
                <a:moveTo>
                  <a:pt x="0" y="0"/>
                </a:moveTo>
                <a:lnTo>
                  <a:pt x="0" y="225"/>
                </a:lnTo>
                <a:lnTo>
                  <a:pt x="889" y="225"/>
                </a:lnTo>
                <a:lnTo>
                  <a:pt x="889" y="0"/>
                </a:lnTo>
                <a:lnTo>
                  <a:pt x="0" y="0"/>
                </a:lnTo>
                <a:lnTo>
                  <a:pt x="0" y="0"/>
                </a:lnTo>
                <a:close/>
              </a:path>
            </a:pathLst>
          </a:custGeom>
          <a:noFill/>
          <a:ln w="1588">
            <a:solidFill>
              <a:srgbClr val="000000"/>
            </a:solidFill>
            <a:prstDash val="solid"/>
            <a:round/>
            <a:headEnd/>
            <a:tailEnd/>
          </a:ln>
        </p:spPr>
        <p:txBody>
          <a:bodyPr/>
          <a:lstStyle/>
          <a:p>
            <a:endParaRPr lang="en-US" sz="1600"/>
          </a:p>
        </p:txBody>
      </p:sp>
      <p:sp>
        <p:nvSpPr>
          <p:cNvPr id="1057851" name="Rectangle 59"/>
          <p:cNvSpPr>
            <a:spLocks noChangeArrowheads="1"/>
          </p:cNvSpPr>
          <p:nvPr/>
        </p:nvSpPr>
        <p:spPr bwMode="auto">
          <a:xfrm>
            <a:off x="1674813" y="5553075"/>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23</a:t>
            </a:r>
            <a:endParaRPr lang="en-US" sz="1600" b="1"/>
          </a:p>
        </p:txBody>
      </p:sp>
      <p:sp>
        <p:nvSpPr>
          <p:cNvPr id="1057852" name="Rectangle 60"/>
          <p:cNvSpPr>
            <a:spLocks noChangeArrowheads="1"/>
          </p:cNvSpPr>
          <p:nvPr/>
        </p:nvSpPr>
        <p:spPr bwMode="auto">
          <a:xfrm>
            <a:off x="1419225" y="4864100"/>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0</a:t>
            </a:r>
            <a:endParaRPr lang="en-US" sz="1600" b="1"/>
          </a:p>
        </p:txBody>
      </p:sp>
      <p:sp>
        <p:nvSpPr>
          <p:cNvPr id="1057853" name="Rectangle 61"/>
          <p:cNvSpPr>
            <a:spLocks noChangeArrowheads="1"/>
          </p:cNvSpPr>
          <p:nvPr/>
        </p:nvSpPr>
        <p:spPr bwMode="auto">
          <a:xfrm>
            <a:off x="1235075" y="5281613"/>
            <a:ext cx="660437" cy="246221"/>
          </a:xfrm>
          <a:prstGeom prst="rect">
            <a:avLst/>
          </a:prstGeom>
          <a:noFill/>
          <a:ln w="9525">
            <a:noFill/>
            <a:miter lim="800000"/>
            <a:headEnd/>
            <a:tailEnd/>
          </a:ln>
        </p:spPr>
        <p:txBody>
          <a:bodyPr wrap="none" lIns="0" tIns="0" rIns="0" bIns="0">
            <a:spAutoFit/>
          </a:bodyPr>
          <a:lstStyle/>
          <a:p>
            <a:r>
              <a:rPr lang="en-US" sz="1600" b="1">
                <a:solidFill>
                  <a:srgbClr val="000000"/>
                </a:solidFill>
              </a:rPr>
              <a:t>RcvBuf</a:t>
            </a:r>
            <a:endParaRPr lang="en-US" sz="1600" b="1"/>
          </a:p>
        </p:txBody>
      </p:sp>
      <p:sp>
        <p:nvSpPr>
          <p:cNvPr id="1057854" name="Rectangle 62"/>
          <p:cNvSpPr>
            <a:spLocks noChangeArrowheads="1"/>
          </p:cNvSpPr>
          <p:nvPr/>
        </p:nvSpPr>
        <p:spPr bwMode="auto">
          <a:xfrm>
            <a:off x="2805113" y="4737100"/>
            <a:ext cx="1555750" cy="1358900"/>
          </a:xfrm>
          <a:prstGeom prst="rect">
            <a:avLst/>
          </a:prstGeom>
          <a:solidFill>
            <a:srgbClr val="FFFFFF"/>
          </a:solidFill>
          <a:ln w="9525">
            <a:noFill/>
            <a:miter lim="800000"/>
            <a:headEnd/>
            <a:tailEnd/>
          </a:ln>
        </p:spPr>
        <p:txBody>
          <a:bodyPr/>
          <a:lstStyle/>
          <a:p>
            <a:endParaRPr lang="en-US" sz="1600"/>
          </a:p>
        </p:txBody>
      </p:sp>
      <p:sp>
        <p:nvSpPr>
          <p:cNvPr id="1057855" name="Rectangle 63"/>
          <p:cNvSpPr>
            <a:spLocks noChangeArrowheads="1"/>
          </p:cNvSpPr>
          <p:nvPr/>
        </p:nvSpPr>
        <p:spPr bwMode="auto">
          <a:xfrm>
            <a:off x="2805113" y="4737100"/>
            <a:ext cx="1555750" cy="1358900"/>
          </a:xfrm>
          <a:prstGeom prst="rect">
            <a:avLst/>
          </a:prstGeom>
          <a:noFill/>
          <a:ln w="1588">
            <a:solidFill>
              <a:srgbClr val="000000"/>
            </a:solidFill>
            <a:miter lim="800000"/>
            <a:headEnd/>
            <a:tailEnd/>
          </a:ln>
        </p:spPr>
        <p:txBody>
          <a:bodyPr/>
          <a:lstStyle/>
          <a:p>
            <a:endParaRPr lang="en-US" sz="1600"/>
          </a:p>
        </p:txBody>
      </p:sp>
      <p:sp>
        <p:nvSpPr>
          <p:cNvPr id="1057856" name="Freeform 64"/>
          <p:cNvSpPr>
            <a:spLocks/>
          </p:cNvSpPr>
          <p:nvPr/>
        </p:nvSpPr>
        <p:spPr bwMode="auto">
          <a:xfrm>
            <a:off x="3063875" y="5503863"/>
            <a:ext cx="1028700" cy="338137"/>
          </a:xfrm>
          <a:custGeom>
            <a:avLst/>
            <a:gdLst/>
            <a:ahLst/>
            <a:cxnLst>
              <a:cxn ang="0">
                <a:pos x="0" y="0"/>
              </a:cxn>
              <a:cxn ang="0">
                <a:pos x="0" y="225"/>
              </a:cxn>
              <a:cxn ang="0">
                <a:pos x="888" y="225"/>
              </a:cxn>
              <a:cxn ang="0">
                <a:pos x="888" y="0"/>
              </a:cxn>
              <a:cxn ang="0">
                <a:pos x="0" y="0"/>
              </a:cxn>
              <a:cxn ang="0">
                <a:pos x="0" y="0"/>
              </a:cxn>
            </a:cxnLst>
            <a:rect l="0" t="0" r="r" b="b"/>
            <a:pathLst>
              <a:path w="888" h="225">
                <a:moveTo>
                  <a:pt x="0" y="0"/>
                </a:moveTo>
                <a:lnTo>
                  <a:pt x="0" y="225"/>
                </a:lnTo>
                <a:lnTo>
                  <a:pt x="888" y="225"/>
                </a:lnTo>
                <a:lnTo>
                  <a:pt x="888" y="0"/>
                </a:lnTo>
                <a:lnTo>
                  <a:pt x="0" y="0"/>
                </a:lnTo>
                <a:lnTo>
                  <a:pt x="0" y="0"/>
                </a:lnTo>
                <a:close/>
              </a:path>
            </a:pathLst>
          </a:custGeom>
          <a:solidFill>
            <a:srgbClr val="FFFFFF"/>
          </a:solidFill>
          <a:ln w="9525">
            <a:noFill/>
            <a:round/>
            <a:headEnd/>
            <a:tailEnd/>
          </a:ln>
        </p:spPr>
        <p:txBody>
          <a:bodyPr/>
          <a:lstStyle/>
          <a:p>
            <a:endParaRPr lang="en-US" sz="1600"/>
          </a:p>
        </p:txBody>
      </p:sp>
      <p:sp>
        <p:nvSpPr>
          <p:cNvPr id="1057857" name="Freeform 65"/>
          <p:cNvSpPr>
            <a:spLocks/>
          </p:cNvSpPr>
          <p:nvPr/>
        </p:nvSpPr>
        <p:spPr bwMode="auto">
          <a:xfrm>
            <a:off x="3063875" y="5503863"/>
            <a:ext cx="1028700" cy="338137"/>
          </a:xfrm>
          <a:custGeom>
            <a:avLst/>
            <a:gdLst/>
            <a:ahLst/>
            <a:cxnLst>
              <a:cxn ang="0">
                <a:pos x="0" y="0"/>
              </a:cxn>
              <a:cxn ang="0">
                <a:pos x="0" y="225"/>
              </a:cxn>
              <a:cxn ang="0">
                <a:pos x="888" y="225"/>
              </a:cxn>
              <a:cxn ang="0">
                <a:pos x="888" y="0"/>
              </a:cxn>
              <a:cxn ang="0">
                <a:pos x="0" y="0"/>
              </a:cxn>
              <a:cxn ang="0">
                <a:pos x="0" y="0"/>
              </a:cxn>
            </a:cxnLst>
            <a:rect l="0" t="0" r="r" b="b"/>
            <a:pathLst>
              <a:path w="888" h="225">
                <a:moveTo>
                  <a:pt x="0" y="0"/>
                </a:moveTo>
                <a:lnTo>
                  <a:pt x="0" y="225"/>
                </a:lnTo>
                <a:lnTo>
                  <a:pt x="888" y="225"/>
                </a:lnTo>
                <a:lnTo>
                  <a:pt x="888" y="0"/>
                </a:lnTo>
                <a:lnTo>
                  <a:pt x="0" y="0"/>
                </a:lnTo>
                <a:lnTo>
                  <a:pt x="0" y="0"/>
                </a:lnTo>
                <a:close/>
              </a:path>
            </a:pathLst>
          </a:custGeom>
          <a:noFill/>
          <a:ln w="1588">
            <a:solidFill>
              <a:srgbClr val="000000"/>
            </a:solidFill>
            <a:prstDash val="solid"/>
            <a:round/>
            <a:headEnd/>
            <a:tailEnd/>
          </a:ln>
        </p:spPr>
        <p:txBody>
          <a:bodyPr/>
          <a:lstStyle/>
          <a:p>
            <a:endParaRPr lang="en-US" sz="1600"/>
          </a:p>
        </p:txBody>
      </p:sp>
      <p:sp>
        <p:nvSpPr>
          <p:cNvPr id="1057858" name="Rectangle 66"/>
          <p:cNvSpPr>
            <a:spLocks noChangeArrowheads="1"/>
          </p:cNvSpPr>
          <p:nvPr/>
        </p:nvSpPr>
        <p:spPr bwMode="auto">
          <a:xfrm>
            <a:off x="3494088" y="5553075"/>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37</a:t>
            </a:r>
            <a:endParaRPr lang="en-US" sz="1600" b="1"/>
          </a:p>
        </p:txBody>
      </p:sp>
      <p:sp>
        <p:nvSpPr>
          <p:cNvPr id="1057859" name="Rectangle 67"/>
          <p:cNvSpPr>
            <a:spLocks noChangeArrowheads="1"/>
          </p:cNvSpPr>
          <p:nvPr/>
        </p:nvSpPr>
        <p:spPr bwMode="auto">
          <a:xfrm>
            <a:off x="3240088" y="4864100"/>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1</a:t>
            </a:r>
            <a:endParaRPr lang="en-US" sz="1600" b="1"/>
          </a:p>
        </p:txBody>
      </p:sp>
      <p:sp>
        <p:nvSpPr>
          <p:cNvPr id="1057860" name="Rectangle 68"/>
          <p:cNvSpPr>
            <a:spLocks noChangeArrowheads="1"/>
          </p:cNvSpPr>
          <p:nvPr/>
        </p:nvSpPr>
        <p:spPr bwMode="auto">
          <a:xfrm>
            <a:off x="3054350" y="5281613"/>
            <a:ext cx="660437" cy="246221"/>
          </a:xfrm>
          <a:prstGeom prst="rect">
            <a:avLst/>
          </a:prstGeom>
          <a:noFill/>
          <a:ln w="9525">
            <a:noFill/>
            <a:miter lim="800000"/>
            <a:headEnd/>
            <a:tailEnd/>
          </a:ln>
        </p:spPr>
        <p:txBody>
          <a:bodyPr wrap="none" lIns="0" tIns="0" rIns="0" bIns="0">
            <a:spAutoFit/>
          </a:bodyPr>
          <a:lstStyle/>
          <a:p>
            <a:r>
              <a:rPr lang="en-US" sz="1600" b="1">
                <a:solidFill>
                  <a:srgbClr val="000000"/>
                </a:solidFill>
              </a:rPr>
              <a:t>RcvBuf</a:t>
            </a:r>
            <a:endParaRPr lang="en-US" sz="1600" b="1"/>
          </a:p>
        </p:txBody>
      </p:sp>
      <p:sp>
        <p:nvSpPr>
          <p:cNvPr id="1057861" name="Rectangle 69"/>
          <p:cNvSpPr>
            <a:spLocks noChangeArrowheads="1"/>
          </p:cNvSpPr>
          <p:nvPr/>
        </p:nvSpPr>
        <p:spPr bwMode="auto">
          <a:xfrm>
            <a:off x="4619625" y="4737100"/>
            <a:ext cx="1560513" cy="1358900"/>
          </a:xfrm>
          <a:prstGeom prst="rect">
            <a:avLst/>
          </a:prstGeom>
          <a:solidFill>
            <a:srgbClr val="FFFFFF"/>
          </a:solidFill>
          <a:ln w="9525">
            <a:noFill/>
            <a:miter lim="800000"/>
            <a:headEnd/>
            <a:tailEnd/>
          </a:ln>
        </p:spPr>
        <p:txBody>
          <a:bodyPr/>
          <a:lstStyle/>
          <a:p>
            <a:endParaRPr lang="en-US" sz="1600"/>
          </a:p>
        </p:txBody>
      </p:sp>
      <p:sp>
        <p:nvSpPr>
          <p:cNvPr id="1057862" name="Rectangle 70"/>
          <p:cNvSpPr>
            <a:spLocks noChangeArrowheads="1"/>
          </p:cNvSpPr>
          <p:nvPr/>
        </p:nvSpPr>
        <p:spPr bwMode="auto">
          <a:xfrm>
            <a:off x="4619625" y="4737100"/>
            <a:ext cx="1560513" cy="1358900"/>
          </a:xfrm>
          <a:prstGeom prst="rect">
            <a:avLst/>
          </a:prstGeom>
          <a:noFill/>
          <a:ln w="1588">
            <a:solidFill>
              <a:srgbClr val="000000"/>
            </a:solidFill>
            <a:miter lim="800000"/>
            <a:headEnd/>
            <a:tailEnd/>
          </a:ln>
        </p:spPr>
        <p:txBody>
          <a:bodyPr/>
          <a:lstStyle/>
          <a:p>
            <a:endParaRPr lang="en-US" sz="1600"/>
          </a:p>
        </p:txBody>
      </p:sp>
      <p:sp>
        <p:nvSpPr>
          <p:cNvPr id="1057863" name="Freeform 71"/>
          <p:cNvSpPr>
            <a:spLocks/>
          </p:cNvSpPr>
          <p:nvPr/>
        </p:nvSpPr>
        <p:spPr bwMode="auto">
          <a:xfrm>
            <a:off x="4884738" y="5503863"/>
            <a:ext cx="1027112" cy="338137"/>
          </a:xfrm>
          <a:custGeom>
            <a:avLst/>
            <a:gdLst/>
            <a:ahLst/>
            <a:cxnLst>
              <a:cxn ang="0">
                <a:pos x="0" y="0"/>
              </a:cxn>
              <a:cxn ang="0">
                <a:pos x="0" y="225"/>
              </a:cxn>
              <a:cxn ang="0">
                <a:pos x="888" y="225"/>
              </a:cxn>
              <a:cxn ang="0">
                <a:pos x="888" y="0"/>
              </a:cxn>
              <a:cxn ang="0">
                <a:pos x="0" y="0"/>
              </a:cxn>
              <a:cxn ang="0">
                <a:pos x="0" y="0"/>
              </a:cxn>
            </a:cxnLst>
            <a:rect l="0" t="0" r="r" b="b"/>
            <a:pathLst>
              <a:path w="888" h="225">
                <a:moveTo>
                  <a:pt x="0" y="0"/>
                </a:moveTo>
                <a:lnTo>
                  <a:pt x="0" y="225"/>
                </a:lnTo>
                <a:lnTo>
                  <a:pt x="888" y="225"/>
                </a:lnTo>
                <a:lnTo>
                  <a:pt x="888" y="0"/>
                </a:lnTo>
                <a:lnTo>
                  <a:pt x="0" y="0"/>
                </a:lnTo>
                <a:lnTo>
                  <a:pt x="0" y="0"/>
                </a:lnTo>
                <a:close/>
              </a:path>
            </a:pathLst>
          </a:custGeom>
          <a:solidFill>
            <a:srgbClr val="FFFFFF"/>
          </a:solidFill>
          <a:ln w="9525">
            <a:noFill/>
            <a:round/>
            <a:headEnd/>
            <a:tailEnd/>
          </a:ln>
        </p:spPr>
        <p:txBody>
          <a:bodyPr/>
          <a:lstStyle/>
          <a:p>
            <a:endParaRPr lang="en-US" sz="1600"/>
          </a:p>
        </p:txBody>
      </p:sp>
      <p:sp>
        <p:nvSpPr>
          <p:cNvPr id="1057864" name="Freeform 72"/>
          <p:cNvSpPr>
            <a:spLocks/>
          </p:cNvSpPr>
          <p:nvPr/>
        </p:nvSpPr>
        <p:spPr bwMode="auto">
          <a:xfrm>
            <a:off x="4884738" y="5503863"/>
            <a:ext cx="1027112" cy="338137"/>
          </a:xfrm>
          <a:custGeom>
            <a:avLst/>
            <a:gdLst/>
            <a:ahLst/>
            <a:cxnLst>
              <a:cxn ang="0">
                <a:pos x="0" y="0"/>
              </a:cxn>
              <a:cxn ang="0">
                <a:pos x="0" y="225"/>
              </a:cxn>
              <a:cxn ang="0">
                <a:pos x="888" y="225"/>
              </a:cxn>
              <a:cxn ang="0">
                <a:pos x="888" y="0"/>
              </a:cxn>
              <a:cxn ang="0">
                <a:pos x="0" y="0"/>
              </a:cxn>
              <a:cxn ang="0">
                <a:pos x="0" y="0"/>
              </a:cxn>
            </a:cxnLst>
            <a:rect l="0" t="0" r="r" b="b"/>
            <a:pathLst>
              <a:path w="888" h="225">
                <a:moveTo>
                  <a:pt x="0" y="0"/>
                </a:moveTo>
                <a:lnTo>
                  <a:pt x="0" y="225"/>
                </a:lnTo>
                <a:lnTo>
                  <a:pt x="888" y="225"/>
                </a:lnTo>
                <a:lnTo>
                  <a:pt x="888" y="0"/>
                </a:lnTo>
                <a:lnTo>
                  <a:pt x="0" y="0"/>
                </a:lnTo>
                <a:lnTo>
                  <a:pt x="0" y="0"/>
                </a:lnTo>
                <a:close/>
              </a:path>
            </a:pathLst>
          </a:custGeom>
          <a:noFill/>
          <a:ln w="1588">
            <a:solidFill>
              <a:srgbClr val="000000"/>
            </a:solidFill>
            <a:prstDash val="solid"/>
            <a:round/>
            <a:headEnd/>
            <a:tailEnd/>
          </a:ln>
        </p:spPr>
        <p:txBody>
          <a:bodyPr/>
          <a:lstStyle/>
          <a:p>
            <a:endParaRPr lang="en-US" sz="1600"/>
          </a:p>
        </p:txBody>
      </p:sp>
      <p:sp>
        <p:nvSpPr>
          <p:cNvPr id="1057865" name="Rectangle 73"/>
          <p:cNvSpPr>
            <a:spLocks noChangeArrowheads="1"/>
          </p:cNvSpPr>
          <p:nvPr/>
        </p:nvSpPr>
        <p:spPr bwMode="auto">
          <a:xfrm>
            <a:off x="5310188" y="5553075"/>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42</a:t>
            </a:r>
            <a:endParaRPr lang="en-US" sz="1600" b="1"/>
          </a:p>
        </p:txBody>
      </p:sp>
      <p:sp>
        <p:nvSpPr>
          <p:cNvPr id="1057866" name="Rectangle 74"/>
          <p:cNvSpPr>
            <a:spLocks noChangeArrowheads="1"/>
          </p:cNvSpPr>
          <p:nvPr/>
        </p:nvSpPr>
        <p:spPr bwMode="auto">
          <a:xfrm>
            <a:off x="5059363" y="4864100"/>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2</a:t>
            </a:r>
            <a:endParaRPr lang="en-US" sz="1600" b="1"/>
          </a:p>
        </p:txBody>
      </p:sp>
      <p:sp>
        <p:nvSpPr>
          <p:cNvPr id="1057867" name="Rectangle 75"/>
          <p:cNvSpPr>
            <a:spLocks noChangeArrowheads="1"/>
          </p:cNvSpPr>
          <p:nvPr/>
        </p:nvSpPr>
        <p:spPr bwMode="auto">
          <a:xfrm>
            <a:off x="4870450" y="5281613"/>
            <a:ext cx="660437" cy="246221"/>
          </a:xfrm>
          <a:prstGeom prst="rect">
            <a:avLst/>
          </a:prstGeom>
          <a:noFill/>
          <a:ln w="9525">
            <a:noFill/>
            <a:miter lim="800000"/>
            <a:headEnd/>
            <a:tailEnd/>
          </a:ln>
        </p:spPr>
        <p:txBody>
          <a:bodyPr wrap="none" lIns="0" tIns="0" rIns="0" bIns="0">
            <a:spAutoFit/>
          </a:bodyPr>
          <a:lstStyle/>
          <a:p>
            <a:r>
              <a:rPr lang="en-US" sz="1600" b="1">
                <a:solidFill>
                  <a:srgbClr val="000000"/>
                </a:solidFill>
              </a:rPr>
              <a:t>RcvBuf</a:t>
            </a:r>
            <a:endParaRPr lang="en-US" sz="1600" b="1"/>
          </a:p>
        </p:txBody>
      </p:sp>
      <p:sp>
        <p:nvSpPr>
          <p:cNvPr id="1057868" name="Rectangle 76"/>
          <p:cNvSpPr>
            <a:spLocks noChangeArrowheads="1"/>
          </p:cNvSpPr>
          <p:nvPr/>
        </p:nvSpPr>
        <p:spPr bwMode="auto">
          <a:xfrm>
            <a:off x="6440488" y="4737100"/>
            <a:ext cx="1560512" cy="1358900"/>
          </a:xfrm>
          <a:prstGeom prst="rect">
            <a:avLst/>
          </a:prstGeom>
          <a:solidFill>
            <a:srgbClr val="FFFFFF"/>
          </a:solidFill>
          <a:ln w="9525">
            <a:noFill/>
            <a:miter lim="800000"/>
            <a:headEnd/>
            <a:tailEnd/>
          </a:ln>
        </p:spPr>
        <p:txBody>
          <a:bodyPr/>
          <a:lstStyle/>
          <a:p>
            <a:endParaRPr lang="en-US" sz="1600"/>
          </a:p>
        </p:txBody>
      </p:sp>
      <p:sp>
        <p:nvSpPr>
          <p:cNvPr id="1057869" name="Rectangle 77"/>
          <p:cNvSpPr>
            <a:spLocks noChangeArrowheads="1"/>
          </p:cNvSpPr>
          <p:nvPr/>
        </p:nvSpPr>
        <p:spPr bwMode="auto">
          <a:xfrm>
            <a:off x="6440488" y="4737100"/>
            <a:ext cx="1560512" cy="1358900"/>
          </a:xfrm>
          <a:prstGeom prst="rect">
            <a:avLst/>
          </a:prstGeom>
          <a:noFill/>
          <a:ln w="1588">
            <a:solidFill>
              <a:srgbClr val="000000"/>
            </a:solidFill>
            <a:miter lim="800000"/>
            <a:headEnd/>
            <a:tailEnd/>
          </a:ln>
        </p:spPr>
        <p:txBody>
          <a:bodyPr/>
          <a:lstStyle/>
          <a:p>
            <a:endParaRPr lang="en-US" sz="1600"/>
          </a:p>
        </p:txBody>
      </p:sp>
      <p:sp>
        <p:nvSpPr>
          <p:cNvPr id="1057870" name="Freeform 78"/>
          <p:cNvSpPr>
            <a:spLocks/>
          </p:cNvSpPr>
          <p:nvPr/>
        </p:nvSpPr>
        <p:spPr bwMode="auto">
          <a:xfrm>
            <a:off x="6699250" y="5503863"/>
            <a:ext cx="1028700" cy="338137"/>
          </a:xfrm>
          <a:custGeom>
            <a:avLst/>
            <a:gdLst/>
            <a:ahLst/>
            <a:cxnLst>
              <a:cxn ang="0">
                <a:pos x="0" y="0"/>
              </a:cxn>
              <a:cxn ang="0">
                <a:pos x="0" y="225"/>
              </a:cxn>
              <a:cxn ang="0">
                <a:pos x="888" y="225"/>
              </a:cxn>
              <a:cxn ang="0">
                <a:pos x="888" y="0"/>
              </a:cxn>
              <a:cxn ang="0">
                <a:pos x="0" y="0"/>
              </a:cxn>
              <a:cxn ang="0">
                <a:pos x="0" y="0"/>
              </a:cxn>
            </a:cxnLst>
            <a:rect l="0" t="0" r="r" b="b"/>
            <a:pathLst>
              <a:path w="888" h="225">
                <a:moveTo>
                  <a:pt x="0" y="0"/>
                </a:moveTo>
                <a:lnTo>
                  <a:pt x="0" y="225"/>
                </a:lnTo>
                <a:lnTo>
                  <a:pt x="888" y="225"/>
                </a:lnTo>
                <a:lnTo>
                  <a:pt x="888" y="0"/>
                </a:lnTo>
                <a:lnTo>
                  <a:pt x="0" y="0"/>
                </a:lnTo>
                <a:lnTo>
                  <a:pt x="0" y="0"/>
                </a:lnTo>
                <a:close/>
              </a:path>
            </a:pathLst>
          </a:custGeom>
          <a:solidFill>
            <a:srgbClr val="FFFFFF"/>
          </a:solidFill>
          <a:ln w="9525">
            <a:noFill/>
            <a:round/>
            <a:headEnd/>
            <a:tailEnd/>
          </a:ln>
        </p:spPr>
        <p:txBody>
          <a:bodyPr/>
          <a:lstStyle/>
          <a:p>
            <a:endParaRPr lang="en-US" sz="1600"/>
          </a:p>
        </p:txBody>
      </p:sp>
      <p:sp>
        <p:nvSpPr>
          <p:cNvPr id="1057871" name="Freeform 79"/>
          <p:cNvSpPr>
            <a:spLocks/>
          </p:cNvSpPr>
          <p:nvPr/>
        </p:nvSpPr>
        <p:spPr bwMode="auto">
          <a:xfrm>
            <a:off x="6699250" y="5503863"/>
            <a:ext cx="1028700" cy="338137"/>
          </a:xfrm>
          <a:custGeom>
            <a:avLst/>
            <a:gdLst/>
            <a:ahLst/>
            <a:cxnLst>
              <a:cxn ang="0">
                <a:pos x="0" y="0"/>
              </a:cxn>
              <a:cxn ang="0">
                <a:pos x="0" y="225"/>
              </a:cxn>
              <a:cxn ang="0">
                <a:pos x="888" y="225"/>
              </a:cxn>
              <a:cxn ang="0">
                <a:pos x="888" y="0"/>
              </a:cxn>
              <a:cxn ang="0">
                <a:pos x="0" y="0"/>
              </a:cxn>
              <a:cxn ang="0">
                <a:pos x="0" y="0"/>
              </a:cxn>
            </a:cxnLst>
            <a:rect l="0" t="0" r="r" b="b"/>
            <a:pathLst>
              <a:path w="888" h="225">
                <a:moveTo>
                  <a:pt x="0" y="0"/>
                </a:moveTo>
                <a:lnTo>
                  <a:pt x="0" y="225"/>
                </a:lnTo>
                <a:lnTo>
                  <a:pt x="888" y="225"/>
                </a:lnTo>
                <a:lnTo>
                  <a:pt x="888" y="0"/>
                </a:lnTo>
                <a:lnTo>
                  <a:pt x="0" y="0"/>
                </a:lnTo>
                <a:lnTo>
                  <a:pt x="0" y="0"/>
                </a:lnTo>
                <a:close/>
              </a:path>
            </a:pathLst>
          </a:custGeom>
          <a:noFill/>
          <a:ln w="1588">
            <a:solidFill>
              <a:srgbClr val="000000"/>
            </a:solidFill>
            <a:prstDash val="solid"/>
            <a:round/>
            <a:headEnd/>
            <a:tailEnd/>
          </a:ln>
        </p:spPr>
        <p:txBody>
          <a:bodyPr/>
          <a:lstStyle/>
          <a:p>
            <a:endParaRPr lang="en-US" sz="1600"/>
          </a:p>
        </p:txBody>
      </p:sp>
      <p:sp>
        <p:nvSpPr>
          <p:cNvPr id="1057872" name="Rectangle 80"/>
          <p:cNvSpPr>
            <a:spLocks noChangeArrowheads="1"/>
          </p:cNvSpPr>
          <p:nvPr/>
        </p:nvSpPr>
        <p:spPr bwMode="auto">
          <a:xfrm>
            <a:off x="7131050" y="5553075"/>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55</a:t>
            </a:r>
            <a:endParaRPr lang="en-US" sz="1600" b="1"/>
          </a:p>
        </p:txBody>
      </p:sp>
      <p:sp>
        <p:nvSpPr>
          <p:cNvPr id="1057873" name="Rectangle 81"/>
          <p:cNvSpPr>
            <a:spLocks noChangeArrowheads="1"/>
          </p:cNvSpPr>
          <p:nvPr/>
        </p:nvSpPr>
        <p:spPr bwMode="auto">
          <a:xfrm>
            <a:off x="6875463" y="4864100"/>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3</a:t>
            </a:r>
            <a:endParaRPr lang="en-US" sz="1600" b="1"/>
          </a:p>
        </p:txBody>
      </p:sp>
      <p:sp>
        <p:nvSpPr>
          <p:cNvPr id="1057874" name="Rectangle 82"/>
          <p:cNvSpPr>
            <a:spLocks noChangeArrowheads="1"/>
          </p:cNvSpPr>
          <p:nvPr/>
        </p:nvSpPr>
        <p:spPr bwMode="auto">
          <a:xfrm>
            <a:off x="6689725" y="5281613"/>
            <a:ext cx="660437" cy="246221"/>
          </a:xfrm>
          <a:prstGeom prst="rect">
            <a:avLst/>
          </a:prstGeom>
          <a:noFill/>
          <a:ln w="9525">
            <a:noFill/>
            <a:miter lim="800000"/>
            <a:headEnd/>
            <a:tailEnd/>
          </a:ln>
        </p:spPr>
        <p:txBody>
          <a:bodyPr wrap="none" lIns="0" tIns="0" rIns="0" bIns="0">
            <a:spAutoFit/>
          </a:bodyPr>
          <a:lstStyle/>
          <a:p>
            <a:r>
              <a:rPr lang="en-US" sz="1600" b="1">
                <a:solidFill>
                  <a:srgbClr val="000000"/>
                </a:solidFill>
              </a:rPr>
              <a:t>RcvBuf</a:t>
            </a:r>
            <a:endParaRPr lang="en-US" sz="1600" b="1"/>
          </a:p>
        </p:txBody>
      </p:sp>
      <p:sp>
        <p:nvSpPr>
          <p:cNvPr id="1057875" name="Line 83"/>
          <p:cNvSpPr>
            <a:spLocks noChangeShapeType="1"/>
          </p:cNvSpPr>
          <p:nvPr/>
        </p:nvSpPr>
        <p:spPr bwMode="auto">
          <a:xfrm flipH="1">
            <a:off x="2387600" y="3644900"/>
            <a:ext cx="1908175" cy="1751013"/>
          </a:xfrm>
          <a:prstGeom prst="line">
            <a:avLst/>
          </a:prstGeom>
          <a:noFill/>
          <a:ln w="1588">
            <a:solidFill>
              <a:srgbClr val="000000"/>
            </a:solidFill>
            <a:round/>
            <a:headEnd/>
            <a:tailEnd/>
          </a:ln>
        </p:spPr>
        <p:txBody>
          <a:bodyPr/>
          <a:lstStyle/>
          <a:p>
            <a:endParaRPr lang="en-US" sz="1600"/>
          </a:p>
        </p:txBody>
      </p:sp>
      <p:sp>
        <p:nvSpPr>
          <p:cNvPr id="1057876" name="Freeform 84"/>
          <p:cNvSpPr>
            <a:spLocks/>
          </p:cNvSpPr>
          <p:nvPr/>
        </p:nvSpPr>
        <p:spPr bwMode="auto">
          <a:xfrm>
            <a:off x="2271713" y="5329238"/>
            <a:ext cx="157162" cy="174625"/>
          </a:xfrm>
          <a:custGeom>
            <a:avLst/>
            <a:gdLst/>
            <a:ahLst/>
            <a:cxnLst>
              <a:cxn ang="0">
                <a:pos x="135" y="72"/>
              </a:cxn>
              <a:cxn ang="0">
                <a:pos x="0" y="112"/>
              </a:cxn>
              <a:cxn ang="0">
                <a:pos x="83" y="0"/>
              </a:cxn>
              <a:cxn ang="0">
                <a:pos x="135" y="72"/>
              </a:cxn>
            </a:cxnLst>
            <a:rect l="0" t="0" r="r" b="b"/>
            <a:pathLst>
              <a:path w="135" h="112">
                <a:moveTo>
                  <a:pt x="135" y="72"/>
                </a:moveTo>
                <a:lnTo>
                  <a:pt x="0" y="112"/>
                </a:lnTo>
                <a:lnTo>
                  <a:pt x="83" y="0"/>
                </a:lnTo>
                <a:lnTo>
                  <a:pt x="135" y="72"/>
                </a:lnTo>
                <a:close/>
              </a:path>
            </a:pathLst>
          </a:custGeom>
          <a:solidFill>
            <a:srgbClr val="000000"/>
          </a:solidFill>
          <a:ln w="9525">
            <a:noFill/>
            <a:round/>
            <a:headEnd/>
            <a:tailEnd/>
          </a:ln>
        </p:spPr>
        <p:txBody>
          <a:bodyPr/>
          <a:lstStyle/>
          <a:p>
            <a:endParaRPr lang="en-US" sz="1600"/>
          </a:p>
        </p:txBody>
      </p:sp>
      <p:sp>
        <p:nvSpPr>
          <p:cNvPr id="1057877" name="Line 85"/>
          <p:cNvSpPr>
            <a:spLocks noChangeShapeType="1"/>
          </p:cNvSpPr>
          <p:nvPr/>
        </p:nvSpPr>
        <p:spPr bwMode="auto">
          <a:xfrm flipH="1">
            <a:off x="4133850" y="3644900"/>
            <a:ext cx="292100" cy="1677988"/>
          </a:xfrm>
          <a:prstGeom prst="line">
            <a:avLst/>
          </a:prstGeom>
          <a:noFill/>
          <a:ln w="1588">
            <a:solidFill>
              <a:srgbClr val="000000"/>
            </a:solidFill>
            <a:round/>
            <a:headEnd/>
            <a:tailEnd/>
          </a:ln>
        </p:spPr>
        <p:txBody>
          <a:bodyPr/>
          <a:lstStyle/>
          <a:p>
            <a:endParaRPr lang="en-US" sz="1600"/>
          </a:p>
        </p:txBody>
      </p:sp>
      <p:sp>
        <p:nvSpPr>
          <p:cNvPr id="1057878" name="Freeform 86"/>
          <p:cNvSpPr>
            <a:spLocks/>
          </p:cNvSpPr>
          <p:nvPr/>
        </p:nvSpPr>
        <p:spPr bwMode="auto">
          <a:xfrm>
            <a:off x="4087813" y="5292725"/>
            <a:ext cx="96837" cy="211138"/>
          </a:xfrm>
          <a:custGeom>
            <a:avLst/>
            <a:gdLst/>
            <a:ahLst/>
            <a:cxnLst>
              <a:cxn ang="0">
                <a:pos x="87" y="19"/>
              </a:cxn>
              <a:cxn ang="0">
                <a:pos x="14" y="139"/>
              </a:cxn>
              <a:cxn ang="0">
                <a:pos x="0" y="0"/>
              </a:cxn>
              <a:cxn ang="0">
                <a:pos x="87" y="19"/>
              </a:cxn>
            </a:cxnLst>
            <a:rect l="0" t="0" r="r" b="b"/>
            <a:pathLst>
              <a:path w="87" h="139">
                <a:moveTo>
                  <a:pt x="87" y="19"/>
                </a:moveTo>
                <a:lnTo>
                  <a:pt x="14" y="139"/>
                </a:lnTo>
                <a:lnTo>
                  <a:pt x="0" y="0"/>
                </a:lnTo>
                <a:lnTo>
                  <a:pt x="87" y="19"/>
                </a:lnTo>
                <a:close/>
              </a:path>
            </a:pathLst>
          </a:custGeom>
          <a:solidFill>
            <a:srgbClr val="000000"/>
          </a:solidFill>
          <a:ln w="9525">
            <a:noFill/>
            <a:round/>
            <a:headEnd/>
            <a:tailEnd/>
          </a:ln>
        </p:spPr>
        <p:txBody>
          <a:bodyPr/>
          <a:lstStyle/>
          <a:p>
            <a:endParaRPr lang="en-US" sz="1600"/>
          </a:p>
        </p:txBody>
      </p:sp>
      <p:sp>
        <p:nvSpPr>
          <p:cNvPr id="1057879" name="Line 87"/>
          <p:cNvSpPr>
            <a:spLocks noChangeShapeType="1"/>
          </p:cNvSpPr>
          <p:nvPr/>
        </p:nvSpPr>
        <p:spPr bwMode="auto">
          <a:xfrm>
            <a:off x="4554538" y="3644900"/>
            <a:ext cx="301625" cy="1677988"/>
          </a:xfrm>
          <a:prstGeom prst="line">
            <a:avLst/>
          </a:prstGeom>
          <a:noFill/>
          <a:ln w="1588">
            <a:solidFill>
              <a:srgbClr val="000000"/>
            </a:solidFill>
            <a:round/>
            <a:headEnd/>
            <a:tailEnd/>
          </a:ln>
        </p:spPr>
        <p:txBody>
          <a:bodyPr/>
          <a:lstStyle/>
          <a:p>
            <a:endParaRPr lang="en-US" sz="1600"/>
          </a:p>
        </p:txBody>
      </p:sp>
      <p:sp>
        <p:nvSpPr>
          <p:cNvPr id="1057880" name="Freeform 88"/>
          <p:cNvSpPr>
            <a:spLocks/>
          </p:cNvSpPr>
          <p:nvPr/>
        </p:nvSpPr>
        <p:spPr bwMode="auto">
          <a:xfrm>
            <a:off x="4805363" y="5292725"/>
            <a:ext cx="101600" cy="211138"/>
          </a:xfrm>
          <a:custGeom>
            <a:avLst/>
            <a:gdLst/>
            <a:ahLst/>
            <a:cxnLst>
              <a:cxn ang="0">
                <a:pos x="86" y="0"/>
              </a:cxn>
              <a:cxn ang="0">
                <a:pos x="72" y="139"/>
              </a:cxn>
              <a:cxn ang="0">
                <a:pos x="0" y="21"/>
              </a:cxn>
              <a:cxn ang="0">
                <a:pos x="86" y="0"/>
              </a:cxn>
            </a:cxnLst>
            <a:rect l="0" t="0" r="r" b="b"/>
            <a:pathLst>
              <a:path w="86" h="139">
                <a:moveTo>
                  <a:pt x="86" y="0"/>
                </a:moveTo>
                <a:lnTo>
                  <a:pt x="72" y="139"/>
                </a:lnTo>
                <a:lnTo>
                  <a:pt x="0" y="21"/>
                </a:lnTo>
                <a:lnTo>
                  <a:pt x="86" y="0"/>
                </a:lnTo>
                <a:close/>
              </a:path>
            </a:pathLst>
          </a:custGeom>
          <a:solidFill>
            <a:srgbClr val="000000"/>
          </a:solidFill>
          <a:ln w="9525">
            <a:noFill/>
            <a:round/>
            <a:headEnd/>
            <a:tailEnd/>
          </a:ln>
        </p:spPr>
        <p:txBody>
          <a:bodyPr/>
          <a:lstStyle/>
          <a:p>
            <a:endParaRPr lang="en-US" sz="1600"/>
          </a:p>
        </p:txBody>
      </p:sp>
      <p:sp>
        <p:nvSpPr>
          <p:cNvPr id="1057881" name="Line 89"/>
          <p:cNvSpPr>
            <a:spLocks noChangeShapeType="1"/>
          </p:cNvSpPr>
          <p:nvPr/>
        </p:nvSpPr>
        <p:spPr bwMode="auto">
          <a:xfrm>
            <a:off x="4684713" y="3644900"/>
            <a:ext cx="1903412" cy="1763713"/>
          </a:xfrm>
          <a:prstGeom prst="line">
            <a:avLst/>
          </a:prstGeom>
          <a:noFill/>
          <a:ln w="1588">
            <a:solidFill>
              <a:srgbClr val="000000"/>
            </a:solidFill>
            <a:round/>
            <a:headEnd/>
            <a:tailEnd/>
          </a:ln>
        </p:spPr>
        <p:txBody>
          <a:bodyPr/>
          <a:lstStyle/>
          <a:p>
            <a:endParaRPr lang="en-US" sz="1600"/>
          </a:p>
        </p:txBody>
      </p:sp>
      <p:sp>
        <p:nvSpPr>
          <p:cNvPr id="1057882" name="Freeform 90"/>
          <p:cNvSpPr>
            <a:spLocks/>
          </p:cNvSpPr>
          <p:nvPr/>
        </p:nvSpPr>
        <p:spPr bwMode="auto">
          <a:xfrm>
            <a:off x="6546850" y="5341938"/>
            <a:ext cx="152400" cy="168275"/>
          </a:xfrm>
          <a:custGeom>
            <a:avLst/>
            <a:gdLst/>
            <a:ahLst/>
            <a:cxnLst>
              <a:cxn ang="0">
                <a:pos x="51" y="0"/>
              </a:cxn>
              <a:cxn ang="0">
                <a:pos x="132" y="113"/>
              </a:cxn>
              <a:cxn ang="0">
                <a:pos x="0" y="72"/>
              </a:cxn>
              <a:cxn ang="0">
                <a:pos x="51" y="0"/>
              </a:cxn>
            </a:cxnLst>
            <a:rect l="0" t="0" r="r" b="b"/>
            <a:pathLst>
              <a:path w="132" h="113">
                <a:moveTo>
                  <a:pt x="51" y="0"/>
                </a:moveTo>
                <a:lnTo>
                  <a:pt x="132" y="113"/>
                </a:lnTo>
                <a:lnTo>
                  <a:pt x="0" y="72"/>
                </a:lnTo>
                <a:lnTo>
                  <a:pt x="51" y="0"/>
                </a:lnTo>
                <a:close/>
              </a:path>
            </a:pathLst>
          </a:custGeom>
          <a:solidFill>
            <a:srgbClr val="000000"/>
          </a:solidFill>
          <a:ln w="9525">
            <a:noFill/>
            <a:round/>
            <a:headEnd/>
            <a:tailEnd/>
          </a:ln>
        </p:spPr>
        <p:txBody>
          <a:bodyPr/>
          <a:lstStyle/>
          <a:p>
            <a:endParaRPr lang="en-US" sz="1600"/>
          </a:p>
        </p:txBody>
      </p:sp>
      <p:sp>
        <p:nvSpPr>
          <p:cNvPr id="1057883" name="Freeform 91"/>
          <p:cNvSpPr>
            <a:spLocks/>
          </p:cNvSpPr>
          <p:nvPr/>
        </p:nvSpPr>
        <p:spPr bwMode="auto">
          <a:xfrm>
            <a:off x="3971925" y="2963863"/>
            <a:ext cx="1027113" cy="336550"/>
          </a:xfrm>
          <a:custGeom>
            <a:avLst/>
            <a:gdLst/>
            <a:ahLst/>
            <a:cxnLst>
              <a:cxn ang="0">
                <a:pos x="0" y="0"/>
              </a:cxn>
              <a:cxn ang="0">
                <a:pos x="0" y="225"/>
              </a:cxn>
              <a:cxn ang="0">
                <a:pos x="888" y="225"/>
              </a:cxn>
              <a:cxn ang="0">
                <a:pos x="888" y="0"/>
              </a:cxn>
              <a:cxn ang="0">
                <a:pos x="0" y="0"/>
              </a:cxn>
              <a:cxn ang="0">
                <a:pos x="0" y="0"/>
              </a:cxn>
            </a:cxnLst>
            <a:rect l="0" t="0" r="r" b="b"/>
            <a:pathLst>
              <a:path w="888" h="225">
                <a:moveTo>
                  <a:pt x="0" y="0"/>
                </a:moveTo>
                <a:lnTo>
                  <a:pt x="0" y="225"/>
                </a:lnTo>
                <a:lnTo>
                  <a:pt x="888" y="225"/>
                </a:lnTo>
                <a:lnTo>
                  <a:pt x="888" y="0"/>
                </a:lnTo>
                <a:lnTo>
                  <a:pt x="0" y="0"/>
                </a:lnTo>
                <a:lnTo>
                  <a:pt x="0" y="0"/>
                </a:lnTo>
                <a:close/>
              </a:path>
            </a:pathLst>
          </a:custGeom>
          <a:solidFill>
            <a:srgbClr val="FFFFFF"/>
          </a:solidFill>
          <a:ln w="9525">
            <a:noFill/>
            <a:round/>
            <a:headEnd/>
            <a:tailEnd/>
          </a:ln>
        </p:spPr>
        <p:txBody>
          <a:bodyPr/>
          <a:lstStyle/>
          <a:p>
            <a:endParaRPr lang="en-US" sz="1600"/>
          </a:p>
        </p:txBody>
      </p:sp>
      <p:sp>
        <p:nvSpPr>
          <p:cNvPr id="1057884" name="Freeform 92"/>
          <p:cNvSpPr>
            <a:spLocks/>
          </p:cNvSpPr>
          <p:nvPr/>
        </p:nvSpPr>
        <p:spPr bwMode="auto">
          <a:xfrm>
            <a:off x="3971925" y="2963863"/>
            <a:ext cx="1027113" cy="336550"/>
          </a:xfrm>
          <a:custGeom>
            <a:avLst/>
            <a:gdLst/>
            <a:ahLst/>
            <a:cxnLst>
              <a:cxn ang="0">
                <a:pos x="0" y="0"/>
              </a:cxn>
              <a:cxn ang="0">
                <a:pos x="0" y="225"/>
              </a:cxn>
              <a:cxn ang="0">
                <a:pos x="888" y="225"/>
              </a:cxn>
              <a:cxn ang="0">
                <a:pos x="888" y="0"/>
              </a:cxn>
              <a:cxn ang="0">
                <a:pos x="0" y="0"/>
              </a:cxn>
              <a:cxn ang="0">
                <a:pos x="0" y="0"/>
              </a:cxn>
            </a:cxnLst>
            <a:rect l="0" t="0" r="r" b="b"/>
            <a:pathLst>
              <a:path w="888" h="225">
                <a:moveTo>
                  <a:pt x="0" y="0"/>
                </a:moveTo>
                <a:lnTo>
                  <a:pt x="0" y="225"/>
                </a:lnTo>
                <a:lnTo>
                  <a:pt x="888" y="225"/>
                </a:lnTo>
                <a:lnTo>
                  <a:pt x="888" y="0"/>
                </a:lnTo>
                <a:lnTo>
                  <a:pt x="0" y="0"/>
                </a:lnTo>
                <a:lnTo>
                  <a:pt x="0" y="0"/>
                </a:lnTo>
                <a:close/>
              </a:path>
            </a:pathLst>
          </a:custGeom>
          <a:noFill/>
          <a:ln w="1588">
            <a:solidFill>
              <a:srgbClr val="000000"/>
            </a:solidFill>
            <a:prstDash val="solid"/>
            <a:round/>
            <a:headEnd/>
            <a:tailEnd/>
          </a:ln>
        </p:spPr>
        <p:txBody>
          <a:bodyPr/>
          <a:lstStyle/>
          <a:p>
            <a:endParaRPr lang="en-US" sz="1600"/>
          </a:p>
        </p:txBody>
      </p:sp>
      <p:sp>
        <p:nvSpPr>
          <p:cNvPr id="1057885" name="Rectangle 93"/>
          <p:cNvSpPr>
            <a:spLocks noChangeArrowheads="1"/>
          </p:cNvSpPr>
          <p:nvPr/>
        </p:nvSpPr>
        <p:spPr bwMode="auto">
          <a:xfrm>
            <a:off x="4402138" y="3011488"/>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42</a:t>
            </a:r>
            <a:endParaRPr lang="en-US" sz="1600" b="1"/>
          </a:p>
        </p:txBody>
      </p:sp>
      <p:sp>
        <p:nvSpPr>
          <p:cNvPr id="1057886" name="Freeform 94"/>
          <p:cNvSpPr>
            <a:spLocks/>
          </p:cNvSpPr>
          <p:nvPr/>
        </p:nvSpPr>
        <p:spPr bwMode="auto">
          <a:xfrm>
            <a:off x="3971925" y="2625725"/>
            <a:ext cx="1027113" cy="338138"/>
          </a:xfrm>
          <a:custGeom>
            <a:avLst/>
            <a:gdLst/>
            <a:ahLst/>
            <a:cxnLst>
              <a:cxn ang="0">
                <a:pos x="0" y="0"/>
              </a:cxn>
              <a:cxn ang="0">
                <a:pos x="0" y="226"/>
              </a:cxn>
              <a:cxn ang="0">
                <a:pos x="888" y="226"/>
              </a:cxn>
              <a:cxn ang="0">
                <a:pos x="888" y="0"/>
              </a:cxn>
              <a:cxn ang="0">
                <a:pos x="0" y="0"/>
              </a:cxn>
              <a:cxn ang="0">
                <a:pos x="0" y="0"/>
              </a:cxn>
            </a:cxnLst>
            <a:rect l="0" t="0" r="r" b="b"/>
            <a:pathLst>
              <a:path w="888" h="226">
                <a:moveTo>
                  <a:pt x="0" y="0"/>
                </a:moveTo>
                <a:lnTo>
                  <a:pt x="0" y="226"/>
                </a:lnTo>
                <a:lnTo>
                  <a:pt x="888" y="226"/>
                </a:lnTo>
                <a:lnTo>
                  <a:pt x="888" y="0"/>
                </a:lnTo>
                <a:lnTo>
                  <a:pt x="0" y="0"/>
                </a:lnTo>
                <a:lnTo>
                  <a:pt x="0" y="0"/>
                </a:lnTo>
                <a:close/>
              </a:path>
            </a:pathLst>
          </a:custGeom>
          <a:solidFill>
            <a:srgbClr val="FFFFFF"/>
          </a:solidFill>
          <a:ln w="9525">
            <a:noFill/>
            <a:round/>
            <a:headEnd/>
            <a:tailEnd/>
          </a:ln>
        </p:spPr>
        <p:txBody>
          <a:bodyPr/>
          <a:lstStyle/>
          <a:p>
            <a:endParaRPr lang="en-US" sz="1600"/>
          </a:p>
        </p:txBody>
      </p:sp>
      <p:sp>
        <p:nvSpPr>
          <p:cNvPr id="1057887" name="Freeform 95"/>
          <p:cNvSpPr>
            <a:spLocks/>
          </p:cNvSpPr>
          <p:nvPr/>
        </p:nvSpPr>
        <p:spPr bwMode="auto">
          <a:xfrm>
            <a:off x="3971925" y="2625725"/>
            <a:ext cx="1027113" cy="338138"/>
          </a:xfrm>
          <a:custGeom>
            <a:avLst/>
            <a:gdLst/>
            <a:ahLst/>
            <a:cxnLst>
              <a:cxn ang="0">
                <a:pos x="0" y="0"/>
              </a:cxn>
              <a:cxn ang="0">
                <a:pos x="0" y="226"/>
              </a:cxn>
              <a:cxn ang="0">
                <a:pos x="888" y="226"/>
              </a:cxn>
              <a:cxn ang="0">
                <a:pos x="888" y="0"/>
              </a:cxn>
              <a:cxn ang="0">
                <a:pos x="0" y="0"/>
              </a:cxn>
              <a:cxn ang="0">
                <a:pos x="0" y="0"/>
              </a:cxn>
            </a:cxnLst>
            <a:rect l="0" t="0" r="r" b="b"/>
            <a:pathLst>
              <a:path w="888" h="226">
                <a:moveTo>
                  <a:pt x="0" y="0"/>
                </a:moveTo>
                <a:lnTo>
                  <a:pt x="0" y="226"/>
                </a:lnTo>
                <a:lnTo>
                  <a:pt x="888" y="226"/>
                </a:lnTo>
                <a:lnTo>
                  <a:pt x="888" y="0"/>
                </a:lnTo>
                <a:lnTo>
                  <a:pt x="0" y="0"/>
                </a:lnTo>
                <a:lnTo>
                  <a:pt x="0" y="0"/>
                </a:lnTo>
                <a:close/>
              </a:path>
            </a:pathLst>
          </a:custGeom>
          <a:noFill/>
          <a:ln w="1588">
            <a:solidFill>
              <a:srgbClr val="000000"/>
            </a:solidFill>
            <a:prstDash val="solid"/>
            <a:round/>
            <a:headEnd/>
            <a:tailEnd/>
          </a:ln>
        </p:spPr>
        <p:txBody>
          <a:bodyPr/>
          <a:lstStyle/>
          <a:p>
            <a:endParaRPr lang="en-US" sz="1600"/>
          </a:p>
        </p:txBody>
      </p:sp>
      <p:sp>
        <p:nvSpPr>
          <p:cNvPr id="1057888" name="Rectangle 96"/>
          <p:cNvSpPr>
            <a:spLocks noChangeArrowheads="1"/>
          </p:cNvSpPr>
          <p:nvPr/>
        </p:nvSpPr>
        <p:spPr bwMode="auto">
          <a:xfrm>
            <a:off x="4402138" y="2679700"/>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37</a:t>
            </a:r>
            <a:endParaRPr lang="en-US" sz="1600" b="1"/>
          </a:p>
        </p:txBody>
      </p:sp>
      <p:sp>
        <p:nvSpPr>
          <p:cNvPr id="1057889" name="Freeform 97"/>
          <p:cNvSpPr>
            <a:spLocks/>
          </p:cNvSpPr>
          <p:nvPr/>
        </p:nvSpPr>
        <p:spPr bwMode="auto">
          <a:xfrm>
            <a:off x="3971925" y="2287588"/>
            <a:ext cx="1027113" cy="338137"/>
          </a:xfrm>
          <a:custGeom>
            <a:avLst/>
            <a:gdLst/>
            <a:ahLst/>
            <a:cxnLst>
              <a:cxn ang="0">
                <a:pos x="0" y="0"/>
              </a:cxn>
              <a:cxn ang="0">
                <a:pos x="0" y="225"/>
              </a:cxn>
              <a:cxn ang="0">
                <a:pos x="888" y="225"/>
              </a:cxn>
              <a:cxn ang="0">
                <a:pos x="888" y="0"/>
              </a:cxn>
              <a:cxn ang="0">
                <a:pos x="0" y="0"/>
              </a:cxn>
              <a:cxn ang="0">
                <a:pos x="0" y="0"/>
              </a:cxn>
            </a:cxnLst>
            <a:rect l="0" t="0" r="r" b="b"/>
            <a:pathLst>
              <a:path w="888" h="225">
                <a:moveTo>
                  <a:pt x="0" y="0"/>
                </a:moveTo>
                <a:lnTo>
                  <a:pt x="0" y="225"/>
                </a:lnTo>
                <a:lnTo>
                  <a:pt x="888" y="225"/>
                </a:lnTo>
                <a:lnTo>
                  <a:pt x="888" y="0"/>
                </a:lnTo>
                <a:lnTo>
                  <a:pt x="0" y="0"/>
                </a:lnTo>
                <a:lnTo>
                  <a:pt x="0" y="0"/>
                </a:lnTo>
                <a:close/>
              </a:path>
            </a:pathLst>
          </a:custGeom>
          <a:solidFill>
            <a:srgbClr val="FFFFFF"/>
          </a:solidFill>
          <a:ln w="9525">
            <a:noFill/>
            <a:round/>
            <a:headEnd/>
            <a:tailEnd/>
          </a:ln>
        </p:spPr>
        <p:txBody>
          <a:bodyPr/>
          <a:lstStyle/>
          <a:p>
            <a:endParaRPr lang="en-US" sz="1600"/>
          </a:p>
        </p:txBody>
      </p:sp>
      <p:sp>
        <p:nvSpPr>
          <p:cNvPr id="1057890" name="Freeform 98"/>
          <p:cNvSpPr>
            <a:spLocks/>
          </p:cNvSpPr>
          <p:nvPr/>
        </p:nvSpPr>
        <p:spPr bwMode="auto">
          <a:xfrm>
            <a:off x="3971925" y="2287588"/>
            <a:ext cx="1027113" cy="338137"/>
          </a:xfrm>
          <a:custGeom>
            <a:avLst/>
            <a:gdLst/>
            <a:ahLst/>
            <a:cxnLst>
              <a:cxn ang="0">
                <a:pos x="0" y="0"/>
              </a:cxn>
              <a:cxn ang="0">
                <a:pos x="0" y="225"/>
              </a:cxn>
              <a:cxn ang="0">
                <a:pos x="888" y="225"/>
              </a:cxn>
              <a:cxn ang="0">
                <a:pos x="888" y="0"/>
              </a:cxn>
              <a:cxn ang="0">
                <a:pos x="0" y="0"/>
              </a:cxn>
              <a:cxn ang="0">
                <a:pos x="0" y="0"/>
              </a:cxn>
            </a:cxnLst>
            <a:rect l="0" t="0" r="r" b="b"/>
            <a:pathLst>
              <a:path w="888" h="225">
                <a:moveTo>
                  <a:pt x="0" y="0"/>
                </a:moveTo>
                <a:lnTo>
                  <a:pt x="0" y="225"/>
                </a:lnTo>
                <a:lnTo>
                  <a:pt x="888" y="225"/>
                </a:lnTo>
                <a:lnTo>
                  <a:pt x="888" y="0"/>
                </a:lnTo>
                <a:lnTo>
                  <a:pt x="0" y="0"/>
                </a:lnTo>
                <a:lnTo>
                  <a:pt x="0" y="0"/>
                </a:lnTo>
                <a:close/>
              </a:path>
            </a:pathLst>
          </a:custGeom>
          <a:noFill/>
          <a:ln w="1588">
            <a:solidFill>
              <a:srgbClr val="000000"/>
            </a:solidFill>
            <a:prstDash val="solid"/>
            <a:round/>
            <a:headEnd/>
            <a:tailEnd/>
          </a:ln>
        </p:spPr>
        <p:txBody>
          <a:bodyPr/>
          <a:lstStyle/>
          <a:p>
            <a:endParaRPr lang="en-US" sz="1600"/>
          </a:p>
        </p:txBody>
      </p:sp>
      <p:sp>
        <p:nvSpPr>
          <p:cNvPr id="1057891" name="Rectangle 99"/>
          <p:cNvSpPr>
            <a:spLocks noChangeArrowheads="1"/>
          </p:cNvSpPr>
          <p:nvPr/>
        </p:nvSpPr>
        <p:spPr bwMode="auto">
          <a:xfrm>
            <a:off x="4402138" y="2341563"/>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23</a:t>
            </a:r>
            <a:endParaRPr lang="en-US" sz="1600" b="1"/>
          </a:p>
        </p:txBody>
      </p:sp>
      <p:sp>
        <p:nvSpPr>
          <p:cNvPr id="58" name="Slide Number Placeholder 57"/>
          <p:cNvSpPr>
            <a:spLocks noGrp="1"/>
          </p:cNvSpPr>
          <p:nvPr>
            <p:ph type="sldNum" sz="quarter" idx="12"/>
          </p:nvPr>
        </p:nvSpPr>
        <p:spPr/>
        <p:txBody>
          <a:bodyPr/>
          <a:lstStyle/>
          <a:p>
            <a:pPr lvl="1">
              <a:defRPr/>
            </a:pPr>
            <a:fld id="{F56776D2-DF16-484B-BE4A-8EC11F6ECF32}" type="slidenum">
              <a:rPr lang="en-US" smtClean="0"/>
              <a:pPr lvl="1">
                <a:defRPr/>
              </a:pPr>
              <a:t>78</a:t>
            </a:fld>
            <a:endParaRPr lang="en-US" dirty="0"/>
          </a:p>
        </p:txBody>
      </p:sp>
      <p:sp>
        <p:nvSpPr>
          <p:cNvPr id="59" name="Footer Placeholder 58"/>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8818" name="Rectangle 2"/>
          <p:cNvSpPr>
            <a:spLocks noGrp="1" noChangeArrowheads="1"/>
          </p:cNvSpPr>
          <p:nvPr>
            <p:ph type="title"/>
          </p:nvPr>
        </p:nvSpPr>
        <p:spPr/>
        <p:txBody>
          <a:bodyPr/>
          <a:lstStyle/>
          <a:p>
            <a:pPr defTabSz="914400"/>
            <a:r>
              <a:rPr lang="en-US" dirty="0" smtClean="0"/>
              <a:t>Gather Example</a:t>
            </a:r>
            <a:endParaRPr lang="en-US" dirty="0"/>
          </a:p>
        </p:txBody>
      </p:sp>
      <p:sp>
        <p:nvSpPr>
          <p:cNvPr id="1058916" name="Rectangle 100"/>
          <p:cNvSpPr>
            <a:spLocks noChangeArrowheads="1"/>
          </p:cNvSpPr>
          <p:nvPr/>
        </p:nvSpPr>
        <p:spPr bwMode="auto">
          <a:xfrm>
            <a:off x="3001963" y="4035425"/>
            <a:ext cx="1319212" cy="2136775"/>
          </a:xfrm>
          <a:prstGeom prst="rect">
            <a:avLst/>
          </a:prstGeom>
          <a:solidFill>
            <a:srgbClr val="FFFFFF"/>
          </a:solidFill>
          <a:ln w="9525">
            <a:noFill/>
            <a:miter lim="800000"/>
            <a:headEnd/>
            <a:tailEnd/>
          </a:ln>
        </p:spPr>
        <p:txBody>
          <a:bodyPr/>
          <a:lstStyle/>
          <a:p>
            <a:endParaRPr lang="en-US" sz="1600"/>
          </a:p>
        </p:txBody>
      </p:sp>
      <p:sp>
        <p:nvSpPr>
          <p:cNvPr id="1058917" name="Rectangle 101"/>
          <p:cNvSpPr>
            <a:spLocks noChangeArrowheads="1"/>
          </p:cNvSpPr>
          <p:nvPr/>
        </p:nvSpPr>
        <p:spPr bwMode="auto">
          <a:xfrm>
            <a:off x="3001963" y="4035425"/>
            <a:ext cx="1319212" cy="2136775"/>
          </a:xfrm>
          <a:prstGeom prst="rect">
            <a:avLst/>
          </a:prstGeom>
          <a:noFill/>
          <a:ln w="1588">
            <a:solidFill>
              <a:srgbClr val="000000"/>
            </a:solidFill>
            <a:miter lim="800000"/>
            <a:headEnd/>
            <a:tailEnd/>
          </a:ln>
        </p:spPr>
        <p:txBody>
          <a:bodyPr/>
          <a:lstStyle/>
          <a:p>
            <a:endParaRPr lang="en-US" sz="1600"/>
          </a:p>
        </p:txBody>
      </p:sp>
      <p:sp>
        <p:nvSpPr>
          <p:cNvPr id="1058918" name="Freeform 102"/>
          <p:cNvSpPr>
            <a:spLocks/>
          </p:cNvSpPr>
          <p:nvPr/>
        </p:nvSpPr>
        <p:spPr bwMode="auto">
          <a:xfrm>
            <a:off x="3224213" y="5610225"/>
            <a:ext cx="869950" cy="328613"/>
          </a:xfrm>
          <a:custGeom>
            <a:avLst/>
            <a:gdLst/>
            <a:ahLst/>
            <a:cxnLst>
              <a:cxn ang="0">
                <a:pos x="0" y="226"/>
              </a:cxn>
              <a:cxn ang="0">
                <a:pos x="0" y="0"/>
              </a:cxn>
              <a:cxn ang="0">
                <a:pos x="888" y="0"/>
              </a:cxn>
              <a:cxn ang="0">
                <a:pos x="888" y="226"/>
              </a:cxn>
              <a:cxn ang="0">
                <a:pos x="0" y="226"/>
              </a:cxn>
              <a:cxn ang="0">
                <a:pos x="0" y="226"/>
              </a:cxn>
            </a:cxnLst>
            <a:rect l="0" t="0" r="r" b="b"/>
            <a:pathLst>
              <a:path w="888" h="226">
                <a:moveTo>
                  <a:pt x="0" y="226"/>
                </a:moveTo>
                <a:lnTo>
                  <a:pt x="0" y="0"/>
                </a:lnTo>
                <a:lnTo>
                  <a:pt x="888" y="0"/>
                </a:lnTo>
                <a:lnTo>
                  <a:pt x="888" y="226"/>
                </a:lnTo>
                <a:lnTo>
                  <a:pt x="0" y="226"/>
                </a:lnTo>
                <a:lnTo>
                  <a:pt x="0" y="226"/>
                </a:lnTo>
                <a:close/>
              </a:path>
            </a:pathLst>
          </a:custGeom>
          <a:solidFill>
            <a:srgbClr val="FFFFFF"/>
          </a:solidFill>
          <a:ln w="9525">
            <a:noFill/>
            <a:round/>
            <a:headEnd/>
            <a:tailEnd/>
          </a:ln>
        </p:spPr>
        <p:txBody>
          <a:bodyPr/>
          <a:lstStyle/>
          <a:p>
            <a:endParaRPr lang="en-US" sz="1600"/>
          </a:p>
        </p:txBody>
      </p:sp>
      <p:sp>
        <p:nvSpPr>
          <p:cNvPr id="1058919" name="Freeform 103"/>
          <p:cNvSpPr>
            <a:spLocks/>
          </p:cNvSpPr>
          <p:nvPr/>
        </p:nvSpPr>
        <p:spPr bwMode="auto">
          <a:xfrm>
            <a:off x="3224213" y="5610225"/>
            <a:ext cx="869950" cy="328613"/>
          </a:xfrm>
          <a:custGeom>
            <a:avLst/>
            <a:gdLst/>
            <a:ahLst/>
            <a:cxnLst>
              <a:cxn ang="0">
                <a:pos x="0" y="226"/>
              </a:cxn>
              <a:cxn ang="0">
                <a:pos x="0" y="0"/>
              </a:cxn>
              <a:cxn ang="0">
                <a:pos x="888" y="0"/>
              </a:cxn>
              <a:cxn ang="0">
                <a:pos x="888" y="226"/>
              </a:cxn>
              <a:cxn ang="0">
                <a:pos x="0" y="226"/>
              </a:cxn>
              <a:cxn ang="0">
                <a:pos x="0" y="226"/>
              </a:cxn>
            </a:cxnLst>
            <a:rect l="0" t="0" r="r" b="b"/>
            <a:pathLst>
              <a:path w="888" h="226">
                <a:moveTo>
                  <a:pt x="0" y="226"/>
                </a:moveTo>
                <a:lnTo>
                  <a:pt x="0" y="0"/>
                </a:lnTo>
                <a:lnTo>
                  <a:pt x="888" y="0"/>
                </a:lnTo>
                <a:lnTo>
                  <a:pt x="888" y="226"/>
                </a:lnTo>
                <a:lnTo>
                  <a:pt x="0" y="226"/>
                </a:lnTo>
                <a:lnTo>
                  <a:pt x="0" y="226"/>
                </a:lnTo>
                <a:close/>
              </a:path>
            </a:pathLst>
          </a:custGeom>
          <a:noFill/>
          <a:ln w="1588">
            <a:solidFill>
              <a:srgbClr val="000000"/>
            </a:solidFill>
            <a:prstDash val="solid"/>
            <a:round/>
            <a:headEnd/>
            <a:tailEnd/>
          </a:ln>
        </p:spPr>
        <p:txBody>
          <a:bodyPr/>
          <a:lstStyle/>
          <a:p>
            <a:endParaRPr lang="en-US" sz="1600"/>
          </a:p>
        </p:txBody>
      </p:sp>
      <p:sp>
        <p:nvSpPr>
          <p:cNvPr id="1058920" name="Rectangle 104"/>
          <p:cNvSpPr>
            <a:spLocks noChangeArrowheads="1"/>
          </p:cNvSpPr>
          <p:nvPr/>
        </p:nvSpPr>
        <p:spPr bwMode="auto">
          <a:xfrm>
            <a:off x="3589338" y="5662613"/>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55</a:t>
            </a:r>
            <a:endParaRPr lang="en-US" sz="1600" b="1"/>
          </a:p>
        </p:txBody>
      </p:sp>
      <p:sp>
        <p:nvSpPr>
          <p:cNvPr id="1058921" name="Rectangle 105"/>
          <p:cNvSpPr>
            <a:spLocks noChangeArrowheads="1"/>
          </p:cNvSpPr>
          <p:nvPr/>
        </p:nvSpPr>
        <p:spPr bwMode="auto">
          <a:xfrm>
            <a:off x="3346450" y="4100513"/>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0</a:t>
            </a:r>
            <a:endParaRPr lang="en-US" sz="1600" b="1"/>
          </a:p>
        </p:txBody>
      </p:sp>
      <p:sp>
        <p:nvSpPr>
          <p:cNvPr id="1058922" name="Rectangle 106"/>
          <p:cNvSpPr>
            <a:spLocks noChangeArrowheads="1"/>
          </p:cNvSpPr>
          <p:nvPr/>
        </p:nvSpPr>
        <p:spPr bwMode="auto">
          <a:xfrm>
            <a:off x="3197225" y="4386263"/>
            <a:ext cx="660437" cy="246221"/>
          </a:xfrm>
          <a:prstGeom prst="rect">
            <a:avLst/>
          </a:prstGeom>
          <a:noFill/>
          <a:ln w="9525">
            <a:noFill/>
            <a:miter lim="800000"/>
            <a:headEnd/>
            <a:tailEnd/>
          </a:ln>
        </p:spPr>
        <p:txBody>
          <a:bodyPr wrap="none" lIns="0" tIns="0" rIns="0" bIns="0">
            <a:spAutoFit/>
          </a:bodyPr>
          <a:lstStyle/>
          <a:p>
            <a:r>
              <a:rPr lang="en-US" sz="1600" b="1">
                <a:solidFill>
                  <a:srgbClr val="000000"/>
                </a:solidFill>
              </a:rPr>
              <a:t>RcvBuf</a:t>
            </a:r>
            <a:endParaRPr lang="en-US" sz="1600" b="1"/>
          </a:p>
        </p:txBody>
      </p:sp>
      <p:sp>
        <p:nvSpPr>
          <p:cNvPr id="1058923" name="Rectangle 107"/>
          <p:cNvSpPr>
            <a:spLocks noChangeArrowheads="1"/>
          </p:cNvSpPr>
          <p:nvPr/>
        </p:nvSpPr>
        <p:spPr bwMode="auto">
          <a:xfrm>
            <a:off x="693738" y="1905000"/>
            <a:ext cx="1316037" cy="1311275"/>
          </a:xfrm>
          <a:prstGeom prst="rect">
            <a:avLst/>
          </a:prstGeom>
          <a:solidFill>
            <a:srgbClr val="FFFFFF"/>
          </a:solidFill>
          <a:ln w="9525">
            <a:noFill/>
            <a:miter lim="800000"/>
            <a:headEnd/>
            <a:tailEnd/>
          </a:ln>
        </p:spPr>
        <p:txBody>
          <a:bodyPr/>
          <a:lstStyle/>
          <a:p>
            <a:endParaRPr lang="en-US" sz="1600"/>
          </a:p>
        </p:txBody>
      </p:sp>
      <p:sp>
        <p:nvSpPr>
          <p:cNvPr id="1058924" name="Rectangle 108"/>
          <p:cNvSpPr>
            <a:spLocks noChangeArrowheads="1"/>
          </p:cNvSpPr>
          <p:nvPr/>
        </p:nvSpPr>
        <p:spPr bwMode="auto">
          <a:xfrm>
            <a:off x="693738" y="1905000"/>
            <a:ext cx="1316037" cy="1311275"/>
          </a:xfrm>
          <a:prstGeom prst="rect">
            <a:avLst/>
          </a:prstGeom>
          <a:noFill/>
          <a:ln w="1588">
            <a:solidFill>
              <a:srgbClr val="000000"/>
            </a:solidFill>
            <a:miter lim="800000"/>
            <a:headEnd/>
            <a:tailEnd/>
          </a:ln>
        </p:spPr>
        <p:txBody>
          <a:bodyPr/>
          <a:lstStyle/>
          <a:p>
            <a:endParaRPr lang="en-US" sz="1600"/>
          </a:p>
        </p:txBody>
      </p:sp>
      <p:sp>
        <p:nvSpPr>
          <p:cNvPr id="1058925" name="Freeform 109"/>
          <p:cNvSpPr>
            <a:spLocks/>
          </p:cNvSpPr>
          <p:nvPr/>
        </p:nvSpPr>
        <p:spPr bwMode="auto">
          <a:xfrm>
            <a:off x="881063" y="2630488"/>
            <a:ext cx="874712" cy="328612"/>
          </a:xfrm>
          <a:custGeom>
            <a:avLst/>
            <a:gdLst/>
            <a:ahLst/>
            <a:cxnLst>
              <a:cxn ang="0">
                <a:pos x="0" y="225"/>
              </a:cxn>
              <a:cxn ang="0">
                <a:pos x="0" y="0"/>
              </a:cxn>
              <a:cxn ang="0">
                <a:pos x="890" y="0"/>
              </a:cxn>
              <a:cxn ang="0">
                <a:pos x="890" y="225"/>
              </a:cxn>
              <a:cxn ang="0">
                <a:pos x="0" y="225"/>
              </a:cxn>
              <a:cxn ang="0">
                <a:pos x="0" y="225"/>
              </a:cxn>
            </a:cxnLst>
            <a:rect l="0" t="0" r="r" b="b"/>
            <a:pathLst>
              <a:path w="890" h="225">
                <a:moveTo>
                  <a:pt x="0" y="225"/>
                </a:moveTo>
                <a:lnTo>
                  <a:pt x="0" y="0"/>
                </a:lnTo>
                <a:lnTo>
                  <a:pt x="890" y="0"/>
                </a:lnTo>
                <a:lnTo>
                  <a:pt x="890" y="225"/>
                </a:lnTo>
                <a:lnTo>
                  <a:pt x="0" y="225"/>
                </a:lnTo>
                <a:lnTo>
                  <a:pt x="0" y="225"/>
                </a:lnTo>
                <a:close/>
              </a:path>
            </a:pathLst>
          </a:custGeom>
          <a:solidFill>
            <a:srgbClr val="FFFFFF"/>
          </a:solidFill>
          <a:ln w="9525">
            <a:noFill/>
            <a:round/>
            <a:headEnd/>
            <a:tailEnd/>
          </a:ln>
        </p:spPr>
        <p:txBody>
          <a:bodyPr/>
          <a:lstStyle/>
          <a:p>
            <a:endParaRPr lang="en-US" sz="1600"/>
          </a:p>
        </p:txBody>
      </p:sp>
      <p:sp>
        <p:nvSpPr>
          <p:cNvPr id="1058926" name="Freeform 110"/>
          <p:cNvSpPr>
            <a:spLocks/>
          </p:cNvSpPr>
          <p:nvPr/>
        </p:nvSpPr>
        <p:spPr bwMode="auto">
          <a:xfrm>
            <a:off x="881063" y="2630488"/>
            <a:ext cx="874712" cy="328612"/>
          </a:xfrm>
          <a:custGeom>
            <a:avLst/>
            <a:gdLst/>
            <a:ahLst/>
            <a:cxnLst>
              <a:cxn ang="0">
                <a:pos x="0" y="225"/>
              </a:cxn>
              <a:cxn ang="0">
                <a:pos x="0" y="0"/>
              </a:cxn>
              <a:cxn ang="0">
                <a:pos x="890" y="0"/>
              </a:cxn>
              <a:cxn ang="0">
                <a:pos x="890" y="225"/>
              </a:cxn>
              <a:cxn ang="0">
                <a:pos x="0" y="225"/>
              </a:cxn>
              <a:cxn ang="0">
                <a:pos x="0" y="225"/>
              </a:cxn>
            </a:cxnLst>
            <a:rect l="0" t="0" r="r" b="b"/>
            <a:pathLst>
              <a:path w="890" h="225">
                <a:moveTo>
                  <a:pt x="0" y="225"/>
                </a:moveTo>
                <a:lnTo>
                  <a:pt x="0" y="0"/>
                </a:lnTo>
                <a:lnTo>
                  <a:pt x="890" y="0"/>
                </a:lnTo>
                <a:lnTo>
                  <a:pt x="890" y="225"/>
                </a:lnTo>
                <a:lnTo>
                  <a:pt x="0" y="225"/>
                </a:lnTo>
                <a:lnTo>
                  <a:pt x="0" y="225"/>
                </a:lnTo>
                <a:close/>
              </a:path>
            </a:pathLst>
          </a:custGeom>
          <a:noFill/>
          <a:ln w="1588">
            <a:solidFill>
              <a:srgbClr val="000000"/>
            </a:solidFill>
            <a:prstDash val="solid"/>
            <a:round/>
            <a:headEnd/>
            <a:tailEnd/>
          </a:ln>
        </p:spPr>
        <p:txBody>
          <a:bodyPr/>
          <a:lstStyle/>
          <a:p>
            <a:endParaRPr lang="en-US" sz="1600"/>
          </a:p>
        </p:txBody>
      </p:sp>
      <p:sp>
        <p:nvSpPr>
          <p:cNvPr id="1058927" name="Rectangle 111"/>
          <p:cNvSpPr>
            <a:spLocks noChangeArrowheads="1"/>
          </p:cNvSpPr>
          <p:nvPr/>
        </p:nvSpPr>
        <p:spPr bwMode="auto">
          <a:xfrm>
            <a:off x="1249363" y="2682875"/>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23</a:t>
            </a:r>
            <a:endParaRPr lang="en-US" sz="1600" b="1"/>
          </a:p>
        </p:txBody>
      </p:sp>
      <p:sp>
        <p:nvSpPr>
          <p:cNvPr id="1058928" name="Rectangle 112"/>
          <p:cNvSpPr>
            <a:spLocks noChangeArrowheads="1"/>
          </p:cNvSpPr>
          <p:nvPr/>
        </p:nvSpPr>
        <p:spPr bwMode="auto">
          <a:xfrm>
            <a:off x="1085850" y="2057400"/>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0</a:t>
            </a:r>
            <a:endParaRPr lang="en-US" sz="1600" b="1"/>
          </a:p>
        </p:txBody>
      </p:sp>
      <p:sp>
        <p:nvSpPr>
          <p:cNvPr id="1058929" name="Rectangle 113"/>
          <p:cNvSpPr>
            <a:spLocks noChangeArrowheads="1"/>
          </p:cNvSpPr>
          <p:nvPr/>
        </p:nvSpPr>
        <p:spPr bwMode="auto">
          <a:xfrm>
            <a:off x="854075" y="2425700"/>
            <a:ext cx="751809" cy="246221"/>
          </a:xfrm>
          <a:prstGeom prst="rect">
            <a:avLst/>
          </a:prstGeom>
          <a:noFill/>
          <a:ln w="9525">
            <a:noFill/>
            <a:miter lim="800000"/>
            <a:headEnd/>
            <a:tailEnd/>
          </a:ln>
        </p:spPr>
        <p:txBody>
          <a:bodyPr wrap="none" lIns="0" tIns="0" rIns="0" bIns="0">
            <a:spAutoFit/>
          </a:bodyPr>
          <a:lstStyle/>
          <a:p>
            <a:r>
              <a:rPr lang="en-US" sz="1600" b="1">
                <a:solidFill>
                  <a:srgbClr val="000000"/>
                </a:solidFill>
              </a:rPr>
              <a:t>SendBuf</a:t>
            </a:r>
            <a:endParaRPr lang="en-US" sz="1600" b="1"/>
          </a:p>
        </p:txBody>
      </p:sp>
      <p:sp>
        <p:nvSpPr>
          <p:cNvPr id="1058930" name="Rectangle 114"/>
          <p:cNvSpPr>
            <a:spLocks noChangeArrowheads="1"/>
          </p:cNvSpPr>
          <p:nvPr/>
        </p:nvSpPr>
        <p:spPr bwMode="auto">
          <a:xfrm>
            <a:off x="2233613" y="1905000"/>
            <a:ext cx="1316037" cy="1311275"/>
          </a:xfrm>
          <a:prstGeom prst="rect">
            <a:avLst/>
          </a:prstGeom>
          <a:solidFill>
            <a:srgbClr val="FFFFFF"/>
          </a:solidFill>
          <a:ln w="9525">
            <a:noFill/>
            <a:miter lim="800000"/>
            <a:headEnd/>
            <a:tailEnd/>
          </a:ln>
        </p:spPr>
        <p:txBody>
          <a:bodyPr/>
          <a:lstStyle/>
          <a:p>
            <a:endParaRPr lang="en-US" sz="1600"/>
          </a:p>
        </p:txBody>
      </p:sp>
      <p:sp>
        <p:nvSpPr>
          <p:cNvPr id="1058931" name="Rectangle 115"/>
          <p:cNvSpPr>
            <a:spLocks noChangeArrowheads="1"/>
          </p:cNvSpPr>
          <p:nvPr/>
        </p:nvSpPr>
        <p:spPr bwMode="auto">
          <a:xfrm>
            <a:off x="2233613" y="1905000"/>
            <a:ext cx="1316037" cy="1311275"/>
          </a:xfrm>
          <a:prstGeom prst="rect">
            <a:avLst/>
          </a:prstGeom>
          <a:noFill/>
          <a:ln w="1588">
            <a:solidFill>
              <a:srgbClr val="000000"/>
            </a:solidFill>
            <a:miter lim="800000"/>
            <a:headEnd/>
            <a:tailEnd/>
          </a:ln>
        </p:spPr>
        <p:txBody>
          <a:bodyPr/>
          <a:lstStyle/>
          <a:p>
            <a:endParaRPr lang="en-US" sz="1600"/>
          </a:p>
        </p:txBody>
      </p:sp>
      <p:sp>
        <p:nvSpPr>
          <p:cNvPr id="1058932" name="Freeform 116"/>
          <p:cNvSpPr>
            <a:spLocks/>
          </p:cNvSpPr>
          <p:nvPr/>
        </p:nvSpPr>
        <p:spPr bwMode="auto">
          <a:xfrm>
            <a:off x="2449513" y="2630488"/>
            <a:ext cx="869950" cy="328612"/>
          </a:xfrm>
          <a:custGeom>
            <a:avLst/>
            <a:gdLst/>
            <a:ahLst/>
            <a:cxnLst>
              <a:cxn ang="0">
                <a:pos x="0" y="225"/>
              </a:cxn>
              <a:cxn ang="0">
                <a:pos x="0" y="0"/>
              </a:cxn>
              <a:cxn ang="0">
                <a:pos x="888" y="0"/>
              </a:cxn>
              <a:cxn ang="0">
                <a:pos x="888" y="225"/>
              </a:cxn>
              <a:cxn ang="0">
                <a:pos x="0" y="225"/>
              </a:cxn>
              <a:cxn ang="0">
                <a:pos x="0" y="225"/>
              </a:cxn>
            </a:cxnLst>
            <a:rect l="0" t="0" r="r" b="b"/>
            <a:pathLst>
              <a:path w="888" h="225">
                <a:moveTo>
                  <a:pt x="0" y="225"/>
                </a:moveTo>
                <a:lnTo>
                  <a:pt x="0" y="0"/>
                </a:lnTo>
                <a:lnTo>
                  <a:pt x="888" y="0"/>
                </a:lnTo>
                <a:lnTo>
                  <a:pt x="888" y="225"/>
                </a:lnTo>
                <a:lnTo>
                  <a:pt x="0" y="225"/>
                </a:lnTo>
                <a:lnTo>
                  <a:pt x="0" y="225"/>
                </a:lnTo>
                <a:close/>
              </a:path>
            </a:pathLst>
          </a:custGeom>
          <a:solidFill>
            <a:srgbClr val="FFFFFF"/>
          </a:solidFill>
          <a:ln w="9525">
            <a:noFill/>
            <a:round/>
            <a:headEnd/>
            <a:tailEnd/>
          </a:ln>
        </p:spPr>
        <p:txBody>
          <a:bodyPr/>
          <a:lstStyle/>
          <a:p>
            <a:endParaRPr lang="en-US" sz="1600"/>
          </a:p>
        </p:txBody>
      </p:sp>
      <p:sp>
        <p:nvSpPr>
          <p:cNvPr id="1058933" name="Freeform 117"/>
          <p:cNvSpPr>
            <a:spLocks/>
          </p:cNvSpPr>
          <p:nvPr/>
        </p:nvSpPr>
        <p:spPr bwMode="auto">
          <a:xfrm>
            <a:off x="2449513" y="2630488"/>
            <a:ext cx="869950" cy="328612"/>
          </a:xfrm>
          <a:custGeom>
            <a:avLst/>
            <a:gdLst/>
            <a:ahLst/>
            <a:cxnLst>
              <a:cxn ang="0">
                <a:pos x="0" y="225"/>
              </a:cxn>
              <a:cxn ang="0">
                <a:pos x="0" y="0"/>
              </a:cxn>
              <a:cxn ang="0">
                <a:pos x="888" y="0"/>
              </a:cxn>
              <a:cxn ang="0">
                <a:pos x="888" y="225"/>
              </a:cxn>
              <a:cxn ang="0">
                <a:pos x="0" y="225"/>
              </a:cxn>
              <a:cxn ang="0">
                <a:pos x="0" y="225"/>
              </a:cxn>
            </a:cxnLst>
            <a:rect l="0" t="0" r="r" b="b"/>
            <a:pathLst>
              <a:path w="888" h="225">
                <a:moveTo>
                  <a:pt x="0" y="225"/>
                </a:moveTo>
                <a:lnTo>
                  <a:pt x="0" y="0"/>
                </a:lnTo>
                <a:lnTo>
                  <a:pt x="888" y="0"/>
                </a:lnTo>
                <a:lnTo>
                  <a:pt x="888" y="225"/>
                </a:lnTo>
                <a:lnTo>
                  <a:pt x="0" y="225"/>
                </a:lnTo>
                <a:lnTo>
                  <a:pt x="0" y="225"/>
                </a:lnTo>
                <a:close/>
              </a:path>
            </a:pathLst>
          </a:custGeom>
          <a:noFill/>
          <a:ln w="1588">
            <a:solidFill>
              <a:srgbClr val="000000"/>
            </a:solidFill>
            <a:prstDash val="solid"/>
            <a:round/>
            <a:headEnd/>
            <a:tailEnd/>
          </a:ln>
        </p:spPr>
        <p:txBody>
          <a:bodyPr/>
          <a:lstStyle/>
          <a:p>
            <a:endParaRPr lang="en-US" sz="1600"/>
          </a:p>
        </p:txBody>
      </p:sp>
      <p:sp>
        <p:nvSpPr>
          <p:cNvPr id="1058934" name="Rectangle 118"/>
          <p:cNvSpPr>
            <a:spLocks noChangeArrowheads="1"/>
          </p:cNvSpPr>
          <p:nvPr/>
        </p:nvSpPr>
        <p:spPr bwMode="auto">
          <a:xfrm>
            <a:off x="2813050" y="2682875"/>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37</a:t>
            </a:r>
            <a:endParaRPr lang="en-US" sz="1600" b="1"/>
          </a:p>
        </p:txBody>
      </p:sp>
      <p:sp>
        <p:nvSpPr>
          <p:cNvPr id="1058935" name="Rectangle 119"/>
          <p:cNvSpPr>
            <a:spLocks noChangeArrowheads="1"/>
          </p:cNvSpPr>
          <p:nvPr/>
        </p:nvSpPr>
        <p:spPr bwMode="auto">
          <a:xfrm>
            <a:off x="2570163" y="2057400"/>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1</a:t>
            </a:r>
            <a:endParaRPr lang="en-US" sz="1600" b="1"/>
          </a:p>
        </p:txBody>
      </p:sp>
      <p:sp>
        <p:nvSpPr>
          <p:cNvPr id="1058936" name="Rectangle 120"/>
          <p:cNvSpPr>
            <a:spLocks noChangeArrowheads="1"/>
          </p:cNvSpPr>
          <p:nvPr/>
        </p:nvSpPr>
        <p:spPr bwMode="auto">
          <a:xfrm>
            <a:off x="2409825" y="2425700"/>
            <a:ext cx="751809" cy="246221"/>
          </a:xfrm>
          <a:prstGeom prst="rect">
            <a:avLst/>
          </a:prstGeom>
          <a:noFill/>
          <a:ln w="9525">
            <a:noFill/>
            <a:miter lim="800000"/>
            <a:headEnd/>
            <a:tailEnd/>
          </a:ln>
        </p:spPr>
        <p:txBody>
          <a:bodyPr wrap="none" lIns="0" tIns="0" rIns="0" bIns="0">
            <a:spAutoFit/>
          </a:bodyPr>
          <a:lstStyle/>
          <a:p>
            <a:r>
              <a:rPr lang="en-US" sz="1600" b="1">
                <a:solidFill>
                  <a:srgbClr val="000000"/>
                </a:solidFill>
              </a:rPr>
              <a:t>SendBuf</a:t>
            </a:r>
            <a:endParaRPr lang="en-US" sz="1600" b="1"/>
          </a:p>
        </p:txBody>
      </p:sp>
      <p:sp>
        <p:nvSpPr>
          <p:cNvPr id="1058937" name="Rectangle 121"/>
          <p:cNvSpPr>
            <a:spLocks noChangeArrowheads="1"/>
          </p:cNvSpPr>
          <p:nvPr/>
        </p:nvSpPr>
        <p:spPr bwMode="auto">
          <a:xfrm>
            <a:off x="3768725" y="1905000"/>
            <a:ext cx="1320800" cy="1311275"/>
          </a:xfrm>
          <a:prstGeom prst="rect">
            <a:avLst/>
          </a:prstGeom>
          <a:solidFill>
            <a:srgbClr val="FFFFFF"/>
          </a:solidFill>
          <a:ln w="9525">
            <a:noFill/>
            <a:miter lim="800000"/>
            <a:headEnd/>
            <a:tailEnd/>
          </a:ln>
        </p:spPr>
        <p:txBody>
          <a:bodyPr/>
          <a:lstStyle/>
          <a:p>
            <a:endParaRPr lang="en-US" sz="1600"/>
          </a:p>
        </p:txBody>
      </p:sp>
      <p:sp>
        <p:nvSpPr>
          <p:cNvPr id="1058938" name="Rectangle 122"/>
          <p:cNvSpPr>
            <a:spLocks noChangeArrowheads="1"/>
          </p:cNvSpPr>
          <p:nvPr/>
        </p:nvSpPr>
        <p:spPr bwMode="auto">
          <a:xfrm>
            <a:off x="3768725" y="1905000"/>
            <a:ext cx="1320800" cy="1311275"/>
          </a:xfrm>
          <a:prstGeom prst="rect">
            <a:avLst/>
          </a:prstGeom>
          <a:noFill/>
          <a:ln w="1588">
            <a:solidFill>
              <a:srgbClr val="000000"/>
            </a:solidFill>
            <a:miter lim="800000"/>
            <a:headEnd/>
            <a:tailEnd/>
          </a:ln>
        </p:spPr>
        <p:txBody>
          <a:bodyPr/>
          <a:lstStyle/>
          <a:p>
            <a:endParaRPr lang="en-US" sz="1600"/>
          </a:p>
        </p:txBody>
      </p:sp>
      <p:sp>
        <p:nvSpPr>
          <p:cNvPr id="1058939" name="Freeform 123"/>
          <p:cNvSpPr>
            <a:spLocks/>
          </p:cNvSpPr>
          <p:nvPr/>
        </p:nvSpPr>
        <p:spPr bwMode="auto">
          <a:xfrm>
            <a:off x="4003675" y="2630488"/>
            <a:ext cx="869950" cy="328612"/>
          </a:xfrm>
          <a:custGeom>
            <a:avLst/>
            <a:gdLst/>
            <a:ahLst/>
            <a:cxnLst>
              <a:cxn ang="0">
                <a:pos x="0" y="225"/>
              </a:cxn>
              <a:cxn ang="0">
                <a:pos x="0" y="0"/>
              </a:cxn>
              <a:cxn ang="0">
                <a:pos x="888" y="0"/>
              </a:cxn>
              <a:cxn ang="0">
                <a:pos x="888" y="225"/>
              </a:cxn>
              <a:cxn ang="0">
                <a:pos x="0" y="225"/>
              </a:cxn>
              <a:cxn ang="0">
                <a:pos x="0" y="225"/>
              </a:cxn>
            </a:cxnLst>
            <a:rect l="0" t="0" r="r" b="b"/>
            <a:pathLst>
              <a:path w="888" h="225">
                <a:moveTo>
                  <a:pt x="0" y="225"/>
                </a:moveTo>
                <a:lnTo>
                  <a:pt x="0" y="0"/>
                </a:lnTo>
                <a:lnTo>
                  <a:pt x="888" y="0"/>
                </a:lnTo>
                <a:lnTo>
                  <a:pt x="888" y="225"/>
                </a:lnTo>
                <a:lnTo>
                  <a:pt x="0" y="225"/>
                </a:lnTo>
                <a:lnTo>
                  <a:pt x="0" y="225"/>
                </a:lnTo>
                <a:close/>
              </a:path>
            </a:pathLst>
          </a:custGeom>
          <a:solidFill>
            <a:srgbClr val="FFFFFF"/>
          </a:solidFill>
          <a:ln w="9525">
            <a:noFill/>
            <a:round/>
            <a:headEnd/>
            <a:tailEnd/>
          </a:ln>
        </p:spPr>
        <p:txBody>
          <a:bodyPr/>
          <a:lstStyle/>
          <a:p>
            <a:endParaRPr lang="en-US" sz="1600"/>
          </a:p>
        </p:txBody>
      </p:sp>
      <p:sp>
        <p:nvSpPr>
          <p:cNvPr id="1058940" name="Freeform 124"/>
          <p:cNvSpPr>
            <a:spLocks/>
          </p:cNvSpPr>
          <p:nvPr/>
        </p:nvSpPr>
        <p:spPr bwMode="auto">
          <a:xfrm>
            <a:off x="4003675" y="2630488"/>
            <a:ext cx="869950" cy="328612"/>
          </a:xfrm>
          <a:custGeom>
            <a:avLst/>
            <a:gdLst/>
            <a:ahLst/>
            <a:cxnLst>
              <a:cxn ang="0">
                <a:pos x="0" y="225"/>
              </a:cxn>
              <a:cxn ang="0">
                <a:pos x="0" y="0"/>
              </a:cxn>
              <a:cxn ang="0">
                <a:pos x="888" y="0"/>
              </a:cxn>
              <a:cxn ang="0">
                <a:pos x="888" y="225"/>
              </a:cxn>
              <a:cxn ang="0">
                <a:pos x="0" y="225"/>
              </a:cxn>
              <a:cxn ang="0">
                <a:pos x="0" y="225"/>
              </a:cxn>
            </a:cxnLst>
            <a:rect l="0" t="0" r="r" b="b"/>
            <a:pathLst>
              <a:path w="888" h="225">
                <a:moveTo>
                  <a:pt x="0" y="225"/>
                </a:moveTo>
                <a:lnTo>
                  <a:pt x="0" y="0"/>
                </a:lnTo>
                <a:lnTo>
                  <a:pt x="888" y="0"/>
                </a:lnTo>
                <a:lnTo>
                  <a:pt x="888" y="225"/>
                </a:lnTo>
                <a:lnTo>
                  <a:pt x="0" y="225"/>
                </a:lnTo>
                <a:lnTo>
                  <a:pt x="0" y="225"/>
                </a:lnTo>
                <a:close/>
              </a:path>
            </a:pathLst>
          </a:custGeom>
          <a:noFill/>
          <a:ln w="1588">
            <a:solidFill>
              <a:srgbClr val="000000"/>
            </a:solidFill>
            <a:prstDash val="solid"/>
            <a:round/>
            <a:headEnd/>
            <a:tailEnd/>
          </a:ln>
        </p:spPr>
        <p:txBody>
          <a:bodyPr/>
          <a:lstStyle/>
          <a:p>
            <a:endParaRPr lang="en-US" sz="1600"/>
          </a:p>
        </p:txBody>
      </p:sp>
      <p:sp>
        <p:nvSpPr>
          <p:cNvPr id="1058941" name="Rectangle 125"/>
          <p:cNvSpPr>
            <a:spLocks noChangeArrowheads="1"/>
          </p:cNvSpPr>
          <p:nvPr/>
        </p:nvSpPr>
        <p:spPr bwMode="auto">
          <a:xfrm>
            <a:off x="4368800" y="2682875"/>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42</a:t>
            </a:r>
            <a:endParaRPr lang="en-US" sz="1600" b="1"/>
          </a:p>
        </p:txBody>
      </p:sp>
      <p:sp>
        <p:nvSpPr>
          <p:cNvPr id="1058942" name="Rectangle 126"/>
          <p:cNvSpPr>
            <a:spLocks noChangeArrowheads="1"/>
          </p:cNvSpPr>
          <p:nvPr/>
        </p:nvSpPr>
        <p:spPr bwMode="auto">
          <a:xfrm>
            <a:off x="4125913" y="2057400"/>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2</a:t>
            </a:r>
            <a:endParaRPr lang="en-US" sz="1600" b="1"/>
          </a:p>
        </p:txBody>
      </p:sp>
      <p:sp>
        <p:nvSpPr>
          <p:cNvPr id="1058943" name="Rectangle 127"/>
          <p:cNvSpPr>
            <a:spLocks noChangeArrowheads="1"/>
          </p:cNvSpPr>
          <p:nvPr/>
        </p:nvSpPr>
        <p:spPr bwMode="auto">
          <a:xfrm>
            <a:off x="3960813" y="2425700"/>
            <a:ext cx="751809" cy="246221"/>
          </a:xfrm>
          <a:prstGeom prst="rect">
            <a:avLst/>
          </a:prstGeom>
          <a:noFill/>
          <a:ln w="9525">
            <a:noFill/>
            <a:miter lim="800000"/>
            <a:headEnd/>
            <a:tailEnd/>
          </a:ln>
        </p:spPr>
        <p:txBody>
          <a:bodyPr wrap="none" lIns="0" tIns="0" rIns="0" bIns="0">
            <a:spAutoFit/>
          </a:bodyPr>
          <a:lstStyle/>
          <a:p>
            <a:r>
              <a:rPr lang="en-US" sz="1600" b="1">
                <a:solidFill>
                  <a:srgbClr val="000000"/>
                </a:solidFill>
              </a:rPr>
              <a:t>SendBuf</a:t>
            </a:r>
            <a:endParaRPr lang="en-US" sz="1600" b="1"/>
          </a:p>
        </p:txBody>
      </p:sp>
      <p:sp>
        <p:nvSpPr>
          <p:cNvPr id="1058944" name="Rectangle 128"/>
          <p:cNvSpPr>
            <a:spLocks noChangeArrowheads="1"/>
          </p:cNvSpPr>
          <p:nvPr/>
        </p:nvSpPr>
        <p:spPr bwMode="auto">
          <a:xfrm>
            <a:off x="5308600" y="1905000"/>
            <a:ext cx="1320800" cy="1311275"/>
          </a:xfrm>
          <a:prstGeom prst="rect">
            <a:avLst/>
          </a:prstGeom>
          <a:solidFill>
            <a:srgbClr val="FFFFFF"/>
          </a:solidFill>
          <a:ln w="9525">
            <a:noFill/>
            <a:miter lim="800000"/>
            <a:headEnd/>
            <a:tailEnd/>
          </a:ln>
        </p:spPr>
        <p:txBody>
          <a:bodyPr/>
          <a:lstStyle/>
          <a:p>
            <a:endParaRPr lang="en-US" sz="1600"/>
          </a:p>
        </p:txBody>
      </p:sp>
      <p:sp>
        <p:nvSpPr>
          <p:cNvPr id="1058945" name="Rectangle 129"/>
          <p:cNvSpPr>
            <a:spLocks noChangeArrowheads="1"/>
          </p:cNvSpPr>
          <p:nvPr/>
        </p:nvSpPr>
        <p:spPr bwMode="auto">
          <a:xfrm>
            <a:off x="5308600" y="1905000"/>
            <a:ext cx="1320800" cy="1311275"/>
          </a:xfrm>
          <a:prstGeom prst="rect">
            <a:avLst/>
          </a:prstGeom>
          <a:noFill/>
          <a:ln w="1588">
            <a:solidFill>
              <a:srgbClr val="000000"/>
            </a:solidFill>
            <a:miter lim="800000"/>
            <a:headEnd/>
            <a:tailEnd/>
          </a:ln>
        </p:spPr>
        <p:txBody>
          <a:bodyPr/>
          <a:lstStyle/>
          <a:p>
            <a:endParaRPr lang="en-US" sz="1600"/>
          </a:p>
        </p:txBody>
      </p:sp>
      <p:sp>
        <p:nvSpPr>
          <p:cNvPr id="1058946" name="Freeform 130"/>
          <p:cNvSpPr>
            <a:spLocks/>
          </p:cNvSpPr>
          <p:nvPr/>
        </p:nvSpPr>
        <p:spPr bwMode="auto">
          <a:xfrm>
            <a:off x="5556250" y="2630488"/>
            <a:ext cx="869950" cy="328612"/>
          </a:xfrm>
          <a:custGeom>
            <a:avLst/>
            <a:gdLst/>
            <a:ahLst/>
            <a:cxnLst>
              <a:cxn ang="0">
                <a:pos x="0" y="225"/>
              </a:cxn>
              <a:cxn ang="0">
                <a:pos x="0" y="0"/>
              </a:cxn>
              <a:cxn ang="0">
                <a:pos x="888" y="0"/>
              </a:cxn>
              <a:cxn ang="0">
                <a:pos x="888" y="225"/>
              </a:cxn>
              <a:cxn ang="0">
                <a:pos x="0" y="225"/>
              </a:cxn>
              <a:cxn ang="0">
                <a:pos x="0" y="225"/>
              </a:cxn>
            </a:cxnLst>
            <a:rect l="0" t="0" r="r" b="b"/>
            <a:pathLst>
              <a:path w="888" h="225">
                <a:moveTo>
                  <a:pt x="0" y="225"/>
                </a:moveTo>
                <a:lnTo>
                  <a:pt x="0" y="0"/>
                </a:lnTo>
                <a:lnTo>
                  <a:pt x="888" y="0"/>
                </a:lnTo>
                <a:lnTo>
                  <a:pt x="888" y="225"/>
                </a:lnTo>
                <a:lnTo>
                  <a:pt x="0" y="225"/>
                </a:lnTo>
                <a:lnTo>
                  <a:pt x="0" y="225"/>
                </a:lnTo>
                <a:close/>
              </a:path>
            </a:pathLst>
          </a:custGeom>
          <a:solidFill>
            <a:srgbClr val="FFFFFF"/>
          </a:solidFill>
          <a:ln w="9525">
            <a:noFill/>
            <a:round/>
            <a:headEnd/>
            <a:tailEnd/>
          </a:ln>
        </p:spPr>
        <p:txBody>
          <a:bodyPr/>
          <a:lstStyle/>
          <a:p>
            <a:endParaRPr lang="en-US" sz="1600"/>
          </a:p>
        </p:txBody>
      </p:sp>
      <p:sp>
        <p:nvSpPr>
          <p:cNvPr id="1058947" name="Freeform 131"/>
          <p:cNvSpPr>
            <a:spLocks/>
          </p:cNvSpPr>
          <p:nvPr/>
        </p:nvSpPr>
        <p:spPr bwMode="auto">
          <a:xfrm>
            <a:off x="5556250" y="2630488"/>
            <a:ext cx="869950" cy="328612"/>
          </a:xfrm>
          <a:custGeom>
            <a:avLst/>
            <a:gdLst/>
            <a:ahLst/>
            <a:cxnLst>
              <a:cxn ang="0">
                <a:pos x="0" y="225"/>
              </a:cxn>
              <a:cxn ang="0">
                <a:pos x="0" y="0"/>
              </a:cxn>
              <a:cxn ang="0">
                <a:pos x="888" y="0"/>
              </a:cxn>
              <a:cxn ang="0">
                <a:pos x="888" y="225"/>
              </a:cxn>
              <a:cxn ang="0">
                <a:pos x="0" y="225"/>
              </a:cxn>
              <a:cxn ang="0">
                <a:pos x="0" y="225"/>
              </a:cxn>
            </a:cxnLst>
            <a:rect l="0" t="0" r="r" b="b"/>
            <a:pathLst>
              <a:path w="888" h="225">
                <a:moveTo>
                  <a:pt x="0" y="225"/>
                </a:moveTo>
                <a:lnTo>
                  <a:pt x="0" y="0"/>
                </a:lnTo>
                <a:lnTo>
                  <a:pt x="888" y="0"/>
                </a:lnTo>
                <a:lnTo>
                  <a:pt x="888" y="225"/>
                </a:lnTo>
                <a:lnTo>
                  <a:pt x="0" y="225"/>
                </a:lnTo>
                <a:lnTo>
                  <a:pt x="0" y="225"/>
                </a:lnTo>
                <a:close/>
              </a:path>
            </a:pathLst>
          </a:custGeom>
          <a:noFill/>
          <a:ln w="1588">
            <a:solidFill>
              <a:srgbClr val="000000"/>
            </a:solidFill>
            <a:prstDash val="solid"/>
            <a:round/>
            <a:headEnd/>
            <a:tailEnd/>
          </a:ln>
        </p:spPr>
        <p:txBody>
          <a:bodyPr/>
          <a:lstStyle/>
          <a:p>
            <a:endParaRPr lang="en-US" sz="1600"/>
          </a:p>
        </p:txBody>
      </p:sp>
      <p:sp>
        <p:nvSpPr>
          <p:cNvPr id="1058948" name="Rectangle 132"/>
          <p:cNvSpPr>
            <a:spLocks noChangeArrowheads="1"/>
          </p:cNvSpPr>
          <p:nvPr/>
        </p:nvSpPr>
        <p:spPr bwMode="auto">
          <a:xfrm>
            <a:off x="5919788" y="2682875"/>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55</a:t>
            </a:r>
            <a:endParaRPr lang="en-US" sz="1600" b="1"/>
          </a:p>
        </p:txBody>
      </p:sp>
      <p:sp>
        <p:nvSpPr>
          <p:cNvPr id="1058949" name="Rectangle 133"/>
          <p:cNvSpPr>
            <a:spLocks noChangeArrowheads="1"/>
          </p:cNvSpPr>
          <p:nvPr/>
        </p:nvSpPr>
        <p:spPr bwMode="auto">
          <a:xfrm>
            <a:off x="5676900" y="2057400"/>
            <a:ext cx="812210" cy="246221"/>
          </a:xfrm>
          <a:prstGeom prst="rect">
            <a:avLst/>
          </a:prstGeom>
          <a:noFill/>
          <a:ln w="9525">
            <a:noFill/>
            <a:miter lim="800000"/>
            <a:headEnd/>
            <a:tailEnd/>
          </a:ln>
        </p:spPr>
        <p:txBody>
          <a:bodyPr wrap="none" lIns="0" tIns="0" rIns="0" bIns="0">
            <a:spAutoFit/>
          </a:bodyPr>
          <a:lstStyle/>
          <a:p>
            <a:r>
              <a:rPr lang="en-US" sz="1600" b="1">
                <a:solidFill>
                  <a:srgbClr val="000000"/>
                </a:solidFill>
              </a:rPr>
              <a:t>Process 3</a:t>
            </a:r>
            <a:endParaRPr lang="en-US" sz="1600" b="1"/>
          </a:p>
        </p:txBody>
      </p:sp>
      <p:sp>
        <p:nvSpPr>
          <p:cNvPr id="1058950" name="Rectangle 134"/>
          <p:cNvSpPr>
            <a:spLocks noChangeArrowheads="1"/>
          </p:cNvSpPr>
          <p:nvPr/>
        </p:nvSpPr>
        <p:spPr bwMode="auto">
          <a:xfrm>
            <a:off x="5524500" y="2425700"/>
            <a:ext cx="729367" cy="246221"/>
          </a:xfrm>
          <a:prstGeom prst="rect">
            <a:avLst/>
          </a:prstGeom>
          <a:noFill/>
          <a:ln w="9525">
            <a:noFill/>
            <a:miter lim="800000"/>
            <a:headEnd/>
            <a:tailEnd/>
          </a:ln>
        </p:spPr>
        <p:txBody>
          <a:bodyPr wrap="none" lIns="0" tIns="0" rIns="0" bIns="0">
            <a:spAutoFit/>
          </a:bodyPr>
          <a:lstStyle/>
          <a:p>
            <a:r>
              <a:rPr lang="en-US" sz="1600" b="1">
                <a:solidFill>
                  <a:srgbClr val="000000"/>
                </a:solidFill>
              </a:rPr>
              <a:t>Sendbuf</a:t>
            </a:r>
            <a:endParaRPr lang="en-US" sz="1600" b="1"/>
          </a:p>
        </p:txBody>
      </p:sp>
      <p:sp>
        <p:nvSpPr>
          <p:cNvPr id="1058951" name="Line 135"/>
          <p:cNvSpPr>
            <a:spLocks noChangeShapeType="1"/>
          </p:cNvSpPr>
          <p:nvPr/>
        </p:nvSpPr>
        <p:spPr bwMode="auto">
          <a:xfrm flipH="1" flipV="1">
            <a:off x="1328738" y="2959100"/>
            <a:ext cx="1806575" cy="1597025"/>
          </a:xfrm>
          <a:prstGeom prst="line">
            <a:avLst/>
          </a:prstGeom>
          <a:noFill/>
          <a:ln w="1588">
            <a:solidFill>
              <a:srgbClr val="000000"/>
            </a:solidFill>
            <a:round/>
            <a:headEnd/>
            <a:tailEnd/>
          </a:ln>
        </p:spPr>
        <p:txBody>
          <a:bodyPr/>
          <a:lstStyle/>
          <a:p>
            <a:endParaRPr lang="en-US" sz="1600"/>
          </a:p>
        </p:txBody>
      </p:sp>
      <p:sp>
        <p:nvSpPr>
          <p:cNvPr id="1058952" name="Freeform 136"/>
          <p:cNvSpPr>
            <a:spLocks/>
          </p:cNvSpPr>
          <p:nvPr/>
        </p:nvSpPr>
        <p:spPr bwMode="auto">
          <a:xfrm>
            <a:off x="3103563" y="4492625"/>
            <a:ext cx="133350" cy="152400"/>
          </a:xfrm>
          <a:custGeom>
            <a:avLst/>
            <a:gdLst/>
            <a:ahLst/>
            <a:cxnLst>
              <a:cxn ang="0">
                <a:pos x="0" y="77"/>
              </a:cxn>
              <a:cxn ang="0">
                <a:pos x="137" y="106"/>
              </a:cxn>
              <a:cxn ang="0">
                <a:pos x="45" y="0"/>
              </a:cxn>
              <a:cxn ang="0">
                <a:pos x="0" y="77"/>
              </a:cxn>
            </a:cxnLst>
            <a:rect l="0" t="0" r="r" b="b"/>
            <a:pathLst>
              <a:path w="137" h="106">
                <a:moveTo>
                  <a:pt x="0" y="77"/>
                </a:moveTo>
                <a:lnTo>
                  <a:pt x="137" y="106"/>
                </a:lnTo>
                <a:lnTo>
                  <a:pt x="45" y="0"/>
                </a:lnTo>
                <a:lnTo>
                  <a:pt x="0" y="77"/>
                </a:lnTo>
                <a:close/>
              </a:path>
            </a:pathLst>
          </a:custGeom>
          <a:solidFill>
            <a:srgbClr val="000000"/>
          </a:solidFill>
          <a:ln w="9525">
            <a:noFill/>
            <a:round/>
            <a:headEnd/>
            <a:tailEnd/>
          </a:ln>
        </p:spPr>
        <p:txBody>
          <a:bodyPr/>
          <a:lstStyle/>
          <a:p>
            <a:endParaRPr lang="en-US" sz="1600"/>
          </a:p>
        </p:txBody>
      </p:sp>
      <p:sp>
        <p:nvSpPr>
          <p:cNvPr id="1058953" name="Line 137"/>
          <p:cNvSpPr>
            <a:spLocks noChangeShapeType="1"/>
          </p:cNvSpPr>
          <p:nvPr/>
        </p:nvSpPr>
        <p:spPr bwMode="auto">
          <a:xfrm flipV="1">
            <a:off x="4121150" y="2959100"/>
            <a:ext cx="317500" cy="2147888"/>
          </a:xfrm>
          <a:prstGeom prst="line">
            <a:avLst/>
          </a:prstGeom>
          <a:noFill/>
          <a:ln w="1588">
            <a:solidFill>
              <a:srgbClr val="000000"/>
            </a:solidFill>
            <a:round/>
            <a:headEnd/>
            <a:tailEnd/>
          </a:ln>
        </p:spPr>
        <p:txBody>
          <a:bodyPr/>
          <a:lstStyle/>
          <a:p>
            <a:endParaRPr lang="en-US" sz="1600"/>
          </a:p>
        </p:txBody>
      </p:sp>
      <p:sp>
        <p:nvSpPr>
          <p:cNvPr id="1058954" name="Freeform 138"/>
          <p:cNvSpPr>
            <a:spLocks/>
          </p:cNvSpPr>
          <p:nvPr/>
        </p:nvSpPr>
        <p:spPr bwMode="auto">
          <a:xfrm>
            <a:off x="4083050" y="5076825"/>
            <a:ext cx="82550" cy="206375"/>
          </a:xfrm>
          <a:custGeom>
            <a:avLst/>
            <a:gdLst/>
            <a:ahLst/>
            <a:cxnLst>
              <a:cxn ang="0">
                <a:pos x="0" y="0"/>
              </a:cxn>
              <a:cxn ang="0">
                <a:pos x="14" y="139"/>
              </a:cxn>
              <a:cxn ang="0">
                <a:pos x="86" y="19"/>
              </a:cxn>
              <a:cxn ang="0">
                <a:pos x="0" y="0"/>
              </a:cxn>
            </a:cxnLst>
            <a:rect l="0" t="0" r="r" b="b"/>
            <a:pathLst>
              <a:path w="86" h="139">
                <a:moveTo>
                  <a:pt x="0" y="0"/>
                </a:moveTo>
                <a:lnTo>
                  <a:pt x="14" y="139"/>
                </a:lnTo>
                <a:lnTo>
                  <a:pt x="86" y="19"/>
                </a:lnTo>
                <a:lnTo>
                  <a:pt x="0" y="0"/>
                </a:lnTo>
                <a:close/>
              </a:path>
            </a:pathLst>
          </a:custGeom>
          <a:solidFill>
            <a:srgbClr val="000000"/>
          </a:solidFill>
          <a:ln w="9525">
            <a:noFill/>
            <a:round/>
            <a:headEnd/>
            <a:tailEnd/>
          </a:ln>
        </p:spPr>
        <p:txBody>
          <a:bodyPr/>
          <a:lstStyle/>
          <a:p>
            <a:endParaRPr lang="en-US" sz="1600"/>
          </a:p>
        </p:txBody>
      </p:sp>
      <p:sp>
        <p:nvSpPr>
          <p:cNvPr id="1058955" name="Line 139"/>
          <p:cNvSpPr>
            <a:spLocks noChangeShapeType="1"/>
          </p:cNvSpPr>
          <p:nvPr/>
        </p:nvSpPr>
        <p:spPr bwMode="auto">
          <a:xfrm flipV="1">
            <a:off x="4173538" y="2959100"/>
            <a:ext cx="1746250" cy="2528888"/>
          </a:xfrm>
          <a:prstGeom prst="line">
            <a:avLst/>
          </a:prstGeom>
          <a:noFill/>
          <a:ln w="1588">
            <a:solidFill>
              <a:srgbClr val="000000"/>
            </a:solidFill>
            <a:round/>
            <a:headEnd/>
            <a:tailEnd/>
          </a:ln>
        </p:spPr>
        <p:txBody>
          <a:bodyPr/>
          <a:lstStyle/>
          <a:p>
            <a:endParaRPr lang="en-US" sz="1600"/>
          </a:p>
        </p:txBody>
      </p:sp>
      <p:sp>
        <p:nvSpPr>
          <p:cNvPr id="1058956" name="Freeform 140"/>
          <p:cNvSpPr>
            <a:spLocks/>
          </p:cNvSpPr>
          <p:nvPr/>
        </p:nvSpPr>
        <p:spPr bwMode="auto">
          <a:xfrm>
            <a:off x="4083050" y="5429250"/>
            <a:ext cx="125413" cy="180975"/>
          </a:xfrm>
          <a:custGeom>
            <a:avLst/>
            <a:gdLst/>
            <a:ahLst/>
            <a:cxnLst>
              <a:cxn ang="0">
                <a:pos x="65" y="0"/>
              </a:cxn>
              <a:cxn ang="0">
                <a:pos x="0" y="124"/>
              </a:cxn>
              <a:cxn ang="0">
                <a:pos x="126" y="64"/>
              </a:cxn>
              <a:cxn ang="0">
                <a:pos x="65" y="0"/>
              </a:cxn>
            </a:cxnLst>
            <a:rect l="0" t="0" r="r" b="b"/>
            <a:pathLst>
              <a:path w="126" h="124">
                <a:moveTo>
                  <a:pt x="65" y="0"/>
                </a:moveTo>
                <a:lnTo>
                  <a:pt x="0" y="124"/>
                </a:lnTo>
                <a:lnTo>
                  <a:pt x="126" y="64"/>
                </a:lnTo>
                <a:lnTo>
                  <a:pt x="65" y="0"/>
                </a:lnTo>
                <a:close/>
              </a:path>
            </a:pathLst>
          </a:custGeom>
          <a:solidFill>
            <a:srgbClr val="000000"/>
          </a:solidFill>
          <a:ln w="9525">
            <a:noFill/>
            <a:round/>
            <a:headEnd/>
            <a:tailEnd/>
          </a:ln>
        </p:spPr>
        <p:txBody>
          <a:bodyPr/>
          <a:lstStyle/>
          <a:p>
            <a:endParaRPr lang="en-US" sz="1600"/>
          </a:p>
        </p:txBody>
      </p:sp>
      <p:sp>
        <p:nvSpPr>
          <p:cNvPr id="1058957" name="Freeform 141"/>
          <p:cNvSpPr>
            <a:spLocks/>
          </p:cNvSpPr>
          <p:nvPr/>
        </p:nvSpPr>
        <p:spPr bwMode="auto">
          <a:xfrm>
            <a:off x="3224213" y="5283200"/>
            <a:ext cx="869950" cy="327025"/>
          </a:xfrm>
          <a:custGeom>
            <a:avLst/>
            <a:gdLst/>
            <a:ahLst/>
            <a:cxnLst>
              <a:cxn ang="0">
                <a:pos x="0" y="225"/>
              </a:cxn>
              <a:cxn ang="0">
                <a:pos x="0" y="0"/>
              </a:cxn>
              <a:cxn ang="0">
                <a:pos x="888" y="0"/>
              </a:cxn>
              <a:cxn ang="0">
                <a:pos x="888" y="225"/>
              </a:cxn>
              <a:cxn ang="0">
                <a:pos x="0" y="225"/>
              </a:cxn>
              <a:cxn ang="0">
                <a:pos x="0" y="225"/>
              </a:cxn>
            </a:cxnLst>
            <a:rect l="0" t="0" r="r" b="b"/>
            <a:pathLst>
              <a:path w="888" h="225">
                <a:moveTo>
                  <a:pt x="0" y="225"/>
                </a:moveTo>
                <a:lnTo>
                  <a:pt x="0" y="0"/>
                </a:lnTo>
                <a:lnTo>
                  <a:pt x="888" y="0"/>
                </a:lnTo>
                <a:lnTo>
                  <a:pt x="888" y="225"/>
                </a:lnTo>
                <a:lnTo>
                  <a:pt x="0" y="225"/>
                </a:lnTo>
                <a:lnTo>
                  <a:pt x="0" y="225"/>
                </a:lnTo>
                <a:close/>
              </a:path>
            </a:pathLst>
          </a:custGeom>
          <a:solidFill>
            <a:srgbClr val="FFFFFF"/>
          </a:solidFill>
          <a:ln w="9525">
            <a:noFill/>
            <a:round/>
            <a:headEnd/>
            <a:tailEnd/>
          </a:ln>
        </p:spPr>
        <p:txBody>
          <a:bodyPr/>
          <a:lstStyle/>
          <a:p>
            <a:endParaRPr lang="en-US" sz="1600"/>
          </a:p>
        </p:txBody>
      </p:sp>
      <p:sp>
        <p:nvSpPr>
          <p:cNvPr id="1058958" name="Freeform 142"/>
          <p:cNvSpPr>
            <a:spLocks/>
          </p:cNvSpPr>
          <p:nvPr/>
        </p:nvSpPr>
        <p:spPr bwMode="auto">
          <a:xfrm>
            <a:off x="3224213" y="5283200"/>
            <a:ext cx="869950" cy="327025"/>
          </a:xfrm>
          <a:custGeom>
            <a:avLst/>
            <a:gdLst/>
            <a:ahLst/>
            <a:cxnLst>
              <a:cxn ang="0">
                <a:pos x="0" y="225"/>
              </a:cxn>
              <a:cxn ang="0">
                <a:pos x="0" y="0"/>
              </a:cxn>
              <a:cxn ang="0">
                <a:pos x="888" y="0"/>
              </a:cxn>
              <a:cxn ang="0">
                <a:pos x="888" y="225"/>
              </a:cxn>
              <a:cxn ang="0">
                <a:pos x="0" y="225"/>
              </a:cxn>
              <a:cxn ang="0">
                <a:pos x="0" y="225"/>
              </a:cxn>
            </a:cxnLst>
            <a:rect l="0" t="0" r="r" b="b"/>
            <a:pathLst>
              <a:path w="888" h="225">
                <a:moveTo>
                  <a:pt x="0" y="225"/>
                </a:moveTo>
                <a:lnTo>
                  <a:pt x="0" y="0"/>
                </a:lnTo>
                <a:lnTo>
                  <a:pt x="888" y="0"/>
                </a:lnTo>
                <a:lnTo>
                  <a:pt x="888" y="225"/>
                </a:lnTo>
                <a:lnTo>
                  <a:pt x="0" y="225"/>
                </a:lnTo>
                <a:lnTo>
                  <a:pt x="0" y="225"/>
                </a:lnTo>
                <a:close/>
              </a:path>
            </a:pathLst>
          </a:custGeom>
          <a:noFill/>
          <a:ln w="1588">
            <a:solidFill>
              <a:srgbClr val="000000"/>
            </a:solidFill>
            <a:prstDash val="solid"/>
            <a:round/>
            <a:headEnd/>
            <a:tailEnd/>
          </a:ln>
        </p:spPr>
        <p:txBody>
          <a:bodyPr/>
          <a:lstStyle/>
          <a:p>
            <a:endParaRPr lang="en-US" sz="1600"/>
          </a:p>
        </p:txBody>
      </p:sp>
      <p:sp>
        <p:nvSpPr>
          <p:cNvPr id="1058959" name="Rectangle 143"/>
          <p:cNvSpPr>
            <a:spLocks noChangeArrowheads="1"/>
          </p:cNvSpPr>
          <p:nvPr/>
        </p:nvSpPr>
        <p:spPr bwMode="auto">
          <a:xfrm>
            <a:off x="3589338" y="5329238"/>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42</a:t>
            </a:r>
            <a:endParaRPr lang="en-US" sz="1600" b="1"/>
          </a:p>
        </p:txBody>
      </p:sp>
      <p:sp>
        <p:nvSpPr>
          <p:cNvPr id="1058960" name="Freeform 144"/>
          <p:cNvSpPr>
            <a:spLocks/>
          </p:cNvSpPr>
          <p:nvPr/>
        </p:nvSpPr>
        <p:spPr bwMode="auto">
          <a:xfrm>
            <a:off x="3224213" y="4960938"/>
            <a:ext cx="869950" cy="333375"/>
          </a:xfrm>
          <a:custGeom>
            <a:avLst/>
            <a:gdLst/>
            <a:ahLst/>
            <a:cxnLst>
              <a:cxn ang="0">
                <a:pos x="0" y="226"/>
              </a:cxn>
              <a:cxn ang="0">
                <a:pos x="0" y="0"/>
              </a:cxn>
              <a:cxn ang="0">
                <a:pos x="888" y="0"/>
              </a:cxn>
              <a:cxn ang="0">
                <a:pos x="888" y="226"/>
              </a:cxn>
              <a:cxn ang="0">
                <a:pos x="0" y="226"/>
              </a:cxn>
              <a:cxn ang="0">
                <a:pos x="0" y="226"/>
              </a:cxn>
            </a:cxnLst>
            <a:rect l="0" t="0" r="r" b="b"/>
            <a:pathLst>
              <a:path w="888" h="226">
                <a:moveTo>
                  <a:pt x="0" y="226"/>
                </a:moveTo>
                <a:lnTo>
                  <a:pt x="0" y="0"/>
                </a:lnTo>
                <a:lnTo>
                  <a:pt x="888" y="0"/>
                </a:lnTo>
                <a:lnTo>
                  <a:pt x="888" y="226"/>
                </a:lnTo>
                <a:lnTo>
                  <a:pt x="0" y="226"/>
                </a:lnTo>
                <a:lnTo>
                  <a:pt x="0" y="226"/>
                </a:lnTo>
                <a:close/>
              </a:path>
            </a:pathLst>
          </a:custGeom>
          <a:solidFill>
            <a:srgbClr val="FFFFFF"/>
          </a:solidFill>
          <a:ln w="9525">
            <a:noFill/>
            <a:round/>
            <a:headEnd/>
            <a:tailEnd/>
          </a:ln>
        </p:spPr>
        <p:txBody>
          <a:bodyPr/>
          <a:lstStyle/>
          <a:p>
            <a:endParaRPr lang="en-US" sz="1600"/>
          </a:p>
        </p:txBody>
      </p:sp>
      <p:sp>
        <p:nvSpPr>
          <p:cNvPr id="1058961" name="Freeform 145"/>
          <p:cNvSpPr>
            <a:spLocks/>
          </p:cNvSpPr>
          <p:nvPr/>
        </p:nvSpPr>
        <p:spPr bwMode="auto">
          <a:xfrm>
            <a:off x="3224213" y="4960938"/>
            <a:ext cx="869950" cy="333375"/>
          </a:xfrm>
          <a:custGeom>
            <a:avLst/>
            <a:gdLst/>
            <a:ahLst/>
            <a:cxnLst>
              <a:cxn ang="0">
                <a:pos x="0" y="226"/>
              </a:cxn>
              <a:cxn ang="0">
                <a:pos x="0" y="0"/>
              </a:cxn>
              <a:cxn ang="0">
                <a:pos x="888" y="0"/>
              </a:cxn>
              <a:cxn ang="0">
                <a:pos x="888" y="226"/>
              </a:cxn>
              <a:cxn ang="0">
                <a:pos x="0" y="226"/>
              </a:cxn>
              <a:cxn ang="0">
                <a:pos x="0" y="226"/>
              </a:cxn>
            </a:cxnLst>
            <a:rect l="0" t="0" r="r" b="b"/>
            <a:pathLst>
              <a:path w="888" h="226">
                <a:moveTo>
                  <a:pt x="0" y="226"/>
                </a:moveTo>
                <a:lnTo>
                  <a:pt x="0" y="0"/>
                </a:lnTo>
                <a:lnTo>
                  <a:pt x="888" y="0"/>
                </a:lnTo>
                <a:lnTo>
                  <a:pt x="888" y="226"/>
                </a:lnTo>
                <a:lnTo>
                  <a:pt x="0" y="226"/>
                </a:lnTo>
                <a:lnTo>
                  <a:pt x="0" y="226"/>
                </a:lnTo>
                <a:close/>
              </a:path>
            </a:pathLst>
          </a:custGeom>
          <a:noFill/>
          <a:ln w="1588">
            <a:solidFill>
              <a:srgbClr val="000000"/>
            </a:solidFill>
            <a:prstDash val="solid"/>
            <a:round/>
            <a:headEnd/>
            <a:tailEnd/>
          </a:ln>
        </p:spPr>
        <p:txBody>
          <a:bodyPr/>
          <a:lstStyle/>
          <a:p>
            <a:endParaRPr lang="en-US" sz="1600"/>
          </a:p>
        </p:txBody>
      </p:sp>
      <p:sp>
        <p:nvSpPr>
          <p:cNvPr id="1058962" name="Rectangle 146"/>
          <p:cNvSpPr>
            <a:spLocks noChangeArrowheads="1"/>
          </p:cNvSpPr>
          <p:nvPr/>
        </p:nvSpPr>
        <p:spPr bwMode="auto">
          <a:xfrm>
            <a:off x="3589338" y="5013325"/>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37</a:t>
            </a:r>
            <a:endParaRPr lang="en-US" sz="1600" b="1"/>
          </a:p>
        </p:txBody>
      </p:sp>
      <p:sp>
        <p:nvSpPr>
          <p:cNvPr id="1058963" name="Freeform 147"/>
          <p:cNvSpPr>
            <a:spLocks/>
          </p:cNvSpPr>
          <p:nvPr/>
        </p:nvSpPr>
        <p:spPr bwMode="auto">
          <a:xfrm>
            <a:off x="3224213" y="4645025"/>
            <a:ext cx="869950" cy="333375"/>
          </a:xfrm>
          <a:custGeom>
            <a:avLst/>
            <a:gdLst/>
            <a:ahLst/>
            <a:cxnLst>
              <a:cxn ang="0">
                <a:pos x="0" y="225"/>
              </a:cxn>
              <a:cxn ang="0">
                <a:pos x="0" y="0"/>
              </a:cxn>
              <a:cxn ang="0">
                <a:pos x="888" y="0"/>
              </a:cxn>
              <a:cxn ang="0">
                <a:pos x="888" y="225"/>
              </a:cxn>
              <a:cxn ang="0">
                <a:pos x="0" y="225"/>
              </a:cxn>
              <a:cxn ang="0">
                <a:pos x="0" y="225"/>
              </a:cxn>
            </a:cxnLst>
            <a:rect l="0" t="0" r="r" b="b"/>
            <a:pathLst>
              <a:path w="888" h="225">
                <a:moveTo>
                  <a:pt x="0" y="225"/>
                </a:moveTo>
                <a:lnTo>
                  <a:pt x="0" y="0"/>
                </a:lnTo>
                <a:lnTo>
                  <a:pt x="888" y="0"/>
                </a:lnTo>
                <a:lnTo>
                  <a:pt x="888" y="225"/>
                </a:lnTo>
                <a:lnTo>
                  <a:pt x="0" y="225"/>
                </a:lnTo>
                <a:lnTo>
                  <a:pt x="0" y="225"/>
                </a:lnTo>
                <a:close/>
              </a:path>
            </a:pathLst>
          </a:custGeom>
          <a:solidFill>
            <a:srgbClr val="FFFFFF"/>
          </a:solidFill>
          <a:ln w="9525">
            <a:noFill/>
            <a:round/>
            <a:headEnd/>
            <a:tailEnd/>
          </a:ln>
        </p:spPr>
        <p:txBody>
          <a:bodyPr/>
          <a:lstStyle/>
          <a:p>
            <a:endParaRPr lang="en-US" sz="1600"/>
          </a:p>
        </p:txBody>
      </p:sp>
      <p:sp>
        <p:nvSpPr>
          <p:cNvPr id="1058964" name="Freeform 148"/>
          <p:cNvSpPr>
            <a:spLocks/>
          </p:cNvSpPr>
          <p:nvPr/>
        </p:nvSpPr>
        <p:spPr bwMode="auto">
          <a:xfrm>
            <a:off x="3224213" y="4645025"/>
            <a:ext cx="869950" cy="333375"/>
          </a:xfrm>
          <a:custGeom>
            <a:avLst/>
            <a:gdLst/>
            <a:ahLst/>
            <a:cxnLst>
              <a:cxn ang="0">
                <a:pos x="0" y="225"/>
              </a:cxn>
              <a:cxn ang="0">
                <a:pos x="0" y="0"/>
              </a:cxn>
              <a:cxn ang="0">
                <a:pos x="888" y="0"/>
              </a:cxn>
              <a:cxn ang="0">
                <a:pos x="888" y="225"/>
              </a:cxn>
              <a:cxn ang="0">
                <a:pos x="0" y="225"/>
              </a:cxn>
              <a:cxn ang="0">
                <a:pos x="0" y="225"/>
              </a:cxn>
            </a:cxnLst>
            <a:rect l="0" t="0" r="r" b="b"/>
            <a:pathLst>
              <a:path w="888" h="225">
                <a:moveTo>
                  <a:pt x="0" y="225"/>
                </a:moveTo>
                <a:lnTo>
                  <a:pt x="0" y="0"/>
                </a:lnTo>
                <a:lnTo>
                  <a:pt x="888" y="0"/>
                </a:lnTo>
                <a:lnTo>
                  <a:pt x="888" y="225"/>
                </a:lnTo>
                <a:lnTo>
                  <a:pt x="0" y="225"/>
                </a:lnTo>
                <a:lnTo>
                  <a:pt x="0" y="225"/>
                </a:lnTo>
                <a:close/>
              </a:path>
            </a:pathLst>
          </a:custGeom>
          <a:noFill/>
          <a:ln w="1588">
            <a:solidFill>
              <a:srgbClr val="000000"/>
            </a:solidFill>
            <a:prstDash val="solid"/>
            <a:round/>
            <a:headEnd/>
            <a:tailEnd/>
          </a:ln>
        </p:spPr>
        <p:txBody>
          <a:bodyPr/>
          <a:lstStyle/>
          <a:p>
            <a:endParaRPr lang="en-US" sz="1600"/>
          </a:p>
        </p:txBody>
      </p:sp>
      <p:sp>
        <p:nvSpPr>
          <p:cNvPr id="1058965" name="Rectangle 149"/>
          <p:cNvSpPr>
            <a:spLocks noChangeArrowheads="1"/>
          </p:cNvSpPr>
          <p:nvPr/>
        </p:nvSpPr>
        <p:spPr bwMode="auto">
          <a:xfrm>
            <a:off x="3589338" y="4697413"/>
            <a:ext cx="205184" cy="246221"/>
          </a:xfrm>
          <a:prstGeom prst="rect">
            <a:avLst/>
          </a:prstGeom>
          <a:noFill/>
          <a:ln w="9525">
            <a:noFill/>
            <a:miter lim="800000"/>
            <a:headEnd/>
            <a:tailEnd/>
          </a:ln>
        </p:spPr>
        <p:txBody>
          <a:bodyPr wrap="none" lIns="0" tIns="0" rIns="0" bIns="0">
            <a:spAutoFit/>
          </a:bodyPr>
          <a:lstStyle/>
          <a:p>
            <a:r>
              <a:rPr lang="en-US" sz="1600" b="1">
                <a:solidFill>
                  <a:srgbClr val="000000"/>
                </a:solidFill>
              </a:rPr>
              <a:t>23</a:t>
            </a:r>
            <a:endParaRPr lang="en-US" sz="1600" b="1"/>
          </a:p>
        </p:txBody>
      </p:sp>
      <p:sp>
        <p:nvSpPr>
          <p:cNvPr id="1058967" name="Line 151"/>
          <p:cNvSpPr>
            <a:spLocks noChangeShapeType="1"/>
          </p:cNvSpPr>
          <p:nvPr/>
        </p:nvSpPr>
        <p:spPr bwMode="auto">
          <a:xfrm flipH="1" flipV="1">
            <a:off x="2813050" y="2959100"/>
            <a:ext cx="381000" cy="1912938"/>
          </a:xfrm>
          <a:prstGeom prst="line">
            <a:avLst/>
          </a:prstGeom>
          <a:noFill/>
          <a:ln w="1588">
            <a:solidFill>
              <a:srgbClr val="000000"/>
            </a:solidFill>
            <a:round/>
            <a:headEnd/>
            <a:tailEnd/>
          </a:ln>
        </p:spPr>
        <p:txBody>
          <a:bodyPr/>
          <a:lstStyle/>
          <a:p>
            <a:endParaRPr lang="en-US" sz="1600"/>
          </a:p>
        </p:txBody>
      </p:sp>
      <p:sp>
        <p:nvSpPr>
          <p:cNvPr id="1058968" name="Freeform 152"/>
          <p:cNvSpPr>
            <a:spLocks/>
          </p:cNvSpPr>
          <p:nvPr/>
        </p:nvSpPr>
        <p:spPr bwMode="auto">
          <a:xfrm>
            <a:off x="3146425" y="4837113"/>
            <a:ext cx="85725" cy="204787"/>
          </a:xfrm>
          <a:custGeom>
            <a:avLst/>
            <a:gdLst/>
            <a:ahLst/>
            <a:cxnLst>
              <a:cxn ang="0">
                <a:pos x="0" y="26"/>
              </a:cxn>
              <a:cxn ang="0">
                <a:pos x="80" y="141"/>
              </a:cxn>
              <a:cxn ang="0">
                <a:pos x="85" y="0"/>
              </a:cxn>
              <a:cxn ang="0">
                <a:pos x="0" y="26"/>
              </a:cxn>
            </a:cxnLst>
            <a:rect l="0" t="0" r="r" b="b"/>
            <a:pathLst>
              <a:path w="85" h="141">
                <a:moveTo>
                  <a:pt x="0" y="26"/>
                </a:moveTo>
                <a:lnTo>
                  <a:pt x="80" y="141"/>
                </a:lnTo>
                <a:lnTo>
                  <a:pt x="85" y="0"/>
                </a:lnTo>
                <a:lnTo>
                  <a:pt x="0" y="26"/>
                </a:lnTo>
                <a:close/>
              </a:path>
            </a:pathLst>
          </a:custGeom>
          <a:solidFill>
            <a:srgbClr val="000000"/>
          </a:solidFill>
          <a:ln w="9525">
            <a:noFill/>
            <a:round/>
            <a:headEnd/>
            <a:tailEnd/>
          </a:ln>
        </p:spPr>
        <p:txBody>
          <a:bodyPr/>
          <a:lstStyle/>
          <a:p>
            <a:endParaRPr lang="en-US" sz="1600"/>
          </a:p>
        </p:txBody>
      </p:sp>
      <p:sp>
        <p:nvSpPr>
          <p:cNvPr id="58" name="Slide Number Placeholder 57"/>
          <p:cNvSpPr>
            <a:spLocks noGrp="1"/>
          </p:cNvSpPr>
          <p:nvPr>
            <p:ph type="sldNum" sz="quarter" idx="12"/>
          </p:nvPr>
        </p:nvSpPr>
        <p:spPr/>
        <p:txBody>
          <a:bodyPr/>
          <a:lstStyle/>
          <a:p>
            <a:pPr lvl="1">
              <a:defRPr/>
            </a:pPr>
            <a:fld id="{F56776D2-DF16-484B-BE4A-8EC11F6ECF32}" type="slidenum">
              <a:rPr lang="en-US" smtClean="0"/>
              <a:pPr lvl="1">
                <a:defRPr/>
              </a:pPr>
              <a:t>79</a:t>
            </a:fld>
            <a:endParaRPr lang="en-US" dirty="0"/>
          </a:p>
        </p:txBody>
      </p:sp>
      <p:sp>
        <p:nvSpPr>
          <p:cNvPr id="59" name="Footer Placeholder 58"/>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1026"/>
          <p:cNvSpPr>
            <a:spLocks noGrp="1" noChangeArrowheads="1"/>
          </p:cNvSpPr>
          <p:nvPr>
            <p:ph type="title"/>
          </p:nvPr>
        </p:nvSpPr>
        <p:spPr>
          <a:xfrm>
            <a:off x="457200" y="274638"/>
            <a:ext cx="8229600" cy="715962"/>
          </a:xfrm>
        </p:spPr>
        <p:txBody>
          <a:bodyPr/>
          <a:lstStyle/>
          <a:p>
            <a:r>
              <a:rPr lang="en-US" dirty="0" smtClean="0"/>
              <a:t>4. Request Parallelism</a:t>
            </a:r>
            <a:endParaRPr lang="en-US" dirty="0"/>
          </a:p>
        </p:txBody>
      </p:sp>
      <p:sp>
        <p:nvSpPr>
          <p:cNvPr id="249859" name="Rectangle 1027"/>
          <p:cNvSpPr>
            <a:spLocks noGrp="1" noChangeArrowheads="1"/>
          </p:cNvSpPr>
          <p:nvPr>
            <p:ph type="body" idx="1"/>
          </p:nvPr>
        </p:nvSpPr>
        <p:spPr>
          <a:xfrm>
            <a:off x="609600" y="5029200"/>
            <a:ext cx="8345488" cy="1447800"/>
          </a:xfrm>
        </p:spPr>
        <p:txBody>
          <a:bodyPr/>
          <a:lstStyle/>
          <a:p>
            <a:pPr>
              <a:lnSpc>
                <a:spcPct val="90000"/>
              </a:lnSpc>
            </a:pPr>
            <a:r>
              <a:rPr lang="en-US" sz="2800" dirty="0" smtClean="0"/>
              <a:t>Multiple users =&gt; significant parallelism</a:t>
            </a:r>
            <a:endParaRPr lang="en-US" sz="2800" dirty="0"/>
          </a:p>
          <a:p>
            <a:pPr>
              <a:lnSpc>
                <a:spcPct val="90000"/>
              </a:lnSpc>
            </a:pPr>
            <a:r>
              <a:rPr lang="en-US" sz="2800" dirty="0" smtClean="0"/>
              <a:t>Challenges</a:t>
            </a:r>
          </a:p>
          <a:p>
            <a:pPr lvl="1">
              <a:lnSpc>
                <a:spcPct val="90000"/>
              </a:lnSpc>
            </a:pPr>
            <a:r>
              <a:rPr lang="en-US" sz="2400" dirty="0" smtClean="0"/>
              <a:t>Synchronization, communication, balancing work</a:t>
            </a:r>
            <a:endParaRPr lang="en-US" sz="2400" dirty="0"/>
          </a:p>
        </p:txBody>
      </p:sp>
      <p:grpSp>
        <p:nvGrpSpPr>
          <p:cNvPr id="2" name="Group 1286"/>
          <p:cNvGrpSpPr>
            <a:grpSpLocks/>
          </p:cNvGrpSpPr>
          <p:nvPr/>
        </p:nvGrpSpPr>
        <p:grpSpPr bwMode="auto">
          <a:xfrm>
            <a:off x="3200400" y="685800"/>
            <a:ext cx="5334000" cy="3962400"/>
            <a:chOff x="1968" y="1152"/>
            <a:chExt cx="3360" cy="2496"/>
          </a:xfrm>
        </p:grpSpPr>
        <p:sp>
          <p:nvSpPr>
            <p:cNvPr id="281863" name="Rectangle 1287"/>
            <p:cNvSpPr>
              <a:spLocks noChangeArrowheads="1"/>
            </p:cNvSpPr>
            <p:nvPr/>
          </p:nvSpPr>
          <p:spPr bwMode="auto">
            <a:xfrm>
              <a:off x="1968" y="1536"/>
              <a:ext cx="3360" cy="2112"/>
            </a:xfrm>
            <a:prstGeom prst="rect">
              <a:avLst/>
            </a:prstGeom>
            <a:solidFill>
              <a:schemeClr val="bg1"/>
            </a:solidFill>
            <a:ln w="44450">
              <a:solidFill>
                <a:schemeClr val="tx2"/>
              </a:solidFill>
              <a:miter lim="800000"/>
              <a:headEnd/>
              <a:tailEnd/>
            </a:ln>
            <a:effectLst/>
          </p:spPr>
          <p:txBody>
            <a:bodyPr wrap="none" anchor="ctr"/>
            <a:lstStyle/>
            <a:p>
              <a:endParaRPr lang="en-US"/>
            </a:p>
          </p:txBody>
        </p:sp>
        <p:sp>
          <p:nvSpPr>
            <p:cNvPr id="281864" name="Text Box 1288"/>
            <p:cNvSpPr txBox="1">
              <a:spLocks noChangeArrowheads="1"/>
            </p:cNvSpPr>
            <p:nvPr/>
          </p:nvSpPr>
          <p:spPr bwMode="auto">
            <a:xfrm>
              <a:off x="3526" y="1152"/>
              <a:ext cx="116" cy="288"/>
            </a:xfrm>
            <a:prstGeom prst="rect">
              <a:avLst/>
            </a:prstGeom>
            <a:noFill/>
            <a:ln w="28575">
              <a:noFill/>
              <a:miter lim="800000"/>
              <a:headEnd/>
              <a:tailEnd/>
            </a:ln>
            <a:effectLst/>
          </p:spPr>
          <p:txBody>
            <a:bodyPr wrap="none">
              <a:spAutoFit/>
            </a:bodyPr>
            <a:lstStyle/>
            <a:p>
              <a:pPr algn="ctr"/>
              <a:endParaRPr lang="en-US" b="1">
                <a:solidFill>
                  <a:schemeClr val="tx2"/>
                </a:solidFill>
              </a:endParaRPr>
            </a:p>
          </p:txBody>
        </p:sp>
      </p:grpSp>
      <p:pic>
        <p:nvPicPr>
          <p:cNvPr id="281865" name="Picture 1289" descr="C:\WINDOWS\Desktop\Trey\as400.jpg"/>
          <p:cNvPicPr>
            <a:picLocks noChangeAspect="1" noChangeArrowheads="1"/>
          </p:cNvPicPr>
          <p:nvPr/>
        </p:nvPicPr>
        <p:blipFill>
          <a:blip r:embed="rId3" cstate="print"/>
          <a:srcRect/>
          <a:stretch>
            <a:fillRect/>
          </a:stretch>
        </p:blipFill>
        <p:spPr bwMode="auto">
          <a:xfrm>
            <a:off x="6378575" y="1885950"/>
            <a:ext cx="2079625" cy="2514600"/>
          </a:xfrm>
          <a:prstGeom prst="rect">
            <a:avLst/>
          </a:prstGeom>
          <a:noFill/>
        </p:spPr>
      </p:pic>
      <p:pic>
        <p:nvPicPr>
          <p:cNvPr id="281866" name="Picture 1290" descr="C:\WINDOWS\Desktop\Trey\s80.gif"/>
          <p:cNvPicPr>
            <a:picLocks noChangeAspect="1" noChangeArrowheads="1"/>
          </p:cNvPicPr>
          <p:nvPr/>
        </p:nvPicPr>
        <p:blipFill>
          <a:blip r:embed="rId4" cstate="print"/>
          <a:srcRect/>
          <a:stretch>
            <a:fillRect/>
          </a:stretch>
        </p:blipFill>
        <p:spPr bwMode="auto">
          <a:xfrm>
            <a:off x="3405188" y="2114550"/>
            <a:ext cx="1728787" cy="2057400"/>
          </a:xfrm>
          <a:prstGeom prst="rect">
            <a:avLst/>
          </a:prstGeom>
          <a:noFill/>
        </p:spPr>
      </p:pic>
      <p:grpSp>
        <p:nvGrpSpPr>
          <p:cNvPr id="3" name="Group 1291"/>
          <p:cNvGrpSpPr>
            <a:grpSpLocks/>
          </p:cNvGrpSpPr>
          <p:nvPr/>
        </p:nvGrpSpPr>
        <p:grpSpPr bwMode="auto">
          <a:xfrm>
            <a:off x="381000" y="1246188"/>
            <a:ext cx="1660525" cy="1706562"/>
            <a:chOff x="96" y="1517"/>
            <a:chExt cx="1046" cy="1075"/>
          </a:xfrm>
        </p:grpSpPr>
        <p:pic>
          <p:nvPicPr>
            <p:cNvPr id="281868" name="Picture 1292" descr="C:\WINDOWS\Desktop\Trey\workstation.gif"/>
            <p:cNvPicPr>
              <a:picLocks noChangeAspect="1" noChangeArrowheads="1"/>
            </p:cNvPicPr>
            <p:nvPr/>
          </p:nvPicPr>
          <p:blipFill>
            <a:blip r:embed="rId5" cstate="print"/>
            <a:srcRect/>
            <a:stretch>
              <a:fillRect/>
            </a:stretch>
          </p:blipFill>
          <p:spPr bwMode="auto">
            <a:xfrm>
              <a:off x="96" y="1517"/>
              <a:ext cx="662" cy="547"/>
            </a:xfrm>
            <a:prstGeom prst="rect">
              <a:avLst/>
            </a:prstGeom>
            <a:noFill/>
          </p:spPr>
        </p:pic>
        <p:pic>
          <p:nvPicPr>
            <p:cNvPr id="281869" name="Picture 1293" descr="C:\WINDOWS\Desktop\Trey\workstation.gif"/>
            <p:cNvPicPr>
              <a:picLocks noChangeAspect="1" noChangeArrowheads="1"/>
            </p:cNvPicPr>
            <p:nvPr/>
          </p:nvPicPr>
          <p:blipFill>
            <a:blip r:embed="rId5" cstate="print"/>
            <a:srcRect/>
            <a:stretch>
              <a:fillRect/>
            </a:stretch>
          </p:blipFill>
          <p:spPr bwMode="auto">
            <a:xfrm>
              <a:off x="192" y="1661"/>
              <a:ext cx="662" cy="547"/>
            </a:xfrm>
            <a:prstGeom prst="rect">
              <a:avLst/>
            </a:prstGeom>
            <a:noFill/>
          </p:spPr>
        </p:pic>
        <p:pic>
          <p:nvPicPr>
            <p:cNvPr id="281870" name="Picture 1294" descr="C:\WINDOWS\Desktop\Trey\workstation.gif"/>
            <p:cNvPicPr>
              <a:picLocks noChangeAspect="1" noChangeArrowheads="1"/>
            </p:cNvPicPr>
            <p:nvPr/>
          </p:nvPicPr>
          <p:blipFill>
            <a:blip r:embed="rId5" cstate="print"/>
            <a:srcRect/>
            <a:stretch>
              <a:fillRect/>
            </a:stretch>
          </p:blipFill>
          <p:spPr bwMode="auto">
            <a:xfrm>
              <a:off x="288" y="1805"/>
              <a:ext cx="662" cy="547"/>
            </a:xfrm>
            <a:prstGeom prst="rect">
              <a:avLst/>
            </a:prstGeom>
            <a:noFill/>
          </p:spPr>
        </p:pic>
        <p:pic>
          <p:nvPicPr>
            <p:cNvPr id="281871" name="Picture 1295" descr="C:\WINDOWS\Desktop\Trey\workstation.gif"/>
            <p:cNvPicPr>
              <a:picLocks noChangeAspect="1" noChangeArrowheads="1"/>
            </p:cNvPicPr>
            <p:nvPr/>
          </p:nvPicPr>
          <p:blipFill>
            <a:blip r:embed="rId5" cstate="print"/>
            <a:srcRect/>
            <a:stretch>
              <a:fillRect/>
            </a:stretch>
          </p:blipFill>
          <p:spPr bwMode="auto">
            <a:xfrm>
              <a:off x="384" y="1949"/>
              <a:ext cx="662" cy="547"/>
            </a:xfrm>
            <a:prstGeom prst="rect">
              <a:avLst/>
            </a:prstGeom>
            <a:noFill/>
          </p:spPr>
        </p:pic>
        <p:pic>
          <p:nvPicPr>
            <p:cNvPr id="281872" name="Picture 1296" descr="C:\WINDOWS\Desktop\Trey\workstation.gif"/>
            <p:cNvPicPr>
              <a:picLocks noChangeAspect="1" noChangeArrowheads="1"/>
            </p:cNvPicPr>
            <p:nvPr/>
          </p:nvPicPr>
          <p:blipFill>
            <a:blip r:embed="rId5" cstate="print"/>
            <a:srcRect/>
            <a:stretch>
              <a:fillRect/>
            </a:stretch>
          </p:blipFill>
          <p:spPr bwMode="auto">
            <a:xfrm>
              <a:off x="480" y="2045"/>
              <a:ext cx="662" cy="547"/>
            </a:xfrm>
            <a:prstGeom prst="rect">
              <a:avLst/>
            </a:prstGeom>
            <a:noFill/>
          </p:spPr>
        </p:pic>
      </p:grpSp>
      <p:grpSp>
        <p:nvGrpSpPr>
          <p:cNvPr id="4" name="Group 1297"/>
          <p:cNvGrpSpPr>
            <a:grpSpLocks/>
          </p:cNvGrpSpPr>
          <p:nvPr/>
        </p:nvGrpSpPr>
        <p:grpSpPr bwMode="auto">
          <a:xfrm>
            <a:off x="396875" y="3181350"/>
            <a:ext cx="1660525" cy="1706563"/>
            <a:chOff x="96" y="1517"/>
            <a:chExt cx="1046" cy="1075"/>
          </a:xfrm>
        </p:grpSpPr>
        <p:pic>
          <p:nvPicPr>
            <p:cNvPr id="281874" name="Picture 1298" descr="C:\WINDOWS\Desktop\Trey\workstation.gif"/>
            <p:cNvPicPr>
              <a:picLocks noChangeAspect="1" noChangeArrowheads="1"/>
            </p:cNvPicPr>
            <p:nvPr/>
          </p:nvPicPr>
          <p:blipFill>
            <a:blip r:embed="rId5" cstate="print"/>
            <a:srcRect/>
            <a:stretch>
              <a:fillRect/>
            </a:stretch>
          </p:blipFill>
          <p:spPr bwMode="auto">
            <a:xfrm>
              <a:off x="96" y="1517"/>
              <a:ext cx="662" cy="547"/>
            </a:xfrm>
            <a:prstGeom prst="rect">
              <a:avLst/>
            </a:prstGeom>
            <a:noFill/>
          </p:spPr>
        </p:pic>
        <p:pic>
          <p:nvPicPr>
            <p:cNvPr id="281875" name="Picture 1299" descr="C:\WINDOWS\Desktop\Trey\workstation.gif"/>
            <p:cNvPicPr>
              <a:picLocks noChangeAspect="1" noChangeArrowheads="1"/>
            </p:cNvPicPr>
            <p:nvPr/>
          </p:nvPicPr>
          <p:blipFill>
            <a:blip r:embed="rId5" cstate="print"/>
            <a:srcRect/>
            <a:stretch>
              <a:fillRect/>
            </a:stretch>
          </p:blipFill>
          <p:spPr bwMode="auto">
            <a:xfrm>
              <a:off x="192" y="1661"/>
              <a:ext cx="662" cy="547"/>
            </a:xfrm>
            <a:prstGeom prst="rect">
              <a:avLst/>
            </a:prstGeom>
            <a:noFill/>
          </p:spPr>
        </p:pic>
        <p:pic>
          <p:nvPicPr>
            <p:cNvPr id="281876" name="Picture 1300" descr="C:\WINDOWS\Desktop\Trey\workstation.gif"/>
            <p:cNvPicPr>
              <a:picLocks noChangeAspect="1" noChangeArrowheads="1"/>
            </p:cNvPicPr>
            <p:nvPr/>
          </p:nvPicPr>
          <p:blipFill>
            <a:blip r:embed="rId5" cstate="print"/>
            <a:srcRect/>
            <a:stretch>
              <a:fillRect/>
            </a:stretch>
          </p:blipFill>
          <p:spPr bwMode="auto">
            <a:xfrm>
              <a:off x="288" y="1805"/>
              <a:ext cx="662" cy="547"/>
            </a:xfrm>
            <a:prstGeom prst="rect">
              <a:avLst/>
            </a:prstGeom>
            <a:noFill/>
          </p:spPr>
        </p:pic>
        <p:pic>
          <p:nvPicPr>
            <p:cNvPr id="281877" name="Picture 1301" descr="C:\WINDOWS\Desktop\Trey\workstation.gif"/>
            <p:cNvPicPr>
              <a:picLocks noChangeAspect="1" noChangeArrowheads="1"/>
            </p:cNvPicPr>
            <p:nvPr/>
          </p:nvPicPr>
          <p:blipFill>
            <a:blip r:embed="rId5" cstate="print"/>
            <a:srcRect/>
            <a:stretch>
              <a:fillRect/>
            </a:stretch>
          </p:blipFill>
          <p:spPr bwMode="auto">
            <a:xfrm>
              <a:off x="384" y="1949"/>
              <a:ext cx="662" cy="547"/>
            </a:xfrm>
            <a:prstGeom prst="rect">
              <a:avLst/>
            </a:prstGeom>
            <a:noFill/>
          </p:spPr>
        </p:pic>
        <p:pic>
          <p:nvPicPr>
            <p:cNvPr id="281878" name="Picture 1302" descr="C:\WINDOWS\Desktop\Trey\workstation.gif"/>
            <p:cNvPicPr>
              <a:picLocks noChangeAspect="1" noChangeArrowheads="1"/>
            </p:cNvPicPr>
            <p:nvPr/>
          </p:nvPicPr>
          <p:blipFill>
            <a:blip r:embed="rId5" cstate="print"/>
            <a:srcRect/>
            <a:stretch>
              <a:fillRect/>
            </a:stretch>
          </p:blipFill>
          <p:spPr bwMode="auto">
            <a:xfrm>
              <a:off x="480" y="2045"/>
              <a:ext cx="662" cy="547"/>
            </a:xfrm>
            <a:prstGeom prst="rect">
              <a:avLst/>
            </a:prstGeom>
            <a:noFill/>
          </p:spPr>
        </p:pic>
      </p:grpSp>
      <p:sp>
        <p:nvSpPr>
          <p:cNvPr id="281879" name="Text Box 1303"/>
          <p:cNvSpPr txBox="1">
            <a:spLocks noChangeArrowheads="1"/>
          </p:cNvSpPr>
          <p:nvPr/>
        </p:nvSpPr>
        <p:spPr bwMode="auto">
          <a:xfrm>
            <a:off x="76200" y="792163"/>
            <a:ext cx="2482850" cy="396875"/>
          </a:xfrm>
          <a:prstGeom prst="rect">
            <a:avLst/>
          </a:prstGeom>
          <a:noFill/>
          <a:ln w="12700">
            <a:noFill/>
            <a:miter lim="800000"/>
            <a:headEnd type="none" w="sm" len="sm"/>
            <a:tailEnd type="none" w="sm" len="sm"/>
          </a:ln>
          <a:effectLst/>
        </p:spPr>
        <p:txBody>
          <a:bodyPr wrap="none">
            <a:spAutoFit/>
          </a:bodyPr>
          <a:lstStyle/>
          <a:p>
            <a:r>
              <a:rPr lang="en-US" sz="2000"/>
              <a:t>Web Browsing Users</a:t>
            </a:r>
          </a:p>
        </p:txBody>
      </p:sp>
      <p:sp>
        <p:nvSpPr>
          <p:cNvPr id="281880" name="Text Box 1304"/>
          <p:cNvSpPr txBox="1">
            <a:spLocks noChangeArrowheads="1"/>
          </p:cNvSpPr>
          <p:nvPr/>
        </p:nvSpPr>
        <p:spPr bwMode="auto">
          <a:xfrm>
            <a:off x="3390900" y="1428750"/>
            <a:ext cx="1790700" cy="396875"/>
          </a:xfrm>
          <a:prstGeom prst="rect">
            <a:avLst/>
          </a:prstGeom>
          <a:noFill/>
          <a:ln w="12700">
            <a:noFill/>
            <a:miter lim="800000"/>
            <a:headEnd type="none" w="sm" len="sm"/>
            <a:tailEnd type="none" w="sm" len="sm"/>
          </a:ln>
          <a:effectLst/>
        </p:spPr>
        <p:txBody>
          <a:bodyPr wrap="none">
            <a:spAutoFit/>
          </a:bodyPr>
          <a:lstStyle/>
          <a:p>
            <a:r>
              <a:rPr lang="en-US" sz="2000"/>
              <a:t>Web Server(s)</a:t>
            </a:r>
          </a:p>
        </p:txBody>
      </p:sp>
      <p:sp>
        <p:nvSpPr>
          <p:cNvPr id="281881" name="Text Box 1305"/>
          <p:cNvSpPr txBox="1">
            <a:spLocks noChangeArrowheads="1"/>
          </p:cNvSpPr>
          <p:nvPr/>
        </p:nvSpPr>
        <p:spPr bwMode="auto">
          <a:xfrm>
            <a:off x="6172200" y="1428750"/>
            <a:ext cx="2333625" cy="396875"/>
          </a:xfrm>
          <a:prstGeom prst="rect">
            <a:avLst/>
          </a:prstGeom>
          <a:noFill/>
          <a:ln w="12700">
            <a:noFill/>
            <a:miter lim="800000"/>
            <a:headEnd type="none" w="sm" len="sm"/>
            <a:tailEnd type="none" w="sm" len="sm"/>
          </a:ln>
          <a:effectLst/>
        </p:spPr>
        <p:txBody>
          <a:bodyPr wrap="none">
            <a:spAutoFit/>
          </a:bodyPr>
          <a:lstStyle/>
          <a:p>
            <a:r>
              <a:rPr lang="en-US" sz="2000"/>
              <a:t>Database Server(s)</a:t>
            </a:r>
          </a:p>
        </p:txBody>
      </p:sp>
      <p:sp>
        <p:nvSpPr>
          <p:cNvPr id="281882" name="AutoShape 1306"/>
          <p:cNvSpPr>
            <a:spLocks noChangeArrowheads="1"/>
          </p:cNvSpPr>
          <p:nvPr/>
        </p:nvSpPr>
        <p:spPr bwMode="auto">
          <a:xfrm rot="-20538896">
            <a:off x="1981200" y="2571750"/>
            <a:ext cx="1447800" cy="381000"/>
          </a:xfrm>
          <a:prstGeom prst="leftRightArrow">
            <a:avLst>
              <a:gd name="adj1" fmla="val 50000"/>
              <a:gd name="adj2" fmla="val 76000"/>
            </a:avLst>
          </a:prstGeom>
          <a:solidFill>
            <a:schemeClr val="bg1"/>
          </a:solidFill>
          <a:ln w="28575">
            <a:solidFill>
              <a:schemeClr val="tx1"/>
            </a:solidFill>
            <a:miter lim="800000"/>
            <a:headEnd type="none" w="sm" len="sm"/>
            <a:tailEnd type="none" w="sm" len="sm"/>
          </a:ln>
          <a:effectLst/>
        </p:spPr>
        <p:txBody>
          <a:bodyPr wrap="none" anchor="ctr"/>
          <a:lstStyle/>
          <a:p>
            <a:endParaRPr lang="en-US"/>
          </a:p>
        </p:txBody>
      </p:sp>
      <p:sp>
        <p:nvSpPr>
          <p:cNvPr id="281883" name="AutoShape 1307"/>
          <p:cNvSpPr>
            <a:spLocks noChangeArrowheads="1"/>
          </p:cNvSpPr>
          <p:nvPr/>
        </p:nvSpPr>
        <p:spPr bwMode="auto">
          <a:xfrm rot="-22674349">
            <a:off x="1831975" y="3355975"/>
            <a:ext cx="1600200" cy="381000"/>
          </a:xfrm>
          <a:prstGeom prst="leftRightArrow">
            <a:avLst>
              <a:gd name="adj1" fmla="val 50000"/>
              <a:gd name="adj2" fmla="val 84000"/>
            </a:avLst>
          </a:prstGeom>
          <a:solidFill>
            <a:schemeClr val="bg1"/>
          </a:solidFill>
          <a:ln w="28575">
            <a:solidFill>
              <a:schemeClr val="tx1"/>
            </a:solidFill>
            <a:miter lim="800000"/>
            <a:headEnd type="none" w="sm" len="sm"/>
            <a:tailEnd type="none" w="sm" len="sm"/>
          </a:ln>
          <a:effectLst/>
        </p:spPr>
        <p:txBody>
          <a:bodyPr wrap="none" anchor="ctr"/>
          <a:lstStyle/>
          <a:p>
            <a:endParaRPr lang="en-US"/>
          </a:p>
        </p:txBody>
      </p:sp>
      <p:sp>
        <p:nvSpPr>
          <p:cNvPr id="281884" name="AutoShape 1308"/>
          <p:cNvSpPr>
            <a:spLocks noChangeArrowheads="1"/>
          </p:cNvSpPr>
          <p:nvPr/>
        </p:nvSpPr>
        <p:spPr bwMode="auto">
          <a:xfrm>
            <a:off x="5103813" y="2874963"/>
            <a:ext cx="1447800" cy="381000"/>
          </a:xfrm>
          <a:prstGeom prst="leftRightArrow">
            <a:avLst>
              <a:gd name="adj1" fmla="val 50000"/>
              <a:gd name="adj2" fmla="val 76000"/>
            </a:avLst>
          </a:prstGeom>
          <a:solidFill>
            <a:schemeClr val="bg1"/>
          </a:solidFill>
          <a:ln w="28575">
            <a:solidFill>
              <a:schemeClr val="tx1"/>
            </a:solidFill>
            <a:miter lim="800000"/>
            <a:headEnd type="none" w="sm" len="sm"/>
            <a:tailEnd type="none" w="sm" len="sm"/>
          </a:ln>
          <a:effectLst/>
        </p:spPr>
        <p:txBody>
          <a:bodyPr wrap="none" anchor="ctr"/>
          <a:lstStyle/>
          <a:p>
            <a:endParaRPr lang="en-US"/>
          </a:p>
        </p:txBody>
      </p:sp>
      <p:sp>
        <p:nvSpPr>
          <p:cNvPr id="29" name="Slide Number Placeholder 28"/>
          <p:cNvSpPr>
            <a:spLocks noGrp="1"/>
          </p:cNvSpPr>
          <p:nvPr>
            <p:ph type="sldNum" sz="quarter" idx="12"/>
          </p:nvPr>
        </p:nvSpPr>
        <p:spPr/>
        <p:txBody>
          <a:bodyPr/>
          <a:lstStyle/>
          <a:p>
            <a:pPr lvl="1">
              <a:defRPr/>
            </a:pPr>
            <a:fld id="{B7D98EED-01DC-4F7A-81CC-0C2386137B23}" type="slidenum">
              <a:rPr lang="en-US" smtClean="0"/>
              <a:pPr lvl="1">
                <a:defRPr/>
              </a:pPr>
              <a:t>8</a:t>
            </a:fld>
            <a:endParaRPr lang="en-US" dirty="0"/>
          </a:p>
        </p:txBody>
      </p:sp>
      <p:sp>
        <p:nvSpPr>
          <p:cNvPr id="30" name="Footer Placeholder 29"/>
          <p:cNvSpPr>
            <a:spLocks noGrp="1"/>
          </p:cNvSpPr>
          <p:nvPr>
            <p:ph type="ftr" sz="quarter" idx="11"/>
          </p:nvPr>
        </p:nvSpPr>
        <p:spPr/>
        <p:txBody>
          <a:bodyPr/>
          <a:lstStyle/>
          <a:p>
            <a:pPr>
              <a:defRPr/>
            </a:pPr>
            <a:r>
              <a:rPr lang="en-US" smtClean="0"/>
              <a:t>Mikko Lipasti-University of Wisconsin</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p:txBody>
          <a:bodyPr/>
          <a:lstStyle/>
          <a:p>
            <a:r>
              <a:rPr lang="en-US"/>
              <a:t>Message Passing Implementation </a:t>
            </a:r>
            <a:endParaRPr lang="en-US" sz="3000"/>
          </a:p>
        </p:txBody>
      </p:sp>
      <p:sp>
        <p:nvSpPr>
          <p:cNvPr id="864259" name="Rectangle 3"/>
          <p:cNvSpPr>
            <a:spLocks noGrp="1" noChangeArrowheads="1"/>
          </p:cNvSpPr>
          <p:nvPr>
            <p:ph type="body" idx="1"/>
          </p:nvPr>
        </p:nvSpPr>
        <p:spPr>
          <a:xfrm>
            <a:off x="330200" y="1219200"/>
            <a:ext cx="8207375" cy="4953000"/>
          </a:xfrm>
        </p:spPr>
        <p:txBody>
          <a:bodyPr/>
          <a:lstStyle/>
          <a:p>
            <a:r>
              <a:rPr lang="en-US" sz="2400"/>
              <a:t>At the ABI and ISA level</a:t>
            </a:r>
          </a:p>
          <a:p>
            <a:pPr lvl="1"/>
            <a:r>
              <a:rPr lang="en-US" sz="2300">
                <a:solidFill>
                  <a:srgbClr val="000099"/>
                </a:solidFill>
              </a:rPr>
              <a:t>No special support (beyond that needed for shared memory)</a:t>
            </a:r>
          </a:p>
          <a:p>
            <a:pPr lvl="1"/>
            <a:r>
              <a:rPr lang="en-US" sz="2300">
                <a:solidFill>
                  <a:srgbClr val="000099"/>
                </a:solidFill>
              </a:rPr>
              <a:t>Most of the implementation is in the runtime</a:t>
            </a:r>
          </a:p>
          <a:p>
            <a:pPr lvl="2"/>
            <a:r>
              <a:rPr lang="en-US" sz="2300">
                <a:solidFill>
                  <a:srgbClr val="000099"/>
                </a:solidFill>
              </a:rPr>
              <a:t>user-level libraries</a:t>
            </a:r>
          </a:p>
          <a:p>
            <a:pPr lvl="1"/>
            <a:r>
              <a:rPr lang="en-US" sz="2300">
                <a:solidFill>
                  <a:srgbClr val="000099"/>
                </a:solidFill>
              </a:rPr>
              <a:t>Makes message passing relatively portable</a:t>
            </a:r>
          </a:p>
          <a:p>
            <a:r>
              <a:rPr lang="en-US" sz="2400"/>
              <a:t>Three implementation models (given earlier)</a:t>
            </a:r>
          </a:p>
          <a:p>
            <a:pPr lvl="1">
              <a:buFontTx/>
              <a:buNone/>
            </a:pPr>
            <a:r>
              <a:rPr lang="en-US" sz="2300">
                <a:solidFill>
                  <a:srgbClr val="000099"/>
                </a:solidFill>
              </a:rPr>
              <a:t>1) Multiple threads sharing an address space</a:t>
            </a:r>
          </a:p>
          <a:p>
            <a:pPr lvl="1">
              <a:buFontTx/>
              <a:buNone/>
            </a:pPr>
            <a:r>
              <a:rPr lang="en-US" sz="2300">
                <a:solidFill>
                  <a:srgbClr val="000099"/>
                </a:solidFill>
              </a:rPr>
              <a:t>2) Multiple processes sharing an address space</a:t>
            </a:r>
          </a:p>
          <a:p>
            <a:pPr lvl="1">
              <a:buFontTx/>
              <a:buNone/>
            </a:pPr>
            <a:r>
              <a:rPr lang="en-US" sz="2300">
                <a:solidFill>
                  <a:srgbClr val="000099"/>
                </a:solidFill>
              </a:rPr>
              <a:t>3) Multiple processes with non-shared address space</a:t>
            </a:r>
          </a:p>
          <a:p>
            <a:pPr lvl="2">
              <a:buFontTx/>
              <a:buNone/>
            </a:pPr>
            <a:r>
              <a:rPr lang="en-US" sz="2300">
                <a:solidFill>
                  <a:srgbClr val="000099"/>
                </a:solidFill>
              </a:rPr>
              <a:t>and different OSes</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80</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842" name="Rectangle 2"/>
          <p:cNvSpPr>
            <a:spLocks noGrp="1" noChangeArrowheads="1"/>
          </p:cNvSpPr>
          <p:nvPr>
            <p:ph type="title"/>
          </p:nvPr>
        </p:nvSpPr>
        <p:spPr/>
        <p:txBody>
          <a:bodyPr/>
          <a:lstStyle/>
          <a:p>
            <a:pPr defTabSz="914400"/>
            <a:r>
              <a:rPr lang="en-US" sz="3600" dirty="0"/>
              <a:t>Multiple Threads Sharing Address Space</a:t>
            </a:r>
          </a:p>
        </p:txBody>
      </p:sp>
      <p:sp>
        <p:nvSpPr>
          <p:cNvPr id="1059843" name="Rectangle 3"/>
          <p:cNvSpPr>
            <a:spLocks noGrp="1" noChangeArrowheads="1"/>
          </p:cNvSpPr>
          <p:nvPr>
            <p:ph type="body" idx="1"/>
          </p:nvPr>
        </p:nvSpPr>
        <p:spPr>
          <a:xfrm>
            <a:off x="304800" y="1524000"/>
            <a:ext cx="8305800" cy="4252913"/>
          </a:xfrm>
        </p:spPr>
        <p:txBody>
          <a:bodyPr/>
          <a:lstStyle/>
          <a:p>
            <a:pPr marL="285750" indent="-285750" defTabSz="914400">
              <a:lnSpc>
                <a:spcPct val="70000"/>
              </a:lnSpc>
            </a:pPr>
            <a:r>
              <a:rPr lang="en-US" sz="2400" dirty="0"/>
              <a:t>Runtime manages buffering and tracks communication</a:t>
            </a:r>
          </a:p>
          <a:p>
            <a:pPr marL="685800" lvl="1" indent="-228600" defTabSz="914400">
              <a:lnSpc>
                <a:spcPct val="70000"/>
              </a:lnSpc>
            </a:pPr>
            <a:r>
              <a:rPr lang="en-US" sz="2100" dirty="0">
                <a:solidFill>
                  <a:srgbClr val="000099"/>
                </a:solidFill>
              </a:rPr>
              <a:t>Communication via normal loads and stores using shared memory</a:t>
            </a:r>
          </a:p>
          <a:p>
            <a:pPr marL="285750" indent="-285750" defTabSz="914400">
              <a:lnSpc>
                <a:spcPct val="70000"/>
              </a:lnSpc>
            </a:pPr>
            <a:r>
              <a:rPr lang="en-US" sz="2400" dirty="0"/>
              <a:t>Example:  Send/Receive</a:t>
            </a:r>
          </a:p>
          <a:p>
            <a:pPr marL="685800" lvl="1" indent="-228600" defTabSz="914400">
              <a:lnSpc>
                <a:spcPct val="70000"/>
              </a:lnSpc>
            </a:pPr>
            <a:r>
              <a:rPr lang="en-US" sz="2100" dirty="0">
                <a:solidFill>
                  <a:srgbClr val="000099"/>
                </a:solidFill>
              </a:rPr>
              <a:t>Send calls runtime, runtime posts availability of message in runtime-managed table</a:t>
            </a:r>
          </a:p>
          <a:p>
            <a:pPr marL="685800" lvl="1" indent="-228600" defTabSz="914400">
              <a:lnSpc>
                <a:spcPct val="70000"/>
              </a:lnSpc>
            </a:pPr>
            <a:r>
              <a:rPr lang="en-US" sz="2100" dirty="0">
                <a:solidFill>
                  <a:srgbClr val="000099"/>
                </a:solidFill>
              </a:rPr>
              <a:t>Receive calls runtime, runtime checks table, finds message</a:t>
            </a:r>
          </a:p>
          <a:p>
            <a:pPr marL="685800" lvl="1" indent="-228600" defTabSz="914400">
              <a:lnSpc>
                <a:spcPct val="70000"/>
              </a:lnSpc>
            </a:pPr>
            <a:r>
              <a:rPr lang="en-US" sz="2100" dirty="0">
                <a:solidFill>
                  <a:srgbClr val="000099"/>
                </a:solidFill>
              </a:rPr>
              <a:t>Runtime copies data from send buffer to store buffer via load/stores</a:t>
            </a:r>
          </a:p>
          <a:p>
            <a:pPr marL="285750" indent="-285750" defTabSz="914400">
              <a:lnSpc>
                <a:spcPct val="70000"/>
              </a:lnSpc>
            </a:pPr>
            <a:r>
              <a:rPr lang="en-US" sz="2400" dirty="0"/>
              <a:t>Fast/Efficient Implementation</a:t>
            </a:r>
          </a:p>
          <a:p>
            <a:pPr marL="685800" lvl="1" indent="-228600" defTabSz="914400">
              <a:lnSpc>
                <a:spcPct val="70000"/>
              </a:lnSpc>
            </a:pPr>
            <a:r>
              <a:rPr lang="en-US" sz="2100" dirty="0">
                <a:solidFill>
                  <a:srgbClr val="000099"/>
                </a:solidFill>
              </a:rPr>
              <a:t>May even be advantageous over shared memory paradigm</a:t>
            </a:r>
          </a:p>
          <a:p>
            <a:pPr marL="1143000" lvl="2" indent="-228600" defTabSz="914400">
              <a:lnSpc>
                <a:spcPct val="70000"/>
              </a:lnSpc>
            </a:pPr>
            <a:r>
              <a:rPr lang="en-US" sz="2100" dirty="0">
                <a:solidFill>
                  <a:srgbClr val="000099"/>
                </a:solidFill>
              </a:rPr>
              <a:t>considering portability, software engineering aspects</a:t>
            </a:r>
          </a:p>
          <a:p>
            <a:pPr marL="685800" lvl="1" indent="-228600" defTabSz="914400">
              <a:lnSpc>
                <a:spcPct val="70000"/>
              </a:lnSpc>
            </a:pPr>
            <a:r>
              <a:rPr lang="en-US" sz="2100" dirty="0">
                <a:solidFill>
                  <a:srgbClr val="000099"/>
                </a:solidFill>
              </a:rPr>
              <a:t>Can use runtime thread scheduling</a:t>
            </a:r>
          </a:p>
          <a:p>
            <a:pPr marL="685800" lvl="1" indent="-228600" defTabSz="914400">
              <a:lnSpc>
                <a:spcPct val="70000"/>
              </a:lnSpc>
            </a:pPr>
            <a:r>
              <a:rPr lang="en-US" sz="2100" dirty="0">
                <a:solidFill>
                  <a:srgbClr val="000099"/>
                </a:solidFill>
              </a:rPr>
              <a:t>Problem with protecting private memories and runtime data area</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81</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1890" name="Rectangle 2"/>
          <p:cNvSpPr>
            <a:spLocks noGrp="1" noChangeArrowheads="1"/>
          </p:cNvSpPr>
          <p:nvPr>
            <p:ph type="title"/>
          </p:nvPr>
        </p:nvSpPr>
        <p:spPr>
          <a:xfrm>
            <a:off x="304800" y="407988"/>
            <a:ext cx="8637588" cy="552450"/>
          </a:xfrm>
        </p:spPr>
        <p:txBody>
          <a:bodyPr/>
          <a:lstStyle/>
          <a:p>
            <a:pPr defTabSz="914400"/>
            <a:r>
              <a:rPr lang="en-US" sz="3600" dirty="0"/>
              <a:t>Multiple Processes Sharing Address Space</a:t>
            </a:r>
          </a:p>
        </p:txBody>
      </p:sp>
      <p:sp>
        <p:nvSpPr>
          <p:cNvPr id="1061891" name="Rectangle 3"/>
          <p:cNvSpPr>
            <a:spLocks noGrp="1" noChangeArrowheads="1"/>
          </p:cNvSpPr>
          <p:nvPr>
            <p:ph type="body" idx="1"/>
          </p:nvPr>
        </p:nvSpPr>
        <p:spPr>
          <a:xfrm>
            <a:off x="304800" y="1219200"/>
            <a:ext cx="8305800" cy="4557713"/>
          </a:xfrm>
        </p:spPr>
        <p:txBody>
          <a:bodyPr/>
          <a:lstStyle/>
          <a:p>
            <a:pPr marL="285750" indent="-285750" defTabSz="914400">
              <a:lnSpc>
                <a:spcPct val="70000"/>
              </a:lnSpc>
            </a:pPr>
            <a:r>
              <a:rPr lang="en-US" sz="2800" dirty="0"/>
              <a:t>Similar to multiple threads sharing address space</a:t>
            </a:r>
          </a:p>
          <a:p>
            <a:pPr marL="285750" indent="-285750" defTabSz="914400">
              <a:lnSpc>
                <a:spcPct val="70000"/>
              </a:lnSpc>
            </a:pPr>
            <a:r>
              <a:rPr lang="en-US" sz="2800" dirty="0"/>
              <a:t>Would rely on kernel scheduling</a:t>
            </a:r>
          </a:p>
          <a:p>
            <a:pPr marL="285750" indent="-285750" defTabSz="914400">
              <a:lnSpc>
                <a:spcPct val="70000"/>
              </a:lnSpc>
            </a:pPr>
            <a:r>
              <a:rPr lang="en-US" sz="2800" dirty="0"/>
              <a:t>May offer more memory protection</a:t>
            </a:r>
          </a:p>
          <a:p>
            <a:pPr marL="685800" lvl="1" indent="-228600" defTabSz="914400">
              <a:lnSpc>
                <a:spcPct val="70000"/>
              </a:lnSpc>
            </a:pPr>
            <a:r>
              <a:rPr lang="en-US" sz="2400" dirty="0">
                <a:solidFill>
                  <a:srgbClr val="000099"/>
                </a:solidFill>
              </a:rPr>
              <a:t>With intermediate runtime buffering</a:t>
            </a:r>
          </a:p>
          <a:p>
            <a:pPr marL="685800" lvl="1" indent="-228600" defTabSz="914400">
              <a:lnSpc>
                <a:spcPct val="70000"/>
              </a:lnSpc>
            </a:pPr>
            <a:r>
              <a:rPr lang="en-US" sz="2400" dirty="0">
                <a:solidFill>
                  <a:srgbClr val="000099"/>
                </a:solidFill>
              </a:rPr>
              <a:t>User processes can not access others’ private memory</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82</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2914" name="Rectangle 2"/>
          <p:cNvSpPr>
            <a:spLocks noGrp="1" noChangeArrowheads="1"/>
          </p:cNvSpPr>
          <p:nvPr>
            <p:ph type="title"/>
          </p:nvPr>
        </p:nvSpPr>
        <p:spPr>
          <a:xfrm>
            <a:off x="304800" y="468313"/>
            <a:ext cx="8637588" cy="492125"/>
          </a:xfrm>
        </p:spPr>
        <p:txBody>
          <a:bodyPr/>
          <a:lstStyle/>
          <a:p>
            <a:pPr defTabSz="914400"/>
            <a:r>
              <a:rPr lang="en-US" sz="3200" dirty="0"/>
              <a:t>Multiple Processes with Non-Shared Address Space</a:t>
            </a:r>
          </a:p>
        </p:txBody>
      </p:sp>
      <p:sp>
        <p:nvSpPr>
          <p:cNvPr id="1062915" name="Rectangle 3"/>
          <p:cNvSpPr>
            <a:spLocks noGrp="1" noChangeArrowheads="1"/>
          </p:cNvSpPr>
          <p:nvPr>
            <p:ph type="body" idx="1"/>
          </p:nvPr>
        </p:nvSpPr>
        <p:spPr>
          <a:xfrm>
            <a:off x="304800" y="1219200"/>
            <a:ext cx="8305800" cy="4557713"/>
          </a:xfrm>
        </p:spPr>
        <p:txBody>
          <a:bodyPr/>
          <a:lstStyle/>
          <a:p>
            <a:pPr marL="285750" indent="-285750" defTabSz="914400">
              <a:lnSpc>
                <a:spcPct val="70000"/>
              </a:lnSpc>
            </a:pPr>
            <a:r>
              <a:rPr lang="en-US" sz="2400" dirty="0"/>
              <a:t>Most common implementation</a:t>
            </a:r>
          </a:p>
          <a:p>
            <a:pPr marL="285750" indent="-285750" defTabSz="914400">
              <a:lnSpc>
                <a:spcPct val="70000"/>
              </a:lnSpc>
            </a:pPr>
            <a:r>
              <a:rPr lang="en-US" sz="2400" dirty="0"/>
              <a:t>Communicate via networking hardware</a:t>
            </a:r>
          </a:p>
          <a:p>
            <a:pPr marL="285750" indent="-285750" defTabSz="914400">
              <a:lnSpc>
                <a:spcPct val="70000"/>
              </a:lnSpc>
            </a:pPr>
            <a:r>
              <a:rPr lang="en-US" sz="2400" dirty="0"/>
              <a:t>Send/receive to runtime</a:t>
            </a:r>
          </a:p>
          <a:p>
            <a:pPr marL="685800" lvl="1" indent="-228600" defTabSz="914400">
              <a:lnSpc>
                <a:spcPct val="70000"/>
              </a:lnSpc>
            </a:pPr>
            <a:r>
              <a:rPr lang="en-US" sz="2100" dirty="0">
                <a:solidFill>
                  <a:srgbClr val="000099"/>
                </a:solidFill>
              </a:rPr>
              <a:t>Runtime converts to OS (network) calls</a:t>
            </a:r>
          </a:p>
          <a:p>
            <a:pPr marL="285750" indent="-285750" defTabSz="914400">
              <a:lnSpc>
                <a:spcPct val="70000"/>
              </a:lnSpc>
            </a:pPr>
            <a:r>
              <a:rPr lang="en-US" sz="2400" dirty="0"/>
              <a:t>Relatively high overhead</a:t>
            </a:r>
          </a:p>
          <a:p>
            <a:pPr marL="685800" lvl="1" indent="-228600" defTabSz="914400">
              <a:lnSpc>
                <a:spcPct val="70000"/>
              </a:lnSpc>
            </a:pPr>
            <a:r>
              <a:rPr lang="en-US" sz="2100" dirty="0" smtClean="0">
                <a:solidFill>
                  <a:srgbClr val="000099"/>
                </a:solidFill>
              </a:rPr>
              <a:t>Most HPC systems </a:t>
            </a:r>
            <a:r>
              <a:rPr lang="en-US" sz="2100" dirty="0">
                <a:solidFill>
                  <a:srgbClr val="000099"/>
                </a:solidFill>
              </a:rPr>
              <a:t>use </a:t>
            </a:r>
            <a:r>
              <a:rPr lang="en-US" sz="2100" dirty="0" smtClean="0">
                <a:solidFill>
                  <a:srgbClr val="000099"/>
                </a:solidFill>
              </a:rPr>
              <a:t>special low-latency, high-bandwidth </a:t>
            </a:r>
            <a:r>
              <a:rPr lang="en-US" sz="2100" dirty="0">
                <a:solidFill>
                  <a:srgbClr val="000099"/>
                </a:solidFill>
              </a:rPr>
              <a:t>networks</a:t>
            </a:r>
          </a:p>
          <a:p>
            <a:pPr marL="685800" lvl="1" indent="-228600" defTabSz="914400">
              <a:lnSpc>
                <a:spcPct val="70000"/>
              </a:lnSpc>
            </a:pPr>
            <a:r>
              <a:rPr lang="en-US" sz="2100" dirty="0">
                <a:solidFill>
                  <a:srgbClr val="000099"/>
                </a:solidFill>
              </a:rPr>
              <a:t>Buffering in receiver’s runtime space may save some overhead for receive (doesn’t require OS call)</a:t>
            </a:r>
          </a:p>
        </p:txBody>
      </p:sp>
      <p:sp>
        <p:nvSpPr>
          <p:cNvPr id="7" name="Slide Number Placeholder 6"/>
          <p:cNvSpPr>
            <a:spLocks noGrp="1"/>
          </p:cNvSpPr>
          <p:nvPr>
            <p:ph type="sldNum" sz="quarter" idx="12"/>
          </p:nvPr>
        </p:nvSpPr>
        <p:spPr/>
        <p:txBody>
          <a:bodyPr/>
          <a:lstStyle/>
          <a:p>
            <a:pPr lvl="1">
              <a:defRPr/>
            </a:pPr>
            <a:fld id="{B7D98EED-01DC-4F7A-81CC-0C2386137B23}" type="slidenum">
              <a:rPr lang="en-US" smtClean="0"/>
              <a:pPr lvl="1">
                <a:defRPr/>
              </a:pPr>
              <a:t>83</a:t>
            </a:fld>
            <a:endParaRPr lang="en-US" dirty="0"/>
          </a:p>
        </p:txBody>
      </p:sp>
      <p:sp>
        <p:nvSpPr>
          <p:cNvPr id="8" name="Footer Placeholder 7"/>
          <p:cNvSpPr>
            <a:spLocks noGrp="1"/>
          </p:cNvSpPr>
          <p:nvPr>
            <p:ph type="ftr" sz="quarter" idx="11"/>
          </p:nvPr>
        </p:nvSpPr>
        <p:spPr/>
        <p:txBody>
          <a:bodyPr/>
          <a:lstStyle/>
          <a:p>
            <a:pPr>
              <a:defRPr/>
            </a:pPr>
            <a:r>
              <a:rPr lang="en-US" smtClean="0"/>
              <a:t>(c) 2007 Jim Smith</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Rectangle 2"/>
          <p:cNvSpPr>
            <a:spLocks noGrp="1" noChangeArrowheads="1"/>
          </p:cNvSpPr>
          <p:nvPr>
            <p:ph type="title"/>
          </p:nvPr>
        </p:nvSpPr>
        <p:spPr>
          <a:xfrm>
            <a:off x="304800" y="407988"/>
            <a:ext cx="8637588" cy="552450"/>
          </a:xfrm>
        </p:spPr>
        <p:txBody>
          <a:bodyPr/>
          <a:lstStyle/>
          <a:p>
            <a:pPr defTabSz="914400"/>
            <a:r>
              <a:rPr lang="en-US" sz="3000"/>
              <a:t>At the ISA Level:  Shared Memory</a:t>
            </a:r>
          </a:p>
        </p:txBody>
      </p:sp>
      <p:sp>
        <p:nvSpPr>
          <p:cNvPr id="927747" name="Rectangle 3"/>
          <p:cNvSpPr>
            <a:spLocks noGrp="1" noChangeArrowheads="1"/>
          </p:cNvSpPr>
          <p:nvPr>
            <p:ph type="body" sz="half" idx="1"/>
          </p:nvPr>
        </p:nvSpPr>
        <p:spPr>
          <a:xfrm>
            <a:off x="330200" y="1371600"/>
            <a:ext cx="4027488" cy="4114800"/>
          </a:xfrm>
        </p:spPr>
        <p:txBody>
          <a:bodyPr/>
          <a:lstStyle/>
          <a:p>
            <a:pPr marL="285750" indent="-285750" defTabSz="914400"/>
            <a:r>
              <a:rPr lang="en-US" sz="2500"/>
              <a:t>Multiple processors</a:t>
            </a:r>
          </a:p>
          <a:p>
            <a:pPr marL="285750" indent="-285750" defTabSz="914400"/>
            <a:r>
              <a:rPr lang="en-US" sz="2500"/>
              <a:t>Architected shared virtual memory</a:t>
            </a:r>
          </a:p>
          <a:p>
            <a:pPr marL="285750" indent="-285750" defTabSz="914400"/>
            <a:r>
              <a:rPr lang="en-US" sz="2500"/>
              <a:t>Architected Synchronization instructions</a:t>
            </a:r>
          </a:p>
          <a:p>
            <a:pPr marL="285750" indent="-285750" defTabSz="914400"/>
            <a:r>
              <a:rPr lang="en-US" sz="2500"/>
              <a:t>Architected Cache Coherence</a:t>
            </a:r>
          </a:p>
          <a:p>
            <a:pPr marL="285750" indent="-285750" defTabSz="914400"/>
            <a:r>
              <a:rPr lang="en-US" sz="2500"/>
              <a:t>Architected Memory Consistency</a:t>
            </a:r>
          </a:p>
          <a:p>
            <a:pPr marL="285750" indent="-285750" defTabSz="914400"/>
            <a:endParaRPr lang="en-US" sz="2500"/>
          </a:p>
        </p:txBody>
      </p:sp>
      <p:pic>
        <p:nvPicPr>
          <p:cNvPr id="927748" name="Picture 4" descr="Shared"/>
          <p:cNvPicPr>
            <a:picLocks noGrp="1" noChangeAspect="1" noChangeArrowheads="1"/>
          </p:cNvPicPr>
          <p:nvPr>
            <p:ph sz="half" idx="2"/>
          </p:nvPr>
        </p:nvPicPr>
        <p:blipFill>
          <a:blip r:embed="rId2" cstate="print"/>
          <a:srcRect/>
          <a:stretch>
            <a:fillRect/>
          </a:stretch>
        </p:blipFill>
        <p:spPr>
          <a:xfrm>
            <a:off x="4357688" y="1371600"/>
            <a:ext cx="4394200" cy="3416300"/>
          </a:xfrm>
          <a:no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84</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770" name="Rectangle 2"/>
          <p:cNvSpPr>
            <a:spLocks noGrp="1" noChangeArrowheads="1"/>
          </p:cNvSpPr>
          <p:nvPr>
            <p:ph type="title"/>
          </p:nvPr>
        </p:nvSpPr>
        <p:spPr>
          <a:xfrm>
            <a:off x="152400" y="407988"/>
            <a:ext cx="8942388" cy="552450"/>
          </a:xfrm>
        </p:spPr>
        <p:txBody>
          <a:bodyPr/>
          <a:lstStyle/>
          <a:p>
            <a:pPr defTabSz="914400"/>
            <a:r>
              <a:rPr lang="en-US" sz="3000"/>
              <a:t>At the ISA Level: Message Passing</a:t>
            </a:r>
          </a:p>
        </p:txBody>
      </p:sp>
      <p:sp>
        <p:nvSpPr>
          <p:cNvPr id="928771" name="Rectangle 3"/>
          <p:cNvSpPr>
            <a:spLocks noGrp="1" noChangeArrowheads="1"/>
          </p:cNvSpPr>
          <p:nvPr>
            <p:ph type="body" sz="half" idx="1"/>
          </p:nvPr>
        </p:nvSpPr>
        <p:spPr>
          <a:xfrm>
            <a:off x="330200" y="1219200"/>
            <a:ext cx="4546600" cy="4114800"/>
          </a:xfrm>
        </p:spPr>
        <p:txBody>
          <a:bodyPr/>
          <a:lstStyle/>
          <a:p>
            <a:pPr marL="285750" indent="-285750" defTabSz="914400"/>
            <a:r>
              <a:rPr lang="en-US" sz="2500" dirty="0"/>
              <a:t>Multiple processors</a:t>
            </a:r>
          </a:p>
          <a:p>
            <a:pPr marL="285750" indent="-285750" defTabSz="914400"/>
            <a:r>
              <a:rPr lang="en-US" sz="2500" dirty="0"/>
              <a:t>Shared or non-shared real memory (multi-computers)</a:t>
            </a:r>
          </a:p>
          <a:p>
            <a:pPr marL="285750" indent="-285750" defTabSz="914400"/>
            <a:r>
              <a:rPr lang="en-US" sz="2500" dirty="0"/>
              <a:t>Limited ISA support   (if any)</a:t>
            </a:r>
          </a:p>
          <a:p>
            <a:pPr marL="685800" lvl="1" indent="-228600" defTabSz="914400"/>
            <a:r>
              <a:rPr lang="en-US" sz="2100" dirty="0"/>
              <a:t>An advantage of distributed memory systems --Just connect a bunch of small computers</a:t>
            </a:r>
          </a:p>
          <a:p>
            <a:pPr marL="685800" lvl="1" indent="-228600" defTabSz="914400"/>
            <a:r>
              <a:rPr lang="en-US" sz="2100" dirty="0"/>
              <a:t>Some implementations may use shared memory managed by runtime</a:t>
            </a:r>
          </a:p>
          <a:p>
            <a:pPr marL="285750" indent="-285750" defTabSz="914400">
              <a:buFont typeface="Wingdings" pitchFamily="2" charset="2"/>
              <a:buNone/>
            </a:pPr>
            <a:endParaRPr lang="en-US" sz="2500" dirty="0"/>
          </a:p>
          <a:p>
            <a:pPr marL="285750" indent="-285750" defTabSz="914400">
              <a:buFont typeface="Wingdings" pitchFamily="2" charset="2"/>
              <a:buNone/>
            </a:pPr>
            <a:endParaRPr lang="en-US" sz="2500" dirty="0"/>
          </a:p>
          <a:p>
            <a:pPr marL="285750" indent="-285750" defTabSz="914400">
              <a:buFont typeface="Wingdings" pitchFamily="2" charset="2"/>
              <a:buNone/>
            </a:pPr>
            <a:endParaRPr lang="en-US" sz="2500" dirty="0"/>
          </a:p>
          <a:p>
            <a:pPr marL="285750" indent="-285750" defTabSz="914400"/>
            <a:endParaRPr lang="en-US" sz="2500" dirty="0"/>
          </a:p>
        </p:txBody>
      </p:sp>
      <p:pic>
        <p:nvPicPr>
          <p:cNvPr id="928772" name="Picture 4" descr="Distributed"/>
          <p:cNvPicPr>
            <a:picLocks noGrp="1" noChangeAspect="1" noChangeArrowheads="1"/>
          </p:cNvPicPr>
          <p:nvPr>
            <p:ph sz="half" idx="2"/>
          </p:nvPr>
        </p:nvPicPr>
        <p:blipFill>
          <a:blip r:embed="rId2" cstate="print"/>
          <a:srcRect/>
          <a:stretch>
            <a:fillRect/>
          </a:stretch>
        </p:blipFill>
        <p:spPr>
          <a:xfrm>
            <a:off x="5029200" y="1219200"/>
            <a:ext cx="3898900" cy="3054350"/>
          </a:xfrm>
          <a:noFill/>
          <a:ln/>
        </p:spPr>
      </p:pic>
      <p:sp>
        <p:nvSpPr>
          <p:cNvPr id="8" name="Slide Number Placeholder 7"/>
          <p:cNvSpPr>
            <a:spLocks noGrp="1"/>
          </p:cNvSpPr>
          <p:nvPr>
            <p:ph type="sldNum" sz="quarter" idx="12"/>
          </p:nvPr>
        </p:nvSpPr>
        <p:spPr/>
        <p:txBody>
          <a:bodyPr/>
          <a:lstStyle/>
          <a:p>
            <a:pPr lvl="1">
              <a:defRPr/>
            </a:pPr>
            <a:fld id="{7F0AC6B0-63F9-48DA-8403-50AF2CA0DF73}" type="slidenum">
              <a:rPr lang="en-US" smtClean="0"/>
              <a:pPr lvl="1">
                <a:defRPr/>
              </a:pPr>
              <a:t>85</a:t>
            </a:fld>
            <a:endParaRPr lang="en-US" dirty="0"/>
          </a:p>
        </p:txBody>
      </p:sp>
      <p:sp>
        <p:nvSpPr>
          <p:cNvPr id="9" name="Footer Placeholder 8"/>
          <p:cNvSpPr>
            <a:spLocks noGrp="1"/>
          </p:cNvSpPr>
          <p:nvPr>
            <p:ph type="ftr" idx="11"/>
          </p:nvPr>
        </p:nvSpPr>
        <p:spPr/>
        <p:txBody>
          <a:bodyPr/>
          <a:lstStyle/>
          <a:p>
            <a:pPr>
              <a:defRPr/>
            </a:pPr>
            <a:r>
              <a:rPr lang="en-GB" smtClean="0"/>
              <a:t>(c) 2007 Jim Smith</a:t>
            </a:r>
            <a:endParaRPr lang="en-GB"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a:xfrm>
            <a:off x="457200" y="609600"/>
            <a:ext cx="8305800" cy="838200"/>
          </a:xfrm>
        </p:spPr>
        <p:txBody>
          <a:bodyPr/>
          <a:lstStyle/>
          <a:p>
            <a:r>
              <a:rPr lang="en-US" sz="3600" dirty="0" smtClean="0"/>
              <a:t>Lecture Summary</a:t>
            </a:r>
          </a:p>
        </p:txBody>
      </p:sp>
      <p:sp>
        <p:nvSpPr>
          <p:cNvPr id="61444" name="Rectangle 3"/>
          <p:cNvSpPr>
            <a:spLocks noGrp="1" noChangeArrowheads="1"/>
          </p:cNvSpPr>
          <p:nvPr>
            <p:ph type="body" idx="1"/>
          </p:nvPr>
        </p:nvSpPr>
        <p:spPr/>
        <p:txBody>
          <a:bodyPr/>
          <a:lstStyle/>
          <a:p>
            <a:pPr>
              <a:lnSpc>
                <a:spcPct val="80000"/>
              </a:lnSpc>
            </a:pPr>
            <a:r>
              <a:rPr lang="en-US" sz="2100" dirty="0" smtClean="0"/>
              <a:t>Introduction to Parallel Software</a:t>
            </a:r>
          </a:p>
          <a:p>
            <a:pPr>
              <a:lnSpc>
                <a:spcPct val="80000"/>
              </a:lnSpc>
            </a:pPr>
            <a:r>
              <a:rPr lang="en-US" sz="2100" dirty="0" smtClean="0"/>
              <a:t>Programming Models</a:t>
            </a:r>
          </a:p>
          <a:p>
            <a:pPr>
              <a:lnSpc>
                <a:spcPct val="80000"/>
              </a:lnSpc>
            </a:pPr>
            <a:r>
              <a:rPr lang="en-US" sz="2100" dirty="0" smtClean="0"/>
              <a:t>Major Abstractions</a:t>
            </a:r>
          </a:p>
          <a:p>
            <a:pPr lvl="1">
              <a:lnSpc>
                <a:spcPct val="80000"/>
              </a:lnSpc>
            </a:pPr>
            <a:r>
              <a:rPr lang="en-US" sz="1900" dirty="0" smtClean="0">
                <a:solidFill>
                  <a:srgbClr val="000099"/>
                </a:solidFill>
              </a:rPr>
              <a:t>Processes &amp; threads</a:t>
            </a:r>
          </a:p>
          <a:p>
            <a:pPr lvl="1">
              <a:lnSpc>
                <a:spcPct val="80000"/>
              </a:lnSpc>
            </a:pPr>
            <a:r>
              <a:rPr lang="en-US" sz="1900" dirty="0" smtClean="0">
                <a:solidFill>
                  <a:srgbClr val="000099"/>
                </a:solidFill>
              </a:rPr>
              <a:t>Communication</a:t>
            </a:r>
          </a:p>
          <a:p>
            <a:pPr lvl="1">
              <a:lnSpc>
                <a:spcPct val="80000"/>
              </a:lnSpc>
            </a:pPr>
            <a:r>
              <a:rPr lang="en-US" sz="1900" dirty="0" smtClean="0">
                <a:solidFill>
                  <a:srgbClr val="000099"/>
                </a:solidFill>
              </a:rPr>
              <a:t>Synchronization</a:t>
            </a:r>
          </a:p>
          <a:p>
            <a:pPr>
              <a:lnSpc>
                <a:spcPct val="80000"/>
              </a:lnSpc>
            </a:pPr>
            <a:r>
              <a:rPr lang="en-US" sz="2100" dirty="0" smtClean="0"/>
              <a:t>Shared Memory</a:t>
            </a:r>
          </a:p>
          <a:p>
            <a:pPr lvl="1">
              <a:lnSpc>
                <a:spcPct val="80000"/>
              </a:lnSpc>
            </a:pPr>
            <a:r>
              <a:rPr lang="en-US" sz="1900" dirty="0" smtClean="0">
                <a:solidFill>
                  <a:srgbClr val="000099"/>
                </a:solidFill>
              </a:rPr>
              <a:t>API description</a:t>
            </a:r>
          </a:p>
          <a:p>
            <a:pPr lvl="1">
              <a:lnSpc>
                <a:spcPct val="80000"/>
              </a:lnSpc>
            </a:pPr>
            <a:r>
              <a:rPr lang="en-US" sz="1900" dirty="0" smtClean="0">
                <a:solidFill>
                  <a:srgbClr val="000099"/>
                </a:solidFill>
              </a:rPr>
              <a:t>Implementation at ABI, ISA levels</a:t>
            </a:r>
          </a:p>
          <a:p>
            <a:pPr lvl="1">
              <a:lnSpc>
                <a:spcPct val="80000"/>
              </a:lnSpc>
            </a:pPr>
            <a:r>
              <a:rPr lang="en-US" sz="1900" dirty="0" smtClean="0">
                <a:solidFill>
                  <a:srgbClr val="000099"/>
                </a:solidFill>
              </a:rPr>
              <a:t>ISA support</a:t>
            </a:r>
          </a:p>
          <a:p>
            <a:pPr>
              <a:lnSpc>
                <a:spcPct val="80000"/>
              </a:lnSpc>
            </a:pPr>
            <a:r>
              <a:rPr lang="en-US" sz="2100" dirty="0" smtClean="0"/>
              <a:t>Message Passing</a:t>
            </a:r>
          </a:p>
          <a:p>
            <a:pPr lvl="1">
              <a:lnSpc>
                <a:spcPct val="80000"/>
              </a:lnSpc>
            </a:pPr>
            <a:r>
              <a:rPr lang="en-US" sz="1900" dirty="0" smtClean="0">
                <a:solidFill>
                  <a:srgbClr val="000099"/>
                </a:solidFill>
              </a:rPr>
              <a:t>API description</a:t>
            </a:r>
          </a:p>
          <a:p>
            <a:pPr lvl="1">
              <a:lnSpc>
                <a:spcPct val="80000"/>
              </a:lnSpc>
            </a:pPr>
            <a:r>
              <a:rPr lang="en-US" sz="1900" dirty="0" smtClean="0">
                <a:solidFill>
                  <a:srgbClr val="000099"/>
                </a:solidFill>
              </a:rPr>
              <a:t>Implementation at ABI, ISA levels</a:t>
            </a:r>
          </a:p>
          <a:p>
            <a:pPr lvl="1">
              <a:lnSpc>
                <a:spcPct val="80000"/>
              </a:lnSpc>
            </a:pPr>
            <a:r>
              <a:rPr lang="en-US" sz="1900" dirty="0" smtClean="0">
                <a:solidFill>
                  <a:srgbClr val="000099"/>
                </a:solidFill>
              </a:rPr>
              <a:t>ISA support</a:t>
            </a:r>
          </a:p>
          <a:p>
            <a:pPr>
              <a:lnSpc>
                <a:spcPct val="80000"/>
              </a:lnSpc>
            </a:pPr>
            <a:r>
              <a:rPr lang="en-US" sz="2300" dirty="0" smtClean="0">
                <a:solidFill>
                  <a:srgbClr val="000099"/>
                </a:solidFill>
              </a:rPr>
              <a:t>Not covered: </a:t>
            </a:r>
            <a:r>
              <a:rPr lang="en-US" sz="2300" dirty="0" err="1" smtClean="0">
                <a:solidFill>
                  <a:srgbClr val="000099"/>
                </a:solidFill>
              </a:rPr>
              <a:t>openmp</a:t>
            </a:r>
            <a:r>
              <a:rPr lang="en-US" sz="2300" dirty="0" smtClean="0">
                <a:solidFill>
                  <a:srgbClr val="000099"/>
                </a:solidFill>
              </a:rPr>
              <a:t>, intel </a:t>
            </a:r>
            <a:r>
              <a:rPr lang="en-US" sz="2300" dirty="0" err="1" smtClean="0">
                <a:solidFill>
                  <a:srgbClr val="000099"/>
                </a:solidFill>
              </a:rPr>
              <a:t>tbb</a:t>
            </a:r>
            <a:r>
              <a:rPr lang="en-US" sz="2300" dirty="0" smtClean="0">
                <a:solidFill>
                  <a:srgbClr val="000099"/>
                </a:solidFill>
              </a:rPr>
              <a:t>, CUDA (later), etc.</a:t>
            </a:r>
            <a:endParaRPr lang="en-US" sz="2300" dirty="0">
              <a:solidFill>
                <a:srgbClr val="000099"/>
              </a:solidFill>
            </a:endParaRPr>
          </a:p>
        </p:txBody>
      </p:sp>
      <p:sp>
        <p:nvSpPr>
          <p:cNvPr id="10" name="Slide Number Placeholder 9"/>
          <p:cNvSpPr>
            <a:spLocks noGrp="1"/>
          </p:cNvSpPr>
          <p:nvPr>
            <p:ph type="sldNum" sz="quarter" idx="12"/>
          </p:nvPr>
        </p:nvSpPr>
        <p:spPr/>
        <p:txBody>
          <a:bodyPr/>
          <a:lstStyle/>
          <a:p>
            <a:pPr lvl="1">
              <a:defRPr/>
            </a:pPr>
            <a:fld id="{B7D98EED-01DC-4F7A-81CC-0C2386137B23}" type="slidenum">
              <a:rPr lang="en-US" smtClean="0"/>
              <a:pPr lvl="1">
                <a:defRPr/>
              </a:pPr>
              <a:t>86</a:t>
            </a:fld>
            <a:endParaRPr lang="en-US" dirty="0"/>
          </a:p>
        </p:txBody>
      </p:sp>
      <p:sp>
        <p:nvSpPr>
          <p:cNvPr id="11" name="Footer Placeholder 10"/>
          <p:cNvSpPr>
            <a:spLocks noGrp="1"/>
          </p:cNvSpPr>
          <p:nvPr>
            <p:ph type="ftr" sz="quarter" idx="11"/>
          </p:nvPr>
        </p:nvSpPr>
        <p:spPr/>
        <p:txBody>
          <a:bodyPr/>
          <a:lstStyle/>
          <a:p>
            <a:pPr>
              <a:defRPr/>
            </a:pPr>
            <a:r>
              <a:rPr lang="en-US" smtClean="0"/>
              <a:t>Mikko Lipasti-University of Wisconsin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Balancing Work</a:t>
            </a:r>
          </a:p>
        </p:txBody>
      </p:sp>
      <p:sp>
        <p:nvSpPr>
          <p:cNvPr id="19459" name="Content Placeholder 2"/>
          <p:cNvSpPr>
            <a:spLocks noGrp="1"/>
          </p:cNvSpPr>
          <p:nvPr>
            <p:ph idx="1"/>
          </p:nvPr>
        </p:nvSpPr>
        <p:spPr>
          <a:xfrm>
            <a:off x="457200" y="2209800"/>
            <a:ext cx="8229600" cy="3916363"/>
          </a:xfrm>
        </p:spPr>
        <p:txBody>
          <a:bodyPr/>
          <a:lstStyle/>
          <a:p>
            <a:pPr>
              <a:defRPr/>
            </a:pPr>
            <a:r>
              <a:rPr lang="en-US" dirty="0" smtClean="0"/>
              <a:t>Amdahl’s parallel phase f: all processors busy</a:t>
            </a:r>
          </a:p>
          <a:p>
            <a:pPr>
              <a:defRPr/>
            </a:pPr>
            <a:r>
              <a:rPr lang="en-US" dirty="0" smtClean="0"/>
              <a:t>If not perfectly balanced</a:t>
            </a:r>
          </a:p>
          <a:p>
            <a:pPr lvl="1">
              <a:defRPr/>
            </a:pPr>
            <a:r>
              <a:rPr lang="en-US" dirty="0" smtClean="0"/>
              <a:t>(1-f) term grows (f not fully parallel)</a:t>
            </a:r>
          </a:p>
          <a:p>
            <a:pPr lvl="1">
              <a:defRPr/>
            </a:pPr>
            <a:r>
              <a:rPr lang="en-US" dirty="0" smtClean="0"/>
              <a:t>Performance scaling suffers</a:t>
            </a:r>
          </a:p>
          <a:p>
            <a:pPr marL="342900" lvl="1" indent="-342900">
              <a:buClr>
                <a:schemeClr val="folHlink"/>
              </a:buClr>
              <a:buSzPct val="60000"/>
              <a:defRPr/>
            </a:pPr>
            <a:r>
              <a:rPr lang="en-US" dirty="0" smtClean="0"/>
              <a:t>Manageable for data &amp; request parallel apps</a:t>
            </a:r>
          </a:p>
          <a:p>
            <a:pPr marL="342900" lvl="1" indent="-342900">
              <a:buClr>
                <a:schemeClr val="folHlink"/>
              </a:buClr>
              <a:buSzPct val="60000"/>
              <a:defRPr/>
            </a:pPr>
            <a:r>
              <a:rPr lang="en-US" dirty="0" smtClean="0"/>
              <a:t>Very difficult problem for other two:</a:t>
            </a:r>
          </a:p>
          <a:p>
            <a:pPr marL="742950" lvl="2" indent="-342900">
              <a:buSzPct val="60000"/>
              <a:defRPr/>
            </a:pPr>
            <a:r>
              <a:rPr lang="en-US" dirty="0" smtClean="0"/>
              <a:t>Functional parallelism</a:t>
            </a:r>
          </a:p>
          <a:p>
            <a:pPr marL="742950" lvl="2" indent="-342900">
              <a:buSzPct val="60000"/>
              <a:defRPr/>
            </a:pPr>
            <a:r>
              <a:rPr lang="en-US" dirty="0" smtClean="0"/>
              <a:t>Automatically extracted</a:t>
            </a:r>
          </a:p>
        </p:txBody>
      </p:sp>
      <p:sp>
        <p:nvSpPr>
          <p:cNvPr id="8" name="Slide Number Placeholder 7"/>
          <p:cNvSpPr>
            <a:spLocks noGrp="1"/>
          </p:cNvSpPr>
          <p:nvPr>
            <p:ph type="sldNum" sz="quarter" idx="12"/>
          </p:nvPr>
        </p:nvSpPr>
        <p:spPr/>
        <p:txBody>
          <a:bodyPr/>
          <a:lstStyle/>
          <a:p>
            <a:pPr lvl="1">
              <a:defRPr/>
            </a:pPr>
            <a:fld id="{B7D98EED-01DC-4F7A-81CC-0C2386137B23}" type="slidenum">
              <a:rPr lang="en-US" smtClean="0"/>
              <a:pPr lvl="1">
                <a:defRPr/>
              </a:pPr>
              <a:t>9</a:t>
            </a:fld>
            <a:endParaRPr lang="en-US" dirty="0"/>
          </a:p>
        </p:txBody>
      </p:sp>
      <p:sp>
        <p:nvSpPr>
          <p:cNvPr id="9" name="Footer Placeholder 8"/>
          <p:cNvSpPr>
            <a:spLocks noGrp="1"/>
          </p:cNvSpPr>
          <p:nvPr>
            <p:ph type="ftr" sz="quarter" idx="11"/>
          </p:nvPr>
        </p:nvSpPr>
        <p:spPr/>
        <p:txBody>
          <a:bodyPr/>
          <a:lstStyle/>
          <a:p>
            <a:pPr>
              <a:defRPr/>
            </a:pPr>
            <a:r>
              <a:rPr lang="en-US" smtClean="0"/>
              <a:t>Mikko Lipasti-University of Wisconsin</a:t>
            </a:r>
            <a:endParaRPr lang="en-US" dirty="0"/>
          </a:p>
        </p:txBody>
      </p:sp>
      <p:grpSp>
        <p:nvGrpSpPr>
          <p:cNvPr id="6" name="Group 28"/>
          <p:cNvGrpSpPr>
            <a:grpSpLocks/>
          </p:cNvGrpSpPr>
          <p:nvPr/>
        </p:nvGrpSpPr>
        <p:grpSpPr bwMode="auto">
          <a:xfrm>
            <a:off x="1143000" y="762000"/>
            <a:ext cx="4937125" cy="1438275"/>
            <a:chOff x="2302480" y="1457782"/>
            <a:chExt cx="4936520" cy="1437818"/>
          </a:xfrm>
        </p:grpSpPr>
        <p:cxnSp>
          <p:nvCxnSpPr>
            <p:cNvPr id="7" name="Straight Arrow Connector 6"/>
            <p:cNvCxnSpPr>
              <a:cxnSpLocks noChangeShapeType="1"/>
            </p:cNvCxnSpPr>
            <p:nvPr/>
          </p:nvCxnSpPr>
          <p:spPr bwMode="auto">
            <a:xfrm rot="5400000" flipH="1" flipV="1">
              <a:off x="2057627" y="1916407"/>
              <a:ext cx="919487" cy="2238"/>
            </a:xfrm>
            <a:prstGeom prst="straightConnector1">
              <a:avLst/>
            </a:prstGeom>
            <a:noFill/>
            <a:ln w="9525" algn="ctr">
              <a:solidFill>
                <a:schemeClr val="tx1"/>
              </a:solidFill>
              <a:miter lim="800000"/>
              <a:headEnd/>
              <a:tailEnd type="arrow" w="med" len="med"/>
            </a:ln>
          </p:spPr>
        </p:cxnSp>
        <p:cxnSp>
          <p:nvCxnSpPr>
            <p:cNvPr id="10" name="Straight Arrow Connector 8"/>
            <p:cNvCxnSpPr>
              <a:cxnSpLocks noChangeShapeType="1"/>
            </p:cNvCxnSpPr>
            <p:nvPr/>
          </p:nvCxnSpPr>
          <p:spPr bwMode="auto">
            <a:xfrm>
              <a:off x="2517370" y="2376262"/>
              <a:ext cx="3868021" cy="1009"/>
            </a:xfrm>
            <a:prstGeom prst="straightConnector1">
              <a:avLst/>
            </a:prstGeom>
            <a:noFill/>
            <a:ln w="9525" algn="ctr">
              <a:solidFill>
                <a:schemeClr val="tx1"/>
              </a:solidFill>
              <a:miter lim="800000"/>
              <a:headEnd/>
              <a:tailEnd type="arrow" w="med" len="med"/>
            </a:ln>
          </p:spPr>
        </p:cxnSp>
        <p:sp>
          <p:nvSpPr>
            <p:cNvPr id="11" name="TextBox 9"/>
            <p:cNvSpPr txBox="1">
              <a:spLocks noChangeArrowheads="1"/>
            </p:cNvSpPr>
            <p:nvPr/>
          </p:nvSpPr>
          <p:spPr bwMode="auto">
            <a:xfrm>
              <a:off x="6439112" y="2424655"/>
              <a:ext cx="799888" cy="470945"/>
            </a:xfrm>
            <a:prstGeom prst="rect">
              <a:avLst/>
            </a:prstGeom>
            <a:noFill/>
            <a:ln w="9525">
              <a:noFill/>
              <a:miter lim="800000"/>
              <a:headEnd/>
              <a:tailEnd/>
            </a:ln>
          </p:spPr>
          <p:txBody>
            <a:bodyPr wrap="none">
              <a:spAutoFit/>
            </a:bodyPr>
            <a:lstStyle/>
            <a:p>
              <a:r>
                <a:rPr lang="en-US" sz="2000"/>
                <a:t>Time</a:t>
              </a:r>
            </a:p>
          </p:txBody>
        </p:sp>
        <p:cxnSp>
          <p:nvCxnSpPr>
            <p:cNvPr id="12" name="Straight Connector 12"/>
            <p:cNvCxnSpPr>
              <a:cxnSpLocks noChangeShapeType="1"/>
            </p:cNvCxnSpPr>
            <p:nvPr/>
          </p:nvCxnSpPr>
          <p:spPr bwMode="auto">
            <a:xfrm>
              <a:off x="2463647" y="2182685"/>
              <a:ext cx="107445" cy="1009"/>
            </a:xfrm>
            <a:prstGeom prst="line">
              <a:avLst/>
            </a:prstGeom>
            <a:noFill/>
            <a:ln w="9525" algn="ctr">
              <a:solidFill>
                <a:schemeClr val="tx1"/>
              </a:solidFill>
              <a:miter lim="800000"/>
              <a:headEnd/>
              <a:tailEnd/>
            </a:ln>
          </p:spPr>
        </p:cxnSp>
        <p:sp>
          <p:nvSpPr>
            <p:cNvPr id="13" name="TextBox 13"/>
            <p:cNvSpPr txBox="1">
              <a:spLocks noChangeArrowheads="1"/>
            </p:cNvSpPr>
            <p:nvPr/>
          </p:nvSpPr>
          <p:spPr bwMode="auto">
            <a:xfrm>
              <a:off x="2302480" y="2035658"/>
              <a:ext cx="107445" cy="362265"/>
            </a:xfrm>
            <a:prstGeom prst="rect">
              <a:avLst/>
            </a:prstGeom>
            <a:noFill/>
            <a:ln w="9525">
              <a:noFill/>
              <a:miter lim="800000"/>
              <a:headEnd/>
              <a:tailEnd/>
            </a:ln>
          </p:spPr>
          <p:txBody>
            <a:bodyPr>
              <a:spAutoFit/>
            </a:bodyPr>
            <a:lstStyle/>
            <a:p>
              <a:r>
                <a:rPr lang="en-US" sz="1400"/>
                <a:t>1</a:t>
              </a:r>
            </a:p>
          </p:txBody>
        </p:sp>
        <p:sp>
          <p:nvSpPr>
            <p:cNvPr id="14" name="Rectangle 23"/>
            <p:cNvSpPr>
              <a:spLocks noChangeArrowheads="1"/>
            </p:cNvSpPr>
            <p:nvPr/>
          </p:nvSpPr>
          <p:spPr bwMode="auto">
            <a:xfrm>
              <a:off x="3108317" y="2185710"/>
              <a:ext cx="2256345" cy="193576"/>
            </a:xfrm>
            <a:prstGeom prst="rect">
              <a:avLst/>
            </a:prstGeom>
            <a:solidFill>
              <a:srgbClr val="FF0000"/>
            </a:solidFill>
            <a:ln w="9525" algn="ctr">
              <a:solidFill>
                <a:schemeClr val="tx1"/>
              </a:solidFill>
              <a:miter lim="800000"/>
              <a:headEnd/>
              <a:tailEnd/>
            </a:ln>
          </p:spPr>
          <p:txBody>
            <a:bodyPr wrap="none" anchor="ctr"/>
            <a:lstStyle/>
            <a:p>
              <a:pPr algn="ctr"/>
              <a:r>
                <a:rPr lang="en-US" sz="1800"/>
                <a:t>1-f</a:t>
              </a:r>
            </a:p>
          </p:txBody>
        </p:sp>
        <p:sp>
          <p:nvSpPr>
            <p:cNvPr id="15" name="Rectangle 24"/>
            <p:cNvSpPr>
              <a:spLocks noChangeArrowheads="1"/>
            </p:cNvSpPr>
            <p:nvPr/>
          </p:nvSpPr>
          <p:spPr bwMode="auto">
            <a:xfrm>
              <a:off x="2517370" y="1828800"/>
              <a:ext cx="590948" cy="547461"/>
            </a:xfrm>
            <a:prstGeom prst="rect">
              <a:avLst/>
            </a:prstGeom>
            <a:solidFill>
              <a:schemeClr val="accent1"/>
            </a:solidFill>
            <a:ln w="9525" algn="ctr">
              <a:solidFill>
                <a:schemeClr val="tx1"/>
              </a:solidFill>
              <a:miter lim="800000"/>
              <a:headEnd/>
              <a:tailEnd/>
            </a:ln>
          </p:spPr>
          <p:txBody>
            <a:bodyPr wrap="none" anchor="ctr"/>
            <a:lstStyle/>
            <a:p>
              <a:pPr algn="ctr"/>
              <a:r>
                <a:rPr lang="en-US" sz="1800"/>
                <a:t>f</a:t>
              </a:r>
            </a:p>
          </p:txBody>
        </p:sp>
        <p:cxnSp>
          <p:nvCxnSpPr>
            <p:cNvPr id="16" name="Straight Connector 18"/>
            <p:cNvCxnSpPr>
              <a:cxnSpLocks noChangeShapeType="1"/>
            </p:cNvCxnSpPr>
            <p:nvPr/>
          </p:nvCxnSpPr>
          <p:spPr bwMode="auto">
            <a:xfrm>
              <a:off x="2463647" y="1600200"/>
              <a:ext cx="107445" cy="1009"/>
            </a:xfrm>
            <a:prstGeom prst="line">
              <a:avLst/>
            </a:prstGeom>
            <a:noFill/>
            <a:ln w="9525" algn="ctr">
              <a:solidFill>
                <a:schemeClr val="tx1"/>
              </a:solidFill>
              <a:miter lim="800000"/>
              <a:headEnd/>
              <a:tailEnd/>
            </a:ln>
          </p:spPr>
        </p:cxnSp>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02&quot;&gt;&lt;/object&gt;&lt;object type=&quot;2&quot; unique_id=&quot;10003&quot;&gt;&lt;object type=&quot;3&quot; unique_id=&quot;16721&quot;&gt;&lt;property id=&quot;20148&quot; value=&quot;5&quot;/&gt;&lt;property id=&quot;20300&quot; value=&quot;Slide 12 - &amp;quot;MP Interfaces&amp;quot;&quot;/&gt;&lt;property id=&quot;20307&quot; value=&quot;337&quot;/&gt;&lt;/object&gt;&lt;object type=&quot;3&quot; unique_id=&quot;16722&quot;&gt;&lt;property id=&quot;20148&quot; value=&quot;5&quot;/&gt;&lt;property id=&quot;20300&quot; value=&quot;Slide 13 - &amp;quot;Programming Models&amp;quot;&quot;/&gt;&lt;property id=&quot;20307&quot; value=&quot;338&quot;/&gt;&lt;/object&gt;&lt;object type=&quot;3&quot; unique_id=&quot;16723&quot;&gt;&lt;property id=&quot;20148&quot; value=&quot;5&quot;/&gt;&lt;property id=&quot;20300&quot; value=&quot;Slide 14 - &amp;quot;Application Programming Interface (API)&amp;quot;&quot;/&gt;&lt;property id=&quot;20307&quot; value=&quot;339&quot;/&gt;&lt;/object&gt;&lt;object type=&quot;3&quot; unique_id=&quot;16724&quot;&gt;&lt;property id=&quot;20148&quot; value=&quot;5&quot;/&gt;&lt;property id=&quot;20300&quot; value=&quot;Slide 15 - &amp;quot;Application Binary Interface (ABI)&amp;quot;&quot;/&gt;&lt;property id=&quot;20307&quot; value=&quot;340&quot;/&gt;&lt;/object&gt;&lt;object type=&quot;3&quot; unique_id=&quot;16725&quot;&gt;&lt;property id=&quot;20148&quot; value=&quot;5&quot;/&gt;&lt;property id=&quot;20300&quot; value=&quot;Slide 16 - &amp;quot;Instruction Set Architecture (ISA)&amp;quot;&quot;/&gt;&lt;property id=&quot;20307&quot; value=&quot;341&quot;/&gt;&lt;/object&gt;&lt;object type=&quot;3&quot; unique_id=&quot;16726&quot;&gt;&lt;property id=&quot;20148&quot; value=&quot;5&quot;/&gt;&lt;property id=&quot;20300&quot; value=&quot;Slide 17 - &amp;quot;Programming Model Elements&amp;quot;&quot;/&gt;&lt;property id=&quot;20307&quot; value=&quot;342&quot;/&gt;&lt;/object&gt;&lt;object type=&quot;3&quot; unique_id=&quot;16727&quot;&gt;&lt;property id=&quot;20148&quot; value=&quot;5&quot;/&gt;&lt;property id=&quot;20300&quot; value=&quot;Slide 18 - &amp;quot;sub-Outline&amp;quot;&quot;/&gt;&lt;property id=&quot;20307&quot; value=&quot;343&quot;/&gt;&lt;/object&gt;&lt;object type=&quot;3&quot; unique_id=&quot;16728&quot;&gt;&lt;property id=&quot;20148&quot; value=&quot;5&quot;/&gt;&lt;property id=&quot;20300&quot; value=&quot;Slide 19 - &amp;quot;Shared Memory&amp;quot;&quot;/&gt;&lt;property id=&quot;20307&quot; value=&quot;344&quot;/&gt;&lt;/object&gt;&lt;object type=&quot;3&quot; unique_id=&quot;16729&quot;&gt;&lt;property id=&quot;20148&quot; value=&quot;5&quot;/&gt;&lt;property id=&quot;20300&quot; value=&quot;Slide 20 - &amp;quot;Threads and Processes&amp;quot;&quot;/&gt;&lt;property id=&quot;20307&quot; value=&quot;345&quot;/&gt;&lt;/object&gt;&lt;object type=&quot;3&quot; unique_id=&quot;16730&quot;&gt;&lt;property id=&quot;20148&quot; value=&quot;5&quot;/&gt;&lt;property id=&quot;20300&quot; value=&quot;Slide 21 - &amp;quot;Example&amp;quot;&quot;/&gt;&lt;property id=&quot;20307&quot; value=&quot;346&quot;/&gt;&lt;/object&gt;&lt;object type=&quot;3&quot; unique_id=&quot;16731&quot;&gt;&lt;property id=&quot;20148&quot; value=&quot;5&quot;/&gt;&lt;property id=&quot;20300&quot; value=&quot;Slide 22 - &amp;quot;Shared Memory Communication&amp;quot;&quot;/&gt;&lt;property id=&quot;20307&quot; value=&quot;347&quot;/&gt;&lt;/object&gt;&lt;object type=&quot;3&quot; unique_id=&quot;16732&quot;&gt;&lt;property id=&quot;20148&quot; value=&quot;5&quot;/&gt;&lt;property id=&quot;20300&quot; value=&quot;Slide 23 - &amp;quot;Shared Memory Synchronization&amp;quot;&quot;/&gt;&lt;property id=&quot;20307&quot; value=&quot;348&quot;/&gt;&lt;/object&gt;&lt;object type=&quot;3&quot; unique_id=&quot;16733&quot;&gt;&lt;property id=&quot;20148&quot; value=&quot;5&quot;/&gt;&lt;property id=&quot;20300&quot; value=&quot;Slide 24 - &amp;quot;Mutual Exclusion (mutex) &amp;quot;&quot;/&gt;&lt;property id=&quot;20307&quot; value=&quot;349&quot;/&gt;&lt;/object&gt;&lt;object type=&quot;3&quot; unique_id=&quot;16734&quot;&gt;&lt;property id=&quot;20148&quot; value=&quot;5&quot;/&gt;&lt;property id=&quot;20300&quot; value=&quot;Slide 25 - &amp;quot;Code Locking &amp;quot;&quot;/&gt;&lt;property id=&quot;20307&quot; value=&quot;350&quot;/&gt;&lt;/object&gt;&lt;object type=&quot;3&quot; unique_id=&quot;16735&quot;&gt;&lt;property id=&quot;20148&quot; value=&quot;5&quot;/&gt;&lt;property id=&quot;20300&quot; value=&quot;Slide 26 - &amp;quot;Data Locking &amp;quot;&quot;/&gt;&lt;property id=&quot;20307&quot; value=&quot;351&quot;/&gt;&lt;/object&gt;&lt;object type=&quot;3&quot; unique_id=&quot;16736&quot;&gt;&lt;property id=&quot;20148&quot; value=&quot;5&quot;/&gt;&lt;property id=&quot;20300&quot; value=&quot;Slide 27 - &amp;quot;Data Locking&amp;quot;&quot;/&gt;&lt;property id=&quot;20307&quot; value=&quot;352&quot;/&gt;&lt;/object&gt;&lt;object type=&quot;3&quot; unique_id=&quot;16737&quot;&gt;&lt;property id=&quot;20148&quot; value=&quot;5&quot;/&gt;&lt;property id=&quot;20300&quot; value=&quot;Slide 28 - &amp;quot;Deadlock&amp;quot;&quot;/&gt;&lt;property id=&quot;20307&quot; value=&quot;353&quot;/&gt;&lt;/object&gt;&lt;object type=&quot;3&quot; unique_id=&quot;16738&quot;&gt;&lt;property id=&quot;20148&quot; value=&quot;5&quot;/&gt;&lt;property id=&quot;20300&quot; value=&quot;Slide 29 - &amp;quot;Efficiency&amp;quot;&quot;/&gt;&lt;property id=&quot;20307&quot; value=&quot;354&quot;/&gt;&lt;/object&gt;&lt;object type=&quot;3&quot; unique_id=&quot;16739&quot;&gt;&lt;property id=&quot;20148&quot; value=&quot;5&quot;/&gt;&lt;property id=&quot;20300&quot; value=&quot;Slide 30 - &amp;quot;Point-to-Point Synchronization &amp;quot;&quot;/&gt;&lt;property id=&quot;20307&quot; value=&quot;355&quot;/&gt;&lt;/object&gt;&lt;object type=&quot;3&quot; unique_id=&quot;16740&quot;&gt;&lt;property id=&quot;20148&quot; value=&quot;5&quot;/&gt;&lt;property id=&quot;20300&quot; value=&quot;Slide 31 - &amp;quot;Rendezvous &amp;quot;&quot;/&gt;&lt;property id=&quot;20307&quot; value=&quot;356&quot;/&gt;&lt;/object&gt;&lt;object type=&quot;3&quot; unique_id=&quot;16741&quot;&gt;&lt;property id=&quot;20148&quot; value=&quot;5&quot;/&gt;&lt;property id=&quot;20300&quot; value=&quot;Slide 32 - &amp;quot;Bulk Synchronous Program Pattern&amp;quot;&quot;/&gt;&lt;property id=&quot;20307&quot; value=&quot;357&quot;/&gt;&lt;/object&gt;&lt;object type=&quot;3&quot; unique_id=&quot;16742&quot;&gt;&lt;property id=&quot;20148&quot; value=&quot;5&quot;/&gt;&lt;property id=&quot;20300&quot; value=&quot;Slide 33 - &amp;quot;Summary: Synchronization and Patterns&amp;quot;&quot;/&gt;&lt;property id=&quot;20307&quot; value=&quot;358&quot;/&gt;&lt;/object&gt;&lt;object type=&quot;3&quot; unique_id=&quot;16743&quot;&gt;&lt;property id=&quot;20148&quot; value=&quot;5&quot;/&gt;&lt;property id=&quot;20300&quot; value=&quot;Slide 34 - &amp;quot;sub-Outline&amp;quot;&quot;/&gt;&lt;property id=&quot;20307&quot; value=&quot;359&quot;/&gt;&lt;/object&gt;&lt;object type=&quot;3&quot; unique_id=&quot;16744&quot;&gt;&lt;property id=&quot;20148&quot; value=&quot;5&quot;/&gt;&lt;property id=&quot;20300&quot; value=&quot;Slide 35 - &amp;quot;API Implementation&amp;quot;&quot;/&gt;&lt;property id=&quot;20307&quot; value=&quot;360&quot;/&gt;&lt;/object&gt;&lt;object type=&quot;3&quot; unique_id=&quot;16745&quot;&gt;&lt;property id=&quot;20148&quot; value=&quot;5&quot;/&gt;&lt;property id=&quot;20300&quot; value=&quot;Slide 36 - &amp;quot;Processes and Threads&amp;quot;&quot;/&gt;&lt;property id=&quot;20307&quot; value=&quot;361&quot;/&gt;&lt;/object&gt;&lt;object type=&quot;3&quot; unique_id=&quot;16746&quot;&gt;&lt;property id=&quot;20148&quot; value=&quot;5&quot;/&gt;&lt;property id=&quot;20300&quot; value=&quot;Slide 37 - &amp;quot;OS Processes&amp;quot;&quot;/&gt;&lt;property id=&quot;20307&quot; value=&quot;362&quot;/&gt;&lt;/object&gt;&lt;object type=&quot;3&quot; unique_id=&quot;16747&quot;&gt;&lt;property id=&quot;20148&quot; value=&quot;5&quot;/&gt;&lt;property id=&quot;20300&quot; value=&quot;Slide 38 - &amp;quot;OS  (Kernel) Threads&amp;quot;&quot;/&gt;&lt;property id=&quot;20307&quot; value=&quot;363&quot;/&gt;&lt;/object&gt;&lt;object type=&quot;3&quot; unique_id=&quot;16748&quot;&gt;&lt;property id=&quot;20148&quot; value=&quot;5&quot;/&gt;&lt;property id=&quot;20300&quot; value=&quot;Slide 39 - &amp;quot;User Threads&amp;quot;&quot;/&gt;&lt;property id=&quot;20307&quot; value=&quot;364&quot;/&gt;&lt;/object&gt;&lt;object type=&quot;3&quot; unique_id=&quot;16749&quot;&gt;&lt;property id=&quot;20148&quot; value=&quot;5&quot;/&gt;&lt;property id=&quot;20300&quot; value=&quot;Slide 40 - &amp;quot;Implementing User Threads&amp;quot;&quot;/&gt;&lt;property id=&quot;20307&quot; value=&quot;365&quot;/&gt;&lt;/object&gt;&lt;object type=&quot;3&quot; unique_id=&quot;16750&quot;&gt;&lt;property id=&quot;20148&quot; value=&quot;5&quot;/&gt;&lt;property id=&quot;20300&quot; value=&quot;Slide 41 - &amp;quot;Implementing User Threads&amp;quot;&quot;/&gt;&lt;property id=&quot;20307&quot; value=&quot;366&quot;/&gt;&lt;/object&gt;&lt;object type=&quot;3&quot; unique_id=&quot;16751&quot;&gt;&lt;property id=&quot;20148&quot; value=&quot;5&quot;/&gt;&lt;property id=&quot;20300&quot; value=&quot;Slide 42 - &amp;quot;Communication&amp;quot;&quot;/&gt;&lt;property id=&quot;20307&quot; value=&quot;367&quot;/&gt;&lt;/object&gt;&lt;object type=&quot;3&quot; unique_id=&quot;16752&quot;&gt;&lt;property id=&quot;20148&quot; value=&quot;5&quot;/&gt;&lt;property id=&quot;20300&quot; value=&quot;Slide 43 - &amp;quot;Synchronization&amp;quot;&quot;/&gt;&lt;property id=&quot;20307&quot; value=&quot;368&quot;/&gt;&lt;/object&gt;&lt;object type=&quot;3&quot; unique_id=&quot;16753&quot;&gt;&lt;property id=&quot;20148&quot; value=&quot;5&quot;/&gt;&lt;property id=&quot;20300&quot; value=&quot;Slide 44 - &amp;quot;Lock Implementation&amp;quot;&quot;/&gt;&lt;property id=&quot;20307&quot; value=&quot;369&quot;/&gt;&lt;/object&gt;&lt;object type=&quot;3&quot; unique_id=&quot;16754&quot;&gt;&lt;property id=&quot;20148&quot; value=&quot;5&quot;/&gt;&lt;property id=&quot;20300&quot; value=&quot;Slide 45 - &amp;quot;Lock Implementation&amp;quot;&quot;/&gt;&lt;property id=&quot;20307&quot; value=&quot;370&quot;/&gt;&lt;/object&gt;&lt;object type=&quot;3&quot; unique_id=&quot;16755&quot;&gt;&lt;property id=&quot;20148&quot; value=&quot;5&quot;/&gt;&lt;property id=&quot;20300&quot; value=&quot;Slide 46 - &amp;quot;Atomic Read-Modify-Write&amp;quot;&quot;/&gt;&lt;property id=&quot;20307&quot; value=&quot;371&quot;/&gt;&lt;/object&gt;&lt;object type=&quot;3&quot; unique_id=&quot;16756&quot;&gt;&lt;property id=&quot;20148&quot; value=&quot;5&quot;/&gt;&lt;property id=&quot;20300&quot; value=&quot;Slide 47 - &amp;quot;Sub-Atomic Locks&amp;quot;&quot;/&gt;&lt;property id=&quot;20307&quot; value=&quot;372&quot;/&gt;&lt;/object&gt;&lt;object type=&quot;3&quot; unique_id=&quot;16757&quot;&gt;&lt;property id=&quot;20148&quot; value=&quot;5&quot;/&gt;&lt;property id=&quot;20300&quot; value=&quot;Slide 48 - &amp;quot;Load-Linked Store-Conditional&amp;quot;&quot;/&gt;&lt;property id=&quot;20307&quot; value=&quot;373&quot;/&gt;&lt;/object&gt;&lt;object type=&quot;3&quot; unique_id=&quot;16758&quot;&gt;&lt;property id=&quot;20148&quot; value=&quot;5&quot;/&gt;&lt;property id=&quot;20300&quot; value=&quot;Slide 49 - &amp;quot;Lock Efficiency&amp;quot;&quot;/&gt;&lt;property id=&quot;20307&quot; value=&quot;374&quot;/&gt;&lt;/object&gt;&lt;object type=&quot;3&quot; unique_id=&quot;16759&quot;&gt;&lt;property id=&quot;20148&quot; value=&quot;5&quot;/&gt;&lt;property id=&quot;20300&quot; value=&quot;Slide 50 - &amp;quot;Efficient Lock Implementations&amp;quot;&quot;/&gt;&lt;property id=&quot;20307&quot; value=&quot;375&quot;/&gt;&lt;/object&gt;&lt;object type=&quot;3&quot; unique_id=&quot;16760&quot;&gt;&lt;property id=&quot;20148&quot; value=&quot;5&quot;/&gt;&lt;property id=&quot;20300&quot; value=&quot;Slide 51 - &amp;quot;Efficient Lock Implementations&amp;quot;&quot;/&gt;&lt;property id=&quot;20307&quot; value=&quot;376&quot;/&gt;&lt;/object&gt;&lt;object type=&quot;3&quot; unique_id=&quot;16762&quot;&gt;&lt;property id=&quot;20148&quot; value=&quot;5&quot;/&gt;&lt;property id=&quot;20300&quot; value=&quot;Slide 52 - &amp;quot;Point-to-Point Synchronization&amp;quot;&quot;/&gt;&lt;property id=&quot;20307&quot; value=&quot;378&quot;/&gt;&lt;/object&gt;&lt;object type=&quot;3&quot; unique_id=&quot;16763&quot;&gt;&lt;property id=&quot;20148&quot; value=&quot;5&quot;/&gt;&lt;property id=&quot;20300&quot; value=&quot;Slide 53 - &amp;quot;Barrier Synchronization &amp;quot;&quot;/&gt;&lt;property id=&quot;20307&quot; value=&quot;379&quot;/&gt;&lt;/object&gt;&lt;object type=&quot;3&quot; unique_id=&quot;16764&quot;&gt;&lt;property id=&quot;20148&quot; value=&quot;5&quot;/&gt;&lt;property id=&quot;20300&quot; value=&quot;Slide 54 - &amp;quot;Scalable Barrier Synchronization &amp;quot;&quot;/&gt;&lt;property id=&quot;20307&quot; value=&quot;380&quot;/&gt;&lt;/object&gt;&lt;object type=&quot;3&quot; unique_id=&quot;16765&quot;&gt;&lt;property id=&quot;20148&quot; value=&quot;5&quot;/&gt;&lt;property id=&quot;20300&quot; value=&quot;Slide 55 - &amp;quot;Memory Ordering&amp;quot;&quot;/&gt;&lt;property id=&quot;20307&quot; value=&quot;381&quot;/&gt;&lt;/object&gt;&lt;object type=&quot;3&quot; unique_id=&quot;16766&quot;&gt;&lt;property id=&quot;20148&quot; value=&quot;5&quot;/&gt;&lt;property id=&quot;20300&quot; value=&quot;Slide 56 - &amp;quot;Memory Ordering&amp;quot;&quot;/&gt;&lt;property id=&quot;20307&quot; value=&quot;382&quot;/&gt;&lt;/object&gt;&lt;object type=&quot;3&quot; unique_id=&quot;16767&quot;&gt;&lt;property id=&quot;20148&quot; value=&quot;5&quot;/&gt;&lt;property id=&quot;20300&quot; value=&quot;Slide 57 - &amp;quot;Practical Implementation&amp;quot;&quot;/&gt;&lt;property id=&quot;20307&quot; value=&quot;383&quot;/&gt;&lt;/object&gt;&lt;object type=&quot;3&quot; unique_id=&quot;16768&quot;&gt;&lt;property id=&quot;20148&quot; value=&quot;5&quot;/&gt;&lt;property id=&quot;20300&quot; value=&quot;Slide 58 - &amp;quot;Sequential Consistency&amp;quot;&quot;/&gt;&lt;property id=&quot;20307&quot; value=&quot;384&quot;/&gt;&lt;/object&gt;&lt;object type=&quot;3&quot; unique_id=&quot;16769&quot;&gt;&lt;property id=&quot;20148&quot; value=&quot;5&quot;/&gt;&lt;property id=&quot;20300&quot; value=&quot;Slide 59 - &amp;quot;Sequential Consistency&amp;quot;&quot;/&gt;&lt;property id=&quot;20307&quot; value=&quot;385&quot;/&gt;&lt;/object&gt;&lt;object type=&quot;3&quot; unique_id=&quot;16774&quot;&gt;&lt;property id=&quot;20148&quot; value=&quot;5&quot;/&gt;&lt;property id=&quot;20300&quot; value=&quot;Slide 60 - &amp;quot;Memory Coherence&amp;quot;&quot;/&gt;&lt;property id=&quot;20307&quot; value=&quot;390&quot;/&gt;&lt;/object&gt;&lt;object type=&quot;3&quot; unique_id=&quot;16778&quot;&gt;&lt;property id=&quot;20148&quot; value=&quot;5&quot;/&gt;&lt;property id=&quot;20300&quot; value=&quot;Slide 61 - &amp;quot;sub-Outline&amp;quot;&quot;/&gt;&lt;property id=&quot;20307&quot; value=&quot;394&quot;/&gt;&lt;/object&gt;&lt;object type=&quot;3&quot; unique_id=&quot;16779&quot;&gt;&lt;property id=&quot;20148&quot; value=&quot;5&quot;/&gt;&lt;property id=&quot;20300&quot; value=&quot;Slide 62 - &amp;quot;Message Passing&amp;quot;&quot;/&gt;&lt;property id=&quot;20307&quot; value=&quot;395&quot;/&gt;&lt;/object&gt;&lt;object type=&quot;3&quot; unique_id=&quot;16780&quot;&gt;&lt;property id=&quot;20148&quot; value=&quot;5&quot;/&gt;&lt;property id=&quot;20300&quot; value=&quot;Slide 63 - &amp;quot;MPI –Message Passing Interface  API&amp;quot;&quot;/&gt;&lt;property id=&quot;20307&quot; value=&quot;396&quot;/&gt;&lt;/object&gt;&lt;object type=&quot;3&quot; unique_id=&quot;16781&quot;&gt;&lt;property id=&quot;20148&quot; value=&quot;5&quot;/&gt;&lt;property id=&quot;20300&quot; value=&quot;Slide 64 - &amp;quot;Processes and Threads&amp;quot;&quot;/&gt;&lt;property id=&quot;20307&quot; value=&quot;397&quot;/&gt;&lt;/object&gt;&lt;object type=&quot;3&quot; unique_id=&quot;16782&quot;&gt;&lt;property id=&quot;20148&quot; value=&quot;5&quot;/&gt;&lt;property id=&quot;20300&quot; value=&quot;Slide 65 - &amp;quot;Process Management&amp;quot;&quot;/&gt;&lt;property id=&quot;20307&quot; value=&quot;398&quot;/&gt;&lt;/object&gt;&lt;object type=&quot;3&quot; unique_id=&quot;16783&quot;&gt;&lt;property id=&quot;20148&quot; value=&quot;5&quot;/&gt;&lt;property id=&quot;20300&quot; value=&quot;Slide 66 - &amp;quot;Process Management&amp;quot;&quot;/&gt;&lt;property id=&quot;20307&quot; value=&quot;399&quot;/&gt;&lt;/object&gt;&lt;object type=&quot;3&quot; unique_id=&quot;16784&quot;&gt;&lt;property id=&quot;20148&quot; value=&quot;5&quot;/&gt;&lt;property id=&quot;20300&quot; value=&quot;Slide 67 - &amp;quot;Communication and Synchronization&amp;quot;&quot;/&gt;&lt;property id=&quot;20307&quot; value=&quot;400&quot;/&gt;&lt;/object&gt;&lt;object type=&quot;3&quot; unique_id=&quot;16785&quot;&gt;&lt;property id=&quot;20148&quot; value=&quot;5&quot;/&gt;&lt;property id=&quot;20300&quot; value=&quot;Slide 68 - &amp;quot;Point to Point Communication&amp;quot;&quot;/&gt;&lt;property id=&quot;20307&quot; value=&quot;401&quot;/&gt;&lt;/object&gt;&lt;object type=&quot;3&quot; unique_id=&quot;16786&quot;&gt;&lt;property id=&quot;20148&quot; value=&quot;5&quot;/&gt;&lt;property id=&quot;20300&quot; value=&quot;Slide 69 - &amp;quot;MPI Examples&amp;quot;&quot;/&gt;&lt;property id=&quot;20307&quot; value=&quot;402&quot;/&gt;&lt;/object&gt;&lt;object type=&quot;3&quot; unique_id=&quot;16787&quot;&gt;&lt;property id=&quot;20148&quot; value=&quot;5&quot;/&gt;&lt;property id=&quot;20300&quot; value=&quot;Slide 70 - &amp;quot;Message Synchronization&amp;quot;&quot;/&gt;&lt;property id=&quot;20307&quot; value=&quot;403&quot;/&gt;&lt;/object&gt;&lt;object type=&quot;3&quot; unique_id=&quot;16788&quot;&gt;&lt;property id=&quot;20148&quot; value=&quot;5&quot;/&gt;&lt;property id=&quot;20300&quot; value=&quot;Slide 71 - &amp;quot;Synchronous vs Asynchronous&amp;quot;&quot;/&gt;&lt;property id=&quot;20307&quot; value=&quot;404&quot;/&gt;&lt;/object&gt;&lt;object type=&quot;3&quot; unique_id=&quot;16789&quot;&gt;&lt;property id=&quot;20148&quot; value=&quot;5&quot;/&gt;&lt;property id=&quot;20300&quot; value=&quot;Slide 72 - &amp;quot;Asynchronous Send&amp;quot;&quot;/&gt;&lt;property id=&quot;20307&quot; value=&quot;405&quot;/&gt;&lt;/object&gt;&lt;object type=&quot;3&quot; unique_id=&quot;16790&quot;&gt;&lt;property id=&quot;20148&quot; value=&quot;5&quot;/&gt;&lt;property id=&quot;20300&quot; value=&quot;Slide 73 - &amp;quot;Asynchronous Receive&amp;quot;&quot;/&gt;&lt;property id=&quot;20307&quot; value=&quot;406&quot;/&gt;&lt;/object&gt;&lt;object type=&quot;3&quot; unique_id=&quot;16791&quot;&gt;&lt;property id=&quot;20148&quot; value=&quot;5&quot;/&gt;&lt;property id=&quot;20300&quot; value=&quot;Slide 74 - &amp;quot;MPI Example: Comm. Around a Ring&amp;quot;&quot;/&gt;&lt;property id=&quot;20307&quot; value=&quot;407&quot;/&gt;&lt;/object&gt;&lt;object type=&quot;3&quot; unique_id=&quot;16798&quot;&gt;&lt;property id=&quot;20148&quot; value=&quot;5&quot;/&gt;&lt;property id=&quot;20300&quot; value=&quot;Slide 75 - &amp;quot;Deadlock&amp;quot;&quot;/&gt;&lt;property id=&quot;20307&quot; value=&quot;414&quot;/&gt;&lt;/object&gt;&lt;object type=&quot;3&quot; unique_id=&quot;16799&quot;&gt;&lt;property id=&quot;20148&quot; value=&quot;5&quot;/&gt;&lt;property id=&quot;20300&quot; value=&quot;Slide 76 - &amp;quot;Collective Communications&amp;quot;&quot;/&gt;&lt;property id=&quot;20307&quot; value=&quot;415&quot;/&gt;&lt;/object&gt;&lt;object type=&quot;3&quot; unique_id=&quot;16800&quot;&gt;&lt;property id=&quot;20148&quot; value=&quot;5&quot;/&gt;&lt;property id=&quot;20300&quot; value=&quot;Slide 77 - &amp;quot;Communicators and Groups&amp;quot;&quot;/&gt;&lt;property id=&quot;20307&quot; value=&quot;416&quot;/&gt;&lt;/object&gt;&lt;object type=&quot;3&quot; unique_id=&quot;16801&quot;&gt;&lt;property id=&quot;20148&quot; value=&quot;5&quot;/&gt;&lt;property id=&quot;20300&quot; value=&quot;Slide 78 - &amp;quot;Broadcast Example&amp;quot;&quot;/&gt;&lt;property id=&quot;20307&quot; value=&quot;417&quot;/&gt;&lt;/object&gt;&lt;object type=&quot;3&quot; unique_id=&quot;16802&quot;&gt;&lt;property id=&quot;20148&quot; value=&quot;5&quot;/&gt;&lt;property id=&quot;20300&quot; value=&quot;Slide 79 - &amp;quot;Scatter Example&amp;quot;&quot;/&gt;&lt;property id=&quot;20307&quot; value=&quot;418&quot;/&gt;&lt;/object&gt;&lt;object type=&quot;3&quot; unique_id=&quot;16803&quot;&gt;&lt;property id=&quot;20148&quot; value=&quot;5&quot;/&gt;&lt;property id=&quot;20300&quot; value=&quot;Slide 80 - &amp;quot;Gather Example&amp;quot;&quot;/&gt;&lt;property id=&quot;20307&quot; value=&quot;419&quot;/&gt;&lt;/object&gt;&lt;object type=&quot;3&quot; unique_id=&quot;16804&quot;&gt;&lt;property id=&quot;20148&quot; value=&quot;5&quot;/&gt;&lt;property id=&quot;20300&quot; value=&quot;Slide 81 - &amp;quot;Message Passing Implementation &amp;quot;&quot;/&gt;&lt;property id=&quot;20307&quot; value=&quot;420&quot;/&gt;&lt;/object&gt;&lt;object type=&quot;3&quot; unique_id=&quot;16805&quot;&gt;&lt;property id=&quot;20148&quot; value=&quot;5&quot;/&gt;&lt;property id=&quot;20300&quot; value=&quot;Slide 82 - &amp;quot;Multiple Threads Sharing Address Space&amp;quot;&quot;/&gt;&lt;property id=&quot;20307&quot; value=&quot;421&quot;/&gt;&lt;/object&gt;&lt;object type=&quot;3&quot; unique_id=&quot;16806&quot;&gt;&lt;property id=&quot;20148&quot; value=&quot;5&quot;/&gt;&lt;property id=&quot;20300&quot; value=&quot;Slide 83 - &amp;quot;Multiple Processes Sharing Address Space&amp;quot;&quot;/&gt;&lt;property id=&quot;20307&quot; value=&quot;422&quot;/&gt;&lt;/object&gt;&lt;object type=&quot;3&quot; unique_id=&quot;16807&quot;&gt;&lt;property id=&quot;20148&quot; value=&quot;5&quot;/&gt;&lt;property id=&quot;20300&quot; value=&quot;Slide 84 - &amp;quot;Multiple Processes with Non-Shared Address Space&amp;quot;&quot;/&gt;&lt;property id=&quot;20307&quot; value=&quot;423&quot;/&gt;&lt;/object&gt;&lt;object type=&quot;3&quot; unique_id=&quot;16808&quot;&gt;&lt;property id=&quot;20148&quot; value=&quot;5&quot;/&gt;&lt;property id=&quot;20300&quot; value=&quot;Slide 85 - &amp;quot;At the ISA Level:  Shared Memory&amp;quot;&quot;/&gt;&lt;property id=&quot;20307&quot; value=&quot;424&quot;/&gt;&lt;/object&gt;&lt;object type=&quot;3&quot; unique_id=&quot;16809&quot;&gt;&lt;property id=&quot;20148&quot; value=&quot;5&quot;/&gt;&lt;property id=&quot;20300&quot; value=&quot;Slide 86 - &amp;quot;At the ISA Level: Message Passing&amp;quot;&quot;/&gt;&lt;property id=&quot;20307&quot; value=&quot;425&quot;/&gt;&lt;/object&gt;&lt;object type=&quot;3&quot; unique_id=&quot;17938&quot;&gt;&lt;property id=&quot;20148&quot; value=&quot;5&quot;/&gt;&lt;property id=&quot;20300&quot; value=&quot;Slide 3 - &amp;quot;Parallel Software&amp;quot;&quot;/&gt;&lt;property id=&quot;20307&quot; value=&quot;427&quot;/&gt;&lt;/object&gt;&lt;object type=&quot;3&quot; unique_id=&quot;17939&quot;&gt;&lt;property id=&quot;20148&quot; value=&quot;5&quot;/&gt;&lt;property id=&quot;20300&quot; value=&quot;Slide 4 - &amp;quot;Finding Parallelism&amp;quot;&quot;/&gt;&lt;property id=&quot;20307&quot; value=&quot;430&quot;/&gt;&lt;/object&gt;&lt;object type=&quot;3&quot; unique_id=&quot;17940&quot;&gt;&lt;property id=&quot;20148&quot; value=&quot;5&quot;/&gt;&lt;property id=&quot;20300&quot; value=&quot;Slide 5 - &amp;quot;1. Functional Parallelism&amp;quot;&quot;/&gt;&lt;property id=&quot;20307&quot; value=&quot;432&quot;/&gt;&lt;/object&gt;&lt;object type=&quot;3&quot; unique_id=&quot;17941&quot;&gt;&lt;property id=&quot;20148&quot; value=&quot;5&quot;/&gt;&lt;property id=&quot;20300&quot; value=&quot;Slide 6 - &amp;quot;2. Automatic Extraction&amp;quot;&quot;/&gt;&lt;property id=&quot;20307&quot; value=&quot;433&quot;/&gt;&lt;/object&gt;&lt;object type=&quot;3&quot; unique_id=&quot;17942&quot;&gt;&lt;property id=&quot;20148&quot; value=&quot;5&quot;/&gt;&lt;property id=&quot;20300&quot; value=&quot;Slide 7 - &amp;quot;3. Data Parallelism&amp;quot;&quot;/&gt;&lt;property id=&quot;20307&quot; value=&quot;434&quot;/&gt;&lt;/object&gt;&lt;object type=&quot;3&quot; unique_id=&quot;17943&quot;&gt;&lt;property id=&quot;20148&quot; value=&quot;5&quot;/&gt;&lt;property id=&quot;20300&quot; value=&quot;Slide 8 - &amp;quot;4. Request Parallelism&amp;quot;&quot;/&gt;&lt;property id=&quot;20307&quot; value=&quot;431&quot;/&gt;&lt;/object&gt;&lt;object type=&quot;3&quot; unique_id=&quot;17944&quot;&gt;&lt;property id=&quot;20148&quot; value=&quot;5&quot;/&gt;&lt;property id=&quot;20300&quot; value=&quot;Slide 9 - &amp;quot;Balancing Work&amp;quot;&quot;/&gt;&lt;property id=&quot;20307&quot; value=&quot;428&quot;/&gt;&lt;/object&gt;&lt;object type=&quot;3&quot; unique_id=&quot;17945&quot;&gt;&lt;property id=&quot;20148&quot; value=&quot;5&quot;/&gt;&lt;property id=&quot;20300&quot; value=&quot;Slide 10 - &amp;quot;Coordinating Work&amp;quot;&quot;/&gt;&lt;property id=&quot;20307&quot; value=&quot;429&quot;/&gt;&lt;/object&gt;&lt;object type=&quot;3&quot; unique_id=&quot;17946&quot;&gt;&lt;property id=&quot;20148&quot; value=&quot;5&quot;/&gt;&lt;property id=&quot;20300&quot; value=&quot;Slide 11 - &amp;quot;Expressing Parallelism&amp;quot;&quot;/&gt;&lt;property id=&quot;20307&quot; value=&quot;435&quot;/&gt;&lt;/object&gt;&lt;object type=&quot;3&quot; unique_id=&quot;18565&quot;&gt;&lt;property id=&quot;20148&quot; value=&quot;5&quot;/&gt;&lt;property id=&quot;20300&quot; value=&quot;Slide 2 - &amp;quot;Lecture Outline&amp;quot;&quot;/&gt;&lt;property id=&quot;20307&quot; value=&quot;436&quot;/&gt;&lt;/object&gt;&lt;object type=&quot;3&quot; unique_id=&quot;19172&quot;&gt;&lt;property id=&quot;20148&quot; value=&quot;5&quot;/&gt;&lt;property id=&quot;20300&quot; value=&quot;Slide 87 - &amp;quot;Lecture Summary&amp;quot;&quot;/&gt;&lt;property id=&quot;20307&quot; value=&quot;437&quot;/&gt;&lt;/object&gt;&lt;object type=&quot;3&quot; unique_id=&quot;94157&quot;&gt;&lt;property id=&quot;20148&quot; value=&quot;5&quot;/&gt;&lt;property id=&quot;20300&quot; value=&quot;Slide 1 - &amp;quot;ECE/CS 757: Advanced  Computer Architecture II&amp;quot;&quot;/&gt;&lt;property id=&quot;20307&quot; value=&quot;44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6216</TotalTime>
  <Words>3898</Words>
  <Application>Microsoft Office PowerPoint</Application>
  <PresentationFormat>On-screen Show (4:3)</PresentationFormat>
  <Paragraphs>1081</Paragraphs>
  <Slides>86</Slides>
  <Notes>2</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Office Theme</vt:lpstr>
      <vt:lpstr>ECE/CS 757: Advanced  Computer Architecture II</vt:lpstr>
      <vt:lpstr>Lecture Outline</vt:lpstr>
      <vt:lpstr>Parallel Software</vt:lpstr>
      <vt:lpstr>Finding Parallelism</vt:lpstr>
      <vt:lpstr>1. Functional Parallelism</vt:lpstr>
      <vt:lpstr>2. Automatic Extraction</vt:lpstr>
      <vt:lpstr>3. Data Parallelism</vt:lpstr>
      <vt:lpstr>4. Request Parallelism</vt:lpstr>
      <vt:lpstr>Balancing Work</vt:lpstr>
      <vt:lpstr>Coordinating Work</vt:lpstr>
      <vt:lpstr>Expressing Parallelism</vt:lpstr>
      <vt:lpstr>MP Interfaces</vt:lpstr>
      <vt:lpstr>Programming Models</vt:lpstr>
      <vt:lpstr>Application Programming Interface (API)</vt:lpstr>
      <vt:lpstr>Application Binary Interface (ABI)</vt:lpstr>
      <vt:lpstr>Instruction Set Architecture (ISA)</vt:lpstr>
      <vt:lpstr>Programming Model Elements</vt:lpstr>
      <vt:lpstr>sub-Outline</vt:lpstr>
      <vt:lpstr>Shared Memory</vt:lpstr>
      <vt:lpstr>Threads and Processes</vt:lpstr>
      <vt:lpstr>Example</vt:lpstr>
      <vt:lpstr>Shared Memory Communication</vt:lpstr>
      <vt:lpstr>Shared Memory Synchronization</vt:lpstr>
      <vt:lpstr>Mutual Exclusion (mutex) </vt:lpstr>
      <vt:lpstr>Code Locking </vt:lpstr>
      <vt:lpstr>Data Locking </vt:lpstr>
      <vt:lpstr>Data Locking</vt:lpstr>
      <vt:lpstr>Deadlock</vt:lpstr>
      <vt:lpstr>Efficiency</vt:lpstr>
      <vt:lpstr>Point-to-Point Synchronization </vt:lpstr>
      <vt:lpstr>Rendezvous </vt:lpstr>
      <vt:lpstr>Bulk Synchronous Program Pattern</vt:lpstr>
      <vt:lpstr>Summary: Synchronization and Patterns</vt:lpstr>
      <vt:lpstr>sub-Outline</vt:lpstr>
      <vt:lpstr>API Implementation</vt:lpstr>
      <vt:lpstr>Processes and Threads</vt:lpstr>
      <vt:lpstr>OS Processes</vt:lpstr>
      <vt:lpstr>OS  (Kernel) Threads</vt:lpstr>
      <vt:lpstr>User Threads</vt:lpstr>
      <vt:lpstr>Implementing User Threads</vt:lpstr>
      <vt:lpstr>Implementing User Threads</vt:lpstr>
      <vt:lpstr>Communication</vt:lpstr>
      <vt:lpstr>Synchronization</vt:lpstr>
      <vt:lpstr>Lock Implementation</vt:lpstr>
      <vt:lpstr>Lock Implementation</vt:lpstr>
      <vt:lpstr>Atomic Read-Modify-Write</vt:lpstr>
      <vt:lpstr>Sub-Atomic Locks</vt:lpstr>
      <vt:lpstr>Load-Linked Store-Conditional</vt:lpstr>
      <vt:lpstr>Lock Efficiency</vt:lpstr>
      <vt:lpstr>Efficient Lock Implementations</vt:lpstr>
      <vt:lpstr>Efficient Lock Implementations</vt:lpstr>
      <vt:lpstr>Point-to-Point Synchronization</vt:lpstr>
      <vt:lpstr>Barrier Synchronization </vt:lpstr>
      <vt:lpstr>Scalable Barrier Synchronization </vt:lpstr>
      <vt:lpstr>Memory Ordering</vt:lpstr>
      <vt:lpstr>Memory Ordering</vt:lpstr>
      <vt:lpstr>Practical Implementation</vt:lpstr>
      <vt:lpstr>Sequential Consistency</vt:lpstr>
      <vt:lpstr>Memory Coherence</vt:lpstr>
      <vt:lpstr>sub-Outline</vt:lpstr>
      <vt:lpstr>Message Passing</vt:lpstr>
      <vt:lpstr>MPI –Message Passing Interface  API</vt:lpstr>
      <vt:lpstr>Processes and Threads</vt:lpstr>
      <vt:lpstr>Process Management</vt:lpstr>
      <vt:lpstr>Process Management</vt:lpstr>
      <vt:lpstr>Communication and Synchronization</vt:lpstr>
      <vt:lpstr>Point to Point Communication</vt:lpstr>
      <vt:lpstr>MPI Examples</vt:lpstr>
      <vt:lpstr>Message Synchronization</vt:lpstr>
      <vt:lpstr>Synchronous vs Asynchronous</vt:lpstr>
      <vt:lpstr>Asynchronous Send</vt:lpstr>
      <vt:lpstr>Asynchronous Receive</vt:lpstr>
      <vt:lpstr>MPI Example: Comm. Around a Ring</vt:lpstr>
      <vt:lpstr>Deadlock</vt:lpstr>
      <vt:lpstr>Collective Communications</vt:lpstr>
      <vt:lpstr>Communicators and Groups</vt:lpstr>
      <vt:lpstr>Broadcast Example</vt:lpstr>
      <vt:lpstr>Scatter Example</vt:lpstr>
      <vt:lpstr>Gather Example</vt:lpstr>
      <vt:lpstr>Message Passing Implementation </vt:lpstr>
      <vt:lpstr>Multiple Threads Sharing Address Space</vt:lpstr>
      <vt:lpstr>Multiple Processes Sharing Address Space</vt:lpstr>
      <vt:lpstr>Multiple Processes with Non-Shared Address Space</vt:lpstr>
      <vt:lpstr>At the ISA Level:  Shared Memory</vt:lpstr>
      <vt:lpstr>At the ISA Level: Message Passing</vt:lpstr>
      <vt:lpstr>Lecture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mikko</dc:creator>
  <cp:lastModifiedBy>Mikko Lipasti</cp:lastModifiedBy>
  <cp:revision>97</cp:revision>
  <cp:lastPrinted>1601-01-01T00:00:00Z</cp:lastPrinted>
  <dcterms:created xsi:type="dcterms:W3CDTF">1601-01-01T00:00:00Z</dcterms:created>
  <dcterms:modified xsi:type="dcterms:W3CDTF">2017-02-10T17:52:36Z</dcterms:modified>
</cp:coreProperties>
</file>