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309" r:id="rId2"/>
    <p:sldId id="317" r:id="rId3"/>
    <p:sldId id="257" r:id="rId4"/>
    <p:sldId id="258" r:id="rId5"/>
    <p:sldId id="310" r:id="rId6"/>
    <p:sldId id="259" r:id="rId7"/>
    <p:sldId id="260" r:id="rId8"/>
    <p:sldId id="261" r:id="rId9"/>
    <p:sldId id="318" r:id="rId10"/>
    <p:sldId id="311" r:id="rId11"/>
    <p:sldId id="316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343" r:id="rId23"/>
    <p:sldId id="345" r:id="rId24"/>
    <p:sldId id="344" r:id="rId25"/>
    <p:sldId id="272" r:id="rId26"/>
    <p:sldId id="273" r:id="rId27"/>
    <p:sldId id="274" r:id="rId28"/>
    <p:sldId id="347" r:id="rId29"/>
    <p:sldId id="348" r:id="rId30"/>
    <p:sldId id="275" r:id="rId31"/>
    <p:sldId id="276" r:id="rId32"/>
    <p:sldId id="349" r:id="rId33"/>
    <p:sldId id="277" r:id="rId34"/>
    <p:sldId id="278" r:id="rId35"/>
    <p:sldId id="320" r:id="rId36"/>
    <p:sldId id="321" r:id="rId37"/>
    <p:sldId id="279" r:id="rId38"/>
    <p:sldId id="280" r:id="rId39"/>
    <p:sldId id="281" r:id="rId40"/>
    <p:sldId id="282" r:id="rId41"/>
    <p:sldId id="283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  <p:sldId id="358" r:id="rId51"/>
    <p:sldId id="359" r:id="rId52"/>
    <p:sldId id="360" r:id="rId53"/>
    <p:sldId id="287" r:id="rId54"/>
    <p:sldId id="288" r:id="rId55"/>
    <p:sldId id="289" r:id="rId56"/>
    <p:sldId id="284" r:id="rId57"/>
    <p:sldId id="285" r:id="rId58"/>
    <p:sldId id="327" r:id="rId59"/>
    <p:sldId id="291" r:id="rId60"/>
    <p:sldId id="292" r:id="rId61"/>
    <p:sldId id="299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2" autoAdjust="0"/>
    <p:restoredTop sz="94660"/>
  </p:normalViewPr>
  <p:slideViewPr>
    <p:cSldViewPr snapToGrid="0" snapToObjects="1" showGuides="1">
      <p:cViewPr>
        <p:scale>
          <a:sx n="72" d="100"/>
          <a:sy n="72" d="100"/>
        </p:scale>
        <p:origin x="-1776" y="-576"/>
      </p:cViewPr>
      <p:guideLst>
        <p:guide orient="horz" pos="31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D5AC-7A67-154F-ADB9-93F841D8AE06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4FDE2-5258-4F44-AF2B-136A8F720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20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00930-5B01-6745-9A42-204D1815BD7C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1F90D-1D4F-1340-AFE4-C87AECE02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A68B-5D0A-AC4E-ABB3-229A0F08F6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CA662-4C74-6941-96E8-2FC351ADE71A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F90D-1D4F-1340-AFE4-C87AECE024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multiple variable length 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CA662-4C74-6941-96E8-2FC351ADE7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1976E2-186E-BF44-96B2-F6A0F6CCDF67}" type="slidenum">
              <a:rPr lang="en-GB"/>
              <a:pPr/>
              <a:t>22</a:t>
            </a:fld>
            <a:endParaRPr lang="en-GB"/>
          </a:p>
        </p:txBody>
      </p:sp>
      <p:sp>
        <p:nvSpPr>
          <p:cNvPr id="1651714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567238" cy="3427413"/>
          </a:xfrm>
        </p:spPr>
      </p:sp>
      <p:sp>
        <p:nvSpPr>
          <p:cNvPr id="165171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03724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1976E2-186E-BF44-96B2-F6A0F6CCDF67}" type="slidenum">
              <a:rPr lang="en-GB"/>
              <a:pPr/>
              <a:t>23</a:t>
            </a:fld>
            <a:endParaRPr lang="en-GB"/>
          </a:p>
        </p:txBody>
      </p:sp>
      <p:sp>
        <p:nvSpPr>
          <p:cNvPr id="1651714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567238" cy="3427413"/>
          </a:xfrm>
        </p:spPr>
      </p:sp>
      <p:sp>
        <p:nvSpPr>
          <p:cNvPr id="165171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03724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EC6AF4-3D60-2045-A9FC-4F7D11A55BC4}" type="slidenum">
              <a:rPr lang="en-GB"/>
              <a:pPr/>
              <a:t>24</a:t>
            </a:fld>
            <a:endParaRPr lang="en-GB"/>
          </a:p>
        </p:txBody>
      </p:sp>
      <p:sp>
        <p:nvSpPr>
          <p:cNvPr id="1845250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567238" cy="3427413"/>
          </a:xfrm>
        </p:spPr>
      </p:sp>
      <p:sp>
        <p:nvSpPr>
          <p:cNvPr id="184525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03724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Ports and 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CA662-4C74-6941-96E8-2FC351ADE71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Rows = inputs, columns =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F90D-1D4F-1340-AFE4-C87AECE024B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11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Inherently sequential process, does</a:t>
            </a:r>
            <a:r>
              <a:rPr lang="en-US" baseline="0" dirty="0" smtClean="0"/>
              <a:t> not scale to large number of resources/requestors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F90D-1D4F-1340-AFE4-C87AECE024B9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4C0CF-A7E7-9C4D-9400-69AC6F9AA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5226"/>
            <a:ext cx="7772400" cy="333552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Interconnection Networks: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Router Microarchitecture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36204"/>
            <a:ext cx="6400800" cy="1283596"/>
          </a:xfrm>
        </p:spPr>
        <p:txBody>
          <a:bodyPr>
            <a:normAutofit/>
          </a:bodyPr>
          <a:lstStyle/>
          <a:p>
            <a:r>
              <a:rPr lang="en-US" dirty="0" smtClean="0"/>
              <a:t>Prof. Natalie </a:t>
            </a:r>
            <a:r>
              <a:rPr lang="en-US" dirty="0" err="1" smtClean="0"/>
              <a:t>Enright</a:t>
            </a:r>
            <a:r>
              <a:rPr lang="en-US" dirty="0" smtClean="0"/>
              <a:t> </a:t>
            </a:r>
            <a:r>
              <a:rPr lang="en-US" dirty="0" err="1" smtClean="0"/>
              <a:t>Jerger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37238"/>
            <a:ext cx="86995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Atomic Modules and Dependencies in Router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84811"/>
            <a:ext cx="8229600" cy="18795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Dependence between output of one module and input of another</a:t>
            </a:r>
          </a:p>
          <a:p>
            <a:pPr lvl="1"/>
            <a:r>
              <a:rPr lang="en-US" dirty="0" smtClean="0"/>
              <a:t>Determine critical path through router</a:t>
            </a:r>
          </a:p>
          <a:p>
            <a:pPr lvl="1"/>
            <a:r>
              <a:rPr lang="en-US" dirty="0" smtClean="0"/>
              <a:t>Cannot bid for switch port until routing performed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1" y="1182741"/>
            <a:ext cx="2415230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Decode + Routing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6559" y="1182741"/>
            <a:ext cx="2219605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Switch Arbitration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1511" y="1182741"/>
            <a:ext cx="2455289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Crossbar Traversal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2872431" y="1432015"/>
            <a:ext cx="5341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5626164" y="1432015"/>
            <a:ext cx="60534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06559" y="1669415"/>
            <a:ext cx="221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Wormhole Router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5291" y="2179277"/>
            <a:ext cx="1835531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Decode + Routing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15498" y="2179277"/>
            <a:ext cx="1863493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Switch Arbitration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41902" y="2179277"/>
            <a:ext cx="1942988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Crossbar Traversal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26" idx="1"/>
          </p:cNvCxnSpPr>
          <p:nvPr/>
        </p:nvCxnSpPr>
        <p:spPr>
          <a:xfrm>
            <a:off x="2290822" y="2428551"/>
            <a:ext cx="3246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  <a:endCxn id="18" idx="1"/>
          </p:cNvCxnSpPr>
          <p:nvPr/>
        </p:nvCxnSpPr>
        <p:spPr>
          <a:xfrm>
            <a:off x="6278991" y="2428551"/>
            <a:ext cx="46291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09821" y="2689691"/>
            <a:ext cx="275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Virtual Channel Router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615434" y="2179277"/>
            <a:ext cx="1408344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VC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llocation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26" idx="3"/>
            <a:endCxn id="17" idx="1"/>
          </p:cNvCxnSpPr>
          <p:nvPr/>
        </p:nvCxnSpPr>
        <p:spPr>
          <a:xfrm>
            <a:off x="4023778" y="2428551"/>
            <a:ext cx="3917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51183" y="3567519"/>
            <a:ext cx="1835531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Decode + Routing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19020" y="3769309"/>
            <a:ext cx="1863493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Speculative Switch Arbitration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37134" y="3567519"/>
            <a:ext cx="1942988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Crossbar Traversal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3" name="Straight Arrow Connector 42"/>
          <p:cNvCxnSpPr>
            <a:stCxn id="40" idx="3"/>
            <a:endCxn id="46" idx="1"/>
          </p:cNvCxnSpPr>
          <p:nvPr/>
        </p:nvCxnSpPr>
        <p:spPr>
          <a:xfrm flipV="1">
            <a:off x="3386714" y="3413213"/>
            <a:ext cx="324612" cy="403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3"/>
            <a:endCxn id="42" idx="1"/>
          </p:cNvCxnSpPr>
          <p:nvPr/>
        </p:nvCxnSpPr>
        <p:spPr>
          <a:xfrm flipV="1">
            <a:off x="5582513" y="3816793"/>
            <a:ext cx="854621" cy="201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72431" y="4267853"/>
            <a:ext cx="340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Speculative Virtual Channel Router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711326" y="3163939"/>
            <a:ext cx="1408344" cy="498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VC Allocation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40" idx="3"/>
            <a:endCxn id="41" idx="1"/>
          </p:cNvCxnSpPr>
          <p:nvPr/>
        </p:nvCxnSpPr>
        <p:spPr>
          <a:xfrm>
            <a:off x="3386714" y="3816793"/>
            <a:ext cx="332306" cy="201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3"/>
            <a:endCxn id="42" idx="1"/>
          </p:cNvCxnSpPr>
          <p:nvPr/>
        </p:nvCxnSpPr>
        <p:spPr>
          <a:xfrm>
            <a:off x="5119670" y="3413213"/>
            <a:ext cx="1317464" cy="403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17" grpId="0" animBg="1"/>
      <p:bldP spid="18" grpId="0" animBg="1"/>
      <p:bldP spid="21" grpId="0"/>
      <p:bldP spid="26" grpId="0" animBg="1"/>
      <p:bldP spid="40" grpId="0" animBg="1"/>
      <p:bldP spid="41" grpId="0" animBg="1"/>
      <p:bldP spid="42" grpId="0" animBg="1"/>
      <p:bldP spid="45" grpId="0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components of router cannot be easily pipelined</a:t>
            </a:r>
          </a:p>
          <a:p>
            <a:endParaRPr lang="en-US" dirty="0" smtClean="0"/>
          </a:p>
          <a:p>
            <a:r>
              <a:rPr lang="en-US" dirty="0" smtClean="0"/>
              <a:t>Example: pipeline VC allocation</a:t>
            </a:r>
          </a:p>
          <a:p>
            <a:pPr lvl="1"/>
            <a:r>
              <a:rPr lang="en-US" dirty="0" smtClean="0"/>
              <a:t>Grants might not be correctly reflected before next allocation</a:t>
            </a:r>
          </a:p>
          <a:p>
            <a:endParaRPr lang="en-US" dirty="0" smtClean="0"/>
          </a:p>
          <a:p>
            <a:r>
              <a:rPr lang="en-US" dirty="0" smtClean="0"/>
              <a:t>Separable allocator: many wires connecting input/output stages </a:t>
            </a:r>
          </a:p>
          <a:p>
            <a:pPr lvl="1"/>
            <a:r>
              <a:rPr lang="en-US" dirty="0" smtClean="0"/>
              <a:t>Require latches if pipelined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n-US" dirty="0" smtClean="0"/>
              <a:t>Pipeline Optimizations: 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513"/>
            <a:ext cx="8229600" cy="52974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Assume that Virtual Channel Allocation stage will be successful</a:t>
            </a:r>
          </a:p>
          <a:p>
            <a:pPr lvl="1"/>
            <a:r>
              <a:rPr lang="en-US" dirty="0" smtClean="0"/>
              <a:t>Valid under low to moderate loads</a:t>
            </a:r>
          </a:p>
          <a:p>
            <a:r>
              <a:rPr lang="en-US" dirty="0" smtClean="0"/>
              <a:t>Entire VA and SA in parallel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VA unsuccessful (no virtual channel returned)</a:t>
            </a:r>
          </a:p>
          <a:p>
            <a:pPr lvl="1"/>
            <a:r>
              <a:rPr lang="en-US" dirty="0" smtClean="0"/>
              <a:t>Must repeat VA/SA in next cycle</a:t>
            </a:r>
          </a:p>
          <a:p>
            <a:r>
              <a:rPr lang="en-US" dirty="0" smtClean="0"/>
              <a:t>Prioritize non-speculative requests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3592638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BW</a:t>
            </a:r>
          </a:p>
          <a:p>
            <a:pPr algn="ctr"/>
            <a:r>
              <a:rPr lang="en-US" dirty="0" smtClean="0">
                <a:solidFill>
                  <a:srgbClr val="081025"/>
                </a:solidFill>
              </a:rPr>
              <a:t>RC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3592638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VA</a:t>
            </a:r>
          </a:p>
          <a:p>
            <a:pPr algn="ctr"/>
            <a:r>
              <a:rPr lang="en-US" dirty="0" smtClean="0">
                <a:solidFill>
                  <a:srgbClr val="081025"/>
                </a:solidFill>
              </a:rPr>
              <a:t>SA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592638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3592638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LT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  <a:r>
              <a:rPr lang="en-US" baseline="0" dirty="0" smtClean="0"/>
              <a:t> Optimizations</a:t>
            </a:r>
            <a:r>
              <a:rPr lang="en-US" dirty="0" smtClean="0"/>
              <a:t>: Bypassing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hen no flits in input buffer</a:t>
            </a:r>
          </a:p>
          <a:p>
            <a:pPr lvl="1"/>
            <a:r>
              <a:rPr lang="en-US" dirty="0" smtClean="0"/>
              <a:t>Speculatively enter ST</a:t>
            </a:r>
          </a:p>
          <a:p>
            <a:pPr lvl="1"/>
            <a:r>
              <a:rPr lang="en-US" dirty="0" smtClean="0"/>
              <a:t>On port conflict, speculation aborted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first stage, a free VC is allocated, next routing is performed and the crossbar is setup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35052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VA</a:t>
            </a:r>
          </a:p>
          <a:p>
            <a:pPr algn="ctr"/>
            <a:r>
              <a:rPr lang="en-US" dirty="0" smtClean="0">
                <a:solidFill>
                  <a:srgbClr val="081025"/>
                </a:solidFill>
              </a:rPr>
              <a:t>RC</a:t>
            </a:r>
          </a:p>
          <a:p>
            <a:pPr algn="ctr"/>
            <a:r>
              <a:rPr lang="en-US" dirty="0" smtClean="0">
                <a:solidFill>
                  <a:srgbClr val="081025"/>
                </a:solidFill>
              </a:rPr>
              <a:t>Setup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35052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5052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LT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traight Connector 104"/>
          <p:cNvCxnSpPr/>
          <p:nvPr/>
        </p:nvCxnSpPr>
        <p:spPr>
          <a:xfrm rot="5400000">
            <a:off x="4761706" y="3694906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114800" y="3276600"/>
            <a:ext cx="28956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Pipeline Bypassing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411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buffered flits when A arrives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14006" y="2057399"/>
            <a:ext cx="2895600" cy="31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14006" y="2662235"/>
            <a:ext cx="28956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006" y="3881435"/>
            <a:ext cx="28956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006" y="4495800"/>
            <a:ext cx="2895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933303" y="3695303"/>
            <a:ext cx="327580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1712" y="3694906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151312" y="3694906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761705" y="3695700"/>
            <a:ext cx="3276602" cy="2"/>
          </a:xfrm>
          <a:prstGeom prst="line">
            <a:avLst/>
          </a:prstGeom>
          <a:ln w="76200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71306" y="3695700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4406" y="2057399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4406" y="2662235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4406" y="3271835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4406" y="3881435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4406" y="4491035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20194" y="1828800"/>
            <a:ext cx="76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Inject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01194" y="237386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305966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359306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0400" y="4202668"/>
            <a:ext cx="38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5345668"/>
            <a:ext cx="76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ject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29994" y="53412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39594" y="53412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9194" y="5341203"/>
            <a:ext cx="6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82594" y="5678269"/>
            <a:ext cx="38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677194" y="3046412"/>
            <a:ext cx="838200" cy="300035"/>
            <a:chOff x="1066800" y="2138365"/>
            <a:chExt cx="838200" cy="300035"/>
          </a:xfrm>
        </p:grpSpPr>
        <p:sp>
          <p:nvSpPr>
            <p:cNvPr id="30" name="Rectangle 29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677194" y="2443165"/>
            <a:ext cx="838200" cy="300035"/>
            <a:chOff x="1066800" y="2138365"/>
            <a:chExt cx="838200" cy="300035"/>
          </a:xfrm>
        </p:grpSpPr>
        <p:sp>
          <p:nvSpPr>
            <p:cNvPr id="36" name="Rectangle 35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677194" y="3586165"/>
            <a:ext cx="838200" cy="300035"/>
            <a:chOff x="1066800" y="2138365"/>
            <a:chExt cx="838200" cy="300035"/>
          </a:xfrm>
        </p:grpSpPr>
        <p:sp>
          <p:nvSpPr>
            <p:cNvPr id="42" name="Rectangle 41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7194" y="4195765"/>
            <a:ext cx="838200" cy="300035"/>
            <a:chOff x="1066800" y="2138365"/>
            <a:chExt cx="838200" cy="300035"/>
          </a:xfrm>
        </p:grpSpPr>
        <p:sp>
          <p:nvSpPr>
            <p:cNvPr id="48" name="Rectangle 47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677194" y="1909765"/>
            <a:ext cx="838200" cy="300035"/>
            <a:chOff x="1066800" y="2138365"/>
            <a:chExt cx="838200" cy="300035"/>
          </a:xfrm>
        </p:grpSpPr>
        <p:sp>
          <p:nvSpPr>
            <p:cNvPr id="54" name="Rectangle 53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1143794" y="3200400"/>
            <a:ext cx="1752600" cy="228600"/>
            <a:chOff x="228600" y="2209800"/>
            <a:chExt cx="1752600" cy="228600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9525" cap="rnd">
                <a:solidFill>
                  <a:schemeClr val="tx1"/>
                </a:solidFill>
                <a:prstDash val="sysDot"/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9525" cap="rnd">
                <a:solidFill>
                  <a:schemeClr val="tx1"/>
                </a:solidFill>
                <a:prstDash val="sysDot"/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1143794" y="2590800"/>
            <a:ext cx="1752600" cy="228600"/>
            <a:chOff x="228600" y="2209800"/>
            <a:chExt cx="1752600" cy="228600"/>
          </a:xfrm>
        </p:grpSpPr>
        <p:cxnSp>
          <p:nvCxnSpPr>
            <p:cNvPr id="67" name="Straight Connector 66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oup 72"/>
          <p:cNvGrpSpPr/>
          <p:nvPr/>
        </p:nvGrpSpPr>
        <p:grpSpPr>
          <a:xfrm>
            <a:off x="1143794" y="2057400"/>
            <a:ext cx="1752600" cy="228600"/>
            <a:chOff x="228600" y="2209800"/>
            <a:chExt cx="1752600" cy="228600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1143000" y="3733800"/>
            <a:ext cx="1752600" cy="228600"/>
            <a:chOff x="228600" y="2209800"/>
            <a:chExt cx="1752600" cy="228600"/>
          </a:xfrm>
        </p:grpSpPr>
        <p:cxnSp>
          <p:nvCxnSpPr>
            <p:cNvPr id="81" name="Straight Connector 80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86"/>
          <p:cNvGrpSpPr/>
          <p:nvPr/>
        </p:nvGrpSpPr>
        <p:grpSpPr>
          <a:xfrm>
            <a:off x="1143000" y="4343400"/>
            <a:ext cx="1752600" cy="228600"/>
            <a:chOff x="228600" y="2209800"/>
            <a:chExt cx="1752600" cy="228600"/>
          </a:xfrm>
        </p:grpSpPr>
        <p:cxnSp>
          <p:nvCxnSpPr>
            <p:cNvPr id="88" name="Straight Connector 87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Oval 94"/>
          <p:cNvSpPr/>
          <p:nvPr/>
        </p:nvSpPr>
        <p:spPr>
          <a:xfrm>
            <a:off x="6478588" y="293312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1754188" y="129540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1a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2134394" y="1066800"/>
            <a:ext cx="1979612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Lookahead</a:t>
            </a:r>
            <a:r>
              <a:rPr lang="en-US" dirty="0" smtClean="0">
                <a:solidFill>
                  <a:schemeClr val="tx1"/>
                </a:solidFill>
              </a:rPr>
              <a:t> Routing Computation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305594" y="2799487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5943600" y="5732612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14006" y="3271835"/>
            <a:ext cx="2895600" cy="476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09600" y="3059668"/>
            <a:ext cx="381000" cy="369332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114006" y="1066800"/>
            <a:ext cx="1979612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Virtual Channel Allocation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Date Placeholder 10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08" name="Slide Number Placeholder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9" name="Footer Placeholder 10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0.0007 L 0.05278 -0.0007 L 0.05278 0.02338 L 0.2125 0.02708 L 0.2125 -0.0007 L 0.61389 0.00486 L 0.6125 0.42708 " pathEditMode="relative" ptsTypes="AAAAAAA">
                                      <p:cBhvr>
                                        <p:cTn id="30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100" grpId="0" animBg="1"/>
      <p:bldP spid="94" grpId="0" animBg="1"/>
      <p:bldP spid="94" grpId="1" animBg="1"/>
      <p:bldP spid="1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117"/>
          <p:cNvCxnSpPr/>
          <p:nvPr/>
        </p:nvCxnSpPr>
        <p:spPr>
          <a:xfrm rot="5400000">
            <a:off x="4761706" y="3923506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114800" y="3502023"/>
            <a:ext cx="2895600" cy="31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114800" y="2892423"/>
            <a:ext cx="2895600" cy="31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3437"/>
            <a:ext cx="8229600" cy="5635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14006" y="2281234"/>
            <a:ext cx="2895600" cy="31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14006" y="2886070"/>
            <a:ext cx="2895600" cy="476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4006" y="3495670"/>
            <a:ext cx="2895600" cy="476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006" y="4105270"/>
            <a:ext cx="28956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006" y="4719635"/>
            <a:ext cx="2895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933303" y="3919138"/>
            <a:ext cx="327580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1712" y="3918741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151312" y="3918741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761705" y="3919535"/>
            <a:ext cx="3276602" cy="2"/>
          </a:xfrm>
          <a:prstGeom prst="line">
            <a:avLst/>
          </a:prstGeom>
          <a:ln w="76200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71306" y="3919535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4406" y="2281234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4406" y="2886070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4406" y="3495670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4406" y="4105270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4406" y="4714870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20194" y="2248475"/>
            <a:ext cx="76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Inject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01194" y="25977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32835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38169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0400" y="4426503"/>
            <a:ext cx="38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5569503"/>
            <a:ext cx="76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ject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29994" y="556503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39594" y="556503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9194" y="5565038"/>
            <a:ext cx="6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82594" y="5562600"/>
            <a:ext cx="38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grpSp>
        <p:nvGrpSpPr>
          <p:cNvPr id="29" name="Group 187"/>
          <p:cNvGrpSpPr/>
          <p:nvPr/>
        </p:nvGrpSpPr>
        <p:grpSpPr>
          <a:xfrm>
            <a:off x="1677194" y="3270247"/>
            <a:ext cx="838200" cy="300035"/>
            <a:chOff x="1066800" y="2138365"/>
            <a:chExt cx="838200" cy="300035"/>
          </a:xfrm>
        </p:grpSpPr>
        <p:sp>
          <p:nvSpPr>
            <p:cNvPr id="30" name="Rectangle 29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88"/>
          <p:cNvGrpSpPr/>
          <p:nvPr/>
        </p:nvGrpSpPr>
        <p:grpSpPr>
          <a:xfrm>
            <a:off x="1677194" y="2667000"/>
            <a:ext cx="838200" cy="300035"/>
            <a:chOff x="1066800" y="2138365"/>
            <a:chExt cx="838200" cy="300035"/>
          </a:xfrm>
        </p:grpSpPr>
        <p:sp>
          <p:nvSpPr>
            <p:cNvPr id="36" name="Rectangle 35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194"/>
          <p:cNvGrpSpPr/>
          <p:nvPr/>
        </p:nvGrpSpPr>
        <p:grpSpPr>
          <a:xfrm>
            <a:off x="1677194" y="3810000"/>
            <a:ext cx="838200" cy="300035"/>
            <a:chOff x="1066800" y="2138365"/>
            <a:chExt cx="838200" cy="300035"/>
          </a:xfrm>
        </p:grpSpPr>
        <p:sp>
          <p:nvSpPr>
            <p:cNvPr id="42" name="Rectangle 41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200"/>
          <p:cNvGrpSpPr/>
          <p:nvPr/>
        </p:nvGrpSpPr>
        <p:grpSpPr>
          <a:xfrm>
            <a:off x="1677194" y="4419600"/>
            <a:ext cx="838200" cy="300035"/>
            <a:chOff x="1066800" y="2138365"/>
            <a:chExt cx="838200" cy="300035"/>
          </a:xfrm>
        </p:grpSpPr>
        <p:sp>
          <p:nvSpPr>
            <p:cNvPr id="48" name="Rectangle 47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206"/>
          <p:cNvGrpSpPr/>
          <p:nvPr/>
        </p:nvGrpSpPr>
        <p:grpSpPr>
          <a:xfrm>
            <a:off x="1677194" y="2133600"/>
            <a:ext cx="838200" cy="300035"/>
            <a:chOff x="1066800" y="2138365"/>
            <a:chExt cx="838200" cy="300035"/>
          </a:xfrm>
        </p:grpSpPr>
        <p:sp>
          <p:nvSpPr>
            <p:cNvPr id="54" name="Rectangle 53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231"/>
          <p:cNvGrpSpPr/>
          <p:nvPr/>
        </p:nvGrpSpPr>
        <p:grpSpPr>
          <a:xfrm>
            <a:off x="1143794" y="3424235"/>
            <a:ext cx="1752600" cy="228600"/>
            <a:chOff x="228600" y="2209800"/>
            <a:chExt cx="1752600" cy="228600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prstDash val="solid"/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prstDash val="sysDot"/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prstDash val="sysDot"/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prstDash val="solid"/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232"/>
          <p:cNvGrpSpPr/>
          <p:nvPr/>
        </p:nvGrpSpPr>
        <p:grpSpPr>
          <a:xfrm>
            <a:off x="1143794" y="2814635"/>
            <a:ext cx="1752600" cy="228600"/>
            <a:chOff x="228600" y="2209800"/>
            <a:chExt cx="1752600" cy="228600"/>
          </a:xfrm>
        </p:grpSpPr>
        <p:cxnSp>
          <p:nvCxnSpPr>
            <p:cNvPr id="67" name="Straight Connector 66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prstDash val="sysDot"/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prstDash val="sysDot"/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oup 239"/>
          <p:cNvGrpSpPr/>
          <p:nvPr/>
        </p:nvGrpSpPr>
        <p:grpSpPr>
          <a:xfrm>
            <a:off x="1143794" y="2281235"/>
            <a:ext cx="1752600" cy="228600"/>
            <a:chOff x="228600" y="2209800"/>
            <a:chExt cx="1752600" cy="228600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246"/>
          <p:cNvGrpSpPr/>
          <p:nvPr/>
        </p:nvGrpSpPr>
        <p:grpSpPr>
          <a:xfrm>
            <a:off x="1143000" y="3957635"/>
            <a:ext cx="1752600" cy="228600"/>
            <a:chOff x="228600" y="2209800"/>
            <a:chExt cx="1752600" cy="228600"/>
          </a:xfrm>
        </p:grpSpPr>
        <p:cxnSp>
          <p:nvCxnSpPr>
            <p:cNvPr id="81" name="Straight Connector 80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253"/>
          <p:cNvGrpSpPr/>
          <p:nvPr/>
        </p:nvGrpSpPr>
        <p:grpSpPr>
          <a:xfrm>
            <a:off x="1143000" y="4567235"/>
            <a:ext cx="1752600" cy="228600"/>
            <a:chOff x="228600" y="2209800"/>
            <a:chExt cx="1752600" cy="228600"/>
          </a:xfrm>
        </p:grpSpPr>
        <p:cxnSp>
          <p:nvCxnSpPr>
            <p:cNvPr id="88" name="Straight Connector 87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Oval 94"/>
          <p:cNvSpPr/>
          <p:nvPr/>
        </p:nvSpPr>
        <p:spPr>
          <a:xfrm>
            <a:off x="6478588" y="315696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1754188" y="137160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1a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2134394" y="1295400"/>
            <a:ext cx="1979612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Lookahead</a:t>
            </a:r>
            <a:r>
              <a:rPr lang="en-US" dirty="0" smtClean="0">
                <a:solidFill>
                  <a:schemeClr val="tx1"/>
                </a:solidFill>
              </a:rPr>
              <a:t> Routing Computation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305594" y="3023322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2363391" y="3136609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1c</a:t>
            </a:r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04800" y="239496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6477000" y="250868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2362200" y="250868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1c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49788" y="914400"/>
            <a:ext cx="1979612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Virtual Channel Allocation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648200" y="1524000"/>
            <a:ext cx="1979612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Switch Allocation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6704806" y="99060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2a</a:t>
            </a:r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6705600" y="160020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2b</a:t>
            </a:r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6706394" y="194367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5791200" y="590016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9" name="Rounded Rectangular Callout 118"/>
          <p:cNvSpPr/>
          <p:nvPr/>
        </p:nvSpPr>
        <p:spPr>
          <a:xfrm>
            <a:off x="7162800" y="2057400"/>
            <a:ext cx="1524000" cy="908047"/>
          </a:xfrm>
          <a:prstGeom prst="wedgeRoundRectCallout">
            <a:avLst>
              <a:gd name="adj1" fmla="val -47500"/>
              <a:gd name="adj2" fmla="val 80682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Port conflict detected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5791200" y="639488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0" name="Rounded Rectangular Callout 119"/>
          <p:cNvSpPr/>
          <p:nvPr/>
        </p:nvSpPr>
        <p:spPr>
          <a:xfrm>
            <a:off x="7106772" y="692153"/>
            <a:ext cx="1981200" cy="908047"/>
          </a:xfrm>
          <a:prstGeom prst="wedgeRoundRectCallout">
            <a:avLst>
              <a:gd name="adj1" fmla="val -47500"/>
              <a:gd name="adj2" fmla="val 80682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 succeeds in VA but fails in SA, retry SA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08806" y="2655141"/>
            <a:ext cx="381000" cy="369332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9600" y="3283503"/>
            <a:ext cx="381000" cy="369332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" name="Date Placeholder 1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22" name="Slide Number Placeholder 1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3" name="Footer Placeholder 1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16945 0.00185 " pathEditMode="relative" ptsTypes="AA">
                                      <p:cBhvr>
                                        <p:cTn id="4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0.16945 -0.00741 " pathEditMode="relative" ptsTypes="AA">
                                      <p:cBhvr>
                                        <p:cTn id="4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44 0.00185 L 0.28333 0.00926 L 0.60416 0.00926 L 0.60416 0.54445 " pathEditMode="relative" ptsTypes="AAAA">
                                      <p:cBhvr>
                                        <p:cTn id="72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45 -0.00741 L 0.29167 0.00185 L 0.6125 0.00185 L 0.6125 0.35926 " pathEditMode="relative" ptsTypes="AAAA">
                                      <p:cBhvr>
                                        <p:cTn id="90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100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2" grpId="0" animBg="1"/>
      <p:bldP spid="119" grpId="0" animBg="1"/>
      <p:bldP spid="109" grpId="0" animBg="1"/>
      <p:bldP spid="120" grpId="0" animBg="1"/>
      <p:bldP spid="101" grpId="0" animBg="1"/>
      <p:bldP spid="101" grpId="1" animBg="1"/>
      <p:bldP spid="101" grpId="2" animBg="1"/>
      <p:bldP spid="94" grpId="0" animBg="1"/>
      <p:bldP spid="94" grpId="1" animBg="1"/>
      <p:bldP spid="94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86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 buffer per input</a:t>
            </a:r>
          </a:p>
          <a:p>
            <a:r>
              <a:rPr lang="en-US" dirty="0" smtClean="0"/>
              <a:t>Multiple fixed length queues per physical channel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908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9906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24368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192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78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764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336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622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908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8194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990600" y="2743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90600" y="31988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192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478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764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050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1336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622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08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194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990600" y="3505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90600" y="39608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2192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478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6764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9050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1336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3622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990600" y="4343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90600" y="47990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1000" y="22082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81000" y="29702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" y="37322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81000" y="45704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048000" y="2209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048000" y="2971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048000" y="3733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048000" y="45720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096000" y="1371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324600" y="1371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553200" y="1371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781800" y="1371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096000" y="1905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324600" y="1905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553200" y="1905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781800" y="1905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5867400" y="1371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674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10400" y="1600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010400" y="21320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8674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867400" y="23606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096000" y="2514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324600" y="2514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553200" y="2514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781800" y="2514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96000" y="3048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324600" y="3048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553200" y="3048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781800" y="3048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>
            <a:off x="5867400" y="2514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867400" y="2970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010400" y="2743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010400" y="32750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867400" y="3048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867400" y="35036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096000" y="3657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324600" y="3657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553200" y="3657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781800" y="3657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096000" y="4191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324600" y="4191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553200" y="4191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781800" y="4191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5867400" y="3657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867400" y="4113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010400" y="3886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010400" y="44180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867400" y="4191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867400" y="46466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096000" y="4800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324600" y="4800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553200" y="4800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781800" y="4800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096000" y="5334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324600" y="5334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553200" y="5334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781800" y="5334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5867400" y="4800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867400" y="5256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010400" y="5029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7010400" y="55610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867400" y="533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867400" y="57896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105400" y="1828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flipV="1">
            <a:off x="5562600" y="1601788"/>
            <a:ext cx="381000" cy="225424"/>
          </a:xfrm>
          <a:prstGeom prst="bentConnector3">
            <a:avLst>
              <a:gd name="adj1" fmla="val 216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/>
          <p:nvPr/>
        </p:nvCxnSpPr>
        <p:spPr>
          <a:xfrm>
            <a:off x="5562600" y="1827212"/>
            <a:ext cx="381000" cy="306388"/>
          </a:xfrm>
          <a:prstGeom prst="bentConnector3">
            <a:avLst>
              <a:gd name="adj1" fmla="val 2111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105400" y="29702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 flipV="1">
            <a:off x="5562600" y="2743200"/>
            <a:ext cx="381000" cy="225424"/>
          </a:xfrm>
          <a:prstGeom prst="bentConnector3">
            <a:avLst>
              <a:gd name="adj1" fmla="val 216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>
            <a:off x="5562600" y="2968624"/>
            <a:ext cx="381000" cy="306388"/>
          </a:xfrm>
          <a:prstGeom prst="bentConnector3">
            <a:avLst>
              <a:gd name="adj1" fmla="val 2111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105400" y="4114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5562600" y="3887788"/>
            <a:ext cx="381000" cy="225424"/>
          </a:xfrm>
          <a:prstGeom prst="bentConnector3">
            <a:avLst>
              <a:gd name="adj1" fmla="val 216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>
            <a:off x="5562600" y="4113212"/>
            <a:ext cx="381000" cy="306388"/>
          </a:xfrm>
          <a:prstGeom prst="bentConnector3">
            <a:avLst>
              <a:gd name="adj1" fmla="val 2111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105400" y="52562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>
          <a:xfrm flipV="1">
            <a:off x="5562600" y="5029200"/>
            <a:ext cx="381000" cy="225424"/>
          </a:xfrm>
          <a:prstGeom prst="bentConnector3">
            <a:avLst>
              <a:gd name="adj1" fmla="val 216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/>
          <p:nvPr/>
        </p:nvCxnSpPr>
        <p:spPr>
          <a:xfrm>
            <a:off x="5562600" y="5254624"/>
            <a:ext cx="381000" cy="306388"/>
          </a:xfrm>
          <a:prstGeom prst="bentConnector3">
            <a:avLst>
              <a:gd name="adj1" fmla="val 2111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Left Brace 119"/>
          <p:cNvSpPr/>
          <p:nvPr/>
        </p:nvSpPr>
        <p:spPr>
          <a:xfrm>
            <a:off x="4648200" y="1827212"/>
            <a:ext cx="381000" cy="3430588"/>
          </a:xfrm>
          <a:prstGeom prst="leftBrace">
            <a:avLst>
              <a:gd name="adj1" fmla="val 14166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3733800" y="3124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Physical channels</a:t>
            </a:r>
            <a:endParaRPr lang="en-US" dirty="0"/>
          </a:p>
        </p:txBody>
      </p:sp>
      <p:sp>
        <p:nvSpPr>
          <p:cNvPr id="122" name="Left Brace 121"/>
          <p:cNvSpPr/>
          <p:nvPr/>
        </p:nvSpPr>
        <p:spPr>
          <a:xfrm rot="10800000">
            <a:off x="7696201" y="1600200"/>
            <a:ext cx="381000" cy="3962400"/>
          </a:xfrm>
          <a:prstGeom prst="leftBrace">
            <a:avLst>
              <a:gd name="adj1" fmla="val 14166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8077200" y="3352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Virtual channels</a:t>
            </a:r>
            <a:endParaRPr lang="en-US" dirty="0"/>
          </a:p>
        </p:txBody>
      </p:sp>
      <p:sp>
        <p:nvSpPr>
          <p:cNvPr id="127" name="Date Placeholder 1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28" name="Slide Number Placeholder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9" name="Footer Placeholder 1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Buffer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5585"/>
            <a:ext cx="8229600" cy="25304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Multiple variable length queues</a:t>
            </a:r>
          </a:p>
          <a:p>
            <a:pPr lvl="1"/>
            <a:r>
              <a:rPr lang="en-US" dirty="0" smtClean="0"/>
              <a:t>Multiple VCs share a large buffer</a:t>
            </a:r>
          </a:p>
          <a:p>
            <a:pPr lvl="1"/>
            <a:r>
              <a:rPr lang="en-US" dirty="0" smtClean="0"/>
              <a:t>Each VC must have minimum 1 flit buffer</a:t>
            </a:r>
          </a:p>
          <a:p>
            <a:pPr lvl="2"/>
            <a:r>
              <a:rPr lang="en-US" dirty="0" smtClean="0"/>
              <a:t>Prevent deadlock</a:t>
            </a:r>
          </a:p>
          <a:p>
            <a:pPr lvl="1"/>
            <a:r>
              <a:rPr lang="en-US" dirty="0" smtClean="0"/>
              <a:t>More complex circuitry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78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0" y="223148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29000" y="2687094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29000" y="1317082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VC 0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29100" y="1317082"/>
            <a:ext cx="5715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0600" y="1317082"/>
            <a:ext cx="685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22082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VC 1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86100" y="3222082"/>
            <a:ext cx="5715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7600" y="3222082"/>
            <a:ext cx="685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Curved Connector 20"/>
          <p:cNvCxnSpPr>
            <a:endCxn id="11" idx="0"/>
          </p:cNvCxnSpPr>
          <p:nvPr/>
        </p:nvCxnSpPr>
        <p:spPr>
          <a:xfrm rot="16200000" flipH="1">
            <a:off x="5086350" y="1945732"/>
            <a:ext cx="457200" cy="1143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5" idx="2"/>
            <a:endCxn id="10" idx="0"/>
          </p:cNvCxnSpPr>
          <p:nvPr/>
        </p:nvCxnSpPr>
        <p:spPr>
          <a:xfrm rot="16200000" flipH="1">
            <a:off x="4600575" y="1688557"/>
            <a:ext cx="457200" cy="62865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9" idx="0"/>
            <a:endCxn id="9" idx="2"/>
          </p:cNvCxnSpPr>
          <p:nvPr/>
        </p:nvCxnSpPr>
        <p:spPr>
          <a:xfrm rot="5400000" flipH="1" flipV="1">
            <a:off x="4191000" y="2498182"/>
            <a:ext cx="533400" cy="9144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8" idx="0"/>
            <a:endCxn id="5" idx="2"/>
          </p:cNvCxnSpPr>
          <p:nvPr/>
        </p:nvCxnSpPr>
        <p:spPr>
          <a:xfrm rot="5400000" flipH="1" flipV="1">
            <a:off x="3419475" y="2641057"/>
            <a:ext cx="533400" cy="62865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shallow VCs?</a:t>
            </a:r>
          </a:p>
          <a:p>
            <a:r>
              <a:rPr lang="en-US" dirty="0" smtClean="0"/>
              <a:t>Few deep VCs?</a:t>
            </a:r>
          </a:p>
          <a:p>
            <a:endParaRPr lang="en-US" dirty="0" smtClean="0"/>
          </a:p>
          <a:p>
            <a:r>
              <a:rPr lang="en-US" dirty="0" smtClean="0"/>
              <a:t>More VCs ease HOL blocking</a:t>
            </a:r>
          </a:p>
          <a:p>
            <a:pPr lvl="1"/>
            <a:r>
              <a:rPr lang="en-US" dirty="0" smtClean="0"/>
              <a:t>More complex VC allocator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Light traffic</a:t>
            </a:r>
          </a:p>
          <a:p>
            <a:pPr lvl="1"/>
            <a:r>
              <a:rPr lang="en-US" dirty="0" smtClean="0"/>
              <a:t>Many shallow VCs – underutilized</a:t>
            </a:r>
          </a:p>
          <a:p>
            <a:r>
              <a:rPr lang="en-US" dirty="0" smtClean="0"/>
              <a:t>Heavy traffic</a:t>
            </a:r>
          </a:p>
          <a:p>
            <a:pPr lvl="1"/>
            <a:r>
              <a:rPr lang="en-US" dirty="0" smtClean="0"/>
              <a:t>Few deep VCs – less efficient, packets blocked due to lack of VCs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4"/>
            <a:ext cx="8229600" cy="1143000"/>
          </a:xfrm>
        </p:spPr>
        <p:txBody>
          <a:bodyPr/>
          <a:lstStyle/>
          <a:p>
            <a:r>
              <a:rPr lang="en-US" dirty="0" smtClean="0"/>
              <a:t>Switch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258"/>
            <a:ext cx="8229600" cy="26408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Heart of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Switches bits from input to output</a:t>
            </a:r>
          </a:p>
          <a:p>
            <a:r>
              <a:rPr lang="en-US" dirty="0" smtClean="0"/>
              <a:t>High frequency crossbar designs challenging</a:t>
            </a:r>
          </a:p>
          <a:p>
            <a:r>
              <a:rPr lang="en-US" dirty="0" smtClean="0"/>
              <a:t>Crossbar composed for many multiplexers</a:t>
            </a:r>
          </a:p>
          <a:p>
            <a:pPr lvl="1"/>
            <a:r>
              <a:rPr lang="en-US" dirty="0" smtClean="0"/>
              <a:t>Common in low-frequency router </a:t>
            </a:r>
            <a:r>
              <a:rPr lang="en-US" dirty="0" smtClean="0"/>
              <a:t>designs</a:t>
            </a:r>
          </a:p>
          <a:p>
            <a:r>
              <a:rPr lang="en-US" dirty="0" smtClean="0"/>
              <a:t>Long wires: repeater insertion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10880" y="4058501"/>
            <a:ext cx="9015210" cy="2297849"/>
            <a:chOff x="204990" y="1816951"/>
            <a:chExt cx="9015210" cy="2297849"/>
          </a:xfrm>
        </p:grpSpPr>
        <p:sp>
          <p:nvSpPr>
            <p:cNvPr id="4" name="Trapezoid 3"/>
            <p:cNvSpPr/>
            <p:nvPr/>
          </p:nvSpPr>
          <p:spPr>
            <a:xfrm rot="10800000">
              <a:off x="389798" y="2820416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 flipH="1" flipV="1">
              <a:off x="1109396" y="2471968"/>
              <a:ext cx="695651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880796" y="2471968"/>
              <a:ext cx="695651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50947" y="2471967"/>
              <a:ext cx="695653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422345" y="2471966"/>
              <a:ext cx="695656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193744" y="2471965"/>
              <a:ext cx="695658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380397" y="1816983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i00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75597" y="1816951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i10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0797" y="1816983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i20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5997" y="1816983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i30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4990" y="1816983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i40</a:t>
              </a:r>
              <a:endParaRPr lang="en-US" sz="14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6200000">
              <a:off x="730759" y="3504717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70797" y="3721951"/>
              <a:ext cx="565807" cy="2899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o0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 flipH="1" flipV="1">
              <a:off x="1380398" y="3028871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586702" y="2807551"/>
              <a:ext cx="565807" cy="2899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sel0</a:t>
              </a:r>
              <a:endParaRPr lang="en-US" dirty="0"/>
            </a:p>
          </p:txBody>
        </p:sp>
        <p:sp>
          <p:nvSpPr>
            <p:cNvPr id="19" name="Trapezoid 18"/>
            <p:cNvSpPr/>
            <p:nvPr/>
          </p:nvSpPr>
          <p:spPr>
            <a:xfrm rot="10800000">
              <a:off x="2099879" y="2843933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6200000">
              <a:off x="2440840" y="3528234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480878" y="37454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o1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10800000" flipH="1" flipV="1">
              <a:off x="3090479" y="3052388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296783" y="28310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sel1</a:t>
              </a:r>
              <a:endParaRPr lang="en-US" dirty="0"/>
            </a:p>
          </p:txBody>
        </p:sp>
        <p:sp>
          <p:nvSpPr>
            <p:cNvPr id="24" name="Trapezoid 23"/>
            <p:cNvSpPr/>
            <p:nvPr/>
          </p:nvSpPr>
          <p:spPr>
            <a:xfrm rot="10800000">
              <a:off x="3852479" y="2843933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>
              <a:off x="4193440" y="3528234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233478" y="37454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o2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10800000" flipH="1" flipV="1">
              <a:off x="4843079" y="3052388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049383" y="28310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sel2</a:t>
              </a:r>
              <a:endParaRPr lang="en-US" dirty="0"/>
            </a:p>
          </p:txBody>
        </p:sp>
        <p:sp>
          <p:nvSpPr>
            <p:cNvPr id="29" name="Trapezoid 28"/>
            <p:cNvSpPr/>
            <p:nvPr/>
          </p:nvSpPr>
          <p:spPr>
            <a:xfrm rot="10800000">
              <a:off x="5647598" y="2843933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6200000">
              <a:off x="5988559" y="3528234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28597" y="37454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o3</a:t>
              </a:r>
              <a:endParaRPr lang="en-US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10800000" flipH="1" flipV="1">
              <a:off x="6638198" y="3052388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844502" y="2831068"/>
              <a:ext cx="565807" cy="3693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sel3</a:t>
              </a:r>
              <a:endParaRPr lang="en-US" dirty="0"/>
            </a:p>
          </p:txBody>
        </p:sp>
        <p:sp>
          <p:nvSpPr>
            <p:cNvPr id="34" name="Trapezoid 33"/>
            <p:cNvSpPr/>
            <p:nvPr/>
          </p:nvSpPr>
          <p:spPr>
            <a:xfrm rot="10800000">
              <a:off x="7510079" y="2843933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>
              <a:off x="7851040" y="3528234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891078" y="37454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o4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0800000" flipH="1" flipV="1">
              <a:off x="8500679" y="3052388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>
              <a:off x="540949" y="2731351"/>
              <a:ext cx="1721441" cy="112582"/>
            </a:xfrm>
            <a:prstGeom prst="bentConnector3">
              <a:avLst>
                <a:gd name="adj1" fmla="val 10016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>
              <a:off x="769549" y="2618769"/>
              <a:ext cx="1645241" cy="225164"/>
            </a:xfrm>
            <a:prstGeom prst="bentConnector3">
              <a:avLst>
                <a:gd name="adj1" fmla="val 10480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223"/>
            <p:cNvCxnSpPr>
              <a:endCxn id="19" idx="2"/>
            </p:cNvCxnSpPr>
            <p:nvPr/>
          </p:nvCxnSpPr>
          <p:spPr>
            <a:xfrm>
              <a:off x="998149" y="2506187"/>
              <a:ext cx="1689433" cy="337746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/>
            <p:nvPr/>
          </p:nvCxnSpPr>
          <p:spPr>
            <a:xfrm>
              <a:off x="1226749" y="2393606"/>
              <a:ext cx="1645241" cy="450327"/>
            </a:xfrm>
            <a:prstGeom prst="bentConnector3">
              <a:avLst>
                <a:gd name="adj1" fmla="val 10017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226"/>
            <p:cNvCxnSpPr/>
            <p:nvPr/>
          </p:nvCxnSpPr>
          <p:spPr>
            <a:xfrm>
              <a:off x="1456597" y="2284389"/>
              <a:ext cx="1633881" cy="559543"/>
            </a:xfrm>
            <a:prstGeom prst="bentConnector3">
              <a:avLst>
                <a:gd name="adj1" fmla="val 10026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>
              <a:off x="2265564" y="2729579"/>
              <a:ext cx="1721441" cy="112582"/>
            </a:xfrm>
            <a:prstGeom prst="bentConnector3">
              <a:avLst>
                <a:gd name="adj1" fmla="val 10016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/>
            <p:nvPr/>
          </p:nvCxnSpPr>
          <p:spPr>
            <a:xfrm>
              <a:off x="2494164" y="2616997"/>
              <a:ext cx="1645241" cy="225164"/>
            </a:xfrm>
            <a:prstGeom prst="bentConnector3">
              <a:avLst>
                <a:gd name="adj1" fmla="val 10480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223"/>
            <p:cNvCxnSpPr/>
            <p:nvPr/>
          </p:nvCxnSpPr>
          <p:spPr>
            <a:xfrm>
              <a:off x="2687582" y="2504415"/>
              <a:ext cx="1724615" cy="337746"/>
            </a:xfrm>
            <a:prstGeom prst="bentConnector3">
              <a:avLst>
                <a:gd name="adj1" fmla="val 10032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>
              <a:off x="2871990" y="2391834"/>
              <a:ext cx="1724615" cy="450327"/>
            </a:xfrm>
            <a:prstGeom prst="bentConnector3">
              <a:avLst>
                <a:gd name="adj1" fmla="val 10007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226"/>
            <p:cNvCxnSpPr/>
            <p:nvPr/>
          </p:nvCxnSpPr>
          <p:spPr>
            <a:xfrm>
              <a:off x="3090478" y="2282617"/>
              <a:ext cx="1724615" cy="559543"/>
            </a:xfrm>
            <a:prstGeom prst="bentConnector3">
              <a:avLst>
                <a:gd name="adj1" fmla="val 10007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/>
            <p:nvPr/>
          </p:nvCxnSpPr>
          <p:spPr>
            <a:xfrm>
              <a:off x="3948315" y="2729579"/>
              <a:ext cx="1875930" cy="112594"/>
            </a:xfrm>
            <a:prstGeom prst="bentConnector3">
              <a:avLst>
                <a:gd name="adj1" fmla="val 100606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/>
            <p:nvPr/>
          </p:nvCxnSpPr>
          <p:spPr>
            <a:xfrm>
              <a:off x="4139405" y="2616997"/>
              <a:ext cx="1837240" cy="225176"/>
            </a:xfrm>
            <a:prstGeom prst="bentConnector3">
              <a:avLst>
                <a:gd name="adj1" fmla="val 104264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223"/>
            <p:cNvCxnSpPr/>
            <p:nvPr/>
          </p:nvCxnSpPr>
          <p:spPr>
            <a:xfrm>
              <a:off x="4319790" y="2504415"/>
              <a:ext cx="1929647" cy="337758"/>
            </a:xfrm>
            <a:prstGeom prst="bentConnector3">
              <a:avLst>
                <a:gd name="adj1" fmla="val 10002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/>
            <p:nvPr/>
          </p:nvCxnSpPr>
          <p:spPr>
            <a:xfrm>
              <a:off x="4500765" y="2391834"/>
              <a:ext cx="1933080" cy="450339"/>
            </a:xfrm>
            <a:prstGeom prst="bentConnector3">
              <a:avLst>
                <a:gd name="adj1" fmla="val 9894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226"/>
            <p:cNvCxnSpPr/>
            <p:nvPr/>
          </p:nvCxnSpPr>
          <p:spPr>
            <a:xfrm>
              <a:off x="4700790" y="2282617"/>
              <a:ext cx="1951543" cy="559555"/>
            </a:xfrm>
            <a:prstGeom prst="bentConnector3">
              <a:avLst>
                <a:gd name="adj1" fmla="val 97994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>
              <a:off x="5811049" y="2729579"/>
              <a:ext cx="1875930" cy="112594"/>
            </a:xfrm>
            <a:prstGeom prst="bentConnector3">
              <a:avLst>
                <a:gd name="adj1" fmla="val 100606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/>
            <p:nvPr/>
          </p:nvCxnSpPr>
          <p:spPr>
            <a:xfrm>
              <a:off x="6002139" y="2616997"/>
              <a:ext cx="1837240" cy="225176"/>
            </a:xfrm>
            <a:prstGeom prst="bentConnector3">
              <a:avLst>
                <a:gd name="adj1" fmla="val 104264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223"/>
            <p:cNvCxnSpPr/>
            <p:nvPr/>
          </p:nvCxnSpPr>
          <p:spPr>
            <a:xfrm>
              <a:off x="6182524" y="2504415"/>
              <a:ext cx="1929647" cy="337758"/>
            </a:xfrm>
            <a:prstGeom prst="bentConnector3">
              <a:avLst>
                <a:gd name="adj1" fmla="val 10002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/>
            <p:nvPr/>
          </p:nvCxnSpPr>
          <p:spPr>
            <a:xfrm>
              <a:off x="6363499" y="2391834"/>
              <a:ext cx="1933080" cy="450339"/>
            </a:xfrm>
            <a:prstGeom prst="bentConnector3">
              <a:avLst>
                <a:gd name="adj1" fmla="val 9894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226"/>
            <p:cNvCxnSpPr/>
            <p:nvPr/>
          </p:nvCxnSpPr>
          <p:spPr>
            <a:xfrm>
              <a:off x="6563524" y="2282617"/>
              <a:ext cx="1951543" cy="559555"/>
            </a:xfrm>
            <a:prstGeom prst="bentConnector3">
              <a:avLst>
                <a:gd name="adj1" fmla="val 97994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8654393" y="2831068"/>
              <a:ext cx="565807" cy="3693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sel4</a:t>
              </a:r>
              <a:endParaRPr lang="en-US" dirty="0"/>
            </a:p>
          </p:txBody>
        </p:sp>
      </p:grp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Topology: connectivity</a:t>
            </a:r>
          </a:p>
          <a:p>
            <a:r>
              <a:rPr lang="en-US" dirty="0" smtClean="0"/>
              <a:t>Routing: paths</a:t>
            </a:r>
          </a:p>
          <a:p>
            <a:r>
              <a:rPr lang="en-US" dirty="0" smtClean="0"/>
              <a:t>Flow control: resource allocation</a:t>
            </a:r>
          </a:p>
          <a:p>
            <a:endParaRPr lang="en-US" dirty="0" smtClean="0"/>
          </a:p>
          <a:p>
            <a:r>
              <a:rPr lang="en-US" dirty="0" smtClean="0"/>
              <a:t>Router </a:t>
            </a:r>
            <a:r>
              <a:rPr lang="en-US" dirty="0" err="1" smtClean="0"/>
              <a:t>microarchitecture</a:t>
            </a:r>
            <a:r>
              <a:rPr lang="en-US" dirty="0" smtClean="0"/>
              <a:t>: implementation of routing, flow control and router pipeline</a:t>
            </a:r>
          </a:p>
          <a:p>
            <a:pPr lvl="1"/>
            <a:r>
              <a:rPr lang="en-US" dirty="0" smtClean="0"/>
              <a:t>Impacts per-hop delay and energy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Switch Organization: </a:t>
            </a:r>
            <a:r>
              <a:rPr lang="en-US" dirty="0" err="1" smtClean="0"/>
              <a:t>Crosspoint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43755"/>
            <a:ext cx="8686800" cy="16922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Area and power scale at </a:t>
            </a:r>
            <a:r>
              <a:rPr lang="en-US" i="1" dirty="0" smtClean="0"/>
              <a:t>O((pw)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: number of ports (function of topology)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smtClean="0"/>
              <a:t>: port width in bits (determines </a:t>
            </a:r>
            <a:r>
              <a:rPr lang="en-US" dirty="0" err="1" smtClean="0"/>
              <a:t>phit</a:t>
            </a:r>
            <a:r>
              <a:rPr lang="en-US" dirty="0" smtClean="0"/>
              <a:t>/flit size and impacts packet energy and delay)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1394" y="990600"/>
            <a:ext cx="4342606" cy="4152325"/>
            <a:chOff x="991394" y="838200"/>
            <a:chExt cx="4342606" cy="415232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5206" y="1066799"/>
              <a:ext cx="2895600" cy="3177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5206" y="1671635"/>
              <a:ext cx="28956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5206" y="2281235"/>
              <a:ext cx="2895600" cy="476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5206" y="2890835"/>
              <a:ext cx="28956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85206" y="3505200"/>
              <a:ext cx="2895600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104503" y="2704703"/>
              <a:ext cx="3275806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712912" y="2704306"/>
              <a:ext cx="3276600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322512" y="2704306"/>
              <a:ext cx="3276600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2932905" y="2705100"/>
              <a:ext cx="3276602" cy="2"/>
            </a:xfrm>
            <a:prstGeom prst="line">
              <a:avLst/>
            </a:prstGeom>
            <a:ln w="76200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542506" y="2705100"/>
              <a:ext cx="3276600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75606" y="1066799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675606" y="1671635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675606" y="2281235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75606" y="2890835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75606" y="3500435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50"/>
            <p:cNvGrpSpPr/>
            <p:nvPr/>
          </p:nvGrpSpPr>
          <p:grpSpPr>
            <a:xfrm>
              <a:off x="2437606" y="1067594"/>
              <a:ext cx="305596" cy="305594"/>
              <a:chOff x="2057400" y="1067594"/>
              <a:chExt cx="305596" cy="305594"/>
            </a:xfrm>
          </p:grpSpPr>
          <p:sp>
            <p:nvSpPr>
              <p:cNvPr id="176" name="Isosceles Triangle 36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7" name="Straight Connector 38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40"/>
              <p:cNvCxnSpPr/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42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45"/>
              <p:cNvCxnSpPr/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51"/>
            <p:cNvGrpSpPr/>
            <p:nvPr/>
          </p:nvGrpSpPr>
          <p:grpSpPr>
            <a:xfrm>
              <a:off x="3046410" y="1066006"/>
              <a:ext cx="305596" cy="305594"/>
              <a:chOff x="2057400" y="1067594"/>
              <a:chExt cx="305596" cy="305594"/>
            </a:xfrm>
          </p:grpSpPr>
          <p:sp>
            <p:nvSpPr>
              <p:cNvPr id="171" name="Isosceles Triangle 17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>
                <a:stCxn id="17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>
                <a:stCxn id="17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57"/>
            <p:cNvGrpSpPr/>
            <p:nvPr/>
          </p:nvGrpSpPr>
          <p:grpSpPr>
            <a:xfrm>
              <a:off x="3656010" y="1066800"/>
              <a:ext cx="305596" cy="305594"/>
              <a:chOff x="2057400" y="1067594"/>
              <a:chExt cx="305596" cy="305594"/>
            </a:xfrm>
          </p:grpSpPr>
          <p:sp>
            <p:nvSpPr>
              <p:cNvPr id="166" name="Isosceles Triangle 16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>
                <a:stCxn id="16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>
                <a:stCxn id="16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63"/>
            <p:cNvGrpSpPr/>
            <p:nvPr/>
          </p:nvGrpSpPr>
          <p:grpSpPr>
            <a:xfrm>
              <a:off x="4265610" y="1066800"/>
              <a:ext cx="305596" cy="305594"/>
              <a:chOff x="2057400" y="1067594"/>
              <a:chExt cx="305596" cy="305594"/>
            </a:xfrm>
          </p:grpSpPr>
          <p:sp>
            <p:nvSpPr>
              <p:cNvPr id="161" name="Isosceles Triangle 16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2" name="Straight Connector 16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6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>
                <a:stCxn id="16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69"/>
            <p:cNvGrpSpPr/>
            <p:nvPr/>
          </p:nvGrpSpPr>
          <p:grpSpPr>
            <a:xfrm>
              <a:off x="4875210" y="1066800"/>
              <a:ext cx="305596" cy="305594"/>
              <a:chOff x="2057400" y="1067594"/>
              <a:chExt cx="305596" cy="305594"/>
            </a:xfrm>
          </p:grpSpPr>
          <p:sp>
            <p:nvSpPr>
              <p:cNvPr id="156" name="Isosceles Triangle 15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stCxn id="15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75"/>
            <p:cNvGrpSpPr/>
            <p:nvPr/>
          </p:nvGrpSpPr>
          <p:grpSpPr>
            <a:xfrm>
              <a:off x="2437606" y="1675606"/>
              <a:ext cx="305596" cy="305594"/>
              <a:chOff x="2057400" y="1067594"/>
              <a:chExt cx="305596" cy="305594"/>
            </a:xfrm>
          </p:grpSpPr>
          <p:sp>
            <p:nvSpPr>
              <p:cNvPr id="151" name="Isosceles Triangle 15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>
                <a:stCxn id="15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stCxn id="15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81"/>
            <p:cNvGrpSpPr/>
            <p:nvPr/>
          </p:nvGrpSpPr>
          <p:grpSpPr>
            <a:xfrm>
              <a:off x="3046410" y="1674018"/>
              <a:ext cx="305596" cy="305594"/>
              <a:chOff x="2057400" y="1067594"/>
              <a:chExt cx="305596" cy="305594"/>
            </a:xfrm>
          </p:grpSpPr>
          <p:sp>
            <p:nvSpPr>
              <p:cNvPr id="146" name="Isosceles Triangle 14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14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>
                <a:stCxn id="14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87"/>
            <p:cNvGrpSpPr/>
            <p:nvPr/>
          </p:nvGrpSpPr>
          <p:grpSpPr>
            <a:xfrm>
              <a:off x="3656010" y="1674812"/>
              <a:ext cx="305596" cy="305594"/>
              <a:chOff x="2057400" y="1067594"/>
              <a:chExt cx="305596" cy="305594"/>
            </a:xfrm>
          </p:grpSpPr>
          <p:sp>
            <p:nvSpPr>
              <p:cNvPr id="141" name="Isosceles Triangle 14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4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4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93"/>
            <p:cNvGrpSpPr/>
            <p:nvPr/>
          </p:nvGrpSpPr>
          <p:grpSpPr>
            <a:xfrm>
              <a:off x="4265610" y="1674812"/>
              <a:ext cx="305596" cy="305594"/>
              <a:chOff x="2057400" y="1067594"/>
              <a:chExt cx="305596" cy="305594"/>
            </a:xfrm>
          </p:grpSpPr>
          <p:sp>
            <p:nvSpPr>
              <p:cNvPr id="136" name="Isosceles Triangle 13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3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13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99"/>
            <p:cNvGrpSpPr/>
            <p:nvPr/>
          </p:nvGrpSpPr>
          <p:grpSpPr>
            <a:xfrm>
              <a:off x="4875210" y="1674812"/>
              <a:ext cx="305596" cy="305594"/>
              <a:chOff x="2057400" y="1067594"/>
              <a:chExt cx="305596" cy="305594"/>
            </a:xfrm>
          </p:grpSpPr>
          <p:sp>
            <p:nvSpPr>
              <p:cNvPr id="131" name="Isosceles Triangle 13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3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>
                <a:stCxn id="13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105"/>
            <p:cNvGrpSpPr/>
            <p:nvPr/>
          </p:nvGrpSpPr>
          <p:grpSpPr>
            <a:xfrm>
              <a:off x="2437606" y="2285206"/>
              <a:ext cx="305596" cy="305594"/>
              <a:chOff x="2057400" y="1067594"/>
              <a:chExt cx="305596" cy="305594"/>
            </a:xfrm>
          </p:grpSpPr>
          <p:sp>
            <p:nvSpPr>
              <p:cNvPr id="126" name="Isosceles Triangle 12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>
                <a:stCxn id="12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2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111"/>
            <p:cNvGrpSpPr/>
            <p:nvPr/>
          </p:nvGrpSpPr>
          <p:grpSpPr>
            <a:xfrm>
              <a:off x="3046410" y="2283618"/>
              <a:ext cx="305596" cy="305594"/>
              <a:chOff x="2057400" y="1067594"/>
              <a:chExt cx="305596" cy="305594"/>
            </a:xfrm>
          </p:grpSpPr>
          <p:sp>
            <p:nvSpPr>
              <p:cNvPr id="121" name="Isosceles Triangle 12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12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stCxn id="12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117"/>
            <p:cNvGrpSpPr/>
            <p:nvPr/>
          </p:nvGrpSpPr>
          <p:grpSpPr>
            <a:xfrm>
              <a:off x="3656010" y="2284412"/>
              <a:ext cx="305596" cy="305594"/>
              <a:chOff x="2057400" y="1067594"/>
              <a:chExt cx="305596" cy="305594"/>
            </a:xfrm>
          </p:grpSpPr>
          <p:sp>
            <p:nvSpPr>
              <p:cNvPr id="116" name="Isosceles Triangle 11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11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11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123"/>
            <p:cNvGrpSpPr/>
            <p:nvPr/>
          </p:nvGrpSpPr>
          <p:grpSpPr>
            <a:xfrm>
              <a:off x="4265610" y="2284412"/>
              <a:ext cx="305596" cy="305594"/>
              <a:chOff x="2057400" y="1067594"/>
              <a:chExt cx="305596" cy="305594"/>
            </a:xfrm>
          </p:grpSpPr>
          <p:sp>
            <p:nvSpPr>
              <p:cNvPr id="111" name="Isosceles Triangle 11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11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11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129"/>
            <p:cNvGrpSpPr/>
            <p:nvPr/>
          </p:nvGrpSpPr>
          <p:grpSpPr>
            <a:xfrm>
              <a:off x="4875210" y="2284412"/>
              <a:ext cx="305596" cy="305594"/>
              <a:chOff x="2057400" y="1067594"/>
              <a:chExt cx="305596" cy="305594"/>
            </a:xfrm>
          </p:grpSpPr>
          <p:sp>
            <p:nvSpPr>
              <p:cNvPr id="106" name="Isosceles Triangle 10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10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0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135"/>
            <p:cNvGrpSpPr/>
            <p:nvPr/>
          </p:nvGrpSpPr>
          <p:grpSpPr>
            <a:xfrm>
              <a:off x="2437606" y="2894806"/>
              <a:ext cx="305596" cy="305594"/>
              <a:chOff x="2057400" y="1067594"/>
              <a:chExt cx="305596" cy="305594"/>
            </a:xfrm>
          </p:grpSpPr>
          <p:sp>
            <p:nvSpPr>
              <p:cNvPr id="101" name="Isosceles Triangle 10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10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0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141"/>
            <p:cNvGrpSpPr/>
            <p:nvPr/>
          </p:nvGrpSpPr>
          <p:grpSpPr>
            <a:xfrm>
              <a:off x="3046410" y="2893218"/>
              <a:ext cx="305596" cy="305594"/>
              <a:chOff x="2057400" y="1067594"/>
              <a:chExt cx="305596" cy="305594"/>
            </a:xfrm>
          </p:grpSpPr>
          <p:sp>
            <p:nvSpPr>
              <p:cNvPr id="96" name="Isosceles Triangle 9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147"/>
            <p:cNvGrpSpPr/>
            <p:nvPr/>
          </p:nvGrpSpPr>
          <p:grpSpPr>
            <a:xfrm>
              <a:off x="3656010" y="2894012"/>
              <a:ext cx="305596" cy="305594"/>
              <a:chOff x="2057400" y="1067594"/>
              <a:chExt cx="305596" cy="305594"/>
            </a:xfrm>
          </p:grpSpPr>
          <p:sp>
            <p:nvSpPr>
              <p:cNvPr id="91" name="Isosceles Triangle 9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9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9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153"/>
            <p:cNvGrpSpPr/>
            <p:nvPr/>
          </p:nvGrpSpPr>
          <p:grpSpPr>
            <a:xfrm>
              <a:off x="4265610" y="2894012"/>
              <a:ext cx="305596" cy="305594"/>
              <a:chOff x="2057400" y="1067594"/>
              <a:chExt cx="305596" cy="305594"/>
            </a:xfrm>
          </p:grpSpPr>
          <p:sp>
            <p:nvSpPr>
              <p:cNvPr id="86" name="Isosceles Triangle 8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8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8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159"/>
            <p:cNvGrpSpPr/>
            <p:nvPr/>
          </p:nvGrpSpPr>
          <p:grpSpPr>
            <a:xfrm>
              <a:off x="4875210" y="2894012"/>
              <a:ext cx="305596" cy="305594"/>
              <a:chOff x="2057400" y="1067594"/>
              <a:chExt cx="305596" cy="305594"/>
            </a:xfrm>
          </p:grpSpPr>
          <p:sp>
            <p:nvSpPr>
              <p:cNvPr id="81" name="Isosceles Triangle 8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8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8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165"/>
            <p:cNvGrpSpPr/>
            <p:nvPr/>
          </p:nvGrpSpPr>
          <p:grpSpPr>
            <a:xfrm>
              <a:off x="2437606" y="3504406"/>
              <a:ext cx="305596" cy="305594"/>
              <a:chOff x="2057400" y="1067594"/>
              <a:chExt cx="305596" cy="305594"/>
            </a:xfrm>
          </p:grpSpPr>
          <p:sp>
            <p:nvSpPr>
              <p:cNvPr id="76" name="Isosceles Triangle 7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7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171"/>
            <p:cNvGrpSpPr/>
            <p:nvPr/>
          </p:nvGrpSpPr>
          <p:grpSpPr>
            <a:xfrm>
              <a:off x="3046410" y="3502818"/>
              <a:ext cx="305596" cy="305594"/>
              <a:chOff x="2057400" y="1067594"/>
              <a:chExt cx="305596" cy="305594"/>
            </a:xfrm>
          </p:grpSpPr>
          <p:sp>
            <p:nvSpPr>
              <p:cNvPr id="71" name="Isosceles Triangle 7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7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7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177"/>
            <p:cNvGrpSpPr/>
            <p:nvPr/>
          </p:nvGrpSpPr>
          <p:grpSpPr>
            <a:xfrm>
              <a:off x="3656010" y="3503612"/>
              <a:ext cx="305596" cy="305594"/>
              <a:chOff x="2057400" y="1067594"/>
              <a:chExt cx="305596" cy="305594"/>
            </a:xfrm>
          </p:grpSpPr>
          <p:sp>
            <p:nvSpPr>
              <p:cNvPr id="66" name="Isosceles Triangle 6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6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6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183"/>
            <p:cNvGrpSpPr/>
            <p:nvPr/>
          </p:nvGrpSpPr>
          <p:grpSpPr>
            <a:xfrm>
              <a:off x="4265610" y="3503612"/>
              <a:ext cx="305596" cy="305594"/>
              <a:chOff x="2057400" y="1067594"/>
              <a:chExt cx="305596" cy="305594"/>
            </a:xfrm>
          </p:grpSpPr>
          <p:sp>
            <p:nvSpPr>
              <p:cNvPr id="61" name="Isosceles Triangle 6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189"/>
            <p:cNvGrpSpPr/>
            <p:nvPr/>
          </p:nvGrpSpPr>
          <p:grpSpPr>
            <a:xfrm>
              <a:off x="4875210" y="3503612"/>
              <a:ext cx="305596" cy="305594"/>
              <a:chOff x="2057400" y="1067594"/>
              <a:chExt cx="305596" cy="305594"/>
            </a:xfrm>
          </p:grpSpPr>
          <p:sp>
            <p:nvSpPr>
              <p:cNvPr id="56" name="Isosceles Triangle 5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991394" y="838200"/>
              <a:ext cx="761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Inject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72394" y="1383268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71600" y="2069068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71600" y="2602468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212068"/>
              <a:ext cx="3802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62200" y="4355068"/>
              <a:ext cx="761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  <a:r>
                <a:rPr lang="en-US" dirty="0" smtClean="0"/>
                <a:t>ject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201194" y="4350603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10794" y="4350603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20394" y="4350603"/>
              <a:ext cx="6850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53794" y="4344194"/>
              <a:ext cx="3802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4800600" y="1600200"/>
              <a:ext cx="533400" cy="4688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1" name="Straight Connector 180"/>
          <p:cNvCxnSpPr/>
          <p:nvPr/>
        </p:nvCxnSpPr>
        <p:spPr>
          <a:xfrm>
            <a:off x="6172200" y="1752600"/>
            <a:ext cx="16002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6172200" y="2054224"/>
            <a:ext cx="16002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6172200" y="2360612"/>
            <a:ext cx="1600200" cy="13256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5400000">
            <a:off x="5794376" y="2211388"/>
            <a:ext cx="151923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>
            <a:off x="6097588" y="2206624"/>
            <a:ext cx="151923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5400000">
            <a:off x="6402388" y="2206624"/>
            <a:ext cx="151923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5400000">
            <a:off x="6707188" y="2206624"/>
            <a:ext cx="151923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6172200" y="2653744"/>
            <a:ext cx="1600200" cy="13256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6382197" y="1757285"/>
            <a:ext cx="171003" cy="172792"/>
            <a:chOff x="2057400" y="1067594"/>
            <a:chExt cx="305596" cy="305594"/>
          </a:xfrm>
        </p:grpSpPr>
        <p:sp>
          <p:nvSpPr>
            <p:cNvPr id="190" name="Isosceles Triangle 189"/>
            <p:cNvSpPr/>
            <p:nvPr/>
          </p:nvSpPr>
          <p:spPr>
            <a:xfrm rot="10800000">
              <a:off x="2133600" y="114300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2170906" y="1104900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0" idx="0"/>
            </p:cNvCxnSpPr>
            <p:nvPr/>
          </p:nvCxnSpPr>
          <p:spPr>
            <a:xfrm rot="5400000">
              <a:off x="2170906" y="1332706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0800000">
              <a:off x="2209801" y="1371600"/>
              <a:ext cx="153195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190" idx="5"/>
            </p:cNvCxnSpPr>
            <p:nvPr/>
          </p:nvCxnSpPr>
          <p:spPr>
            <a:xfrm rot="10800000" flipV="1">
              <a:off x="2057400" y="1219199"/>
              <a:ext cx="114300" cy="3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6686997" y="2057400"/>
            <a:ext cx="171003" cy="172792"/>
            <a:chOff x="2057400" y="1067594"/>
            <a:chExt cx="305596" cy="305594"/>
          </a:xfrm>
        </p:grpSpPr>
        <p:sp>
          <p:nvSpPr>
            <p:cNvPr id="196" name="Isosceles Triangle 195"/>
            <p:cNvSpPr/>
            <p:nvPr/>
          </p:nvSpPr>
          <p:spPr>
            <a:xfrm rot="10800000">
              <a:off x="2133600" y="114300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2170906" y="1104900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6" idx="0"/>
            </p:cNvCxnSpPr>
            <p:nvPr/>
          </p:nvCxnSpPr>
          <p:spPr>
            <a:xfrm rot="5400000">
              <a:off x="2170906" y="1332706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10800000">
              <a:off x="2209801" y="1371600"/>
              <a:ext cx="153195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96" idx="5"/>
            </p:cNvCxnSpPr>
            <p:nvPr/>
          </p:nvCxnSpPr>
          <p:spPr>
            <a:xfrm rot="10800000" flipV="1">
              <a:off x="2057400" y="1219199"/>
              <a:ext cx="114300" cy="3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6991797" y="2362200"/>
            <a:ext cx="171003" cy="172792"/>
            <a:chOff x="2057400" y="1067594"/>
            <a:chExt cx="305596" cy="305594"/>
          </a:xfrm>
        </p:grpSpPr>
        <p:sp>
          <p:nvSpPr>
            <p:cNvPr id="202" name="Isosceles Triangle 201"/>
            <p:cNvSpPr/>
            <p:nvPr/>
          </p:nvSpPr>
          <p:spPr>
            <a:xfrm rot="10800000">
              <a:off x="2133600" y="114300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/>
            <p:cNvCxnSpPr/>
            <p:nvPr/>
          </p:nvCxnSpPr>
          <p:spPr>
            <a:xfrm rot="5400000" flipH="1" flipV="1">
              <a:off x="2170906" y="1104900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2" idx="0"/>
            </p:cNvCxnSpPr>
            <p:nvPr/>
          </p:nvCxnSpPr>
          <p:spPr>
            <a:xfrm rot="5400000">
              <a:off x="2170906" y="1332706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10800000">
              <a:off x="2209801" y="1371600"/>
              <a:ext cx="153195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2" idx="5"/>
            </p:cNvCxnSpPr>
            <p:nvPr/>
          </p:nvCxnSpPr>
          <p:spPr>
            <a:xfrm rot="10800000" flipV="1">
              <a:off x="2057400" y="1219199"/>
              <a:ext cx="114300" cy="3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7295009" y="2667000"/>
            <a:ext cx="171003" cy="172792"/>
            <a:chOff x="2057400" y="1067594"/>
            <a:chExt cx="305596" cy="305594"/>
          </a:xfrm>
        </p:grpSpPr>
        <p:sp>
          <p:nvSpPr>
            <p:cNvPr id="208" name="Isosceles Triangle 207"/>
            <p:cNvSpPr/>
            <p:nvPr/>
          </p:nvSpPr>
          <p:spPr>
            <a:xfrm rot="10800000">
              <a:off x="2133600" y="114300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2170906" y="1104900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08" idx="0"/>
            </p:cNvCxnSpPr>
            <p:nvPr/>
          </p:nvCxnSpPr>
          <p:spPr>
            <a:xfrm rot="5400000">
              <a:off x="2170906" y="1332706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0800000">
              <a:off x="2209801" y="1371600"/>
              <a:ext cx="153195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08" idx="5"/>
            </p:cNvCxnSpPr>
            <p:nvPr/>
          </p:nvCxnSpPr>
          <p:spPr>
            <a:xfrm rot="10800000" flipV="1">
              <a:off x="2057400" y="1219199"/>
              <a:ext cx="114300" cy="3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TextBox 212"/>
          <p:cNvSpPr txBox="1"/>
          <p:nvPr/>
        </p:nvSpPr>
        <p:spPr>
          <a:xfrm>
            <a:off x="6172200" y="1066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</a:t>
            </a:r>
            <a:r>
              <a:rPr lang="en-US" dirty="0" smtClean="0"/>
              <a:t> columns</a:t>
            </a:r>
            <a:endParaRPr lang="en-US" i="1" dirty="0"/>
          </a:p>
        </p:txBody>
      </p:sp>
      <p:sp>
        <p:nvSpPr>
          <p:cNvPr id="214" name="TextBox 213"/>
          <p:cNvSpPr txBox="1"/>
          <p:nvPr/>
        </p:nvSpPr>
        <p:spPr>
          <a:xfrm>
            <a:off x="7543800" y="1916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w</a:t>
            </a:r>
            <a:r>
              <a:rPr lang="en-US" i="1" dirty="0" smtClean="0"/>
              <a:t> rows</a:t>
            </a:r>
            <a:endParaRPr lang="en-US" i="1" dirty="0"/>
          </a:p>
        </p:txBody>
      </p:sp>
      <p:cxnSp>
        <p:nvCxnSpPr>
          <p:cNvPr id="215" name="Straight Connector 214"/>
          <p:cNvCxnSpPr/>
          <p:nvPr/>
        </p:nvCxnSpPr>
        <p:spPr>
          <a:xfrm flipV="1">
            <a:off x="5334000" y="1452564"/>
            <a:ext cx="838200" cy="34780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5334000" y="2221468"/>
            <a:ext cx="838200" cy="74556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Date Placeholder 2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21" name="Slide Number Placeholder 2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2" name="Footer Placeholder 2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Crossbar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430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 internal switch bandwidth</a:t>
            </a:r>
          </a:p>
          <a:p>
            <a:endParaRPr lang="en-US" dirty="0" smtClean="0"/>
          </a:p>
          <a:p>
            <a:r>
              <a:rPr lang="en-US" dirty="0" smtClean="0"/>
              <a:t>Simplifies allocation or gives better performance with a simple allocator</a:t>
            </a:r>
          </a:p>
          <a:p>
            <a:pPr lvl="1"/>
            <a:r>
              <a:rPr lang="en-US" dirty="0" smtClean="0"/>
              <a:t>More inputs to select from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higher probability each output port will be matched (used) each cycle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066800"/>
            <a:ext cx="1752600" cy="1600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84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4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1220788"/>
            <a:ext cx="1066800" cy="129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10:5 crossbar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2000" y="1600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1752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20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20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20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20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" y="2209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574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57400" y="1828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574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574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581400" y="1066800"/>
            <a:ext cx="1752600" cy="1600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32004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004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004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004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004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340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3340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3340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340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86200" y="1220788"/>
            <a:ext cx="1066800" cy="129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5:10 crossbar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9530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53000" y="1600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9530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953000" y="1752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30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9530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9530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9530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530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953000" y="2209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6576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6576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657600" y="1828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6576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6576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400800" y="1066800"/>
            <a:ext cx="1752600" cy="1600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60198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0198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0198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198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198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1534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1534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1534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1534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1534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705600" y="1220788"/>
            <a:ext cx="1066800" cy="129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10:10 crossbar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7724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772400" y="1600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7724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772400" y="1752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7724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7724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7724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7724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7724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772400" y="2209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4770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477000" y="1600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4770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477000" y="1752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4770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4770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4770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4770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4770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477000" y="2209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Date Placeholder 10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04" name="Slide Number Placeholder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5" name="Footer Placeholder 10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s-ES_tradnl" sz="1400"/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20" y="232815"/>
            <a:ext cx="8172000" cy="55399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3617" algn="l"/>
                <a:tab pos="7218827" algn="l"/>
                <a:tab pos="7879796" algn="l"/>
                <a:tab pos="8532126" algn="l"/>
              </a:tabLst>
            </a:pPr>
            <a:r>
              <a:rPr lang="en-GB" sz="3600" dirty="0" smtClean="0"/>
              <a:t>Switch Microarchitecture: No Speedup</a:t>
            </a:r>
            <a:endParaRPr lang="en-GB" sz="3600" dirty="0"/>
          </a:p>
        </p:txBody>
      </p:sp>
      <p:grpSp>
        <p:nvGrpSpPr>
          <p:cNvPr id="1650709" name="Group 21"/>
          <p:cNvGrpSpPr>
            <a:grpSpLocks/>
          </p:cNvGrpSpPr>
          <p:nvPr/>
        </p:nvGrpSpPr>
        <p:grpSpPr bwMode="auto">
          <a:xfrm>
            <a:off x="2489761" y="2906225"/>
            <a:ext cx="3005280" cy="3462123"/>
            <a:chOff x="1729" y="1927"/>
            <a:chExt cx="2087" cy="2404"/>
          </a:xfrm>
        </p:grpSpPr>
        <p:sp>
          <p:nvSpPr>
            <p:cNvPr id="1650710" name="Text Box 22"/>
            <p:cNvSpPr txBox="1">
              <a:spLocks noChangeArrowheads="1"/>
            </p:cNvSpPr>
            <p:nvPr/>
          </p:nvSpPr>
          <p:spPr bwMode="auto">
            <a:xfrm>
              <a:off x="2728" y="3514"/>
              <a:ext cx="1088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 b="1">
                  <a:solidFill>
                    <a:schemeClr val="tx1"/>
                  </a:solidFill>
                  <a:latin typeface="Tahoma" charset="0"/>
                </a:rPr>
                <a:t>Routing Control 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 b="1">
                  <a:solidFill>
                    <a:schemeClr val="tx1"/>
                  </a:solidFill>
                  <a:latin typeface="Tahoma" charset="0"/>
                </a:rPr>
                <a:t>and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 b="1">
                  <a:solidFill>
                    <a:schemeClr val="tx1"/>
                  </a:solidFill>
                  <a:latin typeface="Tahoma" charset="0"/>
                </a:rPr>
                <a:t>Arbitration Unit</a:t>
              </a:r>
            </a:p>
          </p:txBody>
        </p:sp>
        <p:sp>
          <p:nvSpPr>
            <p:cNvPr id="1650711" name="Line 23"/>
            <p:cNvSpPr>
              <a:spLocks noChangeShapeType="1"/>
            </p:cNvSpPr>
            <p:nvPr/>
          </p:nvSpPr>
          <p:spPr bwMode="auto">
            <a:xfrm flipV="1">
              <a:off x="1730" y="192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12" name="Freeform 24"/>
            <p:cNvSpPr>
              <a:spLocks/>
            </p:cNvSpPr>
            <p:nvPr/>
          </p:nvSpPr>
          <p:spPr bwMode="auto">
            <a:xfrm>
              <a:off x="1729" y="3241"/>
              <a:ext cx="1001" cy="650"/>
            </a:xfrm>
            <a:custGeom>
              <a:avLst/>
              <a:gdLst>
                <a:gd name="T0" fmla="*/ 0 w 998"/>
                <a:gd name="T1" fmla="*/ 0 h 862"/>
                <a:gd name="T2" fmla="*/ 0 w 998"/>
                <a:gd name="T3" fmla="*/ 862 h 862"/>
                <a:gd name="T4" fmla="*/ 998 w 998"/>
                <a:gd name="T5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8" h="862">
                  <a:moveTo>
                    <a:pt x="0" y="0"/>
                  </a:moveTo>
                  <a:lnTo>
                    <a:pt x="0" y="862"/>
                  </a:lnTo>
                  <a:lnTo>
                    <a:pt x="998" y="86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13" name="Freeform 25"/>
            <p:cNvSpPr>
              <a:spLocks/>
            </p:cNvSpPr>
            <p:nvPr/>
          </p:nvSpPr>
          <p:spPr bwMode="auto">
            <a:xfrm>
              <a:off x="1957" y="3242"/>
              <a:ext cx="771" cy="525"/>
            </a:xfrm>
            <a:custGeom>
              <a:avLst/>
              <a:gdLst>
                <a:gd name="T0" fmla="*/ 0 w 998"/>
                <a:gd name="T1" fmla="*/ 0 h 862"/>
                <a:gd name="T2" fmla="*/ 0 w 998"/>
                <a:gd name="T3" fmla="*/ 862 h 862"/>
                <a:gd name="T4" fmla="*/ 998 w 998"/>
                <a:gd name="T5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8" h="862">
                  <a:moveTo>
                    <a:pt x="0" y="0"/>
                  </a:moveTo>
                  <a:lnTo>
                    <a:pt x="0" y="862"/>
                  </a:lnTo>
                  <a:lnTo>
                    <a:pt x="998" y="86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17" name="Line 29"/>
            <p:cNvSpPr>
              <a:spLocks noChangeShapeType="1"/>
            </p:cNvSpPr>
            <p:nvPr/>
          </p:nvSpPr>
          <p:spPr bwMode="auto">
            <a:xfrm flipV="1">
              <a:off x="3272" y="319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98801" y="1467514"/>
            <a:ext cx="2281680" cy="1437271"/>
            <a:chOff x="1198801" y="1467514"/>
            <a:chExt cx="2281680" cy="1437271"/>
          </a:xfrm>
        </p:grpSpPr>
        <p:sp>
          <p:nvSpPr>
            <p:cNvPr id="1650768" name="Text Box 80"/>
            <p:cNvSpPr txBox="1">
              <a:spLocks noChangeArrowheads="1"/>
            </p:cNvSpPr>
            <p:nvPr/>
          </p:nvSpPr>
          <p:spPr bwMode="auto">
            <a:xfrm rot="16200000">
              <a:off x="1064121" y="1605794"/>
              <a:ext cx="763280" cy="493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Physical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channel</a:t>
              </a:r>
            </a:p>
          </p:txBody>
        </p:sp>
        <p:sp>
          <p:nvSpPr>
            <p:cNvPr id="1650749" name="Text Box 61"/>
            <p:cNvSpPr txBox="1">
              <a:spLocks noChangeArrowheads="1"/>
            </p:cNvSpPr>
            <p:nvPr/>
          </p:nvSpPr>
          <p:spPr bwMode="auto">
            <a:xfrm>
              <a:off x="2239201" y="1467514"/>
              <a:ext cx="1241280" cy="14372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100">
                  <a:solidFill>
                    <a:schemeClr val="tx1"/>
                  </a:solidFill>
                  <a:latin typeface="Tahoma" charset="0"/>
                </a:rPr>
                <a:t>Input buffers</a:t>
              </a:r>
            </a:p>
          </p:txBody>
        </p:sp>
        <p:sp>
          <p:nvSpPr>
            <p:cNvPr id="1650751" name="Rectangle 63"/>
            <p:cNvSpPr>
              <a:spLocks noChangeArrowheads="1"/>
            </p:cNvSpPr>
            <p:nvPr/>
          </p:nvSpPr>
          <p:spPr bwMode="auto">
            <a:xfrm>
              <a:off x="2744641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2" name="Rectangle 64"/>
            <p:cNvSpPr>
              <a:spLocks noChangeArrowheads="1"/>
            </p:cNvSpPr>
            <p:nvPr/>
          </p:nvSpPr>
          <p:spPr bwMode="auto">
            <a:xfrm>
              <a:off x="2850786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3" name="Rectangle 65"/>
            <p:cNvSpPr>
              <a:spLocks noChangeArrowheads="1"/>
            </p:cNvSpPr>
            <p:nvPr/>
          </p:nvSpPr>
          <p:spPr bwMode="auto">
            <a:xfrm>
              <a:off x="2956931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5" name="Line 67"/>
            <p:cNvSpPr>
              <a:spLocks noChangeShapeType="1"/>
            </p:cNvSpPr>
            <p:nvPr/>
          </p:nvSpPr>
          <p:spPr bwMode="auto">
            <a:xfrm>
              <a:off x="2581921" y="1877957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56" name="Rectangle 68"/>
            <p:cNvSpPr>
              <a:spLocks noChangeArrowheads="1"/>
            </p:cNvSpPr>
            <p:nvPr/>
          </p:nvSpPr>
          <p:spPr bwMode="auto">
            <a:xfrm>
              <a:off x="2744641" y="1999526"/>
              <a:ext cx="109440" cy="251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7" name="Rectangle 69"/>
            <p:cNvSpPr>
              <a:spLocks noChangeArrowheads="1"/>
            </p:cNvSpPr>
            <p:nvPr/>
          </p:nvSpPr>
          <p:spPr bwMode="auto">
            <a:xfrm>
              <a:off x="2845685" y="1999524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8" name="Rectangle 70"/>
            <p:cNvSpPr>
              <a:spLocks noChangeArrowheads="1"/>
            </p:cNvSpPr>
            <p:nvPr/>
          </p:nvSpPr>
          <p:spPr bwMode="auto">
            <a:xfrm>
              <a:off x="2951830" y="1999524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0" name="Line 72"/>
            <p:cNvSpPr>
              <a:spLocks noChangeShapeType="1"/>
            </p:cNvSpPr>
            <p:nvPr/>
          </p:nvSpPr>
          <p:spPr bwMode="auto">
            <a:xfrm>
              <a:off x="2581921" y="2135744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61" name="Rectangle 73"/>
            <p:cNvSpPr>
              <a:spLocks noChangeArrowheads="1"/>
            </p:cNvSpPr>
            <p:nvPr/>
          </p:nvSpPr>
          <p:spPr bwMode="auto">
            <a:xfrm>
              <a:off x="2744641" y="24720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2" name="Rectangle 74"/>
            <p:cNvSpPr>
              <a:spLocks noChangeArrowheads="1"/>
            </p:cNvSpPr>
            <p:nvPr/>
          </p:nvSpPr>
          <p:spPr bwMode="auto">
            <a:xfrm>
              <a:off x="2845685" y="24720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3" name="Rectangle 75"/>
            <p:cNvSpPr>
              <a:spLocks noChangeArrowheads="1"/>
            </p:cNvSpPr>
            <p:nvPr/>
          </p:nvSpPr>
          <p:spPr bwMode="auto">
            <a:xfrm>
              <a:off x="2951830" y="24771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5" name="Line 77"/>
            <p:cNvSpPr>
              <a:spLocks noChangeShapeType="1"/>
            </p:cNvSpPr>
            <p:nvPr/>
          </p:nvSpPr>
          <p:spPr bwMode="auto">
            <a:xfrm>
              <a:off x="2581921" y="2596593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66" name="Line 78"/>
            <p:cNvSpPr>
              <a:spLocks noChangeShapeType="1"/>
            </p:cNvSpPr>
            <p:nvPr/>
          </p:nvSpPr>
          <p:spPr bwMode="auto">
            <a:xfrm>
              <a:off x="2046241" y="2217833"/>
              <a:ext cx="32832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67" name="Text Box 79"/>
            <p:cNvSpPr txBox="1">
              <a:spLocks noChangeArrowheads="1"/>
            </p:cNvSpPr>
            <p:nvPr/>
          </p:nvSpPr>
          <p:spPr bwMode="auto">
            <a:xfrm flipV="1">
              <a:off x="1668961" y="1826112"/>
              <a:ext cx="377280" cy="740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lIns="90000" tIns="46800" rIns="90000" bIns="46800" anchor="ctr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Link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Control</a:t>
              </a:r>
            </a:p>
          </p:txBody>
        </p:sp>
        <p:sp>
          <p:nvSpPr>
            <p:cNvPr id="1650769" name="Line 81"/>
            <p:cNvSpPr>
              <a:spLocks noChangeShapeType="1"/>
            </p:cNvSpPr>
            <p:nvPr/>
          </p:nvSpPr>
          <p:spPr bwMode="auto">
            <a:xfrm>
              <a:off x="1340641" y="2217833"/>
              <a:ext cx="328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73" name="Text Box 85"/>
            <p:cNvSpPr txBox="1">
              <a:spLocks noChangeArrowheads="1"/>
            </p:cNvSpPr>
            <p:nvPr/>
          </p:nvSpPr>
          <p:spPr bwMode="auto">
            <a:xfrm rot="16200000">
              <a:off x="2688463" y="2216408"/>
              <a:ext cx="338436" cy="29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" sz="1300" b="1" dirty="0">
                  <a:solidFill>
                    <a:schemeClr val="tx1"/>
                  </a:solidFill>
                  <a:latin typeface="Tahoma" charset="0"/>
                </a:rPr>
                <a:t>...</a:t>
              </a:r>
            </a:p>
          </p:txBody>
        </p:sp>
        <p:grpSp>
          <p:nvGrpSpPr>
            <p:cNvPr id="1650834" name="Group 146"/>
            <p:cNvGrpSpPr>
              <a:grpSpLocks/>
            </p:cNvGrpSpPr>
            <p:nvPr/>
          </p:nvGrpSpPr>
          <p:grpSpPr bwMode="auto">
            <a:xfrm>
              <a:off x="3070081" y="1860675"/>
              <a:ext cx="129600" cy="718635"/>
              <a:chOff x="2143" y="1292"/>
              <a:chExt cx="261" cy="499"/>
            </a:xfrm>
          </p:grpSpPr>
          <p:sp>
            <p:nvSpPr>
              <p:cNvPr id="1650770" name="Line 82"/>
              <p:cNvSpPr>
                <a:spLocks noChangeShapeType="1"/>
              </p:cNvSpPr>
              <p:nvPr/>
            </p:nvSpPr>
            <p:spPr bwMode="auto">
              <a:xfrm>
                <a:off x="2143" y="1292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0771" name="Line 83"/>
              <p:cNvSpPr>
                <a:spLocks noChangeShapeType="1"/>
              </p:cNvSpPr>
              <p:nvPr/>
            </p:nvSpPr>
            <p:spPr bwMode="auto">
              <a:xfrm flipV="1">
                <a:off x="2143" y="1474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0772" name="Line 84"/>
              <p:cNvSpPr>
                <a:spLocks noChangeShapeType="1"/>
              </p:cNvSpPr>
              <p:nvPr/>
            </p:nvSpPr>
            <p:spPr bwMode="auto">
              <a:xfrm>
                <a:off x="2143" y="1791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50692" name="AutoShape 4"/>
            <p:cNvSpPr>
              <a:spLocks noChangeArrowheads="1"/>
            </p:cNvSpPr>
            <p:nvPr/>
          </p:nvSpPr>
          <p:spPr bwMode="auto">
            <a:xfrm rot="16200000" flipH="1">
              <a:off x="2776266" y="2088230"/>
              <a:ext cx="1045550" cy="1972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 dirty="0"/>
                <a:t>MUX</a:t>
              </a:r>
            </a:p>
          </p:txBody>
        </p:sp>
        <p:sp>
          <p:nvSpPr>
            <p:cNvPr id="1650836" name="AutoShape 148"/>
            <p:cNvSpPr>
              <a:spLocks noChangeArrowheads="1"/>
            </p:cNvSpPr>
            <p:nvPr/>
          </p:nvSpPr>
          <p:spPr bwMode="auto">
            <a:xfrm rot="5400000">
              <a:off x="1956906" y="2099751"/>
              <a:ext cx="1045550" cy="1972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 dirty="0"/>
                <a:t>DEMUX</a:t>
              </a:r>
            </a:p>
          </p:txBody>
        </p:sp>
      </p:grpSp>
      <p:sp>
        <p:nvSpPr>
          <p:cNvPr id="1650795" name="Line 107"/>
          <p:cNvSpPr>
            <a:spLocks noChangeShapeType="1"/>
          </p:cNvSpPr>
          <p:nvPr/>
        </p:nvSpPr>
        <p:spPr bwMode="auto">
          <a:xfrm>
            <a:off x="6996960" y="2183180"/>
            <a:ext cx="37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50817" name="Text Box 129"/>
          <p:cNvSpPr txBox="1">
            <a:spLocks noChangeArrowheads="1"/>
          </p:cNvSpPr>
          <p:nvPr/>
        </p:nvSpPr>
        <p:spPr bwMode="auto">
          <a:xfrm rot="16200000">
            <a:off x="6969769" y="1508441"/>
            <a:ext cx="763280" cy="49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Physical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channel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650889" name="Text Box 201"/>
          <p:cNvSpPr txBox="1">
            <a:spLocks noChangeArrowheads="1"/>
          </p:cNvSpPr>
          <p:nvPr/>
        </p:nvSpPr>
        <p:spPr bwMode="auto">
          <a:xfrm rot="16200000">
            <a:off x="6985400" y="3451883"/>
            <a:ext cx="763280" cy="49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Physical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channel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96961" y="1617430"/>
            <a:ext cx="3474928" cy="3095987"/>
            <a:chOff x="3396961" y="1617430"/>
            <a:chExt cx="3474928" cy="3095987"/>
          </a:xfrm>
        </p:grpSpPr>
        <p:sp>
          <p:nvSpPr>
            <p:cNvPr id="1650694" name="Line 6"/>
            <p:cNvSpPr>
              <a:spLocks noChangeShapeType="1"/>
            </p:cNvSpPr>
            <p:nvPr/>
          </p:nvSpPr>
          <p:spPr bwMode="auto">
            <a:xfrm>
              <a:off x="3396961" y="2187590"/>
              <a:ext cx="1110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699" name="Rectangle 11"/>
            <p:cNvSpPr>
              <a:spLocks noChangeArrowheads="1"/>
            </p:cNvSpPr>
            <p:nvPr/>
          </p:nvSpPr>
          <p:spPr bwMode="auto">
            <a:xfrm>
              <a:off x="4115521" y="1617430"/>
              <a:ext cx="1176480" cy="30959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01" name="Line 13"/>
            <p:cNvSpPr>
              <a:spLocks noChangeShapeType="1"/>
            </p:cNvSpPr>
            <p:nvPr/>
          </p:nvSpPr>
          <p:spPr bwMode="auto">
            <a:xfrm>
              <a:off x="4865760" y="2187590"/>
              <a:ext cx="20061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865" name="Line 177"/>
            <p:cNvSpPr>
              <a:spLocks noChangeShapeType="1"/>
            </p:cNvSpPr>
            <p:nvPr/>
          </p:nvSpPr>
          <p:spPr bwMode="auto">
            <a:xfrm>
              <a:off x="3396961" y="4082829"/>
              <a:ext cx="1110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892" name="Line 204"/>
            <p:cNvSpPr>
              <a:spLocks noChangeShapeType="1"/>
            </p:cNvSpPr>
            <p:nvPr/>
          </p:nvSpPr>
          <p:spPr bwMode="auto">
            <a:xfrm>
              <a:off x="4852801" y="4082829"/>
              <a:ext cx="2019088" cy="216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693" name="Text Box 5"/>
            <p:cNvSpPr txBox="1">
              <a:spLocks noChangeArrowheads="1"/>
            </p:cNvSpPr>
            <p:nvPr/>
          </p:nvSpPr>
          <p:spPr bwMode="auto">
            <a:xfrm flipH="1" flipV="1">
              <a:off x="4508641" y="1709460"/>
              <a:ext cx="390240" cy="28947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lIns="90000" tIns="46800" rIns="90000" bIns="46800" anchor="ctr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b="1">
                  <a:solidFill>
                    <a:schemeClr val="tx1"/>
                  </a:solidFill>
                  <a:latin typeface="Tahoma" charset="0"/>
                </a:rPr>
                <a:t>CrossBar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183522" y="3354144"/>
            <a:ext cx="2281680" cy="1437271"/>
            <a:chOff x="1198801" y="1467514"/>
            <a:chExt cx="2281680" cy="1437271"/>
          </a:xfrm>
        </p:grpSpPr>
        <p:sp>
          <p:nvSpPr>
            <p:cNvPr id="136" name="Text Box 80"/>
            <p:cNvSpPr txBox="1">
              <a:spLocks noChangeArrowheads="1"/>
            </p:cNvSpPr>
            <p:nvPr/>
          </p:nvSpPr>
          <p:spPr bwMode="auto">
            <a:xfrm rot="16200000">
              <a:off x="1064121" y="1605794"/>
              <a:ext cx="763280" cy="493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Physical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channel</a:t>
              </a:r>
            </a:p>
          </p:txBody>
        </p:sp>
        <p:sp>
          <p:nvSpPr>
            <p:cNvPr id="137" name="Text Box 61"/>
            <p:cNvSpPr txBox="1">
              <a:spLocks noChangeArrowheads="1"/>
            </p:cNvSpPr>
            <p:nvPr/>
          </p:nvSpPr>
          <p:spPr bwMode="auto">
            <a:xfrm>
              <a:off x="2239201" y="1467514"/>
              <a:ext cx="1241280" cy="14372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100">
                  <a:solidFill>
                    <a:schemeClr val="tx1"/>
                  </a:solidFill>
                  <a:latin typeface="Tahoma" charset="0"/>
                </a:rPr>
                <a:t>Input buffers</a:t>
              </a:r>
            </a:p>
          </p:txBody>
        </p:sp>
        <p:sp>
          <p:nvSpPr>
            <p:cNvPr id="138" name="Rectangle 63"/>
            <p:cNvSpPr>
              <a:spLocks noChangeArrowheads="1"/>
            </p:cNvSpPr>
            <p:nvPr/>
          </p:nvSpPr>
          <p:spPr bwMode="auto">
            <a:xfrm>
              <a:off x="2744641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850786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2956931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2581921" y="1877957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42" name="Rectangle 68"/>
            <p:cNvSpPr>
              <a:spLocks noChangeArrowheads="1"/>
            </p:cNvSpPr>
            <p:nvPr/>
          </p:nvSpPr>
          <p:spPr bwMode="auto">
            <a:xfrm>
              <a:off x="2744641" y="1999526"/>
              <a:ext cx="109440" cy="251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3" name="Rectangle 69"/>
            <p:cNvSpPr>
              <a:spLocks noChangeArrowheads="1"/>
            </p:cNvSpPr>
            <p:nvPr/>
          </p:nvSpPr>
          <p:spPr bwMode="auto">
            <a:xfrm>
              <a:off x="2845685" y="1999524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4" name="Rectangle 70"/>
            <p:cNvSpPr>
              <a:spLocks noChangeArrowheads="1"/>
            </p:cNvSpPr>
            <p:nvPr/>
          </p:nvSpPr>
          <p:spPr bwMode="auto">
            <a:xfrm>
              <a:off x="2951830" y="1999524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5" name="Line 72"/>
            <p:cNvSpPr>
              <a:spLocks noChangeShapeType="1"/>
            </p:cNvSpPr>
            <p:nvPr/>
          </p:nvSpPr>
          <p:spPr bwMode="auto">
            <a:xfrm>
              <a:off x="2581921" y="2135744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46" name="Rectangle 73"/>
            <p:cNvSpPr>
              <a:spLocks noChangeArrowheads="1"/>
            </p:cNvSpPr>
            <p:nvPr/>
          </p:nvSpPr>
          <p:spPr bwMode="auto">
            <a:xfrm>
              <a:off x="2744641" y="24720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7" name="Rectangle 74"/>
            <p:cNvSpPr>
              <a:spLocks noChangeArrowheads="1"/>
            </p:cNvSpPr>
            <p:nvPr/>
          </p:nvSpPr>
          <p:spPr bwMode="auto">
            <a:xfrm>
              <a:off x="2845685" y="24720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8" name="Rectangle 75"/>
            <p:cNvSpPr>
              <a:spLocks noChangeArrowheads="1"/>
            </p:cNvSpPr>
            <p:nvPr/>
          </p:nvSpPr>
          <p:spPr bwMode="auto">
            <a:xfrm>
              <a:off x="2951830" y="24771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9" name="Line 77"/>
            <p:cNvSpPr>
              <a:spLocks noChangeShapeType="1"/>
            </p:cNvSpPr>
            <p:nvPr/>
          </p:nvSpPr>
          <p:spPr bwMode="auto">
            <a:xfrm>
              <a:off x="2581921" y="2596593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50" name="Line 78"/>
            <p:cNvSpPr>
              <a:spLocks noChangeShapeType="1"/>
            </p:cNvSpPr>
            <p:nvPr/>
          </p:nvSpPr>
          <p:spPr bwMode="auto">
            <a:xfrm>
              <a:off x="2046241" y="2217833"/>
              <a:ext cx="32832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51" name="Text Box 79"/>
            <p:cNvSpPr txBox="1">
              <a:spLocks noChangeArrowheads="1"/>
            </p:cNvSpPr>
            <p:nvPr/>
          </p:nvSpPr>
          <p:spPr bwMode="auto">
            <a:xfrm flipV="1">
              <a:off x="1668961" y="1826112"/>
              <a:ext cx="377280" cy="740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lIns="90000" tIns="46800" rIns="90000" bIns="46800" anchor="ctr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Link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Control</a:t>
              </a:r>
            </a:p>
          </p:txBody>
        </p:sp>
        <p:sp>
          <p:nvSpPr>
            <p:cNvPr id="152" name="Line 81"/>
            <p:cNvSpPr>
              <a:spLocks noChangeShapeType="1"/>
            </p:cNvSpPr>
            <p:nvPr/>
          </p:nvSpPr>
          <p:spPr bwMode="auto">
            <a:xfrm>
              <a:off x="1340641" y="2217833"/>
              <a:ext cx="328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53" name="Text Box 85"/>
            <p:cNvSpPr txBox="1">
              <a:spLocks noChangeArrowheads="1"/>
            </p:cNvSpPr>
            <p:nvPr/>
          </p:nvSpPr>
          <p:spPr bwMode="auto">
            <a:xfrm rot="16200000">
              <a:off x="2688463" y="2216408"/>
              <a:ext cx="338436" cy="29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" sz="1300" b="1" dirty="0">
                  <a:solidFill>
                    <a:schemeClr val="tx1"/>
                  </a:solidFill>
                  <a:latin typeface="Tahoma" charset="0"/>
                </a:rPr>
                <a:t>...</a:t>
              </a:r>
            </a:p>
          </p:txBody>
        </p:sp>
        <p:grpSp>
          <p:nvGrpSpPr>
            <p:cNvPr id="154" name="Group 146"/>
            <p:cNvGrpSpPr>
              <a:grpSpLocks/>
            </p:cNvGrpSpPr>
            <p:nvPr/>
          </p:nvGrpSpPr>
          <p:grpSpPr bwMode="auto">
            <a:xfrm>
              <a:off x="3070081" y="1860675"/>
              <a:ext cx="129600" cy="718635"/>
              <a:chOff x="2143" y="1292"/>
              <a:chExt cx="261" cy="499"/>
            </a:xfrm>
          </p:grpSpPr>
          <p:sp>
            <p:nvSpPr>
              <p:cNvPr id="157" name="Line 82"/>
              <p:cNvSpPr>
                <a:spLocks noChangeShapeType="1"/>
              </p:cNvSpPr>
              <p:nvPr/>
            </p:nvSpPr>
            <p:spPr bwMode="auto">
              <a:xfrm>
                <a:off x="2143" y="1292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" name="Line 83"/>
              <p:cNvSpPr>
                <a:spLocks noChangeShapeType="1"/>
              </p:cNvSpPr>
              <p:nvPr/>
            </p:nvSpPr>
            <p:spPr bwMode="auto">
              <a:xfrm flipV="1">
                <a:off x="2143" y="1474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" name="Line 84"/>
              <p:cNvSpPr>
                <a:spLocks noChangeShapeType="1"/>
              </p:cNvSpPr>
              <p:nvPr/>
            </p:nvSpPr>
            <p:spPr bwMode="auto">
              <a:xfrm>
                <a:off x="2143" y="1791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55" name="AutoShape 4"/>
            <p:cNvSpPr>
              <a:spLocks noChangeArrowheads="1"/>
            </p:cNvSpPr>
            <p:nvPr/>
          </p:nvSpPr>
          <p:spPr bwMode="auto">
            <a:xfrm rot="16200000" flipH="1">
              <a:off x="2776266" y="2088230"/>
              <a:ext cx="1045550" cy="1972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 dirty="0"/>
                <a:t>MUX</a:t>
              </a:r>
            </a:p>
          </p:txBody>
        </p:sp>
        <p:sp>
          <p:nvSpPr>
            <p:cNvPr id="156" name="AutoShape 148"/>
            <p:cNvSpPr>
              <a:spLocks noChangeArrowheads="1"/>
            </p:cNvSpPr>
            <p:nvPr/>
          </p:nvSpPr>
          <p:spPr bwMode="auto">
            <a:xfrm rot="5400000">
              <a:off x="1956906" y="2099751"/>
              <a:ext cx="1045550" cy="1972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 dirty="0"/>
                <a:t>DEMUX</a:t>
              </a:r>
            </a:p>
          </p:txBody>
        </p:sp>
      </p:grpSp>
      <p:sp>
        <p:nvSpPr>
          <p:cNvPr id="160" name="Rectangle 65"/>
          <p:cNvSpPr>
            <a:spLocks noChangeArrowheads="1"/>
          </p:cNvSpPr>
          <p:nvPr/>
        </p:nvSpPr>
        <p:spPr bwMode="auto">
          <a:xfrm>
            <a:off x="6871889" y="2057181"/>
            <a:ext cx="109440" cy="251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1" name="Rectangle 65"/>
          <p:cNvSpPr>
            <a:spLocks noChangeArrowheads="1"/>
          </p:cNvSpPr>
          <p:nvPr/>
        </p:nvSpPr>
        <p:spPr bwMode="auto">
          <a:xfrm>
            <a:off x="6871889" y="3913625"/>
            <a:ext cx="109440" cy="251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2" name="Line 107"/>
          <p:cNvSpPr>
            <a:spLocks noChangeShapeType="1"/>
          </p:cNvSpPr>
          <p:nvPr/>
        </p:nvSpPr>
        <p:spPr bwMode="auto">
          <a:xfrm>
            <a:off x="6981329" y="4069147"/>
            <a:ext cx="37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95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s-ES_tradnl" sz="1400"/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20" y="232815"/>
            <a:ext cx="8172000" cy="55399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3617" algn="l"/>
                <a:tab pos="7218827" algn="l"/>
                <a:tab pos="7879796" algn="l"/>
                <a:tab pos="8532126" algn="l"/>
              </a:tabLst>
            </a:pPr>
            <a:r>
              <a:rPr lang="en-GB" sz="3600" dirty="0" smtClean="0"/>
              <a:t>Switch Microarchitecture: Speedup</a:t>
            </a:r>
            <a:endParaRPr lang="en-GB" sz="3600" dirty="0"/>
          </a:p>
        </p:txBody>
      </p:sp>
      <p:grpSp>
        <p:nvGrpSpPr>
          <p:cNvPr id="1650709" name="Group 21"/>
          <p:cNvGrpSpPr>
            <a:grpSpLocks/>
          </p:cNvGrpSpPr>
          <p:nvPr/>
        </p:nvGrpSpPr>
        <p:grpSpPr bwMode="auto">
          <a:xfrm>
            <a:off x="2489761" y="2906225"/>
            <a:ext cx="3005280" cy="3462123"/>
            <a:chOff x="1729" y="1927"/>
            <a:chExt cx="2087" cy="2404"/>
          </a:xfrm>
        </p:grpSpPr>
        <p:sp>
          <p:nvSpPr>
            <p:cNvPr id="1650710" name="Text Box 22"/>
            <p:cNvSpPr txBox="1">
              <a:spLocks noChangeArrowheads="1"/>
            </p:cNvSpPr>
            <p:nvPr/>
          </p:nvSpPr>
          <p:spPr bwMode="auto">
            <a:xfrm>
              <a:off x="2728" y="3514"/>
              <a:ext cx="1088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 b="1">
                  <a:solidFill>
                    <a:schemeClr val="tx1"/>
                  </a:solidFill>
                  <a:latin typeface="Tahoma" charset="0"/>
                </a:rPr>
                <a:t>Routing Control 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 b="1">
                  <a:solidFill>
                    <a:schemeClr val="tx1"/>
                  </a:solidFill>
                  <a:latin typeface="Tahoma" charset="0"/>
                </a:rPr>
                <a:t>and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 b="1">
                  <a:solidFill>
                    <a:schemeClr val="tx1"/>
                  </a:solidFill>
                  <a:latin typeface="Tahoma" charset="0"/>
                </a:rPr>
                <a:t>Arbitration Unit</a:t>
              </a:r>
            </a:p>
          </p:txBody>
        </p:sp>
        <p:sp>
          <p:nvSpPr>
            <p:cNvPr id="1650711" name="Line 23"/>
            <p:cNvSpPr>
              <a:spLocks noChangeShapeType="1"/>
            </p:cNvSpPr>
            <p:nvPr/>
          </p:nvSpPr>
          <p:spPr bwMode="auto">
            <a:xfrm flipV="1">
              <a:off x="1730" y="192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12" name="Freeform 24"/>
            <p:cNvSpPr>
              <a:spLocks/>
            </p:cNvSpPr>
            <p:nvPr/>
          </p:nvSpPr>
          <p:spPr bwMode="auto">
            <a:xfrm>
              <a:off x="1729" y="3241"/>
              <a:ext cx="1001" cy="650"/>
            </a:xfrm>
            <a:custGeom>
              <a:avLst/>
              <a:gdLst>
                <a:gd name="T0" fmla="*/ 0 w 998"/>
                <a:gd name="T1" fmla="*/ 0 h 862"/>
                <a:gd name="T2" fmla="*/ 0 w 998"/>
                <a:gd name="T3" fmla="*/ 862 h 862"/>
                <a:gd name="T4" fmla="*/ 998 w 998"/>
                <a:gd name="T5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8" h="862">
                  <a:moveTo>
                    <a:pt x="0" y="0"/>
                  </a:moveTo>
                  <a:lnTo>
                    <a:pt x="0" y="862"/>
                  </a:lnTo>
                  <a:lnTo>
                    <a:pt x="998" y="86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13" name="Freeform 25"/>
            <p:cNvSpPr>
              <a:spLocks/>
            </p:cNvSpPr>
            <p:nvPr/>
          </p:nvSpPr>
          <p:spPr bwMode="auto">
            <a:xfrm>
              <a:off x="1957" y="3242"/>
              <a:ext cx="771" cy="525"/>
            </a:xfrm>
            <a:custGeom>
              <a:avLst/>
              <a:gdLst>
                <a:gd name="T0" fmla="*/ 0 w 998"/>
                <a:gd name="T1" fmla="*/ 0 h 862"/>
                <a:gd name="T2" fmla="*/ 0 w 998"/>
                <a:gd name="T3" fmla="*/ 862 h 862"/>
                <a:gd name="T4" fmla="*/ 998 w 998"/>
                <a:gd name="T5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8" h="862">
                  <a:moveTo>
                    <a:pt x="0" y="0"/>
                  </a:moveTo>
                  <a:lnTo>
                    <a:pt x="0" y="862"/>
                  </a:lnTo>
                  <a:lnTo>
                    <a:pt x="998" y="86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17" name="Line 29"/>
            <p:cNvSpPr>
              <a:spLocks noChangeShapeType="1"/>
            </p:cNvSpPr>
            <p:nvPr/>
          </p:nvSpPr>
          <p:spPr bwMode="auto">
            <a:xfrm flipV="1">
              <a:off x="3272" y="319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98801" y="1467514"/>
            <a:ext cx="2281680" cy="1437271"/>
            <a:chOff x="1198801" y="1467514"/>
            <a:chExt cx="2281680" cy="1437271"/>
          </a:xfrm>
        </p:grpSpPr>
        <p:sp>
          <p:nvSpPr>
            <p:cNvPr id="1650768" name="Text Box 80"/>
            <p:cNvSpPr txBox="1">
              <a:spLocks noChangeArrowheads="1"/>
            </p:cNvSpPr>
            <p:nvPr/>
          </p:nvSpPr>
          <p:spPr bwMode="auto">
            <a:xfrm rot="16200000">
              <a:off x="1064121" y="1605794"/>
              <a:ext cx="763280" cy="493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Physical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channel</a:t>
              </a:r>
            </a:p>
          </p:txBody>
        </p:sp>
        <p:sp>
          <p:nvSpPr>
            <p:cNvPr id="1650749" name="Text Box 61"/>
            <p:cNvSpPr txBox="1">
              <a:spLocks noChangeArrowheads="1"/>
            </p:cNvSpPr>
            <p:nvPr/>
          </p:nvSpPr>
          <p:spPr bwMode="auto">
            <a:xfrm>
              <a:off x="2239201" y="1467514"/>
              <a:ext cx="1241280" cy="14372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100">
                  <a:solidFill>
                    <a:schemeClr val="tx1"/>
                  </a:solidFill>
                  <a:latin typeface="Tahoma" charset="0"/>
                </a:rPr>
                <a:t>Input buffers</a:t>
              </a:r>
            </a:p>
          </p:txBody>
        </p:sp>
        <p:sp>
          <p:nvSpPr>
            <p:cNvPr id="1650751" name="Rectangle 63"/>
            <p:cNvSpPr>
              <a:spLocks noChangeArrowheads="1"/>
            </p:cNvSpPr>
            <p:nvPr/>
          </p:nvSpPr>
          <p:spPr bwMode="auto">
            <a:xfrm>
              <a:off x="2744641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2" name="Rectangle 64"/>
            <p:cNvSpPr>
              <a:spLocks noChangeArrowheads="1"/>
            </p:cNvSpPr>
            <p:nvPr/>
          </p:nvSpPr>
          <p:spPr bwMode="auto">
            <a:xfrm>
              <a:off x="2850786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3" name="Rectangle 65"/>
            <p:cNvSpPr>
              <a:spLocks noChangeArrowheads="1"/>
            </p:cNvSpPr>
            <p:nvPr/>
          </p:nvSpPr>
          <p:spPr bwMode="auto">
            <a:xfrm>
              <a:off x="2956931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5" name="Line 67"/>
            <p:cNvSpPr>
              <a:spLocks noChangeShapeType="1"/>
            </p:cNvSpPr>
            <p:nvPr/>
          </p:nvSpPr>
          <p:spPr bwMode="auto">
            <a:xfrm>
              <a:off x="2581921" y="1877957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56" name="Rectangle 68"/>
            <p:cNvSpPr>
              <a:spLocks noChangeArrowheads="1"/>
            </p:cNvSpPr>
            <p:nvPr/>
          </p:nvSpPr>
          <p:spPr bwMode="auto">
            <a:xfrm>
              <a:off x="2744641" y="1999526"/>
              <a:ext cx="109440" cy="251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7" name="Rectangle 69"/>
            <p:cNvSpPr>
              <a:spLocks noChangeArrowheads="1"/>
            </p:cNvSpPr>
            <p:nvPr/>
          </p:nvSpPr>
          <p:spPr bwMode="auto">
            <a:xfrm>
              <a:off x="2845685" y="1999524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8" name="Rectangle 70"/>
            <p:cNvSpPr>
              <a:spLocks noChangeArrowheads="1"/>
            </p:cNvSpPr>
            <p:nvPr/>
          </p:nvSpPr>
          <p:spPr bwMode="auto">
            <a:xfrm>
              <a:off x="2951830" y="1999524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0" name="Line 72"/>
            <p:cNvSpPr>
              <a:spLocks noChangeShapeType="1"/>
            </p:cNvSpPr>
            <p:nvPr/>
          </p:nvSpPr>
          <p:spPr bwMode="auto">
            <a:xfrm>
              <a:off x="2581921" y="2135744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61" name="Rectangle 73"/>
            <p:cNvSpPr>
              <a:spLocks noChangeArrowheads="1"/>
            </p:cNvSpPr>
            <p:nvPr/>
          </p:nvSpPr>
          <p:spPr bwMode="auto">
            <a:xfrm>
              <a:off x="2744641" y="24720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2" name="Rectangle 74"/>
            <p:cNvSpPr>
              <a:spLocks noChangeArrowheads="1"/>
            </p:cNvSpPr>
            <p:nvPr/>
          </p:nvSpPr>
          <p:spPr bwMode="auto">
            <a:xfrm>
              <a:off x="2845685" y="24720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3" name="Rectangle 75"/>
            <p:cNvSpPr>
              <a:spLocks noChangeArrowheads="1"/>
            </p:cNvSpPr>
            <p:nvPr/>
          </p:nvSpPr>
          <p:spPr bwMode="auto">
            <a:xfrm>
              <a:off x="2951830" y="24771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5" name="Line 77"/>
            <p:cNvSpPr>
              <a:spLocks noChangeShapeType="1"/>
            </p:cNvSpPr>
            <p:nvPr/>
          </p:nvSpPr>
          <p:spPr bwMode="auto">
            <a:xfrm>
              <a:off x="2581921" y="2596593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66" name="Line 78"/>
            <p:cNvSpPr>
              <a:spLocks noChangeShapeType="1"/>
            </p:cNvSpPr>
            <p:nvPr/>
          </p:nvSpPr>
          <p:spPr bwMode="auto">
            <a:xfrm>
              <a:off x="2046241" y="2217833"/>
              <a:ext cx="32832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67" name="Text Box 79"/>
            <p:cNvSpPr txBox="1">
              <a:spLocks noChangeArrowheads="1"/>
            </p:cNvSpPr>
            <p:nvPr/>
          </p:nvSpPr>
          <p:spPr bwMode="auto">
            <a:xfrm flipV="1">
              <a:off x="1668961" y="1826112"/>
              <a:ext cx="377280" cy="740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lIns="90000" tIns="46800" rIns="90000" bIns="46800" anchor="ctr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Link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Control</a:t>
              </a:r>
            </a:p>
          </p:txBody>
        </p:sp>
        <p:sp>
          <p:nvSpPr>
            <p:cNvPr id="1650769" name="Line 81"/>
            <p:cNvSpPr>
              <a:spLocks noChangeShapeType="1"/>
            </p:cNvSpPr>
            <p:nvPr/>
          </p:nvSpPr>
          <p:spPr bwMode="auto">
            <a:xfrm>
              <a:off x="1340641" y="2217833"/>
              <a:ext cx="328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650773" name="Text Box 85"/>
            <p:cNvSpPr txBox="1">
              <a:spLocks noChangeArrowheads="1"/>
            </p:cNvSpPr>
            <p:nvPr/>
          </p:nvSpPr>
          <p:spPr bwMode="auto">
            <a:xfrm rot="16200000">
              <a:off x="2688463" y="2216408"/>
              <a:ext cx="338436" cy="29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" sz="1300" b="1" dirty="0">
                  <a:solidFill>
                    <a:schemeClr val="tx1"/>
                  </a:solidFill>
                  <a:latin typeface="Tahoma" charset="0"/>
                </a:rPr>
                <a:t>...</a:t>
              </a:r>
            </a:p>
          </p:txBody>
        </p:sp>
        <p:grpSp>
          <p:nvGrpSpPr>
            <p:cNvPr id="1650834" name="Group 146"/>
            <p:cNvGrpSpPr>
              <a:grpSpLocks/>
            </p:cNvGrpSpPr>
            <p:nvPr/>
          </p:nvGrpSpPr>
          <p:grpSpPr bwMode="auto">
            <a:xfrm>
              <a:off x="3070081" y="1860675"/>
              <a:ext cx="129600" cy="718635"/>
              <a:chOff x="2143" y="1292"/>
              <a:chExt cx="261" cy="499"/>
            </a:xfrm>
          </p:grpSpPr>
          <p:sp>
            <p:nvSpPr>
              <p:cNvPr id="1650770" name="Line 82"/>
              <p:cNvSpPr>
                <a:spLocks noChangeShapeType="1"/>
              </p:cNvSpPr>
              <p:nvPr/>
            </p:nvSpPr>
            <p:spPr bwMode="auto">
              <a:xfrm>
                <a:off x="2143" y="1292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0771" name="Line 83"/>
              <p:cNvSpPr>
                <a:spLocks noChangeShapeType="1"/>
              </p:cNvSpPr>
              <p:nvPr/>
            </p:nvSpPr>
            <p:spPr bwMode="auto">
              <a:xfrm flipV="1">
                <a:off x="2143" y="1474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0772" name="Line 84"/>
              <p:cNvSpPr>
                <a:spLocks noChangeShapeType="1"/>
              </p:cNvSpPr>
              <p:nvPr/>
            </p:nvSpPr>
            <p:spPr bwMode="auto">
              <a:xfrm>
                <a:off x="2143" y="1791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50692" name="AutoShape 4"/>
            <p:cNvSpPr>
              <a:spLocks noChangeArrowheads="1"/>
            </p:cNvSpPr>
            <p:nvPr/>
          </p:nvSpPr>
          <p:spPr bwMode="auto">
            <a:xfrm rot="16200000" flipH="1">
              <a:off x="2776266" y="2088230"/>
              <a:ext cx="1045550" cy="1972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 dirty="0"/>
                <a:t>MUX</a:t>
              </a:r>
            </a:p>
          </p:txBody>
        </p:sp>
        <p:sp>
          <p:nvSpPr>
            <p:cNvPr id="1650836" name="AutoShape 148"/>
            <p:cNvSpPr>
              <a:spLocks noChangeArrowheads="1"/>
            </p:cNvSpPr>
            <p:nvPr/>
          </p:nvSpPr>
          <p:spPr bwMode="auto">
            <a:xfrm rot="5400000">
              <a:off x="1956906" y="2099751"/>
              <a:ext cx="1045550" cy="1972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 dirty="0"/>
                <a:t>DEMUX</a:t>
              </a:r>
            </a:p>
          </p:txBody>
        </p:sp>
      </p:grpSp>
      <p:sp>
        <p:nvSpPr>
          <p:cNvPr id="1650795" name="Line 107"/>
          <p:cNvSpPr>
            <a:spLocks noChangeShapeType="1"/>
          </p:cNvSpPr>
          <p:nvPr/>
        </p:nvSpPr>
        <p:spPr bwMode="auto">
          <a:xfrm>
            <a:off x="6996960" y="2183180"/>
            <a:ext cx="37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50817" name="Text Box 129"/>
          <p:cNvSpPr txBox="1">
            <a:spLocks noChangeArrowheads="1"/>
          </p:cNvSpPr>
          <p:nvPr/>
        </p:nvSpPr>
        <p:spPr bwMode="auto">
          <a:xfrm rot="16200000">
            <a:off x="6969769" y="1508441"/>
            <a:ext cx="763280" cy="49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Physical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channel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650889" name="Text Box 201"/>
          <p:cNvSpPr txBox="1">
            <a:spLocks noChangeArrowheads="1"/>
          </p:cNvSpPr>
          <p:nvPr/>
        </p:nvSpPr>
        <p:spPr bwMode="auto">
          <a:xfrm rot="16200000">
            <a:off x="6985400" y="3451883"/>
            <a:ext cx="763280" cy="49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Physical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channel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650694" name="Line 6"/>
          <p:cNvSpPr>
            <a:spLocks noChangeShapeType="1"/>
          </p:cNvSpPr>
          <p:nvPr/>
        </p:nvSpPr>
        <p:spPr bwMode="auto">
          <a:xfrm>
            <a:off x="3396961" y="2187590"/>
            <a:ext cx="11102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50699" name="Rectangle 11"/>
          <p:cNvSpPr>
            <a:spLocks noChangeArrowheads="1"/>
          </p:cNvSpPr>
          <p:nvPr/>
        </p:nvSpPr>
        <p:spPr bwMode="auto">
          <a:xfrm>
            <a:off x="4115521" y="1617430"/>
            <a:ext cx="1176480" cy="3095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4865760" y="2187590"/>
            <a:ext cx="20061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50865" name="Line 177"/>
          <p:cNvSpPr>
            <a:spLocks noChangeShapeType="1"/>
          </p:cNvSpPr>
          <p:nvPr/>
        </p:nvSpPr>
        <p:spPr bwMode="auto">
          <a:xfrm>
            <a:off x="3396961" y="4082829"/>
            <a:ext cx="11102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50892" name="Line 204"/>
          <p:cNvSpPr>
            <a:spLocks noChangeShapeType="1"/>
          </p:cNvSpPr>
          <p:nvPr/>
        </p:nvSpPr>
        <p:spPr bwMode="auto">
          <a:xfrm>
            <a:off x="4852801" y="4082829"/>
            <a:ext cx="2019088" cy="216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50693" name="Text Box 5"/>
          <p:cNvSpPr txBox="1">
            <a:spLocks noChangeArrowheads="1"/>
          </p:cNvSpPr>
          <p:nvPr/>
        </p:nvSpPr>
        <p:spPr bwMode="auto">
          <a:xfrm flipH="1" flipV="1">
            <a:off x="4508641" y="1709460"/>
            <a:ext cx="390240" cy="28947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b="1">
                <a:solidFill>
                  <a:schemeClr val="tx1"/>
                </a:solidFill>
                <a:latin typeface="Tahoma" charset="0"/>
              </a:rPr>
              <a:t>CrossBar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1183522" y="3354144"/>
            <a:ext cx="2281680" cy="1437271"/>
            <a:chOff x="1198801" y="1467514"/>
            <a:chExt cx="2281680" cy="1437271"/>
          </a:xfrm>
        </p:grpSpPr>
        <p:sp>
          <p:nvSpPr>
            <p:cNvPr id="136" name="Text Box 80"/>
            <p:cNvSpPr txBox="1">
              <a:spLocks noChangeArrowheads="1"/>
            </p:cNvSpPr>
            <p:nvPr/>
          </p:nvSpPr>
          <p:spPr bwMode="auto">
            <a:xfrm rot="16200000">
              <a:off x="1064121" y="1605794"/>
              <a:ext cx="763280" cy="493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Physical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channel</a:t>
              </a:r>
            </a:p>
          </p:txBody>
        </p:sp>
        <p:sp>
          <p:nvSpPr>
            <p:cNvPr id="137" name="Text Box 61"/>
            <p:cNvSpPr txBox="1">
              <a:spLocks noChangeArrowheads="1"/>
            </p:cNvSpPr>
            <p:nvPr/>
          </p:nvSpPr>
          <p:spPr bwMode="auto">
            <a:xfrm>
              <a:off x="2239201" y="1467514"/>
              <a:ext cx="1241280" cy="14372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100">
                  <a:solidFill>
                    <a:schemeClr val="tx1"/>
                  </a:solidFill>
                  <a:latin typeface="Tahoma" charset="0"/>
                </a:rPr>
                <a:t>Input buffers</a:t>
              </a:r>
            </a:p>
          </p:txBody>
        </p:sp>
        <p:sp>
          <p:nvSpPr>
            <p:cNvPr id="138" name="Rectangle 63"/>
            <p:cNvSpPr>
              <a:spLocks noChangeArrowheads="1"/>
            </p:cNvSpPr>
            <p:nvPr/>
          </p:nvSpPr>
          <p:spPr bwMode="auto">
            <a:xfrm>
              <a:off x="2744641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850786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2956931" y="1692178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2581921" y="1877957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42" name="Rectangle 68"/>
            <p:cNvSpPr>
              <a:spLocks noChangeArrowheads="1"/>
            </p:cNvSpPr>
            <p:nvPr/>
          </p:nvSpPr>
          <p:spPr bwMode="auto">
            <a:xfrm>
              <a:off x="2744641" y="1999526"/>
              <a:ext cx="109440" cy="251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3" name="Rectangle 69"/>
            <p:cNvSpPr>
              <a:spLocks noChangeArrowheads="1"/>
            </p:cNvSpPr>
            <p:nvPr/>
          </p:nvSpPr>
          <p:spPr bwMode="auto">
            <a:xfrm>
              <a:off x="2845685" y="1999524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4" name="Rectangle 70"/>
            <p:cNvSpPr>
              <a:spLocks noChangeArrowheads="1"/>
            </p:cNvSpPr>
            <p:nvPr/>
          </p:nvSpPr>
          <p:spPr bwMode="auto">
            <a:xfrm>
              <a:off x="2951830" y="1999524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5" name="Line 72"/>
            <p:cNvSpPr>
              <a:spLocks noChangeShapeType="1"/>
            </p:cNvSpPr>
            <p:nvPr/>
          </p:nvSpPr>
          <p:spPr bwMode="auto">
            <a:xfrm>
              <a:off x="2581921" y="2135744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46" name="Rectangle 73"/>
            <p:cNvSpPr>
              <a:spLocks noChangeArrowheads="1"/>
            </p:cNvSpPr>
            <p:nvPr/>
          </p:nvSpPr>
          <p:spPr bwMode="auto">
            <a:xfrm>
              <a:off x="2744641" y="24720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7" name="Rectangle 74"/>
            <p:cNvSpPr>
              <a:spLocks noChangeArrowheads="1"/>
            </p:cNvSpPr>
            <p:nvPr/>
          </p:nvSpPr>
          <p:spPr bwMode="auto">
            <a:xfrm>
              <a:off x="2845685" y="24720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8" name="Rectangle 75"/>
            <p:cNvSpPr>
              <a:spLocks noChangeArrowheads="1"/>
            </p:cNvSpPr>
            <p:nvPr/>
          </p:nvSpPr>
          <p:spPr bwMode="auto">
            <a:xfrm>
              <a:off x="2951830" y="2477113"/>
              <a:ext cx="109440" cy="251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9" name="Line 77"/>
            <p:cNvSpPr>
              <a:spLocks noChangeShapeType="1"/>
            </p:cNvSpPr>
            <p:nvPr/>
          </p:nvSpPr>
          <p:spPr bwMode="auto">
            <a:xfrm>
              <a:off x="2581921" y="2596593"/>
              <a:ext cx="16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50" name="Line 78"/>
            <p:cNvSpPr>
              <a:spLocks noChangeShapeType="1"/>
            </p:cNvSpPr>
            <p:nvPr/>
          </p:nvSpPr>
          <p:spPr bwMode="auto">
            <a:xfrm>
              <a:off x="2046241" y="2217833"/>
              <a:ext cx="32832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51" name="Text Box 79"/>
            <p:cNvSpPr txBox="1">
              <a:spLocks noChangeArrowheads="1"/>
            </p:cNvSpPr>
            <p:nvPr/>
          </p:nvSpPr>
          <p:spPr bwMode="auto">
            <a:xfrm flipV="1">
              <a:off x="1668961" y="1826112"/>
              <a:ext cx="377280" cy="740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lIns="90000" tIns="46800" rIns="90000" bIns="46800" anchor="ctr"/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Link</a:t>
              </a:r>
            </a:p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_tradnl" sz="1300">
                  <a:solidFill>
                    <a:schemeClr val="tx1"/>
                  </a:solidFill>
                  <a:latin typeface="Tahoma" charset="0"/>
                </a:rPr>
                <a:t>Control</a:t>
              </a:r>
            </a:p>
          </p:txBody>
        </p:sp>
        <p:sp>
          <p:nvSpPr>
            <p:cNvPr id="152" name="Line 81"/>
            <p:cNvSpPr>
              <a:spLocks noChangeShapeType="1"/>
            </p:cNvSpPr>
            <p:nvPr/>
          </p:nvSpPr>
          <p:spPr bwMode="auto">
            <a:xfrm>
              <a:off x="1340641" y="2217833"/>
              <a:ext cx="328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53" name="Text Box 85"/>
            <p:cNvSpPr txBox="1">
              <a:spLocks noChangeArrowheads="1"/>
            </p:cNvSpPr>
            <p:nvPr/>
          </p:nvSpPr>
          <p:spPr bwMode="auto">
            <a:xfrm rot="16200000">
              <a:off x="2688463" y="2216408"/>
              <a:ext cx="338436" cy="29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5367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19939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24511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2908300" indent="-2159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0"/>
                <a:defRPr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829452">
                <a:lnSpc>
                  <a:spcPct val="100000"/>
                </a:lnSpc>
                <a:buClrTx/>
                <a:buSzTx/>
              </a:pPr>
              <a:r>
                <a:rPr lang="es-ES" sz="1300" b="1" dirty="0">
                  <a:solidFill>
                    <a:schemeClr val="tx1"/>
                  </a:solidFill>
                  <a:latin typeface="Tahoma" charset="0"/>
                </a:rPr>
                <a:t>...</a:t>
              </a:r>
            </a:p>
          </p:txBody>
        </p:sp>
        <p:grpSp>
          <p:nvGrpSpPr>
            <p:cNvPr id="154" name="Group 146"/>
            <p:cNvGrpSpPr>
              <a:grpSpLocks/>
            </p:cNvGrpSpPr>
            <p:nvPr/>
          </p:nvGrpSpPr>
          <p:grpSpPr bwMode="auto">
            <a:xfrm>
              <a:off x="3070081" y="1860675"/>
              <a:ext cx="129600" cy="718635"/>
              <a:chOff x="2143" y="1292"/>
              <a:chExt cx="261" cy="499"/>
            </a:xfrm>
          </p:grpSpPr>
          <p:sp>
            <p:nvSpPr>
              <p:cNvPr id="157" name="Line 82"/>
              <p:cNvSpPr>
                <a:spLocks noChangeShapeType="1"/>
              </p:cNvSpPr>
              <p:nvPr/>
            </p:nvSpPr>
            <p:spPr bwMode="auto">
              <a:xfrm>
                <a:off x="2143" y="1292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" name="Line 83"/>
              <p:cNvSpPr>
                <a:spLocks noChangeShapeType="1"/>
              </p:cNvSpPr>
              <p:nvPr/>
            </p:nvSpPr>
            <p:spPr bwMode="auto">
              <a:xfrm flipV="1">
                <a:off x="2143" y="1474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" name="Line 84"/>
              <p:cNvSpPr>
                <a:spLocks noChangeShapeType="1"/>
              </p:cNvSpPr>
              <p:nvPr/>
            </p:nvSpPr>
            <p:spPr bwMode="auto">
              <a:xfrm>
                <a:off x="2143" y="1791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55" name="AutoShape 4"/>
            <p:cNvSpPr>
              <a:spLocks noChangeArrowheads="1"/>
            </p:cNvSpPr>
            <p:nvPr/>
          </p:nvSpPr>
          <p:spPr bwMode="auto">
            <a:xfrm rot="16200000" flipH="1">
              <a:off x="2776266" y="2088230"/>
              <a:ext cx="1045550" cy="1972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 dirty="0"/>
                <a:t>MUX</a:t>
              </a:r>
            </a:p>
          </p:txBody>
        </p:sp>
        <p:sp>
          <p:nvSpPr>
            <p:cNvPr id="156" name="AutoShape 148"/>
            <p:cNvSpPr>
              <a:spLocks noChangeArrowheads="1"/>
            </p:cNvSpPr>
            <p:nvPr/>
          </p:nvSpPr>
          <p:spPr bwMode="auto">
            <a:xfrm rot="5400000">
              <a:off x="1956906" y="2099751"/>
              <a:ext cx="1045550" cy="1972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 dirty="0"/>
                <a:t>DEMUX</a:t>
              </a:r>
            </a:p>
          </p:txBody>
        </p:sp>
      </p:grpSp>
      <p:sp>
        <p:nvSpPr>
          <p:cNvPr id="160" name="Rectangle 65"/>
          <p:cNvSpPr>
            <a:spLocks noChangeArrowheads="1"/>
          </p:cNvSpPr>
          <p:nvPr/>
        </p:nvSpPr>
        <p:spPr bwMode="auto">
          <a:xfrm>
            <a:off x="6871889" y="2057181"/>
            <a:ext cx="109440" cy="251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1" name="Rectangle 65"/>
          <p:cNvSpPr>
            <a:spLocks noChangeArrowheads="1"/>
          </p:cNvSpPr>
          <p:nvPr/>
        </p:nvSpPr>
        <p:spPr bwMode="auto">
          <a:xfrm>
            <a:off x="6871889" y="3913625"/>
            <a:ext cx="109440" cy="251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2" name="Line 107"/>
          <p:cNvSpPr>
            <a:spLocks noChangeShapeType="1"/>
          </p:cNvSpPr>
          <p:nvPr/>
        </p:nvSpPr>
        <p:spPr bwMode="auto">
          <a:xfrm>
            <a:off x="6981329" y="4069147"/>
            <a:ext cx="37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5" name="Text Box 129"/>
          <p:cNvSpPr txBox="1">
            <a:spLocks noChangeArrowheads="1"/>
          </p:cNvSpPr>
          <p:nvPr/>
        </p:nvSpPr>
        <p:spPr bwMode="auto">
          <a:xfrm>
            <a:off x="587521" y="5322799"/>
            <a:ext cx="1697760" cy="81224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b="1" dirty="0" err="1">
                <a:solidFill>
                  <a:schemeClr val="tx1"/>
                </a:solidFill>
                <a:latin typeface="Tahoma" charset="0"/>
              </a:rPr>
              <a:t>Switch</a:t>
            </a:r>
            <a:endParaRPr lang="es-ES" b="1" dirty="0">
              <a:solidFill>
                <a:schemeClr val="tx1"/>
              </a:solidFill>
              <a:latin typeface="Tahoma" charset="0"/>
            </a:endParaRP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b="1" dirty="0">
                <a:solidFill>
                  <a:schemeClr val="tx1"/>
                </a:solidFill>
                <a:latin typeface="Tahoma" charset="0"/>
              </a:rPr>
              <a:t>input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b="1" dirty="0" err="1">
                <a:solidFill>
                  <a:schemeClr val="tx1"/>
                </a:solidFill>
                <a:latin typeface="Tahoma" charset="0"/>
              </a:rPr>
              <a:t>speedup</a:t>
            </a:r>
            <a:endParaRPr lang="es-ES" b="1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84" name="Text Box 79"/>
          <p:cNvSpPr txBox="1">
            <a:spLocks noChangeArrowheads="1"/>
          </p:cNvSpPr>
          <p:nvPr/>
        </p:nvSpPr>
        <p:spPr bwMode="auto">
          <a:xfrm flipV="1">
            <a:off x="3187268" y="1667795"/>
            <a:ext cx="223781" cy="105076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endParaRPr lang="es-ES_tradnl" sz="1300" dirty="0">
              <a:solidFill>
                <a:schemeClr val="tx1"/>
              </a:solidFill>
              <a:latin typeface="Tahoma" charset="0"/>
            </a:endParaRPr>
          </a:p>
        </p:txBody>
      </p:sp>
      <p:grpSp>
        <p:nvGrpSpPr>
          <p:cNvPr id="76" name="Group 133"/>
          <p:cNvGrpSpPr>
            <a:grpSpLocks/>
          </p:cNvGrpSpPr>
          <p:nvPr/>
        </p:nvGrpSpPr>
        <p:grpSpPr bwMode="auto">
          <a:xfrm>
            <a:off x="3070080" y="1860676"/>
            <a:ext cx="1437120" cy="718636"/>
            <a:chOff x="2132" y="1292"/>
            <a:chExt cx="998" cy="499"/>
          </a:xfrm>
        </p:grpSpPr>
        <p:sp>
          <p:nvSpPr>
            <p:cNvPr id="77" name="Line 130"/>
            <p:cNvSpPr>
              <a:spLocks noChangeShapeType="1"/>
            </p:cNvSpPr>
            <p:nvPr/>
          </p:nvSpPr>
          <p:spPr bwMode="auto">
            <a:xfrm>
              <a:off x="2132" y="129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8" name="Line 131"/>
            <p:cNvSpPr>
              <a:spLocks noChangeShapeType="1"/>
            </p:cNvSpPr>
            <p:nvPr/>
          </p:nvSpPr>
          <p:spPr bwMode="auto">
            <a:xfrm>
              <a:off x="2132" y="1474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9" name="Line 132"/>
            <p:cNvSpPr>
              <a:spLocks noChangeShapeType="1"/>
            </p:cNvSpPr>
            <p:nvPr/>
          </p:nvSpPr>
          <p:spPr bwMode="auto">
            <a:xfrm>
              <a:off x="2132" y="1791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85" name="Text Box 79"/>
          <p:cNvSpPr txBox="1">
            <a:spLocks noChangeArrowheads="1"/>
          </p:cNvSpPr>
          <p:nvPr/>
        </p:nvSpPr>
        <p:spPr bwMode="auto">
          <a:xfrm flipV="1">
            <a:off x="3167725" y="3545929"/>
            <a:ext cx="223781" cy="105076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endParaRPr lang="es-ES_tradnl" sz="1300" dirty="0">
              <a:solidFill>
                <a:schemeClr val="tx1"/>
              </a:solidFill>
              <a:latin typeface="Tahoma" charset="0"/>
            </a:endParaRPr>
          </a:p>
        </p:txBody>
      </p:sp>
      <p:grpSp>
        <p:nvGrpSpPr>
          <p:cNvPr id="80" name="Group 134"/>
          <p:cNvGrpSpPr>
            <a:grpSpLocks/>
          </p:cNvGrpSpPr>
          <p:nvPr/>
        </p:nvGrpSpPr>
        <p:grpSpPr bwMode="auto">
          <a:xfrm>
            <a:off x="3070080" y="3755915"/>
            <a:ext cx="1437120" cy="718636"/>
            <a:chOff x="2132" y="1292"/>
            <a:chExt cx="998" cy="499"/>
          </a:xfrm>
        </p:grpSpPr>
        <p:sp>
          <p:nvSpPr>
            <p:cNvPr id="81" name="Line 135"/>
            <p:cNvSpPr>
              <a:spLocks noChangeShapeType="1"/>
            </p:cNvSpPr>
            <p:nvPr/>
          </p:nvSpPr>
          <p:spPr bwMode="auto">
            <a:xfrm>
              <a:off x="2132" y="129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" name="Line 136"/>
            <p:cNvSpPr>
              <a:spLocks noChangeShapeType="1"/>
            </p:cNvSpPr>
            <p:nvPr/>
          </p:nvSpPr>
          <p:spPr bwMode="auto">
            <a:xfrm>
              <a:off x="2132" y="1474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" name="Line 137"/>
            <p:cNvSpPr>
              <a:spLocks noChangeShapeType="1"/>
            </p:cNvSpPr>
            <p:nvPr/>
          </p:nvSpPr>
          <p:spPr bwMode="auto">
            <a:xfrm>
              <a:off x="2132" y="1791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6926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694" grpId="0" animBg="1"/>
      <p:bldP spid="1650865" grpId="0" animBg="1"/>
      <p:bldP spid="84" grpId="0" animBg="1"/>
      <p:bldP spid="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s-ES_tradnl" sz="1400"/>
          </a:p>
        </p:txBody>
      </p:sp>
      <p:sp>
        <p:nvSpPr>
          <p:cNvPr id="1844226" name="Text Box 2"/>
          <p:cNvSpPr txBox="1">
            <a:spLocks noChangeArrowheads="1"/>
          </p:cNvSpPr>
          <p:nvPr/>
        </p:nvSpPr>
        <p:spPr bwMode="auto">
          <a:xfrm>
            <a:off x="5847841" y="1468955"/>
            <a:ext cx="1195200" cy="14372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100" dirty="0">
                <a:solidFill>
                  <a:schemeClr val="tx1"/>
                </a:solidFill>
                <a:latin typeface="Tahoma" charset="0"/>
              </a:rPr>
              <a:t>Output buffers</a:t>
            </a:r>
          </a:p>
        </p:txBody>
      </p:sp>
      <p:sp>
        <p:nvSpPr>
          <p:cNvPr id="1844227" name="Rectangle 3"/>
          <p:cNvSpPr>
            <a:spLocks noGrp="1" noChangeArrowheads="1"/>
          </p:cNvSpPr>
          <p:nvPr>
            <p:ph type="title"/>
          </p:nvPr>
        </p:nvSpPr>
        <p:spPr>
          <a:xfrm>
            <a:off x="666720" y="171260"/>
            <a:ext cx="8172000" cy="67710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3617" algn="l"/>
                <a:tab pos="7218827" algn="l"/>
                <a:tab pos="7879796" algn="l"/>
                <a:tab pos="8532126" algn="l"/>
              </a:tabLst>
            </a:pPr>
            <a:r>
              <a:rPr lang="en-GB" dirty="0"/>
              <a:t>Switch </a:t>
            </a:r>
            <a:r>
              <a:rPr lang="en-GB" dirty="0" smtClean="0"/>
              <a:t>Microarchitecture: Speedup</a:t>
            </a:r>
            <a:endParaRPr lang="en-GB" dirty="0"/>
          </a:p>
        </p:txBody>
      </p:sp>
      <p:sp>
        <p:nvSpPr>
          <p:cNvPr id="1844229" name="Text Box 5"/>
          <p:cNvSpPr txBox="1">
            <a:spLocks noChangeArrowheads="1"/>
          </p:cNvSpPr>
          <p:nvPr/>
        </p:nvSpPr>
        <p:spPr bwMode="auto">
          <a:xfrm>
            <a:off x="3928321" y="5191745"/>
            <a:ext cx="1566720" cy="11766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b="1">
                <a:solidFill>
                  <a:schemeClr val="tx1"/>
                </a:solidFill>
                <a:latin typeface="Tahoma" charset="0"/>
              </a:rPr>
              <a:t>Routing Control 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b="1">
                <a:solidFill>
                  <a:schemeClr val="tx1"/>
                </a:solidFill>
                <a:latin typeface="Tahoma" charset="0"/>
              </a:rPr>
              <a:t>and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b="1">
                <a:solidFill>
                  <a:schemeClr val="tx1"/>
                </a:solidFill>
                <a:latin typeface="Tahoma" charset="0"/>
              </a:rPr>
              <a:t>Arbitration Unit</a:t>
            </a:r>
          </a:p>
        </p:txBody>
      </p:sp>
      <p:sp>
        <p:nvSpPr>
          <p:cNvPr id="1844230" name="Line 6"/>
          <p:cNvSpPr>
            <a:spLocks noChangeShapeType="1"/>
          </p:cNvSpPr>
          <p:nvPr/>
        </p:nvSpPr>
        <p:spPr bwMode="auto">
          <a:xfrm flipV="1">
            <a:off x="2491201" y="2906225"/>
            <a:ext cx="0" cy="4565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44231" name="Freeform 7"/>
          <p:cNvSpPr>
            <a:spLocks/>
          </p:cNvSpPr>
          <p:nvPr/>
        </p:nvSpPr>
        <p:spPr bwMode="auto">
          <a:xfrm>
            <a:off x="2489761" y="4798583"/>
            <a:ext cx="1441440" cy="1008106"/>
          </a:xfrm>
          <a:custGeom>
            <a:avLst/>
            <a:gdLst>
              <a:gd name="T0" fmla="*/ 0 w 998"/>
              <a:gd name="T1" fmla="*/ 0 h 862"/>
              <a:gd name="T2" fmla="*/ 0 w 998"/>
              <a:gd name="T3" fmla="*/ 862 h 862"/>
              <a:gd name="T4" fmla="*/ 998 w 998"/>
              <a:gd name="T5" fmla="*/ 86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98" h="862">
                <a:moveTo>
                  <a:pt x="0" y="0"/>
                </a:moveTo>
                <a:lnTo>
                  <a:pt x="0" y="862"/>
                </a:lnTo>
                <a:lnTo>
                  <a:pt x="998" y="86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44232" name="Freeform 8"/>
          <p:cNvSpPr>
            <a:spLocks/>
          </p:cNvSpPr>
          <p:nvPr/>
        </p:nvSpPr>
        <p:spPr bwMode="auto">
          <a:xfrm>
            <a:off x="2818081" y="4800024"/>
            <a:ext cx="1110240" cy="792083"/>
          </a:xfrm>
          <a:custGeom>
            <a:avLst/>
            <a:gdLst>
              <a:gd name="T0" fmla="*/ 0 w 998"/>
              <a:gd name="T1" fmla="*/ 0 h 862"/>
              <a:gd name="T2" fmla="*/ 0 w 998"/>
              <a:gd name="T3" fmla="*/ 862 h 862"/>
              <a:gd name="T4" fmla="*/ 998 w 998"/>
              <a:gd name="T5" fmla="*/ 86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98" h="862">
                <a:moveTo>
                  <a:pt x="0" y="0"/>
                </a:moveTo>
                <a:lnTo>
                  <a:pt x="0" y="862"/>
                </a:lnTo>
                <a:lnTo>
                  <a:pt x="998" y="86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44233" name="Freeform 9"/>
          <p:cNvSpPr>
            <a:spLocks/>
          </p:cNvSpPr>
          <p:nvPr/>
        </p:nvSpPr>
        <p:spPr bwMode="auto">
          <a:xfrm flipH="1">
            <a:off x="5496481" y="4800024"/>
            <a:ext cx="1110240" cy="1008106"/>
          </a:xfrm>
          <a:custGeom>
            <a:avLst/>
            <a:gdLst>
              <a:gd name="T0" fmla="*/ 0 w 998"/>
              <a:gd name="T1" fmla="*/ 0 h 862"/>
              <a:gd name="T2" fmla="*/ 0 w 998"/>
              <a:gd name="T3" fmla="*/ 862 h 862"/>
              <a:gd name="T4" fmla="*/ 998 w 998"/>
              <a:gd name="T5" fmla="*/ 86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98" h="862">
                <a:moveTo>
                  <a:pt x="0" y="0"/>
                </a:moveTo>
                <a:lnTo>
                  <a:pt x="0" y="862"/>
                </a:lnTo>
                <a:lnTo>
                  <a:pt x="998" y="86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44234" name="Freeform 10"/>
          <p:cNvSpPr>
            <a:spLocks/>
          </p:cNvSpPr>
          <p:nvPr/>
        </p:nvSpPr>
        <p:spPr bwMode="auto">
          <a:xfrm flipH="1">
            <a:off x="5496481" y="4800024"/>
            <a:ext cx="577440" cy="684072"/>
          </a:xfrm>
          <a:custGeom>
            <a:avLst/>
            <a:gdLst>
              <a:gd name="T0" fmla="*/ 0 w 998"/>
              <a:gd name="T1" fmla="*/ 0 h 862"/>
              <a:gd name="T2" fmla="*/ 0 w 998"/>
              <a:gd name="T3" fmla="*/ 862 h 862"/>
              <a:gd name="T4" fmla="*/ 998 w 998"/>
              <a:gd name="T5" fmla="*/ 86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98" h="862">
                <a:moveTo>
                  <a:pt x="0" y="0"/>
                </a:moveTo>
                <a:lnTo>
                  <a:pt x="0" y="862"/>
                </a:lnTo>
                <a:lnTo>
                  <a:pt x="998" y="86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44235" name="Line 11"/>
          <p:cNvSpPr>
            <a:spLocks noChangeShapeType="1"/>
          </p:cNvSpPr>
          <p:nvPr/>
        </p:nvSpPr>
        <p:spPr bwMode="auto">
          <a:xfrm flipV="1">
            <a:off x="6933601" y="2906225"/>
            <a:ext cx="0" cy="4565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44236" name="Line 12"/>
          <p:cNvSpPr>
            <a:spLocks noChangeShapeType="1"/>
          </p:cNvSpPr>
          <p:nvPr/>
        </p:nvSpPr>
        <p:spPr bwMode="auto">
          <a:xfrm flipV="1">
            <a:off x="4711681" y="4735217"/>
            <a:ext cx="0" cy="4565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44238" name="Text Box 14"/>
          <p:cNvSpPr txBox="1">
            <a:spLocks noChangeArrowheads="1"/>
          </p:cNvSpPr>
          <p:nvPr/>
        </p:nvSpPr>
        <p:spPr bwMode="auto">
          <a:xfrm>
            <a:off x="2239201" y="1467515"/>
            <a:ext cx="1241280" cy="14372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100">
                <a:solidFill>
                  <a:schemeClr val="tx1"/>
                </a:solidFill>
                <a:latin typeface="Tahoma" charset="0"/>
              </a:rPr>
              <a:t>Input buffers</a:t>
            </a:r>
          </a:p>
        </p:txBody>
      </p:sp>
      <p:sp>
        <p:nvSpPr>
          <p:cNvPr id="1844239" name="Rectangle 15"/>
          <p:cNvSpPr>
            <a:spLocks noChangeArrowheads="1"/>
          </p:cNvSpPr>
          <p:nvPr/>
        </p:nvSpPr>
        <p:spPr bwMode="auto">
          <a:xfrm>
            <a:off x="2744639" y="1696594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40" name="Rectangle 16"/>
          <p:cNvSpPr>
            <a:spLocks noChangeArrowheads="1"/>
          </p:cNvSpPr>
          <p:nvPr/>
        </p:nvSpPr>
        <p:spPr bwMode="auto">
          <a:xfrm>
            <a:off x="2851195" y="1696594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41" name="Rectangle 17"/>
          <p:cNvSpPr>
            <a:spLocks noChangeArrowheads="1"/>
          </p:cNvSpPr>
          <p:nvPr/>
        </p:nvSpPr>
        <p:spPr bwMode="auto">
          <a:xfrm>
            <a:off x="2964230" y="1696594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43" name="Line 19"/>
          <p:cNvSpPr>
            <a:spLocks noChangeShapeType="1"/>
          </p:cNvSpPr>
          <p:nvPr/>
        </p:nvSpPr>
        <p:spPr bwMode="auto">
          <a:xfrm>
            <a:off x="2581921" y="1877957"/>
            <a:ext cx="162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44" name="Rectangle 20"/>
          <p:cNvSpPr>
            <a:spLocks noChangeArrowheads="1"/>
          </p:cNvSpPr>
          <p:nvPr/>
        </p:nvSpPr>
        <p:spPr bwMode="auto">
          <a:xfrm>
            <a:off x="2744639" y="2011260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45" name="Rectangle 21"/>
          <p:cNvSpPr>
            <a:spLocks noChangeArrowheads="1"/>
          </p:cNvSpPr>
          <p:nvPr/>
        </p:nvSpPr>
        <p:spPr bwMode="auto">
          <a:xfrm>
            <a:off x="2851195" y="2011260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46" name="Rectangle 22"/>
          <p:cNvSpPr>
            <a:spLocks noChangeArrowheads="1"/>
          </p:cNvSpPr>
          <p:nvPr/>
        </p:nvSpPr>
        <p:spPr bwMode="auto">
          <a:xfrm>
            <a:off x="2964230" y="2011260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48" name="Line 24"/>
          <p:cNvSpPr>
            <a:spLocks noChangeShapeType="1"/>
          </p:cNvSpPr>
          <p:nvPr/>
        </p:nvSpPr>
        <p:spPr bwMode="auto">
          <a:xfrm>
            <a:off x="2581921" y="2135745"/>
            <a:ext cx="162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49" name="Rectangle 25"/>
          <p:cNvSpPr>
            <a:spLocks noChangeArrowheads="1"/>
          </p:cNvSpPr>
          <p:nvPr/>
        </p:nvSpPr>
        <p:spPr bwMode="auto">
          <a:xfrm>
            <a:off x="2744639" y="246706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50" name="Rectangle 26"/>
          <p:cNvSpPr>
            <a:spLocks noChangeArrowheads="1"/>
          </p:cNvSpPr>
          <p:nvPr/>
        </p:nvSpPr>
        <p:spPr bwMode="auto">
          <a:xfrm>
            <a:off x="2851195" y="246706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51" name="Rectangle 27"/>
          <p:cNvSpPr>
            <a:spLocks noChangeArrowheads="1"/>
          </p:cNvSpPr>
          <p:nvPr/>
        </p:nvSpPr>
        <p:spPr bwMode="auto">
          <a:xfrm>
            <a:off x="2957751" y="246706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53" name="Line 29"/>
          <p:cNvSpPr>
            <a:spLocks noChangeShapeType="1"/>
          </p:cNvSpPr>
          <p:nvPr/>
        </p:nvSpPr>
        <p:spPr bwMode="auto">
          <a:xfrm>
            <a:off x="2581921" y="2596593"/>
            <a:ext cx="162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54" name="Line 30"/>
          <p:cNvSpPr>
            <a:spLocks noChangeShapeType="1"/>
          </p:cNvSpPr>
          <p:nvPr/>
        </p:nvSpPr>
        <p:spPr bwMode="auto">
          <a:xfrm>
            <a:off x="2046240" y="2217833"/>
            <a:ext cx="328320" cy="14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55" name="Text Box 31"/>
          <p:cNvSpPr txBox="1">
            <a:spLocks noChangeArrowheads="1"/>
          </p:cNvSpPr>
          <p:nvPr/>
        </p:nvSpPr>
        <p:spPr bwMode="auto">
          <a:xfrm flipV="1">
            <a:off x="1668961" y="1826112"/>
            <a:ext cx="377280" cy="740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81639" tIns="42452" rIns="81639" bIns="42452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Link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Control</a:t>
            </a:r>
          </a:p>
        </p:txBody>
      </p:sp>
      <p:sp>
        <p:nvSpPr>
          <p:cNvPr id="1844256" name="Text Box 32"/>
          <p:cNvSpPr txBox="1">
            <a:spLocks noChangeArrowheads="1"/>
          </p:cNvSpPr>
          <p:nvPr/>
        </p:nvSpPr>
        <p:spPr bwMode="auto">
          <a:xfrm rot="-5400000">
            <a:off x="1072596" y="1609834"/>
            <a:ext cx="746331" cy="48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Physical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channel</a:t>
            </a:r>
          </a:p>
        </p:txBody>
      </p:sp>
      <p:sp>
        <p:nvSpPr>
          <p:cNvPr id="1844257" name="Line 33"/>
          <p:cNvSpPr>
            <a:spLocks noChangeShapeType="1"/>
          </p:cNvSpPr>
          <p:nvPr/>
        </p:nvSpPr>
        <p:spPr bwMode="auto">
          <a:xfrm>
            <a:off x="1340640" y="2217833"/>
            <a:ext cx="3283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58" name="Text Box 34"/>
          <p:cNvSpPr txBox="1">
            <a:spLocks noChangeArrowheads="1"/>
          </p:cNvSpPr>
          <p:nvPr/>
        </p:nvSpPr>
        <p:spPr bwMode="auto">
          <a:xfrm rot="-5400000">
            <a:off x="2697818" y="2219674"/>
            <a:ext cx="321165" cy="2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sz="1300" b="1" dirty="0">
                <a:solidFill>
                  <a:schemeClr val="tx1"/>
                </a:solidFill>
                <a:latin typeface="Tahoma" charset="0"/>
              </a:rPr>
              <a:t>...</a:t>
            </a:r>
          </a:p>
        </p:txBody>
      </p:sp>
      <p:sp>
        <p:nvSpPr>
          <p:cNvPr id="1844268" name="Rectangle 44"/>
          <p:cNvSpPr>
            <a:spLocks noChangeArrowheads="1"/>
          </p:cNvSpPr>
          <p:nvPr/>
        </p:nvSpPr>
        <p:spPr bwMode="auto">
          <a:xfrm>
            <a:off x="6291359" y="1698033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69" name="Rectangle 45"/>
          <p:cNvSpPr>
            <a:spLocks noChangeArrowheads="1"/>
          </p:cNvSpPr>
          <p:nvPr/>
        </p:nvSpPr>
        <p:spPr bwMode="auto">
          <a:xfrm>
            <a:off x="6408714" y="1698033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70" name="Rectangle 46"/>
          <p:cNvSpPr>
            <a:spLocks noChangeArrowheads="1"/>
          </p:cNvSpPr>
          <p:nvPr/>
        </p:nvSpPr>
        <p:spPr bwMode="auto">
          <a:xfrm>
            <a:off x="6527510" y="1698033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72" name="Line 48"/>
          <p:cNvSpPr>
            <a:spLocks noChangeShapeType="1"/>
          </p:cNvSpPr>
          <p:nvPr/>
        </p:nvSpPr>
        <p:spPr bwMode="auto">
          <a:xfrm>
            <a:off x="6632641" y="1879398"/>
            <a:ext cx="1713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73" name="Rectangle 49"/>
          <p:cNvSpPr>
            <a:spLocks noChangeArrowheads="1"/>
          </p:cNvSpPr>
          <p:nvPr/>
        </p:nvSpPr>
        <p:spPr bwMode="auto">
          <a:xfrm>
            <a:off x="6291359" y="1993260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74" name="Rectangle 50"/>
          <p:cNvSpPr>
            <a:spLocks noChangeArrowheads="1"/>
          </p:cNvSpPr>
          <p:nvPr/>
        </p:nvSpPr>
        <p:spPr bwMode="auto">
          <a:xfrm>
            <a:off x="6395756" y="1993260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75" name="Rectangle 51"/>
          <p:cNvSpPr>
            <a:spLocks noChangeArrowheads="1"/>
          </p:cNvSpPr>
          <p:nvPr/>
        </p:nvSpPr>
        <p:spPr bwMode="auto">
          <a:xfrm>
            <a:off x="6508073" y="1993260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77" name="Line 53"/>
          <p:cNvSpPr>
            <a:spLocks noChangeShapeType="1"/>
          </p:cNvSpPr>
          <p:nvPr/>
        </p:nvSpPr>
        <p:spPr bwMode="auto">
          <a:xfrm>
            <a:off x="6632641" y="2137184"/>
            <a:ext cx="1713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78" name="Rectangle 54"/>
          <p:cNvSpPr>
            <a:spLocks noChangeArrowheads="1"/>
          </p:cNvSpPr>
          <p:nvPr/>
        </p:nvSpPr>
        <p:spPr bwMode="auto">
          <a:xfrm>
            <a:off x="6291359" y="244906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79" name="Rectangle 55"/>
          <p:cNvSpPr>
            <a:spLocks noChangeArrowheads="1"/>
          </p:cNvSpPr>
          <p:nvPr/>
        </p:nvSpPr>
        <p:spPr bwMode="auto">
          <a:xfrm>
            <a:off x="6402235" y="244906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80" name="Rectangle 56"/>
          <p:cNvSpPr>
            <a:spLocks noChangeArrowheads="1"/>
          </p:cNvSpPr>
          <p:nvPr/>
        </p:nvSpPr>
        <p:spPr bwMode="auto">
          <a:xfrm>
            <a:off x="6521031" y="244906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82" name="Line 58"/>
          <p:cNvSpPr>
            <a:spLocks noChangeShapeType="1"/>
          </p:cNvSpPr>
          <p:nvPr/>
        </p:nvSpPr>
        <p:spPr bwMode="auto">
          <a:xfrm>
            <a:off x="6632641" y="2598033"/>
            <a:ext cx="1713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83" name="Line 59"/>
          <p:cNvSpPr>
            <a:spLocks noChangeShapeType="1"/>
          </p:cNvSpPr>
          <p:nvPr/>
        </p:nvSpPr>
        <p:spPr bwMode="auto">
          <a:xfrm>
            <a:off x="6996961" y="2145825"/>
            <a:ext cx="37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285" name="Text Box 61"/>
          <p:cNvSpPr txBox="1">
            <a:spLocks noChangeArrowheads="1"/>
          </p:cNvSpPr>
          <p:nvPr/>
        </p:nvSpPr>
        <p:spPr bwMode="auto">
          <a:xfrm rot="-5400000">
            <a:off x="7239567" y="1549347"/>
            <a:ext cx="746331" cy="48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Physical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channel</a:t>
            </a:r>
          </a:p>
        </p:txBody>
      </p:sp>
      <p:sp>
        <p:nvSpPr>
          <p:cNvPr id="1844287" name="Text Box 63"/>
          <p:cNvSpPr txBox="1">
            <a:spLocks noChangeArrowheads="1"/>
          </p:cNvSpPr>
          <p:nvPr/>
        </p:nvSpPr>
        <p:spPr bwMode="auto">
          <a:xfrm rot="-5400000">
            <a:off x="6250298" y="2219674"/>
            <a:ext cx="321165" cy="2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sz="1300" b="1">
                <a:solidFill>
                  <a:schemeClr val="tx1"/>
                </a:solidFill>
                <a:latin typeface="Tahoma" charset="0"/>
              </a:rPr>
              <a:t>...</a:t>
            </a:r>
          </a:p>
        </p:txBody>
      </p:sp>
      <p:sp>
        <p:nvSpPr>
          <p:cNvPr id="1844289" name="Rectangle 65"/>
          <p:cNvSpPr>
            <a:spLocks noChangeArrowheads="1"/>
          </p:cNvSpPr>
          <p:nvPr/>
        </p:nvSpPr>
        <p:spPr bwMode="auto">
          <a:xfrm>
            <a:off x="4115520" y="1599182"/>
            <a:ext cx="1176480" cy="31347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1639" tIns="42452" rIns="81639" bIns="42452" anchor="ctr">
            <a:spAutoFit/>
          </a:bodyPr>
          <a:lstStyle/>
          <a:p>
            <a:endParaRPr lang="en-US"/>
          </a:p>
        </p:txBody>
      </p:sp>
      <p:grpSp>
        <p:nvGrpSpPr>
          <p:cNvPr id="1844362" name="Group 138"/>
          <p:cNvGrpSpPr>
            <a:grpSpLocks/>
          </p:cNvGrpSpPr>
          <p:nvPr/>
        </p:nvGrpSpPr>
        <p:grpSpPr bwMode="auto">
          <a:xfrm>
            <a:off x="4865761" y="1664815"/>
            <a:ext cx="1418400" cy="1044110"/>
            <a:chOff x="3379" y="1156"/>
            <a:chExt cx="985" cy="725"/>
          </a:xfrm>
        </p:grpSpPr>
        <p:sp>
          <p:nvSpPr>
            <p:cNvPr id="1844263" name="AutoShape 39"/>
            <p:cNvSpPr>
              <a:spLocks noChangeArrowheads="1"/>
            </p:cNvSpPr>
            <p:nvPr/>
          </p:nvSpPr>
          <p:spPr bwMode="auto">
            <a:xfrm rot="5400000">
              <a:off x="3803" y="1451"/>
              <a:ext cx="725" cy="1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/>
                <a:t>DEMUX</a:t>
              </a:r>
            </a:p>
          </p:txBody>
        </p:sp>
        <p:grpSp>
          <p:nvGrpSpPr>
            <p:cNvPr id="1844264" name="Group 40"/>
            <p:cNvGrpSpPr>
              <a:grpSpLocks/>
            </p:cNvGrpSpPr>
            <p:nvPr/>
          </p:nvGrpSpPr>
          <p:grpSpPr bwMode="auto">
            <a:xfrm>
              <a:off x="4242" y="1292"/>
              <a:ext cx="122" cy="499"/>
              <a:chOff x="4082" y="1292"/>
              <a:chExt cx="258" cy="499"/>
            </a:xfrm>
          </p:grpSpPr>
          <p:sp>
            <p:nvSpPr>
              <p:cNvPr id="1844265" name="Line 41"/>
              <p:cNvSpPr>
                <a:spLocks noChangeShapeType="1"/>
              </p:cNvSpPr>
              <p:nvPr/>
            </p:nvSpPr>
            <p:spPr bwMode="auto">
              <a:xfrm>
                <a:off x="4082" y="1292"/>
                <a:ext cx="2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4266" name="Line 42"/>
              <p:cNvSpPr>
                <a:spLocks noChangeShapeType="1"/>
              </p:cNvSpPr>
              <p:nvPr/>
            </p:nvSpPr>
            <p:spPr bwMode="auto">
              <a:xfrm>
                <a:off x="4082" y="1474"/>
                <a:ext cx="2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4267" name="Line 43"/>
              <p:cNvSpPr>
                <a:spLocks noChangeShapeType="1"/>
              </p:cNvSpPr>
              <p:nvPr/>
            </p:nvSpPr>
            <p:spPr bwMode="auto">
              <a:xfrm>
                <a:off x="4082" y="1791"/>
                <a:ext cx="2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844290" name="Line 66"/>
            <p:cNvSpPr>
              <a:spLocks noChangeShapeType="1"/>
            </p:cNvSpPr>
            <p:nvPr/>
          </p:nvSpPr>
          <p:spPr bwMode="auto">
            <a:xfrm>
              <a:off x="3379" y="1519"/>
              <a:ext cx="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844351" name="Group 127"/>
          <p:cNvGrpSpPr>
            <a:grpSpLocks/>
          </p:cNvGrpSpPr>
          <p:nvPr/>
        </p:nvGrpSpPr>
        <p:grpSpPr bwMode="auto">
          <a:xfrm>
            <a:off x="3070080" y="1664815"/>
            <a:ext cx="1437120" cy="1045550"/>
            <a:chOff x="2132" y="1156"/>
            <a:chExt cx="998" cy="726"/>
          </a:xfrm>
        </p:grpSpPr>
        <p:grpSp>
          <p:nvGrpSpPr>
            <p:cNvPr id="1844259" name="Group 35"/>
            <p:cNvGrpSpPr>
              <a:grpSpLocks/>
            </p:cNvGrpSpPr>
            <p:nvPr/>
          </p:nvGrpSpPr>
          <p:grpSpPr bwMode="auto">
            <a:xfrm>
              <a:off x="2132" y="1292"/>
              <a:ext cx="90" cy="499"/>
              <a:chOff x="2143" y="1292"/>
              <a:chExt cx="261" cy="499"/>
            </a:xfrm>
          </p:grpSpPr>
          <p:sp>
            <p:nvSpPr>
              <p:cNvPr id="1844260" name="Line 36"/>
              <p:cNvSpPr>
                <a:spLocks noChangeShapeType="1"/>
              </p:cNvSpPr>
              <p:nvPr/>
            </p:nvSpPr>
            <p:spPr bwMode="auto">
              <a:xfrm>
                <a:off x="2143" y="1292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4261" name="Line 37"/>
              <p:cNvSpPr>
                <a:spLocks noChangeShapeType="1"/>
              </p:cNvSpPr>
              <p:nvPr/>
            </p:nvSpPr>
            <p:spPr bwMode="auto">
              <a:xfrm flipV="1">
                <a:off x="2143" y="1474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4262" name="Line 38"/>
              <p:cNvSpPr>
                <a:spLocks noChangeShapeType="1"/>
              </p:cNvSpPr>
              <p:nvPr/>
            </p:nvSpPr>
            <p:spPr bwMode="auto">
              <a:xfrm>
                <a:off x="2143" y="1791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844288" name="Line 64"/>
            <p:cNvSpPr>
              <a:spLocks noChangeShapeType="1"/>
            </p:cNvSpPr>
            <p:nvPr/>
          </p:nvSpPr>
          <p:spPr bwMode="auto">
            <a:xfrm>
              <a:off x="2359" y="1519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291" name="AutoShape 67"/>
            <p:cNvSpPr>
              <a:spLocks noChangeArrowheads="1"/>
            </p:cNvSpPr>
            <p:nvPr/>
          </p:nvSpPr>
          <p:spPr bwMode="auto">
            <a:xfrm rot="16200000" flipH="1">
              <a:off x="1928" y="1450"/>
              <a:ext cx="726" cy="13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/>
                <a:t>MUX</a:t>
              </a:r>
            </a:p>
          </p:txBody>
        </p:sp>
      </p:grpSp>
      <p:sp>
        <p:nvSpPr>
          <p:cNvPr id="1844293" name="AutoShape 69"/>
          <p:cNvSpPr>
            <a:spLocks noChangeArrowheads="1"/>
          </p:cNvSpPr>
          <p:nvPr/>
        </p:nvSpPr>
        <p:spPr bwMode="auto">
          <a:xfrm rot="5400000">
            <a:off x="1956186" y="2100471"/>
            <a:ext cx="1045550" cy="19728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pPr defTabSz="829452"/>
            <a:r>
              <a:rPr lang="es-ES_tradnl" sz="1300"/>
              <a:t>DEMUX</a:t>
            </a:r>
          </a:p>
        </p:txBody>
      </p:sp>
      <p:sp>
        <p:nvSpPr>
          <p:cNvPr id="1844294" name="AutoShape 70"/>
          <p:cNvSpPr>
            <a:spLocks noChangeArrowheads="1"/>
          </p:cNvSpPr>
          <p:nvPr/>
        </p:nvSpPr>
        <p:spPr bwMode="auto">
          <a:xfrm rot="16200000" flipH="1">
            <a:off x="6368346" y="2088950"/>
            <a:ext cx="1045550" cy="19728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pPr defTabSz="829452"/>
            <a:r>
              <a:rPr lang="es-ES_tradnl" sz="1300"/>
              <a:t>MUX</a:t>
            </a:r>
          </a:p>
        </p:txBody>
      </p:sp>
      <p:sp>
        <p:nvSpPr>
          <p:cNvPr id="1844295" name="Text Box 71"/>
          <p:cNvSpPr txBox="1">
            <a:spLocks noChangeArrowheads="1"/>
          </p:cNvSpPr>
          <p:nvPr/>
        </p:nvSpPr>
        <p:spPr bwMode="auto">
          <a:xfrm>
            <a:off x="2234880" y="3364194"/>
            <a:ext cx="1241280" cy="14372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100">
                <a:solidFill>
                  <a:schemeClr val="tx1"/>
                </a:solidFill>
                <a:latin typeface="Tahoma" charset="0"/>
              </a:rPr>
              <a:t>Input buffers</a:t>
            </a:r>
          </a:p>
        </p:txBody>
      </p:sp>
      <p:sp>
        <p:nvSpPr>
          <p:cNvPr id="1844296" name="Rectangle 72"/>
          <p:cNvSpPr>
            <a:spLocks noChangeArrowheads="1"/>
          </p:cNvSpPr>
          <p:nvPr/>
        </p:nvSpPr>
        <p:spPr bwMode="auto">
          <a:xfrm>
            <a:off x="2740319" y="3593272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97" name="Rectangle 73"/>
          <p:cNvSpPr>
            <a:spLocks noChangeArrowheads="1"/>
          </p:cNvSpPr>
          <p:nvPr/>
        </p:nvSpPr>
        <p:spPr bwMode="auto">
          <a:xfrm>
            <a:off x="2846875" y="3593272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298" name="Rectangle 74"/>
          <p:cNvSpPr>
            <a:spLocks noChangeArrowheads="1"/>
          </p:cNvSpPr>
          <p:nvPr/>
        </p:nvSpPr>
        <p:spPr bwMode="auto">
          <a:xfrm>
            <a:off x="2953432" y="3593272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00" name="Line 76"/>
          <p:cNvSpPr>
            <a:spLocks noChangeShapeType="1"/>
          </p:cNvSpPr>
          <p:nvPr/>
        </p:nvSpPr>
        <p:spPr bwMode="auto">
          <a:xfrm>
            <a:off x="2577600" y="3774637"/>
            <a:ext cx="162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01" name="Rectangle 77"/>
          <p:cNvSpPr>
            <a:spLocks noChangeArrowheads="1"/>
          </p:cNvSpPr>
          <p:nvPr/>
        </p:nvSpPr>
        <p:spPr bwMode="auto">
          <a:xfrm>
            <a:off x="2740319" y="390793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02" name="Rectangle 78"/>
          <p:cNvSpPr>
            <a:spLocks noChangeArrowheads="1"/>
          </p:cNvSpPr>
          <p:nvPr/>
        </p:nvSpPr>
        <p:spPr bwMode="auto">
          <a:xfrm>
            <a:off x="2846875" y="390793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03" name="Rectangle 79"/>
          <p:cNvSpPr>
            <a:spLocks noChangeArrowheads="1"/>
          </p:cNvSpPr>
          <p:nvPr/>
        </p:nvSpPr>
        <p:spPr bwMode="auto">
          <a:xfrm>
            <a:off x="2959911" y="390793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05" name="Line 81"/>
          <p:cNvSpPr>
            <a:spLocks noChangeShapeType="1"/>
          </p:cNvSpPr>
          <p:nvPr/>
        </p:nvSpPr>
        <p:spPr bwMode="auto">
          <a:xfrm>
            <a:off x="2577600" y="4032423"/>
            <a:ext cx="162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06" name="Rectangle 82"/>
          <p:cNvSpPr>
            <a:spLocks noChangeArrowheads="1"/>
          </p:cNvSpPr>
          <p:nvPr/>
        </p:nvSpPr>
        <p:spPr bwMode="auto">
          <a:xfrm>
            <a:off x="2740319" y="4357268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07" name="Rectangle 83"/>
          <p:cNvSpPr>
            <a:spLocks noChangeArrowheads="1"/>
          </p:cNvSpPr>
          <p:nvPr/>
        </p:nvSpPr>
        <p:spPr bwMode="auto">
          <a:xfrm>
            <a:off x="2846875" y="4357268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08" name="Rectangle 84"/>
          <p:cNvSpPr>
            <a:spLocks noChangeArrowheads="1"/>
          </p:cNvSpPr>
          <p:nvPr/>
        </p:nvSpPr>
        <p:spPr bwMode="auto">
          <a:xfrm>
            <a:off x="2953432" y="4357268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10" name="Line 86"/>
          <p:cNvSpPr>
            <a:spLocks noChangeShapeType="1"/>
          </p:cNvSpPr>
          <p:nvPr/>
        </p:nvSpPr>
        <p:spPr bwMode="auto">
          <a:xfrm>
            <a:off x="2577600" y="4493272"/>
            <a:ext cx="162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11" name="Line 87"/>
          <p:cNvSpPr>
            <a:spLocks noChangeShapeType="1"/>
          </p:cNvSpPr>
          <p:nvPr/>
        </p:nvSpPr>
        <p:spPr bwMode="auto">
          <a:xfrm>
            <a:off x="2041920" y="4114513"/>
            <a:ext cx="328320" cy="14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12" name="Text Box 88"/>
          <p:cNvSpPr txBox="1">
            <a:spLocks noChangeArrowheads="1"/>
          </p:cNvSpPr>
          <p:nvPr/>
        </p:nvSpPr>
        <p:spPr bwMode="auto">
          <a:xfrm flipV="1">
            <a:off x="1664640" y="3722792"/>
            <a:ext cx="377280" cy="740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81639" tIns="42452" rIns="81639" bIns="42452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Link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Control</a:t>
            </a:r>
          </a:p>
        </p:txBody>
      </p:sp>
      <p:sp>
        <p:nvSpPr>
          <p:cNvPr id="1844313" name="Text Box 89"/>
          <p:cNvSpPr txBox="1">
            <a:spLocks noChangeArrowheads="1"/>
          </p:cNvSpPr>
          <p:nvPr/>
        </p:nvSpPr>
        <p:spPr bwMode="auto">
          <a:xfrm rot="-5400000">
            <a:off x="1068275" y="3506513"/>
            <a:ext cx="746331" cy="48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Physical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>
                <a:solidFill>
                  <a:schemeClr val="tx1"/>
                </a:solidFill>
                <a:latin typeface="Tahoma" charset="0"/>
              </a:rPr>
              <a:t>channel</a:t>
            </a:r>
          </a:p>
        </p:txBody>
      </p:sp>
      <p:sp>
        <p:nvSpPr>
          <p:cNvPr id="1844314" name="Line 90"/>
          <p:cNvSpPr>
            <a:spLocks noChangeShapeType="1"/>
          </p:cNvSpPr>
          <p:nvPr/>
        </p:nvSpPr>
        <p:spPr bwMode="auto">
          <a:xfrm>
            <a:off x="1336320" y="4114512"/>
            <a:ext cx="3283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15" name="Text Box 91"/>
          <p:cNvSpPr txBox="1">
            <a:spLocks noChangeArrowheads="1"/>
          </p:cNvSpPr>
          <p:nvPr/>
        </p:nvSpPr>
        <p:spPr bwMode="auto">
          <a:xfrm rot="-5400000">
            <a:off x="2693498" y="4116354"/>
            <a:ext cx="321165" cy="2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sz="1300" b="1">
                <a:solidFill>
                  <a:schemeClr val="tx1"/>
                </a:solidFill>
                <a:latin typeface="Tahoma" charset="0"/>
              </a:rPr>
              <a:t>...</a:t>
            </a:r>
          </a:p>
        </p:txBody>
      </p:sp>
      <p:sp>
        <p:nvSpPr>
          <p:cNvPr id="1844321" name="AutoShape 97"/>
          <p:cNvSpPr>
            <a:spLocks noChangeArrowheads="1"/>
          </p:cNvSpPr>
          <p:nvPr/>
        </p:nvSpPr>
        <p:spPr bwMode="auto">
          <a:xfrm rot="5400000">
            <a:off x="1951865" y="3997151"/>
            <a:ext cx="1045550" cy="19728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pPr defTabSz="829452"/>
            <a:r>
              <a:rPr lang="es-ES_tradnl" sz="1300"/>
              <a:t>DEMUX</a:t>
            </a:r>
          </a:p>
        </p:txBody>
      </p:sp>
      <p:grpSp>
        <p:nvGrpSpPr>
          <p:cNvPr id="1844352" name="Group 128"/>
          <p:cNvGrpSpPr>
            <a:grpSpLocks/>
          </p:cNvGrpSpPr>
          <p:nvPr/>
        </p:nvGrpSpPr>
        <p:grpSpPr bwMode="auto">
          <a:xfrm>
            <a:off x="3065761" y="3561495"/>
            <a:ext cx="1441440" cy="1045550"/>
            <a:chOff x="2129" y="2473"/>
            <a:chExt cx="1001" cy="726"/>
          </a:xfrm>
        </p:grpSpPr>
        <p:grpSp>
          <p:nvGrpSpPr>
            <p:cNvPr id="1844316" name="Group 92"/>
            <p:cNvGrpSpPr>
              <a:grpSpLocks/>
            </p:cNvGrpSpPr>
            <p:nvPr/>
          </p:nvGrpSpPr>
          <p:grpSpPr bwMode="auto">
            <a:xfrm>
              <a:off x="2129" y="2609"/>
              <a:ext cx="90" cy="499"/>
              <a:chOff x="2143" y="1292"/>
              <a:chExt cx="261" cy="499"/>
            </a:xfrm>
          </p:grpSpPr>
          <p:sp>
            <p:nvSpPr>
              <p:cNvPr id="1844317" name="Line 93"/>
              <p:cNvSpPr>
                <a:spLocks noChangeShapeType="1"/>
              </p:cNvSpPr>
              <p:nvPr/>
            </p:nvSpPr>
            <p:spPr bwMode="auto">
              <a:xfrm>
                <a:off x="2143" y="1292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4318" name="Line 94"/>
              <p:cNvSpPr>
                <a:spLocks noChangeShapeType="1"/>
              </p:cNvSpPr>
              <p:nvPr/>
            </p:nvSpPr>
            <p:spPr bwMode="auto">
              <a:xfrm flipV="1">
                <a:off x="2143" y="1474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4319" name="Line 95"/>
              <p:cNvSpPr>
                <a:spLocks noChangeShapeType="1"/>
              </p:cNvSpPr>
              <p:nvPr/>
            </p:nvSpPr>
            <p:spPr bwMode="auto">
              <a:xfrm>
                <a:off x="2143" y="1791"/>
                <a:ext cx="2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844320" name="AutoShape 96"/>
            <p:cNvSpPr>
              <a:spLocks noChangeArrowheads="1"/>
            </p:cNvSpPr>
            <p:nvPr/>
          </p:nvSpPr>
          <p:spPr bwMode="auto">
            <a:xfrm rot="16200000" flipH="1">
              <a:off x="1925" y="2767"/>
              <a:ext cx="726" cy="13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/>
                <a:t>MUX</a:t>
              </a:r>
            </a:p>
          </p:txBody>
        </p:sp>
        <p:sp>
          <p:nvSpPr>
            <p:cNvPr id="1844322" name="Line 98"/>
            <p:cNvSpPr>
              <a:spLocks noChangeShapeType="1"/>
            </p:cNvSpPr>
            <p:nvPr/>
          </p:nvSpPr>
          <p:spPr bwMode="auto">
            <a:xfrm>
              <a:off x="2359" y="2835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844323" name="Text Box 99"/>
          <p:cNvSpPr txBox="1">
            <a:spLocks noChangeArrowheads="1"/>
          </p:cNvSpPr>
          <p:nvPr/>
        </p:nvSpPr>
        <p:spPr bwMode="auto">
          <a:xfrm>
            <a:off x="5834880" y="3364194"/>
            <a:ext cx="1195200" cy="14372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100">
                <a:solidFill>
                  <a:schemeClr val="tx1"/>
                </a:solidFill>
                <a:latin typeface="Tahoma" charset="0"/>
              </a:rPr>
              <a:t>Output buffers</a:t>
            </a:r>
          </a:p>
        </p:txBody>
      </p:sp>
      <p:sp>
        <p:nvSpPr>
          <p:cNvPr id="1844329" name="Rectangle 105"/>
          <p:cNvSpPr>
            <a:spLocks noChangeArrowheads="1"/>
          </p:cNvSpPr>
          <p:nvPr/>
        </p:nvSpPr>
        <p:spPr bwMode="auto">
          <a:xfrm>
            <a:off x="6278400" y="3593272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30" name="Rectangle 106"/>
          <p:cNvSpPr>
            <a:spLocks noChangeArrowheads="1"/>
          </p:cNvSpPr>
          <p:nvPr/>
        </p:nvSpPr>
        <p:spPr bwMode="auto">
          <a:xfrm>
            <a:off x="6395754" y="3593272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31" name="Rectangle 107"/>
          <p:cNvSpPr>
            <a:spLocks noChangeArrowheads="1"/>
          </p:cNvSpPr>
          <p:nvPr/>
        </p:nvSpPr>
        <p:spPr bwMode="auto">
          <a:xfrm>
            <a:off x="6514549" y="3593272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33" name="Line 109"/>
          <p:cNvSpPr>
            <a:spLocks noChangeShapeType="1"/>
          </p:cNvSpPr>
          <p:nvPr/>
        </p:nvSpPr>
        <p:spPr bwMode="auto">
          <a:xfrm>
            <a:off x="6619680" y="3774637"/>
            <a:ext cx="1713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34" name="Rectangle 110"/>
          <p:cNvSpPr>
            <a:spLocks noChangeArrowheads="1"/>
          </p:cNvSpPr>
          <p:nvPr/>
        </p:nvSpPr>
        <p:spPr bwMode="auto">
          <a:xfrm>
            <a:off x="6278400" y="390145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35" name="Rectangle 111"/>
          <p:cNvSpPr>
            <a:spLocks noChangeArrowheads="1"/>
          </p:cNvSpPr>
          <p:nvPr/>
        </p:nvSpPr>
        <p:spPr bwMode="auto">
          <a:xfrm>
            <a:off x="6402233" y="3901459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36" name="Rectangle 112"/>
          <p:cNvSpPr>
            <a:spLocks noChangeArrowheads="1"/>
          </p:cNvSpPr>
          <p:nvPr/>
        </p:nvSpPr>
        <p:spPr bwMode="auto">
          <a:xfrm>
            <a:off x="6508070" y="3901459"/>
            <a:ext cx="108000" cy="251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38" name="Line 114"/>
          <p:cNvSpPr>
            <a:spLocks noChangeShapeType="1"/>
          </p:cNvSpPr>
          <p:nvPr/>
        </p:nvSpPr>
        <p:spPr bwMode="auto">
          <a:xfrm>
            <a:off x="6619680" y="4032423"/>
            <a:ext cx="1713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39" name="Rectangle 115"/>
          <p:cNvSpPr>
            <a:spLocks noChangeArrowheads="1"/>
          </p:cNvSpPr>
          <p:nvPr/>
        </p:nvSpPr>
        <p:spPr bwMode="auto">
          <a:xfrm>
            <a:off x="6278400" y="4350788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40" name="Rectangle 116"/>
          <p:cNvSpPr>
            <a:spLocks noChangeArrowheads="1"/>
          </p:cNvSpPr>
          <p:nvPr/>
        </p:nvSpPr>
        <p:spPr bwMode="auto">
          <a:xfrm>
            <a:off x="6389275" y="4350788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41" name="Rectangle 117"/>
          <p:cNvSpPr>
            <a:spLocks noChangeArrowheads="1"/>
          </p:cNvSpPr>
          <p:nvPr/>
        </p:nvSpPr>
        <p:spPr bwMode="auto">
          <a:xfrm>
            <a:off x="6501591" y="4350788"/>
            <a:ext cx="108000" cy="254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>
            <a:spAutoFit/>
          </a:bodyPr>
          <a:lstStyle/>
          <a:p>
            <a:endParaRPr lang="en-US"/>
          </a:p>
        </p:txBody>
      </p:sp>
      <p:sp>
        <p:nvSpPr>
          <p:cNvPr id="1844343" name="Line 119"/>
          <p:cNvSpPr>
            <a:spLocks noChangeShapeType="1"/>
          </p:cNvSpPr>
          <p:nvPr/>
        </p:nvSpPr>
        <p:spPr bwMode="auto">
          <a:xfrm>
            <a:off x="6619680" y="4493272"/>
            <a:ext cx="1713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44" name="Line 120"/>
          <p:cNvSpPr>
            <a:spLocks noChangeShapeType="1"/>
          </p:cNvSpPr>
          <p:nvPr/>
        </p:nvSpPr>
        <p:spPr bwMode="auto">
          <a:xfrm>
            <a:off x="6984000" y="4041064"/>
            <a:ext cx="37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/>
          <a:p>
            <a:endParaRPr lang="en-US"/>
          </a:p>
        </p:txBody>
      </p:sp>
      <p:sp>
        <p:nvSpPr>
          <p:cNvPr id="1844346" name="Text Box 122"/>
          <p:cNvSpPr txBox="1">
            <a:spLocks noChangeArrowheads="1"/>
          </p:cNvSpPr>
          <p:nvPr/>
        </p:nvSpPr>
        <p:spPr bwMode="auto">
          <a:xfrm rot="-5400000">
            <a:off x="7226608" y="3444586"/>
            <a:ext cx="746331" cy="48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Physical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sz="1300" dirty="0" err="1">
                <a:solidFill>
                  <a:schemeClr val="tx1"/>
                </a:solidFill>
                <a:latin typeface="Tahoma" charset="0"/>
              </a:rPr>
              <a:t>channel</a:t>
            </a:r>
            <a:endParaRPr lang="es-ES_tradnl" sz="1300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844348" name="Text Box 124"/>
          <p:cNvSpPr txBox="1">
            <a:spLocks noChangeArrowheads="1"/>
          </p:cNvSpPr>
          <p:nvPr/>
        </p:nvSpPr>
        <p:spPr bwMode="auto">
          <a:xfrm rot="-5400000">
            <a:off x="6237338" y="4114913"/>
            <a:ext cx="321165" cy="2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sz="1300" b="1">
                <a:solidFill>
                  <a:schemeClr val="tx1"/>
                </a:solidFill>
                <a:latin typeface="Tahoma" charset="0"/>
              </a:rPr>
              <a:t>...</a:t>
            </a:r>
          </a:p>
        </p:txBody>
      </p:sp>
      <p:grpSp>
        <p:nvGrpSpPr>
          <p:cNvPr id="1844363" name="Group 139"/>
          <p:cNvGrpSpPr>
            <a:grpSpLocks/>
          </p:cNvGrpSpPr>
          <p:nvPr/>
        </p:nvGrpSpPr>
        <p:grpSpPr bwMode="auto">
          <a:xfrm>
            <a:off x="4852800" y="3560054"/>
            <a:ext cx="1418400" cy="1044110"/>
            <a:chOff x="3370" y="2472"/>
            <a:chExt cx="985" cy="725"/>
          </a:xfrm>
        </p:grpSpPr>
        <p:sp>
          <p:nvSpPr>
            <p:cNvPr id="1844324" name="AutoShape 100"/>
            <p:cNvSpPr>
              <a:spLocks noChangeArrowheads="1"/>
            </p:cNvSpPr>
            <p:nvPr/>
          </p:nvSpPr>
          <p:spPr bwMode="auto">
            <a:xfrm rot="5400000">
              <a:off x="3794" y="2767"/>
              <a:ext cx="725" cy="1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defTabSz="829452"/>
              <a:r>
                <a:rPr lang="es-ES_tradnl" sz="1300"/>
                <a:t>DEMUX</a:t>
              </a:r>
            </a:p>
          </p:txBody>
        </p:sp>
        <p:grpSp>
          <p:nvGrpSpPr>
            <p:cNvPr id="1844325" name="Group 101"/>
            <p:cNvGrpSpPr>
              <a:grpSpLocks/>
            </p:cNvGrpSpPr>
            <p:nvPr/>
          </p:nvGrpSpPr>
          <p:grpSpPr bwMode="auto">
            <a:xfrm>
              <a:off x="4233" y="2608"/>
              <a:ext cx="122" cy="499"/>
              <a:chOff x="4082" y="1292"/>
              <a:chExt cx="258" cy="499"/>
            </a:xfrm>
          </p:grpSpPr>
          <p:sp>
            <p:nvSpPr>
              <p:cNvPr id="1844326" name="Line 102"/>
              <p:cNvSpPr>
                <a:spLocks noChangeShapeType="1"/>
              </p:cNvSpPr>
              <p:nvPr/>
            </p:nvSpPr>
            <p:spPr bwMode="auto">
              <a:xfrm>
                <a:off x="4082" y="1292"/>
                <a:ext cx="2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4327" name="Line 103"/>
              <p:cNvSpPr>
                <a:spLocks noChangeShapeType="1"/>
              </p:cNvSpPr>
              <p:nvPr/>
            </p:nvSpPr>
            <p:spPr bwMode="auto">
              <a:xfrm>
                <a:off x="4082" y="1474"/>
                <a:ext cx="2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4328" name="Line 104"/>
              <p:cNvSpPr>
                <a:spLocks noChangeShapeType="1"/>
              </p:cNvSpPr>
              <p:nvPr/>
            </p:nvSpPr>
            <p:spPr bwMode="auto">
              <a:xfrm>
                <a:off x="4082" y="1791"/>
                <a:ext cx="2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189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844349" name="Line 125"/>
            <p:cNvSpPr>
              <a:spLocks noChangeShapeType="1"/>
            </p:cNvSpPr>
            <p:nvPr/>
          </p:nvSpPr>
          <p:spPr bwMode="auto">
            <a:xfrm>
              <a:off x="3370" y="2835"/>
              <a:ext cx="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844350" name="AutoShape 126"/>
          <p:cNvSpPr>
            <a:spLocks noChangeArrowheads="1"/>
          </p:cNvSpPr>
          <p:nvPr/>
        </p:nvSpPr>
        <p:spPr bwMode="auto">
          <a:xfrm rot="16200000" flipH="1">
            <a:off x="6355385" y="3984189"/>
            <a:ext cx="1045550" cy="19728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pPr defTabSz="829452"/>
            <a:r>
              <a:rPr lang="es-ES_tradnl" sz="1300"/>
              <a:t>MUX</a:t>
            </a:r>
          </a:p>
        </p:txBody>
      </p:sp>
      <p:sp>
        <p:nvSpPr>
          <p:cNvPr id="1844292" name="Text Box 68"/>
          <p:cNvSpPr txBox="1">
            <a:spLocks noChangeArrowheads="1"/>
          </p:cNvSpPr>
          <p:nvPr/>
        </p:nvSpPr>
        <p:spPr bwMode="auto">
          <a:xfrm flipH="1" flipV="1">
            <a:off x="4508640" y="1709460"/>
            <a:ext cx="390240" cy="28947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81639" tIns="42452" rIns="81639" bIns="42452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_tradnl" b="1">
                <a:solidFill>
                  <a:schemeClr val="tx1"/>
                </a:solidFill>
                <a:latin typeface="Tahoma" charset="0"/>
              </a:rPr>
              <a:t>CrossBar</a:t>
            </a:r>
          </a:p>
        </p:txBody>
      </p:sp>
      <p:grpSp>
        <p:nvGrpSpPr>
          <p:cNvPr id="1844357" name="Group 133"/>
          <p:cNvGrpSpPr>
            <a:grpSpLocks/>
          </p:cNvGrpSpPr>
          <p:nvPr/>
        </p:nvGrpSpPr>
        <p:grpSpPr bwMode="auto">
          <a:xfrm>
            <a:off x="3070080" y="1860676"/>
            <a:ext cx="1437120" cy="718636"/>
            <a:chOff x="2132" y="1292"/>
            <a:chExt cx="998" cy="499"/>
          </a:xfrm>
        </p:grpSpPr>
        <p:sp>
          <p:nvSpPr>
            <p:cNvPr id="1844354" name="Line 130"/>
            <p:cNvSpPr>
              <a:spLocks noChangeShapeType="1"/>
            </p:cNvSpPr>
            <p:nvPr/>
          </p:nvSpPr>
          <p:spPr bwMode="auto">
            <a:xfrm>
              <a:off x="2132" y="129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355" name="Line 131"/>
            <p:cNvSpPr>
              <a:spLocks noChangeShapeType="1"/>
            </p:cNvSpPr>
            <p:nvPr/>
          </p:nvSpPr>
          <p:spPr bwMode="auto">
            <a:xfrm>
              <a:off x="2132" y="1474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356" name="Line 132"/>
            <p:cNvSpPr>
              <a:spLocks noChangeShapeType="1"/>
            </p:cNvSpPr>
            <p:nvPr/>
          </p:nvSpPr>
          <p:spPr bwMode="auto">
            <a:xfrm>
              <a:off x="2132" y="1791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844358" name="Group 134"/>
          <p:cNvGrpSpPr>
            <a:grpSpLocks/>
          </p:cNvGrpSpPr>
          <p:nvPr/>
        </p:nvGrpSpPr>
        <p:grpSpPr bwMode="auto">
          <a:xfrm>
            <a:off x="3070080" y="3755915"/>
            <a:ext cx="1437120" cy="718636"/>
            <a:chOff x="2132" y="1292"/>
            <a:chExt cx="998" cy="499"/>
          </a:xfrm>
        </p:grpSpPr>
        <p:sp>
          <p:nvSpPr>
            <p:cNvPr id="1844359" name="Line 135"/>
            <p:cNvSpPr>
              <a:spLocks noChangeShapeType="1"/>
            </p:cNvSpPr>
            <p:nvPr/>
          </p:nvSpPr>
          <p:spPr bwMode="auto">
            <a:xfrm>
              <a:off x="2132" y="129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360" name="Line 136"/>
            <p:cNvSpPr>
              <a:spLocks noChangeShapeType="1"/>
            </p:cNvSpPr>
            <p:nvPr/>
          </p:nvSpPr>
          <p:spPr bwMode="auto">
            <a:xfrm>
              <a:off x="2132" y="1474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361" name="Line 137"/>
            <p:cNvSpPr>
              <a:spLocks noChangeShapeType="1"/>
            </p:cNvSpPr>
            <p:nvPr/>
          </p:nvSpPr>
          <p:spPr bwMode="auto">
            <a:xfrm>
              <a:off x="2132" y="1791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844364" name="Group 140"/>
          <p:cNvGrpSpPr>
            <a:grpSpLocks/>
          </p:cNvGrpSpPr>
          <p:nvPr/>
        </p:nvGrpSpPr>
        <p:grpSpPr bwMode="auto">
          <a:xfrm>
            <a:off x="4898880" y="3755915"/>
            <a:ext cx="1370880" cy="718636"/>
            <a:chOff x="2132" y="1292"/>
            <a:chExt cx="998" cy="499"/>
          </a:xfrm>
        </p:grpSpPr>
        <p:sp>
          <p:nvSpPr>
            <p:cNvPr id="1844365" name="Line 141"/>
            <p:cNvSpPr>
              <a:spLocks noChangeShapeType="1"/>
            </p:cNvSpPr>
            <p:nvPr/>
          </p:nvSpPr>
          <p:spPr bwMode="auto">
            <a:xfrm>
              <a:off x="2132" y="129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366" name="Line 142"/>
            <p:cNvSpPr>
              <a:spLocks noChangeShapeType="1"/>
            </p:cNvSpPr>
            <p:nvPr/>
          </p:nvSpPr>
          <p:spPr bwMode="auto">
            <a:xfrm>
              <a:off x="2132" y="1474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367" name="Line 143"/>
            <p:cNvSpPr>
              <a:spLocks noChangeShapeType="1"/>
            </p:cNvSpPr>
            <p:nvPr/>
          </p:nvSpPr>
          <p:spPr bwMode="auto">
            <a:xfrm>
              <a:off x="2132" y="1791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844368" name="Group 144"/>
          <p:cNvGrpSpPr>
            <a:grpSpLocks/>
          </p:cNvGrpSpPr>
          <p:nvPr/>
        </p:nvGrpSpPr>
        <p:grpSpPr bwMode="auto">
          <a:xfrm>
            <a:off x="4898880" y="1860676"/>
            <a:ext cx="1370880" cy="718636"/>
            <a:chOff x="2132" y="1292"/>
            <a:chExt cx="998" cy="499"/>
          </a:xfrm>
        </p:grpSpPr>
        <p:sp>
          <p:nvSpPr>
            <p:cNvPr id="1844369" name="Line 145"/>
            <p:cNvSpPr>
              <a:spLocks noChangeShapeType="1"/>
            </p:cNvSpPr>
            <p:nvPr/>
          </p:nvSpPr>
          <p:spPr bwMode="auto">
            <a:xfrm>
              <a:off x="2132" y="129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370" name="Line 146"/>
            <p:cNvSpPr>
              <a:spLocks noChangeShapeType="1"/>
            </p:cNvSpPr>
            <p:nvPr/>
          </p:nvSpPr>
          <p:spPr bwMode="auto">
            <a:xfrm>
              <a:off x="2132" y="1474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44371" name="Line 147"/>
            <p:cNvSpPr>
              <a:spLocks noChangeShapeType="1"/>
            </p:cNvSpPr>
            <p:nvPr/>
          </p:nvSpPr>
          <p:spPr bwMode="auto">
            <a:xfrm>
              <a:off x="2132" y="1791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89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844372" name="Text Box 148"/>
          <p:cNvSpPr txBox="1">
            <a:spLocks noChangeArrowheads="1"/>
          </p:cNvSpPr>
          <p:nvPr/>
        </p:nvSpPr>
        <p:spPr bwMode="auto">
          <a:xfrm>
            <a:off x="7119361" y="5322799"/>
            <a:ext cx="1697760" cy="81224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lnSpc>
                <a:spcPct val="93000"/>
              </a:lnSpc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def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b="1">
                <a:solidFill>
                  <a:schemeClr val="tx1"/>
                </a:solidFill>
                <a:latin typeface="Tahoma" charset="0"/>
              </a:rPr>
              <a:t>Switch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b="1">
                <a:solidFill>
                  <a:schemeClr val="tx1"/>
                </a:solidFill>
                <a:latin typeface="Tahoma" charset="0"/>
              </a:rPr>
              <a:t>input &amp; output</a:t>
            </a:r>
          </a:p>
          <a:p>
            <a:pPr algn="ctr" defTabSz="829452">
              <a:lnSpc>
                <a:spcPct val="100000"/>
              </a:lnSpc>
              <a:buClrTx/>
              <a:buSzTx/>
            </a:pPr>
            <a:r>
              <a:rPr lang="es-ES" b="1">
                <a:solidFill>
                  <a:schemeClr val="tx1"/>
                </a:solidFill>
                <a:latin typeface="Tahoma" charset="0"/>
              </a:rPr>
              <a:t>speedup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46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4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84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84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84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844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44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184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84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Crossbar Dimension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7156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Crossbar area and power grow with </a:t>
            </a:r>
            <a:r>
              <a:rPr lang="en-US" i="1" dirty="0" smtClean="0"/>
              <a:t>O((pw)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Replace 1 5x5 crossbar with 2 3x3 crossbars</a:t>
            </a:r>
          </a:p>
          <a:p>
            <a:r>
              <a:rPr lang="en-US" dirty="0" smtClean="0"/>
              <a:t>Suited to DOR</a:t>
            </a:r>
          </a:p>
          <a:p>
            <a:pPr lvl="1"/>
            <a:r>
              <a:rPr lang="en-US" dirty="0" smtClean="0"/>
              <a:t>Traffic mostly stays within 1 dimension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2372280"/>
            <a:ext cx="2057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3820080"/>
            <a:ext cx="2057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rot="5400000">
            <a:off x="3968631" y="2111811"/>
            <a:ext cx="52093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rot="5400000">
            <a:off x="3886200" y="347718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</p:cNvCxnSpPr>
          <p:nvPr/>
        </p:nvCxnSpPr>
        <p:spPr>
          <a:xfrm rot="5400000">
            <a:off x="4005937" y="4805243"/>
            <a:ext cx="44632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16188" y="2600880"/>
            <a:ext cx="684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2904092"/>
            <a:ext cx="684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57800" y="2602468"/>
            <a:ext cx="684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56212" y="2905680"/>
            <a:ext cx="684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6188" y="4048680"/>
            <a:ext cx="684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14600" y="4351892"/>
            <a:ext cx="684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259388" y="4048680"/>
            <a:ext cx="684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57800" y="4351892"/>
            <a:ext cx="684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66306" y="1851342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Inject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42306" y="2187614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E-in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42306" y="2536348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W-in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6400" y="2187614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E-out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00" y="2536348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W-out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18506" y="3667680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N-in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018506" y="4016414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S-in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3667680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N-out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86400" y="4016414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S-out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466306" y="4659074"/>
            <a:ext cx="10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Eject</a:t>
            </a:r>
            <a:endParaRPr lang="en-US" dirty="0"/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Arbiters and Allocators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Allocator matches N requests to M resources </a:t>
            </a:r>
          </a:p>
          <a:p>
            <a:endParaRPr lang="en-US" dirty="0" smtClean="0"/>
          </a:p>
          <a:p>
            <a:r>
              <a:rPr lang="en-US" dirty="0" smtClean="0"/>
              <a:t>Arbiter matches N requests to 1 resource</a:t>
            </a:r>
          </a:p>
          <a:p>
            <a:endParaRPr lang="en-US" dirty="0" smtClean="0"/>
          </a:p>
          <a:p>
            <a:r>
              <a:rPr lang="en-US" dirty="0" smtClean="0"/>
              <a:t>Resources are VCs (for virtual channel routers) and crossbar switch ports.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Arbiters and Allocators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Virtual-channel allocator (VA) </a:t>
            </a:r>
          </a:p>
          <a:p>
            <a:pPr lvl="1"/>
            <a:r>
              <a:rPr lang="en-US" dirty="0" smtClean="0"/>
              <a:t>Resolves contention for output virtual channels</a:t>
            </a:r>
          </a:p>
          <a:p>
            <a:pPr lvl="1"/>
            <a:r>
              <a:rPr lang="en-US" dirty="0" smtClean="0"/>
              <a:t>Grants them to input virtual channels</a:t>
            </a:r>
          </a:p>
          <a:p>
            <a:endParaRPr lang="en-US" dirty="0" smtClean="0"/>
          </a:p>
          <a:p>
            <a:r>
              <a:rPr lang="en-US" dirty="0" smtClean="0"/>
              <a:t>Switch allocator (SA) that grants crossbar switch ports to input virtual channels</a:t>
            </a:r>
          </a:p>
          <a:p>
            <a:endParaRPr lang="en-US" dirty="0" smtClean="0"/>
          </a:p>
          <a:p>
            <a:r>
              <a:rPr lang="en-US" dirty="0" smtClean="0"/>
              <a:t>Allocator/arbiter that delivers high matching probability translates to higher network throughput. </a:t>
            </a:r>
          </a:p>
          <a:p>
            <a:pPr lvl="1"/>
            <a:r>
              <a:rPr lang="en-US" dirty="0" smtClean="0"/>
              <a:t>Must also be fast and/or able to be pipelined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VC allocation typically determines cycle time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a fair arbiter is one that provides equal service to different requesters</a:t>
            </a:r>
          </a:p>
          <a:p>
            <a:r>
              <a:rPr lang="en-US" dirty="0" smtClean="0"/>
              <a:t>Weak fairness: Every request is </a:t>
            </a:r>
            <a:r>
              <a:rPr lang="en-US" b="1" dirty="0" smtClean="0"/>
              <a:t>eventually</a:t>
            </a:r>
            <a:r>
              <a:rPr lang="en-US" dirty="0" smtClean="0"/>
              <a:t> served</a:t>
            </a:r>
          </a:p>
          <a:p>
            <a:r>
              <a:rPr lang="en-US" dirty="0" smtClean="0"/>
              <a:t>Strong fairness: Requesters will be served </a:t>
            </a:r>
            <a:r>
              <a:rPr lang="en-US" b="1" dirty="0" smtClean="0"/>
              <a:t>equally often</a:t>
            </a:r>
          </a:p>
          <a:p>
            <a:r>
              <a:rPr lang="en-US" dirty="0" smtClean="0"/>
              <a:t>FIFO Fairness: Requesters are served </a:t>
            </a:r>
            <a:r>
              <a:rPr lang="en-US" b="1" dirty="0" smtClean="0"/>
              <a:t>in the order</a:t>
            </a:r>
            <a:r>
              <a:rPr lang="en-US" dirty="0" smtClean="0"/>
              <a:t> they make their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Locally  Fair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14981"/>
            <a:ext cx="8229600" cy="14111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R3 receives 4 times the bandwidth as r0, even though individual arbiters provide strong fairness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6222" y="2269675"/>
            <a:ext cx="594439" cy="5944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A0</a:t>
            </a:r>
          </a:p>
        </p:txBody>
      </p:sp>
      <p:sp>
        <p:nvSpPr>
          <p:cNvPr id="8" name="Oval 7"/>
          <p:cNvSpPr/>
          <p:nvPr/>
        </p:nvSpPr>
        <p:spPr>
          <a:xfrm>
            <a:off x="3800553" y="2269675"/>
            <a:ext cx="594439" cy="5944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584086" y="2269675"/>
            <a:ext cx="594439" cy="5944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7" idx="2"/>
          </p:cNvCxnSpPr>
          <p:nvPr/>
        </p:nvCxnSpPr>
        <p:spPr>
          <a:xfrm>
            <a:off x="851233" y="2566895"/>
            <a:ext cx="11349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2"/>
          </p:cNvCxnSpPr>
          <p:nvPr/>
        </p:nvCxnSpPr>
        <p:spPr>
          <a:xfrm>
            <a:off x="2590800" y="2566895"/>
            <a:ext cx="12097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6"/>
            <a:endCxn id="9" idx="2"/>
          </p:cNvCxnSpPr>
          <p:nvPr/>
        </p:nvCxnSpPr>
        <p:spPr>
          <a:xfrm>
            <a:off x="4394992" y="2566895"/>
            <a:ext cx="1189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7" idx="4"/>
          </p:cNvCxnSpPr>
          <p:nvPr/>
        </p:nvCxnSpPr>
        <p:spPr>
          <a:xfrm flipV="1">
            <a:off x="2283442" y="2864114"/>
            <a:ext cx="0" cy="7970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8" idx="4"/>
          </p:cNvCxnSpPr>
          <p:nvPr/>
        </p:nvCxnSpPr>
        <p:spPr>
          <a:xfrm flipV="1">
            <a:off x="4097773" y="2864114"/>
            <a:ext cx="0" cy="7970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898593" y="2864114"/>
            <a:ext cx="0" cy="7970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17521" y="3566632"/>
            <a:ext cx="38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178525" y="2566895"/>
            <a:ext cx="1189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67619" y="2147313"/>
            <a:ext cx="126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10481" y="2197563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33202" y="3065990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74904" y="2150329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012856" y="3580143"/>
            <a:ext cx="38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14450" y="3033724"/>
            <a:ext cx="59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856152" y="2118063"/>
            <a:ext cx="59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599640" y="3049464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0.125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103486" y="2133803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0.125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119486" y="3629026"/>
            <a:ext cx="38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8761" y="2503135"/>
            <a:ext cx="38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Router </a:t>
            </a:r>
            <a:r>
              <a:rPr lang="en-US" dirty="0" err="1" smtClean="0"/>
              <a:t>Microarchitecture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</a:t>
            </a:r>
            <a:r>
              <a:rPr lang="en-US" dirty="0" err="1" smtClean="0"/>
              <a:t>microarchitecture</a:t>
            </a:r>
            <a:r>
              <a:rPr lang="en-US" dirty="0" smtClean="0"/>
              <a:t> of Virtual Channel (VC) router</a:t>
            </a:r>
          </a:p>
          <a:p>
            <a:pPr lvl="1"/>
            <a:r>
              <a:rPr lang="en-US" dirty="0" smtClean="0"/>
              <a:t>Router complexity increase with bandwidth demands</a:t>
            </a:r>
          </a:p>
          <a:p>
            <a:pPr lvl="1"/>
            <a:r>
              <a:rPr lang="en-US" dirty="0" smtClean="0"/>
              <a:t>Simple routers built when high throughput is not needed</a:t>
            </a:r>
          </a:p>
          <a:p>
            <a:pPr lvl="2"/>
            <a:r>
              <a:rPr lang="en-US" dirty="0" smtClean="0"/>
              <a:t>Wormhole flow control, </a:t>
            </a:r>
            <a:r>
              <a:rPr lang="en-US" dirty="0" err="1" smtClean="0"/>
              <a:t>unpipelined</a:t>
            </a:r>
            <a:r>
              <a:rPr lang="en-US" dirty="0" smtClean="0"/>
              <a:t>, limited buffers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Arbiter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Last request serviced given lowest priority</a:t>
            </a:r>
          </a:p>
          <a:p>
            <a:endParaRPr lang="en-US" dirty="0" smtClean="0"/>
          </a:p>
          <a:p>
            <a:r>
              <a:rPr lang="en-US" dirty="0" smtClean="0"/>
              <a:t>Generate the next priority vector from current grant vector</a:t>
            </a:r>
          </a:p>
          <a:p>
            <a:endParaRPr lang="en-US" dirty="0" smtClean="0"/>
          </a:p>
          <a:p>
            <a:r>
              <a:rPr lang="en-US" dirty="0"/>
              <a:t>If no requests, priority is </a:t>
            </a:r>
            <a:r>
              <a:rPr lang="en-US" dirty="0" smtClean="0"/>
              <a:t>unchanged</a:t>
            </a:r>
          </a:p>
          <a:p>
            <a:endParaRPr lang="en-US" dirty="0" smtClean="0"/>
          </a:p>
          <a:p>
            <a:r>
              <a:rPr lang="en-US" dirty="0" smtClean="0"/>
              <a:t>Exhibits fairness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Round Robin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3437"/>
            <a:ext cx="8229600" cy="44291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granted, next cycle P</a:t>
            </a:r>
            <a:r>
              <a:rPr lang="en-US" baseline="-25000" dirty="0" smtClean="0"/>
              <a:t>i+1</a:t>
            </a:r>
            <a:r>
              <a:rPr lang="en-US" dirty="0" smtClean="0"/>
              <a:t> high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37505" y="1125725"/>
            <a:ext cx="5436395" cy="954429"/>
            <a:chOff x="926305" y="1125725"/>
            <a:chExt cx="5436395" cy="9544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3304" y="1125725"/>
              <a:ext cx="609600" cy="586659"/>
            </a:xfrm>
            <a:prstGeom prst="rect">
              <a:avLst/>
            </a:prstGeom>
            <a:effectLst/>
          </p:spPr>
        </p:pic>
        <p:grpSp>
          <p:nvGrpSpPr>
            <p:cNvPr id="6" name="Group 17"/>
            <p:cNvGrpSpPr/>
            <p:nvPr/>
          </p:nvGrpSpPr>
          <p:grpSpPr>
            <a:xfrm>
              <a:off x="2023534" y="1563132"/>
              <a:ext cx="859362" cy="392668"/>
              <a:chOff x="1020234" y="509032"/>
              <a:chExt cx="859362" cy="392668"/>
            </a:xfrm>
          </p:grpSpPr>
          <p:sp>
            <p:nvSpPr>
              <p:cNvPr id="18" name="Delay 17"/>
              <p:cNvSpPr/>
              <p:nvPr/>
            </p:nvSpPr>
            <p:spPr>
              <a:xfrm>
                <a:off x="1422396" y="509032"/>
                <a:ext cx="457200" cy="3926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2"/>
              <p:cNvSpPr/>
              <p:nvPr/>
            </p:nvSpPr>
            <p:spPr>
              <a:xfrm>
                <a:off x="1346196" y="603250"/>
                <a:ext cx="76200" cy="76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>
                <a:stCxn id="19" idx="2"/>
              </p:cNvCxnSpPr>
              <p:nvPr/>
            </p:nvCxnSpPr>
            <p:spPr>
              <a:xfrm rot="10800000">
                <a:off x="1020234" y="641349"/>
                <a:ext cx="325963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1187452" y="793750"/>
                <a:ext cx="23494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>
              <a:stCxn id="18" idx="3"/>
            </p:cNvCxnSpPr>
            <p:nvPr/>
          </p:nvCxnSpPr>
          <p:spPr>
            <a:xfrm>
              <a:off x="2882896" y="1759466"/>
              <a:ext cx="29210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3034777" y="1636705"/>
              <a:ext cx="267745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8071" y="1512091"/>
              <a:ext cx="582970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26305" y="1308096"/>
              <a:ext cx="2814736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278671" y="1406356"/>
              <a:ext cx="100029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278967" y="1181106"/>
              <a:ext cx="427566" cy="45295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5431367" y="1532472"/>
              <a:ext cx="118533" cy="99487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06533" y="1404768"/>
              <a:ext cx="656167" cy="317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567156" y="1743652"/>
              <a:ext cx="66982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2190752" y="2079361"/>
              <a:ext cx="3710526" cy="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088492" y="1964401"/>
              <a:ext cx="22991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990600" y="2573519"/>
            <a:ext cx="6083300" cy="954429"/>
            <a:chOff x="279400" y="1125725"/>
            <a:chExt cx="6083300" cy="954429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3304" y="1125725"/>
              <a:ext cx="609600" cy="586659"/>
            </a:xfrm>
            <a:prstGeom prst="rect">
              <a:avLst/>
            </a:prstGeom>
            <a:effectLst/>
          </p:spPr>
        </p:pic>
        <p:grpSp>
          <p:nvGrpSpPr>
            <p:cNvPr id="24" name="Group 17"/>
            <p:cNvGrpSpPr/>
            <p:nvPr/>
          </p:nvGrpSpPr>
          <p:grpSpPr>
            <a:xfrm>
              <a:off x="2023534" y="1563132"/>
              <a:ext cx="859362" cy="392668"/>
              <a:chOff x="1020234" y="509032"/>
              <a:chExt cx="859362" cy="392668"/>
            </a:xfrm>
          </p:grpSpPr>
          <p:sp>
            <p:nvSpPr>
              <p:cNvPr id="36" name="Delay 35"/>
              <p:cNvSpPr/>
              <p:nvPr/>
            </p:nvSpPr>
            <p:spPr>
              <a:xfrm>
                <a:off x="1422396" y="509032"/>
                <a:ext cx="457200" cy="3926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2"/>
              <p:cNvSpPr/>
              <p:nvPr/>
            </p:nvSpPr>
            <p:spPr>
              <a:xfrm>
                <a:off x="1346196" y="603250"/>
                <a:ext cx="76200" cy="76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>
                <a:stCxn id="37" idx="2"/>
              </p:cNvCxnSpPr>
              <p:nvPr/>
            </p:nvCxnSpPr>
            <p:spPr>
              <a:xfrm rot="10800000">
                <a:off x="1020234" y="641351"/>
                <a:ext cx="325963" cy="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10800000">
                <a:off x="1187452" y="793750"/>
                <a:ext cx="23494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>
              <a:stCxn id="36" idx="3"/>
            </p:cNvCxnSpPr>
            <p:nvPr/>
          </p:nvCxnSpPr>
          <p:spPr>
            <a:xfrm>
              <a:off x="2882896" y="1759466"/>
              <a:ext cx="29210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3034777" y="1636705"/>
              <a:ext cx="267745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58071" y="1512091"/>
              <a:ext cx="582970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79400" y="1308099"/>
              <a:ext cx="3461641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278671" y="1406356"/>
              <a:ext cx="100029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278967" y="1181106"/>
              <a:ext cx="427566" cy="45295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5431367" y="1532472"/>
              <a:ext cx="118533" cy="99487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5706533" y="1404768"/>
              <a:ext cx="656167" cy="317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5567156" y="1743652"/>
              <a:ext cx="66982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2190752" y="2079361"/>
              <a:ext cx="3710526" cy="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2088492" y="1964401"/>
              <a:ext cx="22991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90600" y="4161019"/>
            <a:ext cx="6083300" cy="954429"/>
            <a:chOff x="279400" y="1125725"/>
            <a:chExt cx="6083300" cy="954429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3304" y="1125725"/>
              <a:ext cx="609600" cy="586659"/>
            </a:xfrm>
            <a:prstGeom prst="rect">
              <a:avLst/>
            </a:prstGeom>
            <a:effectLst/>
          </p:spPr>
        </p:pic>
        <p:grpSp>
          <p:nvGrpSpPr>
            <p:cNvPr id="42" name="Group 17"/>
            <p:cNvGrpSpPr/>
            <p:nvPr/>
          </p:nvGrpSpPr>
          <p:grpSpPr>
            <a:xfrm>
              <a:off x="2022740" y="1563132"/>
              <a:ext cx="860156" cy="392668"/>
              <a:chOff x="1019440" y="509032"/>
              <a:chExt cx="860156" cy="392668"/>
            </a:xfrm>
          </p:grpSpPr>
          <p:sp>
            <p:nvSpPr>
              <p:cNvPr id="54" name="Delay 53"/>
              <p:cNvSpPr/>
              <p:nvPr/>
            </p:nvSpPr>
            <p:spPr>
              <a:xfrm>
                <a:off x="1422396" y="509032"/>
                <a:ext cx="457200" cy="3926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2"/>
              <p:cNvSpPr/>
              <p:nvPr/>
            </p:nvSpPr>
            <p:spPr>
              <a:xfrm>
                <a:off x="1346196" y="603250"/>
                <a:ext cx="76200" cy="76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/>
              <p:cNvCxnSpPr>
                <a:stCxn id="55" idx="2"/>
              </p:cNvCxnSpPr>
              <p:nvPr/>
            </p:nvCxnSpPr>
            <p:spPr>
              <a:xfrm rot="10800000" flipV="1">
                <a:off x="1019440" y="641351"/>
                <a:ext cx="326757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1187452" y="793750"/>
                <a:ext cx="23494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>
              <a:stCxn id="54" idx="3"/>
            </p:cNvCxnSpPr>
            <p:nvPr/>
          </p:nvCxnSpPr>
          <p:spPr>
            <a:xfrm>
              <a:off x="2882896" y="1759466"/>
              <a:ext cx="29210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3034777" y="1636705"/>
              <a:ext cx="267745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158071" y="1512091"/>
              <a:ext cx="582970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79400" y="1308099"/>
              <a:ext cx="3461641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78671" y="1406356"/>
              <a:ext cx="100029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278967" y="1181106"/>
              <a:ext cx="427566" cy="45295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5431367" y="1532472"/>
              <a:ext cx="118533" cy="99487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5706533" y="1404768"/>
              <a:ext cx="656167" cy="317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5567156" y="1743652"/>
              <a:ext cx="66982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2190752" y="2079361"/>
              <a:ext cx="3710526" cy="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2088492" y="1964401"/>
              <a:ext cx="22991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 rot="5400000">
            <a:off x="-602854" y="3561952"/>
            <a:ext cx="4482307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990600" y="5791198"/>
            <a:ext cx="659605" cy="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3143244"/>
            <a:ext cx="609600" cy="586659"/>
          </a:xfrm>
          <a:prstGeom prst="rect">
            <a:avLst/>
          </a:prstGeom>
          <a:effectLst/>
        </p:spPr>
      </p:pic>
      <p:cxnSp>
        <p:nvCxnSpPr>
          <p:cNvPr id="61" name="Straight Connector 60"/>
          <p:cNvCxnSpPr/>
          <p:nvPr/>
        </p:nvCxnSpPr>
        <p:spPr>
          <a:xfrm>
            <a:off x="2493434" y="3423874"/>
            <a:ext cx="241300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1217086" y="3213097"/>
            <a:ext cx="3035295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82700" y="3422286"/>
            <a:ext cx="709085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812801" y="3873493"/>
            <a:ext cx="939799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650205" y="3527155"/>
            <a:ext cx="341580" cy="79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778000" y="3329779"/>
            <a:ext cx="189045" cy="79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503757" y="3042835"/>
            <a:ext cx="573887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42902" y="241275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Grant 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42902" y="398755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Grant 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42902" y="543535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Grant 2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974172" y="1141799"/>
            <a:ext cx="11175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Next priority 0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948772" y="2580326"/>
            <a:ext cx="11175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Next priority 1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4948772" y="4167826"/>
            <a:ext cx="11175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Next priority 2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6768307" y="1038612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Priority 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781007" y="248799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Priority 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806407" y="407549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Priority 2</a:t>
            </a:r>
            <a:endParaRPr lang="en-US" dirty="0"/>
          </a:p>
        </p:txBody>
      </p:sp>
      <p:sp>
        <p:nvSpPr>
          <p:cNvPr id="80" name="Date Placeholder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Round-Robin Arbiter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20280"/>
            <a:ext cx="8229600" cy="10058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Disable request if input has already reached its quota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25050" y="2121667"/>
            <a:ext cx="1945676" cy="499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Weight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8193" y="3084666"/>
            <a:ext cx="1945676" cy="65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rgbClr val="000000"/>
                </a:solidFill>
              </a:rPr>
              <a:t>Count =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3084" y="3157242"/>
            <a:ext cx="1945676" cy="65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Delay 10"/>
          <p:cNvSpPr/>
          <p:nvPr/>
        </p:nvSpPr>
        <p:spPr>
          <a:xfrm>
            <a:off x="4706167" y="3315783"/>
            <a:ext cx="379953" cy="338068"/>
          </a:xfrm>
          <a:prstGeom prst="flowChartDelay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05984" y="3357255"/>
            <a:ext cx="93306" cy="109189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2"/>
            <a:endCxn id="9" idx="3"/>
          </p:cNvCxnSpPr>
          <p:nvPr/>
        </p:nvCxnSpPr>
        <p:spPr>
          <a:xfrm flipH="1">
            <a:off x="4073869" y="3411850"/>
            <a:ext cx="532115" cy="191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1"/>
            <a:endCxn id="11" idx="3"/>
          </p:cNvCxnSpPr>
          <p:nvPr/>
        </p:nvCxnSpPr>
        <p:spPr>
          <a:xfrm flipH="1" flipV="1">
            <a:off x="5086120" y="3484817"/>
            <a:ext cx="666964" cy="152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698760" y="3486341"/>
            <a:ext cx="666964" cy="152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960017" y="3494291"/>
            <a:ext cx="0" cy="6408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723856" y="4124763"/>
            <a:ext cx="6241346" cy="1036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739408" y="3653851"/>
            <a:ext cx="0" cy="49756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739408" y="3653851"/>
            <a:ext cx="38878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407652" y="3272333"/>
            <a:ext cx="72054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419366" y="3559509"/>
            <a:ext cx="28680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419366" y="3559509"/>
            <a:ext cx="0" cy="32162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200305" y="3867653"/>
            <a:ext cx="3219061" cy="1347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412842" y="2046111"/>
            <a:ext cx="0" cy="214604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83578" y="3017274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91906" y="3413765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76345" y="3682987"/>
            <a:ext cx="26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20257" y="205946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212752" y="3102042"/>
            <a:ext cx="29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48" name="Straight Connector 47"/>
          <p:cNvCxnSpPr>
            <a:stCxn id="9" idx="0"/>
            <a:endCxn id="7" idx="2"/>
          </p:cNvCxnSpPr>
          <p:nvPr/>
        </p:nvCxnSpPr>
        <p:spPr>
          <a:xfrm flipH="1" flipV="1">
            <a:off x="3097888" y="2621536"/>
            <a:ext cx="3143" cy="463130"/>
          </a:xfrm>
          <a:prstGeom prst="line">
            <a:avLst/>
          </a:prstGeom>
          <a:ln>
            <a:solidFill>
              <a:srgbClr val="00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2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Arbiter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Least recently served priority scheme</a:t>
            </a:r>
          </a:p>
          <a:p>
            <a:endParaRPr lang="en-US" dirty="0" smtClean="0"/>
          </a:p>
          <a:p>
            <a:r>
              <a:rPr lang="en-US" dirty="0" smtClean="0"/>
              <a:t>Triangular array of state bits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r>
              <a:rPr lang="en-US" baseline="-25000" dirty="0" smtClean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j</a:t>
            </a:r>
            <a:r>
              <a:rPr lang="en-US" dirty="0" smtClean="0"/>
              <a:t> &lt; </a:t>
            </a:r>
            <a:r>
              <a:rPr lang="en-US" dirty="0" err="1" smtClean="0"/>
              <a:t>i</a:t>
            </a:r>
            <a:endParaRPr lang="en-US" baseline="-25000" dirty="0" smtClean="0"/>
          </a:p>
          <a:p>
            <a:pPr lvl="1"/>
            <a:r>
              <a:rPr lang="en-US" dirty="0" smtClean="0"/>
              <a:t>Bit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r>
              <a:rPr lang="en-US" dirty="0" smtClean="0"/>
              <a:t> indicates request </a:t>
            </a:r>
            <a:r>
              <a:rPr lang="en-US" dirty="0" err="1" smtClean="0"/>
              <a:t>i</a:t>
            </a:r>
            <a:r>
              <a:rPr lang="en-US" dirty="0" smtClean="0"/>
              <a:t> takes priority over </a:t>
            </a:r>
            <a:r>
              <a:rPr lang="en-US" dirty="0" err="1" smtClean="0"/>
              <a:t>j</a:t>
            </a:r>
            <a:endParaRPr lang="en-US" dirty="0" smtClean="0"/>
          </a:p>
          <a:p>
            <a:pPr lvl="1"/>
            <a:r>
              <a:rPr lang="en-US" dirty="0" smtClean="0"/>
              <a:t>Each time request </a:t>
            </a:r>
            <a:r>
              <a:rPr lang="en-US" dirty="0" err="1" smtClean="0"/>
              <a:t>k</a:t>
            </a:r>
            <a:r>
              <a:rPr lang="en-US" dirty="0" smtClean="0"/>
              <a:t> granted, clears all bits in row </a:t>
            </a:r>
            <a:r>
              <a:rPr lang="en-US" dirty="0" err="1" smtClean="0"/>
              <a:t>k</a:t>
            </a:r>
            <a:r>
              <a:rPr lang="en-US" dirty="0" smtClean="0"/>
              <a:t> and sets all bits in column </a:t>
            </a:r>
            <a:r>
              <a:rPr lang="en-US" dirty="0" err="1" smtClean="0"/>
              <a:t>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Good for small number of inputs</a:t>
            </a:r>
          </a:p>
          <a:p>
            <a:endParaRPr lang="en-US" dirty="0" smtClean="0"/>
          </a:p>
          <a:p>
            <a:r>
              <a:rPr lang="en-US" dirty="0" smtClean="0"/>
              <a:t>Fast, inexpensive and provides strong fairness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Arbiter (2)</a:t>
            </a:r>
            <a:endParaRPr lang="en-US" dirty="0"/>
          </a:p>
        </p:txBody>
      </p:sp>
      <p:grpSp>
        <p:nvGrpSpPr>
          <p:cNvPr id="5" name="Group 182"/>
          <p:cNvGrpSpPr/>
          <p:nvPr/>
        </p:nvGrpSpPr>
        <p:grpSpPr>
          <a:xfrm>
            <a:off x="710052" y="838200"/>
            <a:ext cx="7714941" cy="5419170"/>
            <a:chOff x="-274910" y="-1090"/>
            <a:chExt cx="9283438" cy="6294392"/>
          </a:xfrm>
        </p:grpSpPr>
        <p:sp>
          <p:nvSpPr>
            <p:cNvPr id="4" name="TextBox 3"/>
            <p:cNvSpPr txBox="1"/>
            <p:nvPr/>
          </p:nvSpPr>
          <p:spPr>
            <a:xfrm>
              <a:off x="-212401" y="-1090"/>
              <a:ext cx="1465466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0</a:t>
              </a:r>
              <a:endParaRPr lang="en-US" dirty="0"/>
            </a:p>
          </p:txBody>
        </p:sp>
        <p:grpSp>
          <p:nvGrpSpPr>
            <p:cNvPr id="6" name="Group 4"/>
            <p:cNvGrpSpPr/>
            <p:nvPr/>
          </p:nvGrpSpPr>
          <p:grpSpPr>
            <a:xfrm>
              <a:off x="888996" y="413266"/>
              <a:ext cx="990600" cy="488434"/>
              <a:chOff x="685800" y="413266"/>
              <a:chExt cx="990600" cy="488434"/>
            </a:xfrm>
          </p:grpSpPr>
          <p:grpSp>
            <p:nvGrpSpPr>
              <p:cNvPr id="12" name="Group 98"/>
              <p:cNvGrpSpPr/>
              <p:nvPr/>
            </p:nvGrpSpPr>
            <p:grpSpPr>
              <a:xfrm>
                <a:off x="1143000" y="509032"/>
                <a:ext cx="533400" cy="392668"/>
                <a:chOff x="1143000" y="509032"/>
                <a:chExt cx="533400" cy="392668"/>
              </a:xfrm>
            </p:grpSpPr>
            <p:sp>
              <p:nvSpPr>
                <p:cNvPr id="8" name="Delay 7"/>
                <p:cNvSpPr/>
                <p:nvPr/>
              </p:nvSpPr>
              <p:spPr>
                <a:xfrm>
                  <a:off x="1219200" y="509032"/>
                  <a:ext cx="457200" cy="39266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1143000" y="723900"/>
                  <a:ext cx="76200" cy="7620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" name="Shape 93"/>
              <p:cNvCxnSpPr/>
              <p:nvPr/>
            </p:nvCxnSpPr>
            <p:spPr>
              <a:xfrm>
                <a:off x="685800" y="413266"/>
                <a:ext cx="533400" cy="18466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552695" y="5487233"/>
              <a:ext cx="609600" cy="586659"/>
            </a:xfrm>
            <a:prstGeom prst="rect">
              <a:avLst/>
            </a:prstGeom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142996" y="413266"/>
              <a:ext cx="561917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1"/>
            <p:cNvGrpSpPr/>
            <p:nvPr/>
          </p:nvGrpSpPr>
          <p:grpSpPr>
            <a:xfrm>
              <a:off x="3249063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15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6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25" name="Freeform 2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>
                    <a:stCxn id="2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9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28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Elbow Connector 22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20" name="Straight Connector 19"/>
                    <p:cNvCxnSpPr>
                      <a:endCxn id="2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7"/>
            <p:cNvGrpSpPr/>
            <p:nvPr/>
          </p:nvGrpSpPr>
          <p:grpSpPr>
            <a:xfrm>
              <a:off x="5338182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3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32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41" name="Freeform 40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2" name="Straight Connector 41"/>
                  <p:cNvCxnSpPr>
                    <a:stCxn id="41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35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44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Elbow Connector 38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0" name="Rectangle 39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rgbClr val="000000"/>
                            </a:solidFill>
                          </a:rPr>
                          <a:t>02</a:t>
                        </a:r>
                        <a:endParaRPr lang="en-US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36" name="Straight Connector 35"/>
                    <p:cNvCxnSpPr>
                      <a:endCxn id="40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4" name="Straight Connector 33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3"/>
            <p:cNvGrpSpPr/>
            <p:nvPr/>
          </p:nvGrpSpPr>
          <p:grpSpPr>
            <a:xfrm>
              <a:off x="1211617" y="2009869"/>
              <a:ext cx="1543050" cy="1494728"/>
              <a:chOff x="2216150" y="414060"/>
              <a:chExt cx="1543050" cy="1494728"/>
            </a:xfrm>
          </p:grpSpPr>
          <p:grpSp>
            <p:nvGrpSpPr>
              <p:cNvPr id="47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4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57" name="Freeform 56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8" name="Straight Connector 57"/>
                  <p:cNvCxnSpPr>
                    <a:stCxn id="57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5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63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53" name="Straight Connector 52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Connector 53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Elbow Connector 54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" name="Rectangle 55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rgbClr val="000000"/>
                            </a:solidFill>
                          </a:rPr>
                          <a:t>10</a:t>
                        </a:r>
                        <a:endParaRPr lang="en-US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52" name="Straight Connector 51"/>
                    <p:cNvCxnSpPr>
                      <a:endCxn id="56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Straight Connector 49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-212401" y="1592030"/>
              <a:ext cx="1346197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1</a:t>
              </a:r>
              <a:endParaRPr lang="en-US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 flipV="1">
              <a:off x="905935" y="2014194"/>
              <a:ext cx="5872079" cy="929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905935" y="3766006"/>
              <a:ext cx="4889460" cy="1772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2"/>
            <p:cNvGrpSpPr/>
            <p:nvPr/>
          </p:nvGrpSpPr>
          <p:grpSpPr>
            <a:xfrm>
              <a:off x="1211620" y="3753971"/>
              <a:ext cx="1543050" cy="1494728"/>
              <a:chOff x="2216150" y="414060"/>
              <a:chExt cx="1543050" cy="1494728"/>
            </a:xfrm>
          </p:grpSpPr>
          <p:grpSp>
            <p:nvGrpSpPr>
              <p:cNvPr id="66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67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76" name="Freeform 75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7" name="Straight Connector 76"/>
                  <p:cNvCxnSpPr>
                    <a:stCxn id="76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70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80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72" name="Straight Connector 71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" name="Straight Connector 72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4" name="Elbow Connector 73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5" name="Rectangle 74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rgbClr val="000000"/>
                            </a:solidFill>
                          </a:rPr>
                          <a:t>20</a:t>
                        </a:r>
                        <a:endParaRPr lang="en-US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71" name="Straight Connector 70"/>
                    <p:cNvCxnSpPr>
                      <a:endCxn id="75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9" name="Straight Connector 68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/>
          </p:nvCxnSpPr>
          <p:spPr>
            <a:xfrm rot="5400000">
              <a:off x="1561854" y="2836819"/>
              <a:ext cx="3385811" cy="1139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Group 79"/>
            <p:cNvGrpSpPr/>
            <p:nvPr/>
          </p:nvGrpSpPr>
          <p:grpSpPr>
            <a:xfrm>
              <a:off x="3249066" y="3783730"/>
              <a:ext cx="1543050" cy="1494728"/>
              <a:chOff x="2216150" y="414060"/>
              <a:chExt cx="1543050" cy="1494728"/>
            </a:xfrm>
          </p:grpSpPr>
          <p:grpSp>
            <p:nvGrpSpPr>
              <p:cNvPr id="83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84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93" name="Freeform 92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4" name="Straight Connector 93"/>
                  <p:cNvCxnSpPr>
                    <a:stCxn id="93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8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96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89" name="Straight Connector 88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Connector 89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1" name="Elbow Connector 90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2" name="Rectangle 91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rgbClr val="000000"/>
                            </a:solidFill>
                          </a:rPr>
                          <a:t>21</a:t>
                        </a:r>
                        <a:endParaRPr lang="en-US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88" name="Straight Connector 87"/>
                    <p:cNvCxnSpPr>
                      <a:endCxn id="92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5"/>
            <p:cNvGrpSpPr/>
            <p:nvPr/>
          </p:nvGrpSpPr>
          <p:grpSpPr>
            <a:xfrm>
              <a:off x="3260459" y="2023492"/>
              <a:ext cx="1270510" cy="575623"/>
              <a:chOff x="3057263" y="2023492"/>
              <a:chExt cx="1270510" cy="575623"/>
            </a:xfrm>
          </p:grpSpPr>
          <p:grpSp>
            <p:nvGrpSpPr>
              <p:cNvPr id="100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02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06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104" name="Delay 103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5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3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1" name="Straight Connector 100"/>
                <p:cNvCxnSpPr>
                  <a:stCxn id="104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>
                <a:off x="3057263" y="2599112"/>
                <a:ext cx="1262045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5"/>
            <p:cNvGrpSpPr/>
            <p:nvPr/>
          </p:nvGrpSpPr>
          <p:grpSpPr>
            <a:xfrm>
              <a:off x="5338182" y="3766006"/>
              <a:ext cx="1439832" cy="577212"/>
              <a:chOff x="2887941" y="2023492"/>
              <a:chExt cx="1439832" cy="577212"/>
            </a:xfrm>
          </p:grpSpPr>
          <p:grpSp>
            <p:nvGrpSpPr>
              <p:cNvPr id="110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12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16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114" name="Delay 113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13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1" name="Straight Connector 110"/>
                <p:cNvCxnSpPr>
                  <a:stCxn id="114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2887941" y="2599116"/>
                <a:ext cx="143136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5"/>
            <p:cNvGrpSpPr/>
            <p:nvPr/>
          </p:nvGrpSpPr>
          <p:grpSpPr>
            <a:xfrm>
              <a:off x="5338182" y="2014194"/>
              <a:ext cx="1543050" cy="1494728"/>
              <a:chOff x="2216150" y="414060"/>
              <a:chExt cx="1543050" cy="1494728"/>
            </a:xfrm>
          </p:grpSpPr>
          <p:grpSp>
            <p:nvGrpSpPr>
              <p:cNvPr id="119" name="Group 116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2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29" name="Freeform 128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0" name="Straight Connector 129"/>
                  <p:cNvCxnSpPr>
                    <a:stCxn id="129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1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23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4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25" name="Straight Connector 124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" name="Straight Connector 125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7" name="Elbow Connector 126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8" name="Rectangle 127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rgbClr val="000000"/>
                            </a:solidFill>
                          </a:rPr>
                          <a:t>12</a:t>
                        </a:r>
                        <a:endParaRPr lang="en-US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24" name="Straight Connector 123"/>
                    <p:cNvCxnSpPr>
                      <a:endCxn id="128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2" name="Straight Connector 131"/>
            <p:cNvCxnSpPr/>
            <p:nvPr/>
          </p:nvCxnSpPr>
          <p:spPr>
            <a:xfrm rot="5400000">
              <a:off x="3747869" y="2739921"/>
              <a:ext cx="3192019" cy="113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4522503" y="2317180"/>
              <a:ext cx="373249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1386071" y="2288344"/>
              <a:ext cx="187438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1386068" y="4059694"/>
              <a:ext cx="395211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 flipH="1">
              <a:off x="1925361" y="867033"/>
              <a:ext cx="323336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1211616" y="1028698"/>
              <a:ext cx="8711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-526860" y="2767178"/>
              <a:ext cx="3476958" cy="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6200000" flipH="1">
              <a:off x="2486163" y="3582600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564168" y="3656998"/>
              <a:ext cx="398367" cy="56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6200000" flipH="1">
              <a:off x="2487392" y="5326702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2565397" y="5401100"/>
              <a:ext cx="18927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2029879" y="4595283"/>
              <a:ext cx="18669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2698922" y="5456846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2795423" y="6147435"/>
              <a:ext cx="141870" cy="79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1047747" y="6218767"/>
              <a:ext cx="1818217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10800000" flipV="1">
              <a:off x="1047746" y="762000"/>
              <a:ext cx="298450" cy="15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-1678652" y="3491576"/>
              <a:ext cx="54543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8" name="Group 148"/>
            <p:cNvGrpSpPr/>
            <p:nvPr/>
          </p:nvGrpSpPr>
          <p:grpSpPr>
            <a:xfrm>
              <a:off x="3150825" y="5278458"/>
              <a:ext cx="2034135" cy="970070"/>
              <a:chOff x="1065893" y="5375699"/>
              <a:chExt cx="2034135" cy="970070"/>
            </a:xfrm>
          </p:grpSpPr>
          <p:pic>
            <p:nvPicPr>
              <p:cNvPr id="150" name="Picture 14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2436596" y="5453702"/>
                <a:ext cx="157236" cy="122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514601" y="5528100"/>
                <a:ext cx="1892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6" name="Straight Connector 155"/>
            <p:cNvCxnSpPr/>
            <p:nvPr/>
          </p:nvCxnSpPr>
          <p:spPr>
            <a:xfrm rot="10800000">
              <a:off x="3150825" y="2372227"/>
              <a:ext cx="58296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6200000" flipV="1">
              <a:off x="1213474" y="4311172"/>
              <a:ext cx="3874706" cy="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57"/>
            <p:cNvGrpSpPr/>
            <p:nvPr/>
          </p:nvGrpSpPr>
          <p:grpSpPr>
            <a:xfrm>
              <a:off x="5641120" y="5393427"/>
              <a:ext cx="2034135" cy="826135"/>
              <a:chOff x="1065893" y="5519634"/>
              <a:chExt cx="2034135" cy="826135"/>
            </a:xfrm>
          </p:grpSpPr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160" name="Straight Connector 159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4586748" y="5166755"/>
              <a:ext cx="210402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638762" y="4114741"/>
              <a:ext cx="34207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6628684" y="3568808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10800000" flipV="1">
              <a:off x="6692898" y="3633023"/>
              <a:ext cx="593878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5400000" flipH="1" flipV="1">
              <a:off x="6365804" y="4554790"/>
              <a:ext cx="184353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5400000" flipH="1" flipV="1">
              <a:off x="6020820" y="4067472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 flipH="1" flipV="1">
              <a:off x="6345571" y="2253950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10800000">
              <a:off x="6692902" y="2599112"/>
              <a:ext cx="797866" cy="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6778014" y="4055331"/>
              <a:ext cx="147698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879596" y="696892"/>
              <a:ext cx="63754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7890933" y="336024"/>
              <a:ext cx="1117595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0</a:t>
              </a:r>
              <a:endParaRPr lang="en-US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803587" y="5830455"/>
              <a:ext cx="1415458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2</a:t>
              </a: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357027" y="5864321"/>
              <a:ext cx="1316022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1</a:t>
              </a:r>
              <a:endParaRPr lang="en-US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1142996" y="5849435"/>
              <a:ext cx="1350527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0</a:t>
              </a:r>
              <a:endParaRPr lang="en-US" dirty="0"/>
            </a:p>
          </p:txBody>
        </p: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3534135" y="4052504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 flipH="1" flipV="1">
              <a:off x="4252202" y="2238187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0800000">
              <a:off x="4599534" y="2583349"/>
              <a:ext cx="40455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-274910" y="3362163"/>
              <a:ext cx="1346197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2</a:t>
              </a:r>
              <a:endParaRPr lang="en-US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890933" y="1869507"/>
              <a:ext cx="1117595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1</a:t>
              </a:r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890933" y="3581340"/>
              <a:ext cx="1117595" cy="42898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2</a:t>
              </a:r>
              <a:endParaRPr lang="en-US" dirty="0"/>
            </a:p>
          </p:txBody>
        </p:sp>
      </p:grpSp>
      <p:sp>
        <p:nvSpPr>
          <p:cNvPr id="187" name="Date Placeholder 18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88" name="Slide Number Placeholder 1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89" name="Footer Placeholder 1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778"/>
            <a:ext cx="8229600" cy="7205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Matrix Arbiter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87" y="5115849"/>
            <a:ext cx="8739458" cy="143833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When a request is asserted</a:t>
            </a:r>
          </a:p>
          <a:p>
            <a:pPr lvl="1"/>
            <a:r>
              <a:rPr lang="en-US" dirty="0" smtClean="0"/>
              <a:t>AND-</a:t>
            </a:r>
            <a:r>
              <a:rPr lang="en-US" dirty="0" err="1" smtClean="0"/>
              <a:t>ed</a:t>
            </a:r>
            <a:r>
              <a:rPr lang="en-US" dirty="0" smtClean="0"/>
              <a:t> with the state bits in its row to disable any lower priority requests</a:t>
            </a:r>
          </a:p>
          <a:p>
            <a:pPr lvl="1"/>
            <a:r>
              <a:rPr lang="en-US" dirty="0" smtClean="0"/>
              <a:t>Outputs of AND gates in column are OR-</a:t>
            </a:r>
            <a:r>
              <a:rPr lang="en-US" dirty="0" err="1" smtClean="0"/>
              <a:t>ed</a:t>
            </a:r>
            <a:r>
              <a:rPr lang="en-US" dirty="0" smtClean="0"/>
              <a:t> together to generate disable signal</a:t>
            </a:r>
            <a:endParaRPr lang="en-US" dirty="0"/>
          </a:p>
        </p:txBody>
      </p:sp>
      <p:grpSp>
        <p:nvGrpSpPr>
          <p:cNvPr id="7" name="Group 182"/>
          <p:cNvGrpSpPr/>
          <p:nvPr/>
        </p:nvGrpSpPr>
        <p:grpSpPr>
          <a:xfrm>
            <a:off x="741480" y="760752"/>
            <a:ext cx="7648989" cy="4314132"/>
            <a:chOff x="-274910" y="-1090"/>
            <a:chExt cx="9283438" cy="6364901"/>
          </a:xfrm>
        </p:grpSpPr>
        <p:sp>
          <p:nvSpPr>
            <p:cNvPr id="8" name="TextBox 7"/>
            <p:cNvSpPr txBox="1"/>
            <p:nvPr/>
          </p:nvSpPr>
          <p:spPr>
            <a:xfrm>
              <a:off x="-212400" y="-1090"/>
              <a:ext cx="1465469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Request 0</a:t>
              </a:r>
              <a:endParaRPr lang="en-US" sz="1600" dirty="0"/>
            </a:p>
          </p:txBody>
        </p:sp>
        <p:grpSp>
          <p:nvGrpSpPr>
            <p:cNvPr id="9" name="Group 4"/>
            <p:cNvGrpSpPr/>
            <p:nvPr/>
          </p:nvGrpSpPr>
          <p:grpSpPr>
            <a:xfrm>
              <a:off x="888996" y="413266"/>
              <a:ext cx="990600" cy="488434"/>
              <a:chOff x="685800" y="413266"/>
              <a:chExt cx="990600" cy="488434"/>
            </a:xfrm>
          </p:grpSpPr>
          <p:grpSp>
            <p:nvGrpSpPr>
              <p:cNvPr id="183" name="Group 98"/>
              <p:cNvGrpSpPr/>
              <p:nvPr/>
            </p:nvGrpSpPr>
            <p:grpSpPr>
              <a:xfrm>
                <a:off x="1143000" y="509032"/>
                <a:ext cx="533400" cy="392668"/>
                <a:chOff x="1143000" y="509032"/>
                <a:chExt cx="533400" cy="392668"/>
              </a:xfrm>
            </p:grpSpPr>
            <p:sp>
              <p:nvSpPr>
                <p:cNvPr id="185" name="Delay 7"/>
                <p:cNvSpPr/>
                <p:nvPr/>
              </p:nvSpPr>
              <p:spPr>
                <a:xfrm>
                  <a:off x="1219200" y="509032"/>
                  <a:ext cx="457200" cy="39266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6" name="Oval 8"/>
                <p:cNvSpPr/>
                <p:nvPr/>
              </p:nvSpPr>
              <p:spPr>
                <a:xfrm>
                  <a:off x="1143000" y="723900"/>
                  <a:ext cx="76200" cy="7620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cxnSp>
            <p:nvCxnSpPr>
              <p:cNvPr id="184" name="Shape 93"/>
              <p:cNvCxnSpPr/>
              <p:nvPr/>
            </p:nvCxnSpPr>
            <p:spPr>
              <a:xfrm>
                <a:off x="685800" y="413266"/>
                <a:ext cx="533400" cy="18466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552695" y="5487233"/>
              <a:ext cx="609600" cy="586659"/>
            </a:xfrm>
            <a:prstGeom prst="rect">
              <a:avLst/>
            </a:prstGeom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142996" y="413266"/>
              <a:ext cx="561917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3249063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168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7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80" name="Freeform 2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cxnSp>
                <p:nvCxnSpPr>
                  <p:cNvPr id="181" name="Straight Connector 25"/>
                  <p:cNvCxnSpPr>
                    <a:stCxn id="173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2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1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72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74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76" name="Straight Connector 2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Straight Connector 2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8" name="Elbow Connector 22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9" name="Rectangle 2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6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75" name="Straight Connector 19"/>
                    <p:cNvCxnSpPr>
                      <a:endCxn id="16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3" name="Straight Connector 1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9" name="Straight Connector 1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27"/>
            <p:cNvGrpSpPr/>
            <p:nvPr/>
          </p:nvGrpSpPr>
          <p:grpSpPr>
            <a:xfrm>
              <a:off x="5338182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153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55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65" name="Freeform 16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cxnSp>
                <p:nvCxnSpPr>
                  <p:cNvPr id="166" name="Straight Connector 165"/>
                  <p:cNvCxnSpPr>
                    <a:stCxn id="16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6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5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5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61" name="Straight Connector 16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Straight Connector 16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Elbow Connector 38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4" name="Rectangle 16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smtClean="0">
                            <a:solidFill>
                              <a:srgbClr val="000000"/>
                            </a:solidFill>
                          </a:rPr>
                          <a:t>02</a:t>
                        </a:r>
                        <a:endParaRPr lang="en-US" sz="16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60" name="Straight Connector 35"/>
                    <p:cNvCxnSpPr>
                      <a:endCxn id="16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43"/>
            <p:cNvGrpSpPr/>
            <p:nvPr/>
          </p:nvGrpSpPr>
          <p:grpSpPr>
            <a:xfrm>
              <a:off x="1211617" y="2009869"/>
              <a:ext cx="1543050" cy="1494728"/>
              <a:chOff x="2216150" y="414060"/>
              <a:chExt cx="1543050" cy="1494728"/>
            </a:xfrm>
          </p:grpSpPr>
          <p:grpSp>
            <p:nvGrpSpPr>
              <p:cNvPr id="138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4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50" name="Freeform 14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cxnSp>
                <p:nvCxnSpPr>
                  <p:cNvPr id="151" name="Straight Connector 150"/>
                  <p:cNvCxnSpPr>
                    <a:stCxn id="15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42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44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Elbow Connector 14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49" name="Rectangle 14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smtClean="0">
                            <a:solidFill>
                              <a:srgbClr val="000000"/>
                            </a:solidFill>
                          </a:rPr>
                          <a:t>10</a:t>
                        </a:r>
                        <a:endParaRPr lang="en-US" sz="16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45" name="Straight Connector 144"/>
                    <p:cNvCxnSpPr>
                      <a:endCxn id="14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-212401" y="1592031"/>
              <a:ext cx="1346198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Request 1</a:t>
              </a:r>
              <a:endParaRPr lang="en-US" sz="16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905935" y="2014194"/>
              <a:ext cx="5872079" cy="929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05935" y="3766006"/>
              <a:ext cx="4889460" cy="1772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62"/>
            <p:cNvGrpSpPr/>
            <p:nvPr/>
          </p:nvGrpSpPr>
          <p:grpSpPr>
            <a:xfrm>
              <a:off x="1211620" y="3753971"/>
              <a:ext cx="1543050" cy="1494728"/>
              <a:chOff x="2216150" y="414060"/>
              <a:chExt cx="1543050" cy="1494728"/>
            </a:xfrm>
          </p:grpSpPr>
          <p:grpSp>
            <p:nvGrpSpPr>
              <p:cNvPr id="123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25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35" name="Freeform 75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2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2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31" name="Straight Connector 71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2" name="Straight Connector 72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" name="Elbow Connector 73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4" name="Rectangle 13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smtClean="0">
                            <a:solidFill>
                              <a:srgbClr val="000000"/>
                            </a:solidFill>
                          </a:rPr>
                          <a:t>20</a:t>
                        </a:r>
                        <a:endParaRPr lang="en-US" sz="16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30" name="Straight Connector 129"/>
                    <p:cNvCxnSpPr>
                      <a:endCxn id="13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>
              <a:off x="1561854" y="2836819"/>
              <a:ext cx="3385811" cy="1139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79"/>
            <p:cNvGrpSpPr/>
            <p:nvPr/>
          </p:nvGrpSpPr>
          <p:grpSpPr>
            <a:xfrm>
              <a:off x="3249066" y="3783730"/>
              <a:ext cx="1543050" cy="1494728"/>
              <a:chOff x="2216150" y="414060"/>
              <a:chExt cx="1543050" cy="1494728"/>
            </a:xfrm>
          </p:grpSpPr>
          <p:grpSp>
            <p:nvGrpSpPr>
              <p:cNvPr id="108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1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20" name="Freeform 11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cxnSp>
                <p:nvCxnSpPr>
                  <p:cNvPr id="121" name="Straight Connector 93"/>
                  <p:cNvCxnSpPr>
                    <a:stCxn id="12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12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14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Connector 89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Elbow Connector 11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9" name="Rectangle 11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smtClean="0">
                            <a:solidFill>
                              <a:srgbClr val="000000"/>
                            </a:solidFill>
                          </a:rPr>
                          <a:t>21</a:t>
                        </a:r>
                        <a:endParaRPr lang="en-US" sz="16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15" name="Straight Connector 87"/>
                    <p:cNvCxnSpPr>
                      <a:endCxn id="11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95"/>
            <p:cNvGrpSpPr/>
            <p:nvPr/>
          </p:nvGrpSpPr>
          <p:grpSpPr>
            <a:xfrm>
              <a:off x="3260459" y="2023492"/>
              <a:ext cx="1270510" cy="575623"/>
              <a:chOff x="3057263" y="2023492"/>
              <a:chExt cx="1270510" cy="575623"/>
            </a:xfrm>
          </p:grpSpPr>
          <p:grpSp>
            <p:nvGrpSpPr>
              <p:cNvPr id="99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02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04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106" name="Delay 105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107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</p:grpSp>
              <p:cxnSp>
                <p:nvCxnSpPr>
                  <p:cNvPr id="105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Straight Connector 102"/>
                <p:cNvCxnSpPr>
                  <a:stCxn id="106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3057263" y="2599112"/>
                <a:ext cx="1262045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105"/>
            <p:cNvGrpSpPr/>
            <p:nvPr/>
          </p:nvGrpSpPr>
          <p:grpSpPr>
            <a:xfrm>
              <a:off x="5338182" y="3766006"/>
              <a:ext cx="1439832" cy="577212"/>
              <a:chOff x="2887941" y="2023492"/>
              <a:chExt cx="1439832" cy="577212"/>
            </a:xfrm>
          </p:grpSpPr>
          <p:grpSp>
            <p:nvGrpSpPr>
              <p:cNvPr id="90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93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95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97" name="Delay 96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98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</p:grpSp>
              <p:cxnSp>
                <p:nvCxnSpPr>
                  <p:cNvPr id="96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4" name="Straight Connector 93"/>
                <p:cNvCxnSpPr>
                  <a:stCxn id="97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2887941" y="2599116"/>
                <a:ext cx="143136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115"/>
            <p:cNvGrpSpPr/>
            <p:nvPr/>
          </p:nvGrpSpPr>
          <p:grpSpPr>
            <a:xfrm>
              <a:off x="5338182" y="2014194"/>
              <a:ext cx="1543050" cy="1494728"/>
              <a:chOff x="2216150" y="414060"/>
              <a:chExt cx="1543050" cy="1494728"/>
            </a:xfrm>
          </p:grpSpPr>
          <p:grpSp>
            <p:nvGrpSpPr>
              <p:cNvPr id="75" name="Group 116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77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87" name="Freeform 86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cxnSp>
                <p:nvCxnSpPr>
                  <p:cNvPr id="88" name="Straight Connector 87"/>
                  <p:cNvCxnSpPr>
                    <a:stCxn id="87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8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79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81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Elbow Connector 84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smtClean="0">
                            <a:solidFill>
                              <a:srgbClr val="000000"/>
                            </a:solidFill>
                          </a:rPr>
                          <a:t>12</a:t>
                        </a:r>
                        <a:endParaRPr lang="en-US" sz="16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82" name="Straight Connector 81"/>
                    <p:cNvCxnSpPr>
                      <a:endCxn id="86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>
              <a:off x="3747869" y="2739921"/>
              <a:ext cx="3192019" cy="113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22503" y="2317180"/>
              <a:ext cx="373249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86071" y="2288344"/>
              <a:ext cx="187438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86068" y="4059694"/>
              <a:ext cx="395211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925361" y="867033"/>
              <a:ext cx="323336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211616" y="1028698"/>
              <a:ext cx="8711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-526860" y="2767178"/>
              <a:ext cx="3476958" cy="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2486163" y="3582600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64168" y="3656998"/>
              <a:ext cx="398367" cy="56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2487392" y="5326702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65397" y="5401100"/>
              <a:ext cx="18927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029879" y="4595283"/>
              <a:ext cx="18669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98922" y="5456846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795423" y="6147435"/>
              <a:ext cx="141870" cy="79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1047747" y="6218767"/>
              <a:ext cx="1818217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1047746" y="762000"/>
              <a:ext cx="298450" cy="15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-1678652" y="3491576"/>
              <a:ext cx="54543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148"/>
            <p:cNvGrpSpPr/>
            <p:nvPr/>
          </p:nvGrpSpPr>
          <p:grpSpPr>
            <a:xfrm>
              <a:off x="3150825" y="5278458"/>
              <a:ext cx="2034135" cy="970070"/>
              <a:chOff x="1065893" y="5375699"/>
              <a:chExt cx="2034135" cy="970070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436596" y="5453702"/>
                <a:ext cx="157236" cy="122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514601" y="5528100"/>
                <a:ext cx="1892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10800000">
              <a:off x="3150825" y="2372227"/>
              <a:ext cx="58296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1213474" y="4311172"/>
              <a:ext cx="3874706" cy="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157"/>
            <p:cNvGrpSpPr/>
            <p:nvPr/>
          </p:nvGrpSpPr>
          <p:grpSpPr>
            <a:xfrm>
              <a:off x="5641120" y="5393427"/>
              <a:ext cx="2034135" cy="826135"/>
              <a:chOff x="1065893" y="5519634"/>
              <a:chExt cx="2034135" cy="826135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66" name="Straight Connector 65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586748" y="5166755"/>
              <a:ext cx="210402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638762" y="4114741"/>
              <a:ext cx="34207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6628684" y="3568808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6692898" y="3633023"/>
              <a:ext cx="593878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365804" y="4554790"/>
              <a:ext cx="184353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6020820" y="4067472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345571" y="2253950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6692902" y="2599112"/>
              <a:ext cx="797866" cy="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78014" y="4055331"/>
              <a:ext cx="147698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79596" y="696892"/>
              <a:ext cx="63754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890933" y="336023"/>
              <a:ext cx="1117595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Grant 0</a:t>
              </a:r>
              <a:endParaRPr lang="en-US" sz="1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803588" y="5830455"/>
              <a:ext cx="1415460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Disable 2</a:t>
              </a:r>
              <a:endParaRPr lang="en-US" sz="16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57026" y="5864322"/>
              <a:ext cx="1316019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Disable 1</a:t>
              </a:r>
              <a:endParaRPr lang="en-US" sz="16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42996" y="5849432"/>
              <a:ext cx="1350528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Disable 0</a:t>
              </a:r>
              <a:endParaRPr lang="en-US" sz="1600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 flipH="1" flipV="1">
              <a:off x="3534135" y="4052504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4252202" y="2238187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4599534" y="2583349"/>
              <a:ext cx="40455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-274910" y="3362164"/>
              <a:ext cx="1346198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Request 2</a:t>
              </a:r>
              <a:endParaRPr lang="en-US" sz="1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90933" y="1869508"/>
              <a:ext cx="1117595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Grant 1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890933" y="3581343"/>
              <a:ext cx="1117595" cy="49948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Grant 2</a:t>
              </a:r>
              <a:endParaRPr lang="en-US" sz="1600" dirty="0"/>
            </a:p>
          </p:txBody>
        </p:sp>
      </p:grpSp>
      <p:cxnSp>
        <p:nvCxnSpPr>
          <p:cNvPr id="188" name="Straight Connector 187"/>
          <p:cNvCxnSpPr/>
          <p:nvPr/>
        </p:nvCxnSpPr>
        <p:spPr>
          <a:xfrm>
            <a:off x="1495882" y="3326104"/>
            <a:ext cx="4247150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>
            <a:off x="2325281" y="366373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90" name="Straight Connector 189"/>
          <p:cNvCxnSpPr/>
          <p:nvPr/>
        </p:nvCxnSpPr>
        <p:spPr>
          <a:xfrm>
            <a:off x="1700468" y="1042679"/>
            <a:ext cx="4839136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 flipH="1" flipV="1">
            <a:off x="3230956" y="4912513"/>
            <a:ext cx="188195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831267" y="4976573"/>
            <a:ext cx="1501731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5400000">
            <a:off x="-42798" y="3123244"/>
            <a:ext cx="3748130" cy="1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Oval 209"/>
          <p:cNvSpPr/>
          <p:nvPr/>
        </p:nvSpPr>
        <p:spPr>
          <a:xfrm>
            <a:off x="5743043" y="1380851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1" name="Oval 210"/>
          <p:cNvSpPr/>
          <p:nvPr/>
        </p:nvSpPr>
        <p:spPr>
          <a:xfrm>
            <a:off x="5681518" y="2451767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12" name="Straight Connector 211"/>
          <p:cNvCxnSpPr/>
          <p:nvPr/>
        </p:nvCxnSpPr>
        <p:spPr>
          <a:xfrm>
            <a:off x="5695173" y="3480222"/>
            <a:ext cx="2019812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5400000" flipH="1" flipV="1">
            <a:off x="5652979" y="3398651"/>
            <a:ext cx="169120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1832272" y="1276387"/>
            <a:ext cx="203936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Date Placeholder 19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99" name="Slide Number Placeholder 1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00" name="Footer Placeholder 19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Arbiter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3651"/>
            <a:ext cx="8229600" cy="15936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Request 2 granted </a:t>
            </a:r>
          </a:p>
          <a:p>
            <a:pPr lvl="1"/>
            <a:r>
              <a:rPr lang="en-US" dirty="0" smtClean="0"/>
              <a:t>Clear row 2</a:t>
            </a:r>
          </a:p>
          <a:p>
            <a:pPr lvl="1"/>
            <a:r>
              <a:rPr lang="en-US" dirty="0" smtClean="0"/>
              <a:t>Set column 2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752100" y="2180238"/>
            <a:ext cx="3661238" cy="1200679"/>
            <a:chOff x="787115" y="2272564"/>
            <a:chExt cx="3661238" cy="1200679"/>
          </a:xfrm>
        </p:grpSpPr>
        <p:grpSp>
          <p:nvGrpSpPr>
            <p:cNvPr id="42" name="Group 41"/>
            <p:cNvGrpSpPr/>
            <p:nvPr/>
          </p:nvGrpSpPr>
          <p:grpSpPr>
            <a:xfrm>
              <a:off x="1156495" y="2272564"/>
              <a:ext cx="2942166" cy="1200679"/>
              <a:chOff x="4021667" y="2325688"/>
              <a:chExt cx="2942166" cy="120067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09581" y="2552811"/>
                <a:ext cx="524837" cy="487539"/>
              </a:xfrm>
              <a:prstGeom prst="rect">
                <a:avLst/>
              </a:prstGeom>
              <a:effectLst/>
            </p:spPr>
          </p:pic>
          <p:sp>
            <p:nvSpPr>
              <p:cNvPr id="8" name="Delay 7"/>
              <p:cNvSpPr/>
              <p:nvPr/>
            </p:nvSpPr>
            <p:spPr>
              <a:xfrm>
                <a:off x="5182699" y="2871316"/>
                <a:ext cx="379953" cy="3380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flipH="1">
                <a:off x="5075750" y="3057282"/>
                <a:ext cx="106949" cy="10694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19829" y="2967417"/>
                <a:ext cx="443279" cy="55895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6045200" y="3361267"/>
                <a:ext cx="190500" cy="165100"/>
              </a:xfrm>
              <a:prstGeom prst="triangl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stCxn id="8" idx="3"/>
              </p:cNvCxnSpPr>
              <p:nvPr/>
            </p:nvCxnSpPr>
            <p:spPr>
              <a:xfrm>
                <a:off x="5562652" y="3040350"/>
                <a:ext cx="357177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825952" y="2790065"/>
                <a:ext cx="16091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977558" y="2944053"/>
                <a:ext cx="1955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4896728" y="2863223"/>
                <a:ext cx="16324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021667" y="3111847"/>
                <a:ext cx="105408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021667" y="2871316"/>
                <a:ext cx="36406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363108" y="3113435"/>
                <a:ext cx="60072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6273626" y="2726440"/>
                <a:ext cx="77081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097866" y="2341827"/>
                <a:ext cx="256883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3899694" y="2523067"/>
                <a:ext cx="39634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4097072" y="2713568"/>
                <a:ext cx="288661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3921146" y="2573558"/>
              <a:ext cx="52720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err="1" smtClean="0"/>
                <a:t>w</a:t>
              </a:r>
              <a:r>
                <a:rPr lang="en-US" sz="2600" baseline="-25000" dirty="0" err="1" smtClean="0"/>
                <a:t>ij</a:t>
              </a:r>
              <a:endParaRPr lang="en-US" sz="2600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6142" y="2455737"/>
              <a:ext cx="39479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err="1" smtClean="0"/>
                <a:t>g</a:t>
              </a:r>
              <a:r>
                <a:rPr lang="en-US" sz="2600" baseline="-25000" dirty="0" err="1" smtClean="0"/>
                <a:t>j</a:t>
              </a:r>
              <a:endParaRPr lang="en-US" sz="2600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87115" y="2766923"/>
              <a:ext cx="39262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err="1" smtClean="0"/>
                <a:t>g</a:t>
              </a:r>
              <a:r>
                <a:rPr lang="en-US" sz="2600" baseline="-25000" dirty="0" err="1" smtClean="0"/>
                <a:t>i</a:t>
              </a:r>
              <a:endParaRPr lang="en-US" sz="2600" baseline="-250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715373" y="1863255"/>
            <a:ext cx="3837827" cy="1200679"/>
            <a:chOff x="787115" y="2272564"/>
            <a:chExt cx="3837827" cy="1200679"/>
          </a:xfrm>
        </p:grpSpPr>
        <p:grpSp>
          <p:nvGrpSpPr>
            <p:cNvPr id="68" name="Group 41"/>
            <p:cNvGrpSpPr/>
            <p:nvPr/>
          </p:nvGrpSpPr>
          <p:grpSpPr>
            <a:xfrm>
              <a:off x="1156495" y="2272564"/>
              <a:ext cx="2942166" cy="1200679"/>
              <a:chOff x="4021667" y="2325688"/>
              <a:chExt cx="2942166" cy="1200679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09581" y="2552811"/>
                <a:ext cx="524837" cy="487539"/>
              </a:xfrm>
              <a:prstGeom prst="rect">
                <a:avLst/>
              </a:prstGeom>
              <a:effectLst/>
            </p:spPr>
          </p:pic>
          <p:sp>
            <p:nvSpPr>
              <p:cNvPr id="73" name="Delay 72"/>
              <p:cNvSpPr/>
              <p:nvPr/>
            </p:nvSpPr>
            <p:spPr>
              <a:xfrm>
                <a:off x="5182699" y="2871316"/>
                <a:ext cx="379953" cy="3380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flipH="1">
                <a:off x="5075750" y="3057282"/>
                <a:ext cx="106949" cy="10694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5919829" y="2967417"/>
                <a:ext cx="443279" cy="55895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Isosceles Triangle 75"/>
              <p:cNvSpPr/>
              <p:nvPr/>
            </p:nvSpPr>
            <p:spPr>
              <a:xfrm>
                <a:off x="6045200" y="3361267"/>
                <a:ext cx="190500" cy="165100"/>
              </a:xfrm>
              <a:prstGeom prst="triangl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>
                <a:stCxn id="73" idx="3"/>
              </p:cNvCxnSpPr>
              <p:nvPr/>
            </p:nvCxnSpPr>
            <p:spPr>
              <a:xfrm>
                <a:off x="5562652" y="3040350"/>
                <a:ext cx="357177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4825952" y="2790065"/>
                <a:ext cx="16091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977558" y="2944053"/>
                <a:ext cx="1955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4896728" y="2863223"/>
                <a:ext cx="16324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021667" y="3111847"/>
                <a:ext cx="105408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4021667" y="2871316"/>
                <a:ext cx="36406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363108" y="3113435"/>
                <a:ext cx="60072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6273626" y="2726440"/>
                <a:ext cx="77081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4097866" y="2341827"/>
                <a:ext cx="256883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3899694" y="2523067"/>
                <a:ext cx="39634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4097072" y="2713568"/>
                <a:ext cx="288661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921146" y="2573558"/>
              <a:ext cx="7037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w</a:t>
              </a:r>
              <a:r>
                <a:rPr lang="en-US" sz="2600" baseline="-25000" dirty="0" smtClean="0"/>
                <a:t>2,0</a:t>
              </a:r>
              <a:endParaRPr lang="en-US" sz="2600" baseline="-25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09797" y="2455737"/>
              <a:ext cx="45427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g</a:t>
              </a:r>
              <a:r>
                <a:rPr lang="en-US" sz="2600" baseline="-25000" dirty="0" smtClean="0"/>
                <a:t>0</a:t>
              </a:r>
              <a:endParaRPr lang="en-US" sz="2600" baseline="-25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87115" y="2766923"/>
              <a:ext cx="45427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g</a:t>
              </a:r>
              <a:r>
                <a:rPr lang="en-US" sz="2600" baseline="-25000" dirty="0" smtClean="0"/>
                <a:t>2</a:t>
              </a:r>
              <a:endParaRPr lang="en-US" sz="2600" baseline="-25000" dirty="0"/>
            </a:p>
          </p:txBody>
        </p:sp>
      </p:grpSp>
      <p:sp>
        <p:nvSpPr>
          <p:cNvPr id="88" name="Oval 87"/>
          <p:cNvSpPr/>
          <p:nvPr/>
        </p:nvSpPr>
        <p:spPr>
          <a:xfrm>
            <a:off x="4968994" y="2431005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4982915" y="2471970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2258173" y="2431005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2258173" y="2017222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2706824" y="3562006"/>
            <a:ext cx="3837827" cy="1200679"/>
            <a:chOff x="787115" y="2272564"/>
            <a:chExt cx="3837827" cy="1200679"/>
          </a:xfrm>
        </p:grpSpPr>
        <p:grpSp>
          <p:nvGrpSpPr>
            <p:cNvPr id="93" name="Group 41"/>
            <p:cNvGrpSpPr/>
            <p:nvPr/>
          </p:nvGrpSpPr>
          <p:grpSpPr>
            <a:xfrm>
              <a:off x="1156495" y="2272564"/>
              <a:ext cx="2942166" cy="1200679"/>
              <a:chOff x="4021667" y="2325688"/>
              <a:chExt cx="2942166" cy="1200679"/>
            </a:xfrm>
          </p:grpSpPr>
          <p:pic>
            <p:nvPicPr>
              <p:cNvPr id="97" name="Picture 9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09581" y="2552811"/>
                <a:ext cx="524837" cy="487539"/>
              </a:xfrm>
              <a:prstGeom prst="rect">
                <a:avLst/>
              </a:prstGeom>
              <a:effectLst/>
            </p:spPr>
          </p:pic>
          <p:sp>
            <p:nvSpPr>
              <p:cNvPr id="98" name="Delay 97"/>
              <p:cNvSpPr/>
              <p:nvPr/>
            </p:nvSpPr>
            <p:spPr>
              <a:xfrm>
                <a:off x="5182699" y="2871316"/>
                <a:ext cx="379953" cy="3380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flipH="1">
                <a:off x="5075750" y="3057282"/>
                <a:ext cx="106949" cy="10694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5919829" y="2967417"/>
                <a:ext cx="443279" cy="55895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Isosceles Triangle 100"/>
              <p:cNvSpPr/>
              <p:nvPr/>
            </p:nvSpPr>
            <p:spPr>
              <a:xfrm>
                <a:off x="6045200" y="3361267"/>
                <a:ext cx="190500" cy="165100"/>
              </a:xfrm>
              <a:prstGeom prst="triangl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Connector 101"/>
              <p:cNvCxnSpPr>
                <a:stCxn id="98" idx="3"/>
              </p:cNvCxnSpPr>
              <p:nvPr/>
            </p:nvCxnSpPr>
            <p:spPr>
              <a:xfrm>
                <a:off x="5562652" y="3040350"/>
                <a:ext cx="357177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4825952" y="2790065"/>
                <a:ext cx="16091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4977558" y="2944053"/>
                <a:ext cx="1955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4896728" y="2863223"/>
                <a:ext cx="16324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4021667" y="3111847"/>
                <a:ext cx="105408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4021667" y="2871316"/>
                <a:ext cx="36406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6363108" y="3113435"/>
                <a:ext cx="60072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6273626" y="2726440"/>
                <a:ext cx="77081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4097866" y="2341827"/>
                <a:ext cx="256883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3899694" y="2523067"/>
                <a:ext cx="39634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V="1">
                <a:off x="4097072" y="2713568"/>
                <a:ext cx="288661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/>
            <p:cNvSpPr txBox="1"/>
            <p:nvPr/>
          </p:nvSpPr>
          <p:spPr>
            <a:xfrm>
              <a:off x="3921146" y="2573558"/>
              <a:ext cx="7037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w</a:t>
              </a:r>
              <a:r>
                <a:rPr lang="en-US" sz="2600" baseline="-25000" dirty="0" smtClean="0"/>
                <a:t>0,2</a:t>
              </a:r>
              <a:endParaRPr lang="en-US" sz="2600" baseline="-25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09797" y="2455737"/>
              <a:ext cx="45427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g</a:t>
              </a:r>
              <a:r>
                <a:rPr lang="en-US" sz="2600" baseline="-25000" dirty="0" smtClean="0"/>
                <a:t>2</a:t>
              </a:r>
              <a:endParaRPr lang="en-US" sz="2600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7115" y="2766923"/>
              <a:ext cx="45427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g</a:t>
              </a:r>
              <a:r>
                <a:rPr lang="en-US" sz="2600" baseline="-25000" dirty="0" smtClean="0"/>
                <a:t>0</a:t>
              </a:r>
              <a:endParaRPr lang="en-US" sz="2600" baseline="-25000" dirty="0"/>
            </a:p>
          </p:txBody>
        </p:sp>
      </p:grpSp>
      <p:sp>
        <p:nvSpPr>
          <p:cNvPr id="113" name="Oval 112"/>
          <p:cNvSpPr/>
          <p:nvPr/>
        </p:nvSpPr>
        <p:spPr>
          <a:xfrm>
            <a:off x="4960445" y="412975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4960255" y="4138412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2249624" y="412975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2249624" y="3715973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7" name="Date Placeholder 1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19" name="Footer Placeholder 1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8" grpId="1" animBg="1"/>
      <p:bldP spid="89" grpId="0" animBg="1"/>
      <p:bldP spid="90" grpId="0" animBg="1"/>
      <p:bldP spid="91" grpId="0" animBg="1"/>
      <p:bldP spid="113" grpId="0" animBg="1"/>
      <p:bldP spid="113" grpId="1" animBg="1"/>
      <p:bldP spid="114" grpId="0" animBg="1"/>
      <p:bldP spid="115" grpId="0" animBg="1"/>
      <p:bldP spid="1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Matrix Arbiter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6350"/>
            <a:ext cx="8229600" cy="12064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-46695" y="533400"/>
            <a:ext cx="7619999" cy="4707257"/>
            <a:chOff x="-606047" y="-1090"/>
            <a:chExt cx="9979201" cy="6364794"/>
          </a:xfrm>
        </p:grpSpPr>
        <p:sp>
          <p:nvSpPr>
            <p:cNvPr id="8" name="TextBox 7"/>
            <p:cNvSpPr txBox="1"/>
            <p:nvPr/>
          </p:nvSpPr>
          <p:spPr>
            <a:xfrm>
              <a:off x="-606047" y="-1090"/>
              <a:ext cx="1859111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0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88996" y="413266"/>
              <a:ext cx="990600" cy="488434"/>
              <a:chOff x="685800" y="413266"/>
              <a:chExt cx="990600" cy="488434"/>
            </a:xfrm>
          </p:grpSpPr>
          <p:grpSp>
            <p:nvGrpSpPr>
              <p:cNvPr id="12" name="Group 98"/>
              <p:cNvGrpSpPr/>
              <p:nvPr/>
            </p:nvGrpSpPr>
            <p:grpSpPr>
              <a:xfrm>
                <a:off x="1143000" y="509032"/>
                <a:ext cx="533400" cy="392668"/>
                <a:chOff x="1143000" y="509032"/>
                <a:chExt cx="533400" cy="392668"/>
              </a:xfrm>
            </p:grpSpPr>
            <p:sp>
              <p:nvSpPr>
                <p:cNvPr id="185" name="Delay 7"/>
                <p:cNvSpPr/>
                <p:nvPr/>
              </p:nvSpPr>
              <p:spPr>
                <a:xfrm>
                  <a:off x="1219200" y="509032"/>
                  <a:ext cx="457200" cy="39266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8"/>
                <p:cNvSpPr/>
                <p:nvPr/>
              </p:nvSpPr>
              <p:spPr>
                <a:xfrm>
                  <a:off x="1143000" y="723900"/>
                  <a:ext cx="76200" cy="7620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4" name="Shape 93"/>
              <p:cNvCxnSpPr/>
              <p:nvPr/>
            </p:nvCxnSpPr>
            <p:spPr>
              <a:xfrm>
                <a:off x="685800" y="413266"/>
                <a:ext cx="533400" cy="18466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552695" y="5487233"/>
              <a:ext cx="609600" cy="586659"/>
            </a:xfrm>
            <a:prstGeom prst="rect">
              <a:avLst/>
            </a:prstGeom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142996" y="413266"/>
              <a:ext cx="561917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1"/>
            <p:cNvGrpSpPr/>
            <p:nvPr/>
          </p:nvGrpSpPr>
          <p:grpSpPr>
            <a:xfrm>
              <a:off x="3249063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1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80" name="Freeform 2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1" name="Straight Connector 25"/>
                  <p:cNvCxnSpPr>
                    <a:stCxn id="17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2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2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2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76" name="Straight Connector 2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Straight Connector 2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8" name="Elbow Connector 22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9" name="Rectangle 2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75" name="Straight Connector 19"/>
                    <p:cNvCxnSpPr>
                      <a:endCxn id="173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3" name="Straight Connector 1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9" name="Straight Connector 1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7"/>
            <p:cNvGrpSpPr/>
            <p:nvPr/>
          </p:nvGrpSpPr>
          <p:grpSpPr>
            <a:xfrm>
              <a:off x="5338182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4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44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65" name="Freeform 16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6" name="Straight Connector 165"/>
                  <p:cNvCxnSpPr>
                    <a:stCxn id="16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7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78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61" name="Straight Connector 16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Straight Connector 16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Elbow Connector 38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4" name="Rectangle 16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02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60" name="Straight Connector 35"/>
                    <p:cNvCxnSpPr>
                      <a:endCxn id="16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43"/>
            <p:cNvGrpSpPr/>
            <p:nvPr/>
          </p:nvGrpSpPr>
          <p:grpSpPr>
            <a:xfrm>
              <a:off x="1211617" y="2009869"/>
              <a:ext cx="1543050" cy="1494728"/>
              <a:chOff x="2216150" y="414060"/>
              <a:chExt cx="1543050" cy="1494728"/>
            </a:xfrm>
          </p:grpSpPr>
          <p:grpSp>
            <p:nvGrpSpPr>
              <p:cNvPr id="8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9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50" name="Freeform 14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1" name="Straight Connector 150"/>
                  <p:cNvCxnSpPr>
                    <a:stCxn id="15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95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9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Elbow Connector 14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49" name="Rectangle 14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10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45" name="Straight Connector 144"/>
                    <p:cNvCxnSpPr>
                      <a:endCxn id="14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-606047" y="1592030"/>
              <a:ext cx="173984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1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905935" y="2014194"/>
              <a:ext cx="5872079" cy="929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05935" y="3766006"/>
              <a:ext cx="4889460" cy="1772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62"/>
            <p:cNvGrpSpPr/>
            <p:nvPr/>
          </p:nvGrpSpPr>
          <p:grpSpPr>
            <a:xfrm>
              <a:off x="1211620" y="3753971"/>
              <a:ext cx="1543050" cy="1494728"/>
              <a:chOff x="2216150" y="414060"/>
              <a:chExt cx="1543050" cy="1494728"/>
            </a:xfrm>
          </p:grpSpPr>
          <p:grpSp>
            <p:nvGrpSpPr>
              <p:cNvPr id="10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0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35" name="Freeform 75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1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1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31" name="Straight Connector 71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2" name="Straight Connector 72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" name="Elbow Connector 73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4" name="Rectangle 13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20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30" name="Straight Connector 129"/>
                    <p:cNvCxnSpPr>
                      <a:endCxn id="13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>
              <a:off x="1561854" y="2836819"/>
              <a:ext cx="3385811" cy="1139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up 79"/>
            <p:cNvGrpSpPr/>
            <p:nvPr/>
          </p:nvGrpSpPr>
          <p:grpSpPr>
            <a:xfrm>
              <a:off x="3249066" y="3783730"/>
              <a:ext cx="1543050" cy="1494728"/>
              <a:chOff x="2216150" y="414060"/>
              <a:chExt cx="1543050" cy="1494728"/>
            </a:xfrm>
          </p:grpSpPr>
          <p:grpSp>
            <p:nvGrpSpPr>
              <p:cNvPr id="123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25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20" name="Freeform 11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1" name="Straight Connector 93"/>
                  <p:cNvCxnSpPr>
                    <a:stCxn id="12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2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2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Connector 89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Elbow Connector 11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9" name="Rectangle 11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15" name="Straight Connector 87"/>
                    <p:cNvCxnSpPr>
                      <a:endCxn id="11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95"/>
            <p:cNvGrpSpPr/>
            <p:nvPr/>
          </p:nvGrpSpPr>
          <p:grpSpPr>
            <a:xfrm>
              <a:off x="3260459" y="2023492"/>
              <a:ext cx="1270510" cy="575623"/>
              <a:chOff x="3057263" y="2023492"/>
              <a:chExt cx="1270510" cy="575623"/>
            </a:xfrm>
          </p:grpSpPr>
          <p:grpSp>
            <p:nvGrpSpPr>
              <p:cNvPr id="140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41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42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106" name="Delay 105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5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Straight Connector 102"/>
                <p:cNvCxnSpPr>
                  <a:stCxn id="106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3057263" y="2599112"/>
                <a:ext cx="1262045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05"/>
            <p:cNvGrpSpPr/>
            <p:nvPr/>
          </p:nvGrpSpPr>
          <p:grpSpPr>
            <a:xfrm>
              <a:off x="5338182" y="3766006"/>
              <a:ext cx="1439832" cy="577212"/>
              <a:chOff x="2887941" y="2023492"/>
              <a:chExt cx="1439832" cy="577212"/>
            </a:xfrm>
          </p:grpSpPr>
          <p:grpSp>
            <p:nvGrpSpPr>
              <p:cNvPr id="153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55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56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97" name="Delay 96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6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4" name="Straight Connector 93"/>
                <p:cNvCxnSpPr>
                  <a:stCxn id="97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2887941" y="2599116"/>
                <a:ext cx="143136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15"/>
            <p:cNvGrpSpPr/>
            <p:nvPr/>
          </p:nvGrpSpPr>
          <p:grpSpPr>
            <a:xfrm>
              <a:off x="5338182" y="2014194"/>
              <a:ext cx="1543050" cy="1494728"/>
              <a:chOff x="2216150" y="414060"/>
              <a:chExt cx="1543050" cy="1494728"/>
            </a:xfrm>
          </p:grpSpPr>
          <p:grpSp>
            <p:nvGrpSpPr>
              <p:cNvPr id="159" name="Group 116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6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87" name="Freeform 86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8" name="Straight Connector 87"/>
                  <p:cNvCxnSpPr>
                    <a:stCxn id="87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7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7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Elbow Connector 84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82" name="Straight Connector 81"/>
                    <p:cNvCxnSpPr>
                      <a:endCxn id="86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>
              <a:off x="3747869" y="2739921"/>
              <a:ext cx="3192019" cy="113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22503" y="2317180"/>
              <a:ext cx="373249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86071" y="2288344"/>
              <a:ext cx="187438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86068" y="4059694"/>
              <a:ext cx="395211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925361" y="867033"/>
              <a:ext cx="323336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211616" y="1028698"/>
              <a:ext cx="8711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-526860" y="2767178"/>
              <a:ext cx="3476958" cy="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2486163" y="3582600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64168" y="3656998"/>
              <a:ext cx="398367" cy="56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2487392" y="5326702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65397" y="5401100"/>
              <a:ext cx="18927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029879" y="4595283"/>
              <a:ext cx="18669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98922" y="5456846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795423" y="6147435"/>
              <a:ext cx="141870" cy="79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1047747" y="6218767"/>
              <a:ext cx="1818217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1047746" y="762000"/>
              <a:ext cx="298450" cy="15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-1678652" y="3491576"/>
              <a:ext cx="54543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" name="Group 148"/>
            <p:cNvGrpSpPr/>
            <p:nvPr/>
          </p:nvGrpSpPr>
          <p:grpSpPr>
            <a:xfrm>
              <a:off x="3150825" y="5278458"/>
              <a:ext cx="2034135" cy="970070"/>
              <a:chOff x="1065893" y="5375699"/>
              <a:chExt cx="2034135" cy="970070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436596" y="5453702"/>
                <a:ext cx="157236" cy="122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514601" y="5528100"/>
                <a:ext cx="1892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10800000">
              <a:off x="3150825" y="2372227"/>
              <a:ext cx="58296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1213474" y="4311172"/>
              <a:ext cx="3874706" cy="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57"/>
            <p:cNvGrpSpPr/>
            <p:nvPr/>
          </p:nvGrpSpPr>
          <p:grpSpPr>
            <a:xfrm>
              <a:off x="5641120" y="5393427"/>
              <a:ext cx="2034135" cy="826135"/>
              <a:chOff x="1065893" y="5519634"/>
              <a:chExt cx="2034135" cy="826135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66" name="Straight Connector 65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586748" y="5166755"/>
              <a:ext cx="210402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638762" y="4114741"/>
              <a:ext cx="34207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6628684" y="3568808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6692898" y="3633023"/>
              <a:ext cx="593878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365804" y="4554790"/>
              <a:ext cx="184353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6020820" y="4067472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345571" y="2253950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6692902" y="2599112"/>
              <a:ext cx="797866" cy="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78014" y="4055331"/>
              <a:ext cx="147698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79596" y="696892"/>
              <a:ext cx="63754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890932" y="336024"/>
              <a:ext cx="13325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803587" y="5830455"/>
              <a:ext cx="1415458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49063" y="5864321"/>
              <a:ext cx="1423986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1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42996" y="5849435"/>
              <a:ext cx="1350527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0</a:t>
              </a: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 flipH="1" flipV="1">
              <a:off x="3534135" y="4052504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4252202" y="2238187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4599534" y="2583349"/>
              <a:ext cx="40455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-606047" y="3362162"/>
              <a:ext cx="16773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90932" y="1869507"/>
              <a:ext cx="148222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1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675256" y="3581340"/>
              <a:ext cx="1333273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2</a:t>
              </a:r>
              <a:endParaRPr lang="en-US" dirty="0"/>
            </a:p>
          </p:txBody>
        </p:sp>
      </p:grpSp>
      <p:sp>
        <p:nvSpPr>
          <p:cNvPr id="187" name="Oval 186"/>
          <p:cNvSpPr/>
          <p:nvPr/>
        </p:nvSpPr>
        <p:spPr>
          <a:xfrm>
            <a:off x="3196232" y="1201083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4791458" y="1208624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4812557" y="241038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1640465" y="239204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1690364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2" name="Oval 191"/>
          <p:cNvSpPr/>
          <p:nvPr/>
        </p:nvSpPr>
        <p:spPr>
          <a:xfrm>
            <a:off x="3196232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8147000" y="2337085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613600" y="2337085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8147000" y="309689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</a:t>
            </a:r>
            <a:r>
              <a:rPr lang="en-US" sz="240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8147000" y="3856695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7613600" y="3856695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7613600" y="309689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rot="10800000">
            <a:off x="7295145" y="2335497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7295145" y="2716496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0800000">
            <a:off x="7295145" y="309530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0800000">
            <a:off x="7295145" y="347630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>
            <a:off x="7295145" y="3855107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0800000">
            <a:off x="7295145" y="4236106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7148475" y="4083707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7148476" y="324929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7148475" y="2489485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7613600" y="3855106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6" name="Oval 215"/>
          <p:cNvSpPr/>
          <p:nvPr/>
        </p:nvSpPr>
        <p:spPr>
          <a:xfrm>
            <a:off x="8561040" y="1998957"/>
            <a:ext cx="457200" cy="467829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7" name="Oval 216"/>
          <p:cNvSpPr/>
          <p:nvPr/>
        </p:nvSpPr>
        <p:spPr>
          <a:xfrm>
            <a:off x="8581095" y="2818910"/>
            <a:ext cx="457200" cy="467829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8" name="Oval 217"/>
          <p:cNvSpPr/>
          <p:nvPr/>
        </p:nvSpPr>
        <p:spPr>
          <a:xfrm>
            <a:off x="8581095" y="3568140"/>
            <a:ext cx="457200" cy="467829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5" name="Date Placeholder 2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 dirty="0"/>
          </a:p>
        </p:txBody>
      </p:sp>
      <p:sp>
        <p:nvSpPr>
          <p:cNvPr id="219" name="Slide Number Placeholder 2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20" name="Footer Placeholder 2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214" name="Rounded Rectangle 213"/>
          <p:cNvSpPr/>
          <p:nvPr/>
        </p:nvSpPr>
        <p:spPr>
          <a:xfrm>
            <a:off x="1094902" y="5240657"/>
            <a:ext cx="6668903" cy="1480818"/>
          </a:xfrm>
          <a:prstGeom prst="round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Bit [1,0] = 1, Bit [2,0] = 1 </a:t>
            </a:r>
            <a:r>
              <a:rPr lang="en-US" sz="2200" dirty="0" err="1" smtClean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22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1 and 2 have priority over 0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Bit [2,1] = 1 </a:t>
            </a:r>
            <a:r>
              <a:rPr lang="en-US" sz="2200" dirty="0" err="1" smtClean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2200" dirty="0" smtClean="0">
                <a:solidFill>
                  <a:schemeClr val="tx1"/>
                </a:solidFill>
                <a:sym typeface="Wingdings"/>
              </a:rPr>
              <a:t> 2 has priority over 1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sym typeface="Wingdings"/>
              </a:rPr>
              <a:t>C</a:t>
            </a:r>
            <a:r>
              <a:rPr lang="en-US" sz="2200" baseline="-25000" dirty="0" smtClean="0">
                <a:solidFill>
                  <a:schemeClr val="tx1"/>
                </a:solidFill>
                <a:sym typeface="Wingdings"/>
              </a:rPr>
              <a:t>1 </a:t>
            </a:r>
            <a:r>
              <a:rPr lang="en-US" sz="2200" dirty="0" smtClean="0">
                <a:solidFill>
                  <a:schemeClr val="tx1"/>
                </a:solidFill>
                <a:sym typeface="Wingdings"/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  <a:sym typeface="Wingdings"/>
              </a:rPr>
              <a:t>Req</a:t>
            </a:r>
            <a:r>
              <a:rPr lang="en-US" sz="2200" dirty="0" smtClean="0">
                <a:solidFill>
                  <a:schemeClr val="tx1"/>
                </a:solidFill>
                <a:sym typeface="Wingdings"/>
              </a:rPr>
              <a:t> 2) granted</a:t>
            </a:r>
            <a:endParaRPr lang="en-US" sz="2200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Matrix Arbiter 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6350"/>
            <a:ext cx="8229600" cy="12064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" y="533400"/>
            <a:ext cx="7619999" cy="4707257"/>
            <a:chOff x="-606047" y="-1090"/>
            <a:chExt cx="9979201" cy="6364794"/>
          </a:xfrm>
        </p:grpSpPr>
        <p:sp>
          <p:nvSpPr>
            <p:cNvPr id="8" name="TextBox 7"/>
            <p:cNvSpPr txBox="1"/>
            <p:nvPr/>
          </p:nvSpPr>
          <p:spPr>
            <a:xfrm>
              <a:off x="-606047" y="-1090"/>
              <a:ext cx="1859111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0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88996" y="413266"/>
              <a:ext cx="990600" cy="488434"/>
              <a:chOff x="685800" y="413266"/>
              <a:chExt cx="990600" cy="488434"/>
            </a:xfrm>
          </p:grpSpPr>
          <p:grpSp>
            <p:nvGrpSpPr>
              <p:cNvPr id="12" name="Group 98"/>
              <p:cNvGrpSpPr/>
              <p:nvPr/>
            </p:nvGrpSpPr>
            <p:grpSpPr>
              <a:xfrm>
                <a:off x="1143000" y="509032"/>
                <a:ext cx="533400" cy="392668"/>
                <a:chOff x="1143000" y="509032"/>
                <a:chExt cx="533400" cy="392668"/>
              </a:xfrm>
            </p:grpSpPr>
            <p:sp>
              <p:nvSpPr>
                <p:cNvPr id="185" name="Delay 7"/>
                <p:cNvSpPr/>
                <p:nvPr/>
              </p:nvSpPr>
              <p:spPr>
                <a:xfrm>
                  <a:off x="1219200" y="509032"/>
                  <a:ext cx="457200" cy="39266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8"/>
                <p:cNvSpPr/>
                <p:nvPr/>
              </p:nvSpPr>
              <p:spPr>
                <a:xfrm>
                  <a:off x="1143000" y="723900"/>
                  <a:ext cx="76200" cy="7620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4" name="Shape 93"/>
              <p:cNvCxnSpPr/>
              <p:nvPr/>
            </p:nvCxnSpPr>
            <p:spPr>
              <a:xfrm>
                <a:off x="685800" y="413266"/>
                <a:ext cx="533400" cy="18466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552695" y="5487233"/>
              <a:ext cx="609600" cy="586659"/>
            </a:xfrm>
            <a:prstGeom prst="rect">
              <a:avLst/>
            </a:prstGeom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142996" y="413266"/>
              <a:ext cx="561917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1"/>
            <p:cNvGrpSpPr/>
            <p:nvPr/>
          </p:nvGrpSpPr>
          <p:grpSpPr>
            <a:xfrm>
              <a:off x="3249063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1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80" name="Freeform 2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1" name="Straight Connector 25"/>
                  <p:cNvCxnSpPr>
                    <a:stCxn id="17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2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2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2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76" name="Straight Connector 2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Straight Connector 2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8" name="Elbow Connector 22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9" name="Rectangle 2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75" name="Straight Connector 19"/>
                    <p:cNvCxnSpPr>
                      <a:endCxn id="173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3" name="Straight Connector 1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9" name="Straight Connector 1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7"/>
            <p:cNvGrpSpPr/>
            <p:nvPr/>
          </p:nvGrpSpPr>
          <p:grpSpPr>
            <a:xfrm>
              <a:off x="5338182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4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44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65" name="Freeform 16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6" name="Straight Connector 165"/>
                  <p:cNvCxnSpPr>
                    <a:stCxn id="16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7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78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61" name="Straight Connector 16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Straight Connector 16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Elbow Connector 38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4" name="Rectangle 16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02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60" name="Straight Connector 35"/>
                    <p:cNvCxnSpPr>
                      <a:endCxn id="16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43"/>
            <p:cNvGrpSpPr/>
            <p:nvPr/>
          </p:nvGrpSpPr>
          <p:grpSpPr>
            <a:xfrm>
              <a:off x="1211617" y="2009869"/>
              <a:ext cx="1543050" cy="1494728"/>
              <a:chOff x="2216150" y="414060"/>
              <a:chExt cx="1543050" cy="1494728"/>
            </a:xfrm>
          </p:grpSpPr>
          <p:grpSp>
            <p:nvGrpSpPr>
              <p:cNvPr id="8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9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50" name="Freeform 14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1" name="Straight Connector 150"/>
                  <p:cNvCxnSpPr>
                    <a:stCxn id="15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95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9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Elbow Connector 14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49" name="Rectangle 14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10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45" name="Straight Connector 144"/>
                    <p:cNvCxnSpPr>
                      <a:endCxn id="14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-606047" y="1592030"/>
              <a:ext cx="173984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1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905935" y="2014194"/>
              <a:ext cx="5872079" cy="929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05935" y="3766006"/>
              <a:ext cx="4889460" cy="1772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62"/>
            <p:cNvGrpSpPr/>
            <p:nvPr/>
          </p:nvGrpSpPr>
          <p:grpSpPr>
            <a:xfrm>
              <a:off x="1211620" y="3753971"/>
              <a:ext cx="1543050" cy="1494728"/>
              <a:chOff x="2216150" y="414060"/>
              <a:chExt cx="1543050" cy="1494728"/>
            </a:xfrm>
          </p:grpSpPr>
          <p:grpSp>
            <p:nvGrpSpPr>
              <p:cNvPr id="10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0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35" name="Freeform 75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1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1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31" name="Straight Connector 71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2" name="Straight Connector 72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" name="Elbow Connector 73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4" name="Rectangle 13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20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30" name="Straight Connector 129"/>
                    <p:cNvCxnSpPr>
                      <a:endCxn id="13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>
              <a:off x="1561854" y="2836819"/>
              <a:ext cx="3385811" cy="1139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up 79"/>
            <p:cNvGrpSpPr/>
            <p:nvPr/>
          </p:nvGrpSpPr>
          <p:grpSpPr>
            <a:xfrm>
              <a:off x="3249066" y="3783730"/>
              <a:ext cx="1543050" cy="1494728"/>
              <a:chOff x="2216150" y="414060"/>
              <a:chExt cx="1543050" cy="1494728"/>
            </a:xfrm>
          </p:grpSpPr>
          <p:grpSp>
            <p:nvGrpSpPr>
              <p:cNvPr id="123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25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20" name="Freeform 11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1" name="Straight Connector 93"/>
                  <p:cNvCxnSpPr>
                    <a:stCxn id="12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2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2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Connector 89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Elbow Connector 11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9" name="Rectangle 11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15" name="Straight Connector 87"/>
                    <p:cNvCxnSpPr>
                      <a:endCxn id="11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95"/>
            <p:cNvGrpSpPr/>
            <p:nvPr/>
          </p:nvGrpSpPr>
          <p:grpSpPr>
            <a:xfrm>
              <a:off x="3260459" y="2023492"/>
              <a:ext cx="1270510" cy="575623"/>
              <a:chOff x="3057263" y="2023492"/>
              <a:chExt cx="1270510" cy="575623"/>
            </a:xfrm>
          </p:grpSpPr>
          <p:grpSp>
            <p:nvGrpSpPr>
              <p:cNvPr id="140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41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42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106" name="Delay 105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5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Straight Connector 102"/>
                <p:cNvCxnSpPr>
                  <a:stCxn id="106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3057263" y="2599112"/>
                <a:ext cx="1262045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05"/>
            <p:cNvGrpSpPr/>
            <p:nvPr/>
          </p:nvGrpSpPr>
          <p:grpSpPr>
            <a:xfrm>
              <a:off x="5338182" y="3766006"/>
              <a:ext cx="1439832" cy="577212"/>
              <a:chOff x="2887941" y="2023492"/>
              <a:chExt cx="1439832" cy="577212"/>
            </a:xfrm>
          </p:grpSpPr>
          <p:grpSp>
            <p:nvGrpSpPr>
              <p:cNvPr id="153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55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56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97" name="Delay 96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6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4" name="Straight Connector 93"/>
                <p:cNvCxnSpPr>
                  <a:stCxn id="97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2887941" y="2599116"/>
                <a:ext cx="143136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15"/>
            <p:cNvGrpSpPr/>
            <p:nvPr/>
          </p:nvGrpSpPr>
          <p:grpSpPr>
            <a:xfrm>
              <a:off x="5338182" y="2014194"/>
              <a:ext cx="1543050" cy="1494728"/>
              <a:chOff x="2216150" y="414060"/>
              <a:chExt cx="1543050" cy="1494728"/>
            </a:xfrm>
          </p:grpSpPr>
          <p:grpSp>
            <p:nvGrpSpPr>
              <p:cNvPr id="159" name="Group 116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6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87" name="Freeform 86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8" name="Straight Connector 87"/>
                  <p:cNvCxnSpPr>
                    <a:stCxn id="87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7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7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Elbow Connector 84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82" name="Straight Connector 81"/>
                    <p:cNvCxnSpPr>
                      <a:endCxn id="86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>
              <a:off x="3747869" y="2739921"/>
              <a:ext cx="3192019" cy="113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22503" y="2317180"/>
              <a:ext cx="373249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86071" y="2288344"/>
              <a:ext cx="187438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86068" y="4059694"/>
              <a:ext cx="395211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925361" y="867033"/>
              <a:ext cx="323336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211616" y="1028698"/>
              <a:ext cx="8711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-526860" y="2767178"/>
              <a:ext cx="3476958" cy="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2486163" y="3582600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64168" y="3656998"/>
              <a:ext cx="398367" cy="56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2487392" y="5326702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65397" y="5401100"/>
              <a:ext cx="18927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029879" y="4595283"/>
              <a:ext cx="18669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98922" y="5456846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795423" y="6147435"/>
              <a:ext cx="141870" cy="79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1047747" y="6218767"/>
              <a:ext cx="1818217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1047746" y="762000"/>
              <a:ext cx="298450" cy="15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-1678652" y="3491576"/>
              <a:ext cx="54543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" name="Group 148"/>
            <p:cNvGrpSpPr/>
            <p:nvPr/>
          </p:nvGrpSpPr>
          <p:grpSpPr>
            <a:xfrm>
              <a:off x="3150825" y="5278458"/>
              <a:ext cx="2034135" cy="970070"/>
              <a:chOff x="1065893" y="5375699"/>
              <a:chExt cx="2034135" cy="970070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436596" y="5453702"/>
                <a:ext cx="157236" cy="122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514601" y="5528100"/>
                <a:ext cx="1892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10800000">
              <a:off x="3150825" y="2372227"/>
              <a:ext cx="58296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1213474" y="4311172"/>
              <a:ext cx="3874706" cy="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57"/>
            <p:cNvGrpSpPr/>
            <p:nvPr/>
          </p:nvGrpSpPr>
          <p:grpSpPr>
            <a:xfrm>
              <a:off x="5641120" y="5393427"/>
              <a:ext cx="2034135" cy="826135"/>
              <a:chOff x="1065893" y="5519634"/>
              <a:chExt cx="2034135" cy="826135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66" name="Straight Connector 65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586748" y="5166755"/>
              <a:ext cx="210402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638762" y="4114741"/>
              <a:ext cx="34207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6628684" y="3568808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6692898" y="3633023"/>
              <a:ext cx="593878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365804" y="4554790"/>
              <a:ext cx="184353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6020820" y="4067472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345571" y="2253950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6692902" y="2599112"/>
              <a:ext cx="797866" cy="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78014" y="4055331"/>
              <a:ext cx="147698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79596" y="696892"/>
              <a:ext cx="63754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890932" y="336024"/>
              <a:ext cx="13325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803587" y="5830455"/>
              <a:ext cx="1415458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49063" y="5864321"/>
              <a:ext cx="1423986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1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42996" y="5849435"/>
              <a:ext cx="1350527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0</a:t>
              </a: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 flipH="1" flipV="1">
              <a:off x="3534135" y="4052504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4252202" y="2238187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4599534" y="2583349"/>
              <a:ext cx="40455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-606047" y="3362162"/>
              <a:ext cx="16773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90932" y="1869507"/>
              <a:ext cx="148222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1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675256" y="3581340"/>
              <a:ext cx="1333273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2</a:t>
              </a:r>
              <a:endParaRPr lang="en-US" dirty="0"/>
            </a:p>
          </p:txBody>
        </p:sp>
      </p:grpSp>
      <p:sp>
        <p:nvSpPr>
          <p:cNvPr id="187" name="Oval 186"/>
          <p:cNvSpPr/>
          <p:nvPr/>
        </p:nvSpPr>
        <p:spPr>
          <a:xfrm>
            <a:off x="3319127" y="1201083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4914353" y="1208624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4935452" y="241038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1763360" y="239204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1813259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2" name="Oval 191"/>
          <p:cNvSpPr/>
          <p:nvPr/>
        </p:nvSpPr>
        <p:spPr>
          <a:xfrm>
            <a:off x="3319127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8420100" y="25146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886700" y="25146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8420100" y="31242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</a:t>
            </a:r>
            <a:r>
              <a:rPr lang="en-US" sz="240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8420100" y="37338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7886700" y="37338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7886700" y="31242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rot="10800000">
            <a:off x="7581900" y="25130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7581900" y="28940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0800000">
            <a:off x="7581900" y="31226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0800000">
            <a:off x="7581900" y="35036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>
            <a:off x="7581900" y="37322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0800000">
            <a:off x="7581900" y="41132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7353300" y="3960812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7353301" y="327660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7353300" y="266700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Date Placeholder 20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13" name="Slide Number Placeholder 2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15" name="Footer Placeholder 2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214" name="Rounded Rectangle 213"/>
          <p:cNvSpPr/>
          <p:nvPr/>
        </p:nvSpPr>
        <p:spPr>
          <a:xfrm>
            <a:off x="1135318" y="5240657"/>
            <a:ext cx="7238999" cy="1480818"/>
          </a:xfrm>
          <a:prstGeom prst="roundRect">
            <a:avLst/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Set column 2, clear row 2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Bit [1,0] = 1, Bit [1,2] = 1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Req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1 has priority over 0 and 2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Grant B</a:t>
            </a:r>
            <a:r>
              <a:rPr lang="en-US" sz="2200" baseline="-25000" dirty="0" smtClean="0">
                <a:solidFill>
                  <a:srgbClr val="000000"/>
                </a:solidFill>
                <a:sym typeface="Wingdings"/>
              </a:rPr>
              <a:t>1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Req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1)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Matrix Arbiter Example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6350"/>
            <a:ext cx="8229600" cy="12064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" y="533400"/>
            <a:ext cx="7619999" cy="4707257"/>
            <a:chOff x="-606047" y="-1090"/>
            <a:chExt cx="9979201" cy="6364794"/>
          </a:xfrm>
        </p:grpSpPr>
        <p:sp>
          <p:nvSpPr>
            <p:cNvPr id="8" name="TextBox 7"/>
            <p:cNvSpPr txBox="1"/>
            <p:nvPr/>
          </p:nvSpPr>
          <p:spPr>
            <a:xfrm>
              <a:off x="-606047" y="-1090"/>
              <a:ext cx="1859111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0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88996" y="413266"/>
              <a:ext cx="990600" cy="488434"/>
              <a:chOff x="685800" y="413266"/>
              <a:chExt cx="990600" cy="488434"/>
            </a:xfrm>
          </p:grpSpPr>
          <p:grpSp>
            <p:nvGrpSpPr>
              <p:cNvPr id="12" name="Group 98"/>
              <p:cNvGrpSpPr/>
              <p:nvPr/>
            </p:nvGrpSpPr>
            <p:grpSpPr>
              <a:xfrm>
                <a:off x="1143000" y="509032"/>
                <a:ext cx="533400" cy="392668"/>
                <a:chOff x="1143000" y="509032"/>
                <a:chExt cx="533400" cy="392668"/>
              </a:xfrm>
            </p:grpSpPr>
            <p:sp>
              <p:nvSpPr>
                <p:cNvPr id="185" name="Delay 7"/>
                <p:cNvSpPr/>
                <p:nvPr/>
              </p:nvSpPr>
              <p:spPr>
                <a:xfrm>
                  <a:off x="1219200" y="509032"/>
                  <a:ext cx="457200" cy="39266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8"/>
                <p:cNvSpPr/>
                <p:nvPr/>
              </p:nvSpPr>
              <p:spPr>
                <a:xfrm>
                  <a:off x="1143000" y="723900"/>
                  <a:ext cx="76200" cy="7620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4" name="Shape 93"/>
              <p:cNvCxnSpPr/>
              <p:nvPr/>
            </p:nvCxnSpPr>
            <p:spPr>
              <a:xfrm>
                <a:off x="685800" y="413266"/>
                <a:ext cx="533400" cy="18466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552695" y="5487233"/>
              <a:ext cx="609600" cy="586659"/>
            </a:xfrm>
            <a:prstGeom prst="rect">
              <a:avLst/>
            </a:prstGeom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142996" y="413266"/>
              <a:ext cx="561917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1"/>
            <p:cNvGrpSpPr/>
            <p:nvPr/>
          </p:nvGrpSpPr>
          <p:grpSpPr>
            <a:xfrm>
              <a:off x="3249063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1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80" name="Freeform 2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1" name="Straight Connector 25"/>
                  <p:cNvCxnSpPr>
                    <a:stCxn id="17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2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2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2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76" name="Straight Connector 2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Straight Connector 2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8" name="Elbow Connector 22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9" name="Rectangle 2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75" name="Straight Connector 19"/>
                    <p:cNvCxnSpPr>
                      <a:endCxn id="173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3" name="Straight Connector 1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9" name="Straight Connector 1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7"/>
            <p:cNvGrpSpPr/>
            <p:nvPr/>
          </p:nvGrpSpPr>
          <p:grpSpPr>
            <a:xfrm>
              <a:off x="5338182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4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44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65" name="Freeform 16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6" name="Straight Connector 165"/>
                  <p:cNvCxnSpPr>
                    <a:stCxn id="16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7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78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61" name="Straight Connector 16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Straight Connector 16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Elbow Connector 38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4" name="Rectangle 16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02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60" name="Straight Connector 35"/>
                    <p:cNvCxnSpPr>
                      <a:endCxn id="16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43"/>
            <p:cNvGrpSpPr/>
            <p:nvPr/>
          </p:nvGrpSpPr>
          <p:grpSpPr>
            <a:xfrm>
              <a:off x="1211617" y="2009869"/>
              <a:ext cx="1543050" cy="1494728"/>
              <a:chOff x="2216150" y="414060"/>
              <a:chExt cx="1543050" cy="1494728"/>
            </a:xfrm>
          </p:grpSpPr>
          <p:grpSp>
            <p:nvGrpSpPr>
              <p:cNvPr id="8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9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50" name="Freeform 14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1" name="Straight Connector 150"/>
                  <p:cNvCxnSpPr>
                    <a:stCxn id="15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95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9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Elbow Connector 14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49" name="Rectangle 14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10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45" name="Straight Connector 144"/>
                    <p:cNvCxnSpPr>
                      <a:endCxn id="14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-606047" y="1592030"/>
              <a:ext cx="173984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1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905935" y="2014194"/>
              <a:ext cx="5872079" cy="929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05935" y="3766006"/>
              <a:ext cx="4889460" cy="1772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62"/>
            <p:cNvGrpSpPr/>
            <p:nvPr/>
          </p:nvGrpSpPr>
          <p:grpSpPr>
            <a:xfrm>
              <a:off x="1211620" y="3753971"/>
              <a:ext cx="1543050" cy="1494728"/>
              <a:chOff x="2216150" y="414060"/>
              <a:chExt cx="1543050" cy="1494728"/>
            </a:xfrm>
          </p:grpSpPr>
          <p:grpSp>
            <p:nvGrpSpPr>
              <p:cNvPr id="10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0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35" name="Freeform 75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1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1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31" name="Straight Connector 71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2" name="Straight Connector 72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" name="Elbow Connector 73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4" name="Rectangle 13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20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30" name="Straight Connector 129"/>
                    <p:cNvCxnSpPr>
                      <a:endCxn id="13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>
              <a:off x="1561854" y="2836819"/>
              <a:ext cx="3385811" cy="1139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up 79"/>
            <p:cNvGrpSpPr/>
            <p:nvPr/>
          </p:nvGrpSpPr>
          <p:grpSpPr>
            <a:xfrm>
              <a:off x="3249066" y="3783730"/>
              <a:ext cx="1543050" cy="1494728"/>
              <a:chOff x="2216150" y="414060"/>
              <a:chExt cx="1543050" cy="1494728"/>
            </a:xfrm>
          </p:grpSpPr>
          <p:grpSp>
            <p:nvGrpSpPr>
              <p:cNvPr id="123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25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20" name="Freeform 11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1" name="Straight Connector 93"/>
                  <p:cNvCxnSpPr>
                    <a:stCxn id="12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2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2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Connector 89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Elbow Connector 11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9" name="Rectangle 11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15" name="Straight Connector 87"/>
                    <p:cNvCxnSpPr>
                      <a:endCxn id="11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95"/>
            <p:cNvGrpSpPr/>
            <p:nvPr/>
          </p:nvGrpSpPr>
          <p:grpSpPr>
            <a:xfrm>
              <a:off x="3260459" y="2023492"/>
              <a:ext cx="1270510" cy="575623"/>
              <a:chOff x="3057263" y="2023492"/>
              <a:chExt cx="1270510" cy="575623"/>
            </a:xfrm>
          </p:grpSpPr>
          <p:grpSp>
            <p:nvGrpSpPr>
              <p:cNvPr id="140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41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42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106" name="Delay 105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5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Straight Connector 102"/>
                <p:cNvCxnSpPr>
                  <a:stCxn id="106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3057263" y="2599112"/>
                <a:ext cx="1262045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05"/>
            <p:cNvGrpSpPr/>
            <p:nvPr/>
          </p:nvGrpSpPr>
          <p:grpSpPr>
            <a:xfrm>
              <a:off x="5338182" y="3766006"/>
              <a:ext cx="1439832" cy="577212"/>
              <a:chOff x="2887941" y="2023492"/>
              <a:chExt cx="1439832" cy="577212"/>
            </a:xfrm>
          </p:grpSpPr>
          <p:grpSp>
            <p:nvGrpSpPr>
              <p:cNvPr id="153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55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56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97" name="Delay 96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6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4" name="Straight Connector 93"/>
                <p:cNvCxnSpPr>
                  <a:stCxn id="97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2887941" y="2599116"/>
                <a:ext cx="143136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15"/>
            <p:cNvGrpSpPr/>
            <p:nvPr/>
          </p:nvGrpSpPr>
          <p:grpSpPr>
            <a:xfrm>
              <a:off x="5338182" y="2014194"/>
              <a:ext cx="1543050" cy="1494728"/>
              <a:chOff x="2216150" y="414060"/>
              <a:chExt cx="1543050" cy="1494728"/>
            </a:xfrm>
          </p:grpSpPr>
          <p:grpSp>
            <p:nvGrpSpPr>
              <p:cNvPr id="159" name="Group 116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6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87" name="Freeform 86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8" name="Straight Connector 87"/>
                  <p:cNvCxnSpPr>
                    <a:stCxn id="87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7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7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Elbow Connector 84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82" name="Straight Connector 81"/>
                    <p:cNvCxnSpPr>
                      <a:endCxn id="86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>
              <a:off x="3747869" y="2739921"/>
              <a:ext cx="3192019" cy="113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22503" y="2317180"/>
              <a:ext cx="373249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86071" y="2288344"/>
              <a:ext cx="187438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86068" y="4059694"/>
              <a:ext cx="395211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925361" y="867033"/>
              <a:ext cx="323336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211616" y="1028698"/>
              <a:ext cx="8711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-526860" y="2767178"/>
              <a:ext cx="3476958" cy="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2486163" y="3582600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64168" y="3656998"/>
              <a:ext cx="398367" cy="56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2487392" y="5326702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65397" y="5401100"/>
              <a:ext cx="18927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029879" y="4595283"/>
              <a:ext cx="18669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98922" y="5456846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795423" y="6147435"/>
              <a:ext cx="141870" cy="79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1047747" y="6218767"/>
              <a:ext cx="1818217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1047746" y="762000"/>
              <a:ext cx="298450" cy="15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-1678652" y="3491576"/>
              <a:ext cx="54543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" name="Group 148"/>
            <p:cNvGrpSpPr/>
            <p:nvPr/>
          </p:nvGrpSpPr>
          <p:grpSpPr>
            <a:xfrm>
              <a:off x="3150825" y="5278458"/>
              <a:ext cx="2034135" cy="970070"/>
              <a:chOff x="1065893" y="5375699"/>
              <a:chExt cx="2034135" cy="970070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436596" y="5453702"/>
                <a:ext cx="157236" cy="122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514601" y="5528100"/>
                <a:ext cx="1892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10800000">
              <a:off x="3150825" y="2372227"/>
              <a:ext cx="58296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1213474" y="4311172"/>
              <a:ext cx="3874706" cy="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57"/>
            <p:cNvGrpSpPr/>
            <p:nvPr/>
          </p:nvGrpSpPr>
          <p:grpSpPr>
            <a:xfrm>
              <a:off x="5641120" y="5393427"/>
              <a:ext cx="2034135" cy="826135"/>
              <a:chOff x="1065893" y="5519634"/>
              <a:chExt cx="2034135" cy="826135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66" name="Straight Connector 65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586748" y="5166755"/>
              <a:ext cx="210402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638762" y="4114741"/>
              <a:ext cx="34207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6628684" y="3568808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6692898" y="3633023"/>
              <a:ext cx="593878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365804" y="4554790"/>
              <a:ext cx="184353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6020820" y="4067472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345571" y="2253950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6692902" y="2599112"/>
              <a:ext cx="797866" cy="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78014" y="4055331"/>
              <a:ext cx="147698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79596" y="696892"/>
              <a:ext cx="63754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890932" y="336024"/>
              <a:ext cx="13325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803587" y="5830455"/>
              <a:ext cx="1415458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49063" y="5864321"/>
              <a:ext cx="1423986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1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42996" y="5849435"/>
              <a:ext cx="1350527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0</a:t>
              </a: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 flipH="1" flipV="1">
              <a:off x="3534135" y="4052504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4252202" y="2238187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4599534" y="2583349"/>
              <a:ext cx="40455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-606047" y="3362162"/>
              <a:ext cx="16773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90932" y="1869507"/>
              <a:ext cx="148222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1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675256" y="3581340"/>
              <a:ext cx="1333273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2</a:t>
              </a:r>
              <a:endParaRPr lang="en-US" dirty="0"/>
            </a:p>
          </p:txBody>
        </p:sp>
      </p:grpSp>
      <p:sp>
        <p:nvSpPr>
          <p:cNvPr id="187" name="Oval 186"/>
          <p:cNvSpPr/>
          <p:nvPr/>
        </p:nvSpPr>
        <p:spPr>
          <a:xfrm>
            <a:off x="3319127" y="1201083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4914353" y="1208624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4935452" y="241038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1763360" y="239204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1813259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2" name="Oval 191"/>
          <p:cNvSpPr/>
          <p:nvPr/>
        </p:nvSpPr>
        <p:spPr>
          <a:xfrm>
            <a:off x="3319127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8420100" y="25146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886700" y="25146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8420100" y="31242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8420100" y="37338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7886700" y="37338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7886700" y="31242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rot="10800000">
            <a:off x="7581900" y="25130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7581900" y="28940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0800000">
            <a:off x="7581900" y="31226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0800000">
            <a:off x="7581900" y="35036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>
            <a:off x="7581900" y="37322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0800000">
            <a:off x="7581900" y="41132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7353300" y="3960812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7353301" y="327660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7353300" y="266700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Date Placeholder 20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13" name="Slide Number Placeholder 2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15" name="Footer Placeholder 2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214" name="Rounded Rectangle 213"/>
          <p:cNvSpPr/>
          <p:nvPr/>
        </p:nvSpPr>
        <p:spPr>
          <a:xfrm>
            <a:off x="955790" y="5240657"/>
            <a:ext cx="7238999" cy="1480818"/>
          </a:xfrm>
          <a:prstGeom prst="roundRect">
            <a:avLst/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Set column 1, clear row 1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Bit [0,1] = 1, Bit [0,2] = 1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Req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0 has priority over 1 and 2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Grant A</a:t>
            </a:r>
            <a:r>
              <a:rPr lang="en-US" sz="2200" baseline="-25000" dirty="0" smtClean="0">
                <a:solidFill>
                  <a:srgbClr val="000000"/>
                </a:solidFill>
                <a:sym typeface="Wingdings"/>
              </a:rPr>
              <a:t>1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Req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0)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Virtual Channel Router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091242" y="1688068"/>
            <a:ext cx="1304544" cy="8382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Route Computation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17728" y="1191974"/>
            <a:ext cx="1981200" cy="102869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VC Allocator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217728" y="2220675"/>
            <a:ext cx="1981200" cy="76199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Switch Allocator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" name="Group 71"/>
          <p:cNvGrpSpPr/>
          <p:nvPr/>
        </p:nvGrpSpPr>
        <p:grpSpPr>
          <a:xfrm>
            <a:off x="2479100" y="2869168"/>
            <a:ext cx="1524000" cy="1600200"/>
            <a:chOff x="990600" y="3048000"/>
            <a:chExt cx="1524000" cy="1600200"/>
          </a:xfrm>
          <a:effectLst/>
        </p:grpSpPr>
        <p:sp>
          <p:nvSpPr>
            <p:cNvPr id="73" name="Rectangle 72"/>
            <p:cNvSpPr/>
            <p:nvPr/>
          </p:nvSpPr>
          <p:spPr>
            <a:xfrm>
              <a:off x="990600" y="3048000"/>
              <a:ext cx="1524000" cy="16002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Input buffers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4455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6741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027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313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4478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764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050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336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478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6764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9050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336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478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6764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9050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1336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69109" y="31673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VC 1</a:t>
              </a:r>
              <a:endParaRPr lang="en-US" sz="11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066800" y="34721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VC 2</a:t>
              </a:r>
              <a:endParaRPr lang="en-US" sz="11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066800" y="37769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VC 3</a:t>
              </a:r>
              <a:endParaRPr lang="en-US" sz="11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66800" y="40817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VC 4</a:t>
              </a:r>
              <a:endParaRPr lang="en-US" sz="1100" dirty="0"/>
            </a:p>
          </p:txBody>
        </p:sp>
      </p:grpSp>
      <p:grpSp>
        <p:nvGrpSpPr>
          <p:cNvPr id="4" name="Group 98"/>
          <p:cNvGrpSpPr/>
          <p:nvPr/>
        </p:nvGrpSpPr>
        <p:grpSpPr>
          <a:xfrm>
            <a:off x="2479100" y="5040868"/>
            <a:ext cx="1524000" cy="1600200"/>
            <a:chOff x="990600" y="3048000"/>
            <a:chExt cx="1524000" cy="1600200"/>
          </a:xfrm>
          <a:effectLst/>
        </p:grpSpPr>
        <p:sp>
          <p:nvSpPr>
            <p:cNvPr id="100" name="Rectangle 99"/>
            <p:cNvSpPr/>
            <p:nvPr/>
          </p:nvSpPr>
          <p:spPr>
            <a:xfrm>
              <a:off x="990600" y="3048000"/>
              <a:ext cx="1524000" cy="16002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Input buffers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4455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6741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9027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1313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4478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6764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9050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336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4478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6764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9050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1336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4478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6764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9050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1336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069109" y="31673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VC 1</a:t>
              </a:r>
              <a:endParaRPr lang="en-US" sz="11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066800" y="34721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VC 2</a:t>
              </a:r>
              <a:endParaRPr lang="en-US" sz="11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066800" y="37769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VC 3</a:t>
              </a:r>
              <a:endParaRPr lang="en-US" sz="11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66800" y="40817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VC 4</a:t>
              </a:r>
              <a:endParaRPr lang="en-US" sz="1100" dirty="0"/>
            </a:p>
          </p:txBody>
        </p:sp>
      </p:grpSp>
      <p:grpSp>
        <p:nvGrpSpPr>
          <p:cNvPr id="5" name="Group 120"/>
          <p:cNvGrpSpPr/>
          <p:nvPr/>
        </p:nvGrpSpPr>
        <p:grpSpPr>
          <a:xfrm>
            <a:off x="4917500" y="3369558"/>
            <a:ext cx="2286000" cy="3004810"/>
            <a:chOff x="3429000" y="3429000"/>
            <a:chExt cx="1066800" cy="1447800"/>
          </a:xfrm>
          <a:effectLst/>
        </p:grpSpPr>
        <p:cxnSp>
          <p:nvCxnSpPr>
            <p:cNvPr id="122" name="Straight Connector 121"/>
            <p:cNvCxnSpPr/>
            <p:nvPr/>
          </p:nvCxnSpPr>
          <p:spPr>
            <a:xfrm rot="16200000" flipH="1">
              <a:off x="3455864" y="3902766"/>
              <a:ext cx="996307" cy="46725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3455864" y="3902766"/>
              <a:ext cx="996307" cy="46725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4187647" y="3638241"/>
              <a:ext cx="77876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187647" y="4631088"/>
              <a:ext cx="77876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642512" y="3641701"/>
              <a:ext cx="77876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3642512" y="4634548"/>
              <a:ext cx="77876" cy="1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3429000" y="3429000"/>
              <a:ext cx="1066800" cy="144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1943414" y="1075491"/>
            <a:ext cx="5564886" cy="563010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917500" y="6336268"/>
            <a:ext cx="2286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Crossbar switch</a:t>
            </a:r>
            <a:endParaRPr lang="en-US" dirty="0"/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4003100" y="3669268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4000814" y="602988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1105214" y="3672444"/>
            <a:ext cx="1373886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1105214" y="5953680"/>
            <a:ext cx="1373886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68" idx="2"/>
          </p:cNvCxnSpPr>
          <p:nvPr/>
        </p:nvCxnSpPr>
        <p:spPr>
          <a:xfrm rot="5400000">
            <a:off x="6017828" y="3173174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7201214" y="3669268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198928" y="602988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rot="5400000">
            <a:off x="2610164" y="2697719"/>
            <a:ext cx="342902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hape 88"/>
          <p:cNvCxnSpPr/>
          <p:nvPr/>
        </p:nvCxnSpPr>
        <p:spPr>
          <a:xfrm rot="10800000" flipV="1">
            <a:off x="3619814" y="1688068"/>
            <a:ext cx="1597914" cy="1181100"/>
          </a:xfrm>
          <a:prstGeom prst="bentConnector3">
            <a:avLst>
              <a:gd name="adj1" fmla="val 100072"/>
            </a:avLst>
          </a:prstGeom>
          <a:ln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hape 88"/>
          <p:cNvCxnSpPr>
            <a:stCxn id="68" idx="1"/>
          </p:cNvCxnSpPr>
          <p:nvPr/>
        </p:nvCxnSpPr>
        <p:spPr>
          <a:xfrm rot="10800000" flipV="1">
            <a:off x="3852986" y="2601675"/>
            <a:ext cx="1364742" cy="267490"/>
          </a:xfrm>
          <a:prstGeom prst="bentConnector3">
            <a:avLst>
              <a:gd name="adj1" fmla="val 99321"/>
            </a:avLst>
          </a:prstGeom>
          <a:ln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10800000">
            <a:off x="7204644" y="1459472"/>
            <a:ext cx="910971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rot="10800000">
            <a:off x="7201215" y="1610280"/>
            <a:ext cx="914401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10800000">
            <a:off x="1333814" y="1381680"/>
            <a:ext cx="3883914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rot="10800000">
            <a:off x="1333814" y="1534079"/>
            <a:ext cx="3881628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857812" y="5650468"/>
            <a:ext cx="70460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 5</a:t>
            </a:r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857812" y="3366241"/>
            <a:ext cx="70460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 1</a:t>
            </a:r>
            <a:endParaRPr lang="en-US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582214" y="5696975"/>
            <a:ext cx="838378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Output 5</a:t>
            </a:r>
            <a:endParaRPr lang="en-US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7582214" y="3369558"/>
            <a:ext cx="838378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Output 1</a:t>
            </a:r>
            <a:endParaRPr lang="en-US" sz="1400" dirty="0"/>
          </a:p>
        </p:txBody>
      </p:sp>
      <p:sp>
        <p:nvSpPr>
          <p:cNvPr id="149" name="Oval 148"/>
          <p:cNvSpPr/>
          <p:nvPr/>
        </p:nvSpPr>
        <p:spPr>
          <a:xfrm>
            <a:off x="1410014" y="420266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1410014" y="465986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1410014" y="511706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51"/>
          <p:cNvGrpSpPr/>
          <p:nvPr/>
        </p:nvGrpSpPr>
        <p:grpSpPr>
          <a:xfrm>
            <a:off x="7734614" y="4240768"/>
            <a:ext cx="76200" cy="990600"/>
            <a:chOff x="1066800" y="3733800"/>
            <a:chExt cx="76200" cy="990600"/>
          </a:xfrm>
          <a:effectLst/>
        </p:grpSpPr>
        <p:sp>
          <p:nvSpPr>
            <p:cNvPr id="153" name="Oval 152"/>
            <p:cNvSpPr/>
            <p:nvPr/>
          </p:nvSpPr>
          <p:spPr>
            <a:xfrm>
              <a:off x="1066800" y="3733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066800" y="4191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1066800" y="4648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7582214" y="1075491"/>
            <a:ext cx="875986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Credits In</a:t>
            </a:r>
            <a:endParaRPr lang="en-US" sz="1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857812" y="1078468"/>
            <a:ext cx="100976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Credits Out</a:t>
            </a:r>
            <a:endParaRPr lang="en-US" sz="1400" dirty="0"/>
          </a:p>
        </p:txBody>
      </p:sp>
      <p:sp>
        <p:nvSpPr>
          <p:cNvPr id="121" name="Date Placeholder 1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52" name="Slide Number Placeholder 1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Matrix Arbiter Example (4)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" y="533400"/>
            <a:ext cx="7619999" cy="4707257"/>
            <a:chOff x="-606047" y="-1090"/>
            <a:chExt cx="9979201" cy="6364794"/>
          </a:xfrm>
        </p:grpSpPr>
        <p:sp>
          <p:nvSpPr>
            <p:cNvPr id="8" name="TextBox 7"/>
            <p:cNvSpPr txBox="1"/>
            <p:nvPr/>
          </p:nvSpPr>
          <p:spPr>
            <a:xfrm>
              <a:off x="-606047" y="-1090"/>
              <a:ext cx="1859111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0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88996" y="413266"/>
              <a:ext cx="990600" cy="488434"/>
              <a:chOff x="685800" y="413266"/>
              <a:chExt cx="990600" cy="488434"/>
            </a:xfrm>
          </p:grpSpPr>
          <p:grpSp>
            <p:nvGrpSpPr>
              <p:cNvPr id="12" name="Group 98"/>
              <p:cNvGrpSpPr/>
              <p:nvPr/>
            </p:nvGrpSpPr>
            <p:grpSpPr>
              <a:xfrm>
                <a:off x="1143000" y="509032"/>
                <a:ext cx="533400" cy="392668"/>
                <a:chOff x="1143000" y="509032"/>
                <a:chExt cx="533400" cy="392668"/>
              </a:xfrm>
            </p:grpSpPr>
            <p:sp>
              <p:nvSpPr>
                <p:cNvPr id="185" name="Delay 7"/>
                <p:cNvSpPr/>
                <p:nvPr/>
              </p:nvSpPr>
              <p:spPr>
                <a:xfrm>
                  <a:off x="1219200" y="509032"/>
                  <a:ext cx="457200" cy="39266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8"/>
                <p:cNvSpPr/>
                <p:nvPr/>
              </p:nvSpPr>
              <p:spPr>
                <a:xfrm>
                  <a:off x="1143000" y="723900"/>
                  <a:ext cx="76200" cy="7620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4" name="Shape 93"/>
              <p:cNvCxnSpPr/>
              <p:nvPr/>
            </p:nvCxnSpPr>
            <p:spPr>
              <a:xfrm>
                <a:off x="685800" y="413266"/>
                <a:ext cx="533400" cy="18466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552695" y="5487233"/>
              <a:ext cx="609600" cy="586659"/>
            </a:xfrm>
            <a:prstGeom prst="rect">
              <a:avLst/>
            </a:prstGeom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142996" y="413266"/>
              <a:ext cx="561917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1"/>
            <p:cNvGrpSpPr/>
            <p:nvPr/>
          </p:nvGrpSpPr>
          <p:grpSpPr>
            <a:xfrm>
              <a:off x="3249063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1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80" name="Freeform 2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1" name="Straight Connector 25"/>
                  <p:cNvCxnSpPr>
                    <a:stCxn id="17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2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2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2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76" name="Straight Connector 2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Straight Connector 2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8" name="Elbow Connector 22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9" name="Rectangle 2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75" name="Straight Connector 19"/>
                    <p:cNvCxnSpPr>
                      <a:endCxn id="173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3" name="Straight Connector 1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9" name="Straight Connector 1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7"/>
            <p:cNvGrpSpPr/>
            <p:nvPr/>
          </p:nvGrpSpPr>
          <p:grpSpPr>
            <a:xfrm>
              <a:off x="5338182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4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44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65" name="Freeform 16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6" name="Straight Connector 165"/>
                  <p:cNvCxnSpPr>
                    <a:stCxn id="16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7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78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61" name="Straight Connector 16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Straight Connector 16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Elbow Connector 38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4" name="Rectangle 16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02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60" name="Straight Connector 35"/>
                    <p:cNvCxnSpPr>
                      <a:endCxn id="16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43"/>
            <p:cNvGrpSpPr/>
            <p:nvPr/>
          </p:nvGrpSpPr>
          <p:grpSpPr>
            <a:xfrm>
              <a:off x="1211617" y="2009869"/>
              <a:ext cx="1543050" cy="1494728"/>
              <a:chOff x="2216150" y="414060"/>
              <a:chExt cx="1543050" cy="1494728"/>
            </a:xfrm>
          </p:grpSpPr>
          <p:grpSp>
            <p:nvGrpSpPr>
              <p:cNvPr id="8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9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50" name="Freeform 14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1" name="Straight Connector 150"/>
                  <p:cNvCxnSpPr>
                    <a:stCxn id="15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95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9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Elbow Connector 14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49" name="Rectangle 14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10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45" name="Straight Connector 144"/>
                    <p:cNvCxnSpPr>
                      <a:endCxn id="14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-606047" y="1592030"/>
              <a:ext cx="173984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1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905935" y="2014194"/>
              <a:ext cx="5872079" cy="929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05935" y="3766006"/>
              <a:ext cx="4889460" cy="1772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62"/>
            <p:cNvGrpSpPr/>
            <p:nvPr/>
          </p:nvGrpSpPr>
          <p:grpSpPr>
            <a:xfrm>
              <a:off x="1211620" y="3753971"/>
              <a:ext cx="1543050" cy="1494728"/>
              <a:chOff x="2216150" y="414060"/>
              <a:chExt cx="1543050" cy="1494728"/>
            </a:xfrm>
          </p:grpSpPr>
          <p:grpSp>
            <p:nvGrpSpPr>
              <p:cNvPr id="10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0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35" name="Freeform 75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1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1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31" name="Straight Connector 71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2" name="Straight Connector 72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" name="Elbow Connector 73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4" name="Rectangle 13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20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30" name="Straight Connector 129"/>
                    <p:cNvCxnSpPr>
                      <a:endCxn id="13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>
              <a:off x="1561854" y="2836819"/>
              <a:ext cx="3385811" cy="1139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up 79"/>
            <p:cNvGrpSpPr/>
            <p:nvPr/>
          </p:nvGrpSpPr>
          <p:grpSpPr>
            <a:xfrm>
              <a:off x="3249066" y="3783730"/>
              <a:ext cx="1543050" cy="1494728"/>
              <a:chOff x="2216150" y="414060"/>
              <a:chExt cx="1543050" cy="1494728"/>
            </a:xfrm>
          </p:grpSpPr>
          <p:grpSp>
            <p:nvGrpSpPr>
              <p:cNvPr id="123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25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20" name="Freeform 11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1" name="Straight Connector 93"/>
                  <p:cNvCxnSpPr>
                    <a:stCxn id="12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2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2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Connector 89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Elbow Connector 11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9" name="Rectangle 11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15" name="Straight Connector 87"/>
                    <p:cNvCxnSpPr>
                      <a:endCxn id="11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95"/>
            <p:cNvGrpSpPr/>
            <p:nvPr/>
          </p:nvGrpSpPr>
          <p:grpSpPr>
            <a:xfrm>
              <a:off x="3260459" y="2023492"/>
              <a:ext cx="1270510" cy="575623"/>
              <a:chOff x="3057263" y="2023492"/>
              <a:chExt cx="1270510" cy="575623"/>
            </a:xfrm>
          </p:grpSpPr>
          <p:grpSp>
            <p:nvGrpSpPr>
              <p:cNvPr id="140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41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42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106" name="Delay 105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5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Straight Connector 102"/>
                <p:cNvCxnSpPr>
                  <a:stCxn id="106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3057263" y="2599112"/>
                <a:ext cx="1262045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05"/>
            <p:cNvGrpSpPr/>
            <p:nvPr/>
          </p:nvGrpSpPr>
          <p:grpSpPr>
            <a:xfrm>
              <a:off x="5338182" y="3766006"/>
              <a:ext cx="1439832" cy="577212"/>
              <a:chOff x="2887941" y="2023492"/>
              <a:chExt cx="1439832" cy="577212"/>
            </a:xfrm>
          </p:grpSpPr>
          <p:grpSp>
            <p:nvGrpSpPr>
              <p:cNvPr id="153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55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56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97" name="Delay 96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6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4" name="Straight Connector 93"/>
                <p:cNvCxnSpPr>
                  <a:stCxn id="97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2887941" y="2599116"/>
                <a:ext cx="143136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15"/>
            <p:cNvGrpSpPr/>
            <p:nvPr/>
          </p:nvGrpSpPr>
          <p:grpSpPr>
            <a:xfrm>
              <a:off x="5338182" y="2014194"/>
              <a:ext cx="1543050" cy="1494728"/>
              <a:chOff x="2216150" y="414060"/>
              <a:chExt cx="1543050" cy="1494728"/>
            </a:xfrm>
          </p:grpSpPr>
          <p:grpSp>
            <p:nvGrpSpPr>
              <p:cNvPr id="159" name="Group 116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6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87" name="Freeform 86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8" name="Straight Connector 87"/>
                  <p:cNvCxnSpPr>
                    <a:stCxn id="87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7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7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Elbow Connector 84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82" name="Straight Connector 81"/>
                    <p:cNvCxnSpPr>
                      <a:endCxn id="86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>
              <a:off x="3747869" y="2739921"/>
              <a:ext cx="3192019" cy="113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22503" y="2317180"/>
              <a:ext cx="373249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86071" y="2288344"/>
              <a:ext cx="187438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86068" y="4059694"/>
              <a:ext cx="395211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925361" y="867033"/>
              <a:ext cx="323336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211616" y="1028698"/>
              <a:ext cx="8711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-526860" y="2767178"/>
              <a:ext cx="3476958" cy="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2486163" y="3582600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64168" y="3656998"/>
              <a:ext cx="398367" cy="56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2487392" y="5326702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65397" y="5401100"/>
              <a:ext cx="18927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029879" y="4595283"/>
              <a:ext cx="18669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98922" y="5456846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795423" y="6147435"/>
              <a:ext cx="141870" cy="79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1047747" y="6218767"/>
              <a:ext cx="1818217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1047746" y="762000"/>
              <a:ext cx="298450" cy="15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-1678652" y="3491576"/>
              <a:ext cx="54543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" name="Group 148"/>
            <p:cNvGrpSpPr/>
            <p:nvPr/>
          </p:nvGrpSpPr>
          <p:grpSpPr>
            <a:xfrm>
              <a:off x="3150825" y="5278458"/>
              <a:ext cx="2034135" cy="970070"/>
              <a:chOff x="1065893" y="5375699"/>
              <a:chExt cx="2034135" cy="970070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436596" y="5453702"/>
                <a:ext cx="157236" cy="122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514601" y="5528100"/>
                <a:ext cx="1892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10800000">
              <a:off x="3150825" y="2372227"/>
              <a:ext cx="58296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1213474" y="4311172"/>
              <a:ext cx="3874706" cy="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57"/>
            <p:cNvGrpSpPr/>
            <p:nvPr/>
          </p:nvGrpSpPr>
          <p:grpSpPr>
            <a:xfrm>
              <a:off x="5641120" y="5393427"/>
              <a:ext cx="2034135" cy="826135"/>
              <a:chOff x="1065893" y="5519634"/>
              <a:chExt cx="2034135" cy="826135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66" name="Straight Connector 65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586748" y="5166755"/>
              <a:ext cx="210402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638762" y="4114741"/>
              <a:ext cx="34207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6628684" y="3568808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6692898" y="3633023"/>
              <a:ext cx="593878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365804" y="4554790"/>
              <a:ext cx="184353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6020820" y="4067472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345571" y="2253950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6692902" y="2599112"/>
              <a:ext cx="797866" cy="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78014" y="4055331"/>
              <a:ext cx="147698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79596" y="696892"/>
              <a:ext cx="63754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890932" y="336024"/>
              <a:ext cx="13325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803587" y="5830455"/>
              <a:ext cx="1415458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49063" y="5864321"/>
              <a:ext cx="1423986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1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42996" y="5849435"/>
              <a:ext cx="1350527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0</a:t>
              </a: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 flipH="1" flipV="1">
              <a:off x="3534135" y="4052504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4252202" y="2238187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4599534" y="2583349"/>
              <a:ext cx="40455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-606047" y="3362162"/>
              <a:ext cx="16773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90932" y="1869507"/>
              <a:ext cx="148222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1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675256" y="3581340"/>
              <a:ext cx="1333273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2</a:t>
              </a:r>
              <a:endParaRPr lang="en-US" dirty="0"/>
            </a:p>
          </p:txBody>
        </p:sp>
      </p:grpSp>
      <p:sp>
        <p:nvSpPr>
          <p:cNvPr id="187" name="Oval 186"/>
          <p:cNvSpPr/>
          <p:nvPr/>
        </p:nvSpPr>
        <p:spPr>
          <a:xfrm>
            <a:off x="3319127" y="1201083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4914353" y="1208624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4935452" y="241038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1763360" y="239204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1813259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2" name="Oval 191"/>
          <p:cNvSpPr/>
          <p:nvPr/>
        </p:nvSpPr>
        <p:spPr>
          <a:xfrm>
            <a:off x="3319127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8420100" y="25146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886700" y="25146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8420100" y="31242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8420100" y="37338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7886700" y="37338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7886700" y="31242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rot="10800000">
            <a:off x="7581900" y="25130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7581900" y="28940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0800000">
            <a:off x="7581900" y="31226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0800000">
            <a:off x="7581900" y="35036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>
            <a:off x="7581900" y="37322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0800000">
            <a:off x="7581900" y="41132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7353300" y="3960812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7353301" y="327660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7353300" y="266700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Rounded Rectangle 213"/>
          <p:cNvSpPr/>
          <p:nvPr/>
        </p:nvSpPr>
        <p:spPr>
          <a:xfrm>
            <a:off x="838200" y="5240657"/>
            <a:ext cx="7238999" cy="1480818"/>
          </a:xfrm>
          <a:prstGeom prst="roundRect">
            <a:avLst/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Set column 0, clear row 0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Bit [2,0] = 1, Bit [2,1] = 1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Req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2 has priority over 0 and 1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Grant C</a:t>
            </a:r>
            <a:r>
              <a:rPr lang="en-US" sz="2200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Req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2)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13" name="Slide Number Placeholder 2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Matrix Arbiter Example (5)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" y="533400"/>
            <a:ext cx="7619999" cy="4707257"/>
            <a:chOff x="-606047" y="-1090"/>
            <a:chExt cx="9979201" cy="6364794"/>
          </a:xfrm>
        </p:grpSpPr>
        <p:sp>
          <p:nvSpPr>
            <p:cNvPr id="8" name="TextBox 7"/>
            <p:cNvSpPr txBox="1"/>
            <p:nvPr/>
          </p:nvSpPr>
          <p:spPr>
            <a:xfrm>
              <a:off x="-606047" y="-1090"/>
              <a:ext cx="1859111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0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88996" y="413266"/>
              <a:ext cx="990600" cy="488434"/>
              <a:chOff x="685800" y="413266"/>
              <a:chExt cx="990600" cy="488434"/>
            </a:xfrm>
          </p:grpSpPr>
          <p:grpSp>
            <p:nvGrpSpPr>
              <p:cNvPr id="12" name="Group 98"/>
              <p:cNvGrpSpPr/>
              <p:nvPr/>
            </p:nvGrpSpPr>
            <p:grpSpPr>
              <a:xfrm>
                <a:off x="1143000" y="509032"/>
                <a:ext cx="533400" cy="392668"/>
                <a:chOff x="1143000" y="509032"/>
                <a:chExt cx="533400" cy="392668"/>
              </a:xfrm>
            </p:grpSpPr>
            <p:sp>
              <p:nvSpPr>
                <p:cNvPr id="185" name="Delay 7"/>
                <p:cNvSpPr/>
                <p:nvPr/>
              </p:nvSpPr>
              <p:spPr>
                <a:xfrm>
                  <a:off x="1219200" y="509032"/>
                  <a:ext cx="457200" cy="39266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8"/>
                <p:cNvSpPr/>
                <p:nvPr/>
              </p:nvSpPr>
              <p:spPr>
                <a:xfrm>
                  <a:off x="1143000" y="723900"/>
                  <a:ext cx="76200" cy="7620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4" name="Shape 93"/>
              <p:cNvCxnSpPr/>
              <p:nvPr/>
            </p:nvCxnSpPr>
            <p:spPr>
              <a:xfrm>
                <a:off x="685800" y="413266"/>
                <a:ext cx="533400" cy="18466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552695" y="5487233"/>
              <a:ext cx="609600" cy="586659"/>
            </a:xfrm>
            <a:prstGeom prst="rect">
              <a:avLst/>
            </a:prstGeom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142996" y="413266"/>
              <a:ext cx="561917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1"/>
            <p:cNvGrpSpPr/>
            <p:nvPr/>
          </p:nvGrpSpPr>
          <p:grpSpPr>
            <a:xfrm>
              <a:off x="3249063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1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80" name="Freeform 2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1" name="Straight Connector 25"/>
                  <p:cNvCxnSpPr>
                    <a:stCxn id="17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2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2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2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76" name="Straight Connector 2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Straight Connector 2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8" name="Elbow Connector 22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9" name="Rectangle 2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75" name="Straight Connector 19"/>
                    <p:cNvCxnSpPr>
                      <a:endCxn id="173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3" name="Straight Connector 1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9" name="Straight Connector 1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7"/>
            <p:cNvGrpSpPr/>
            <p:nvPr/>
          </p:nvGrpSpPr>
          <p:grpSpPr>
            <a:xfrm>
              <a:off x="5338182" y="414060"/>
              <a:ext cx="1543050" cy="1494728"/>
              <a:chOff x="2216150" y="414060"/>
              <a:chExt cx="1543050" cy="1494728"/>
            </a:xfrm>
          </p:grpSpPr>
          <p:grpSp>
            <p:nvGrpSpPr>
              <p:cNvPr id="4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44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65" name="Freeform 164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6" name="Straight Connector 165"/>
                  <p:cNvCxnSpPr>
                    <a:stCxn id="165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7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78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61" name="Straight Connector 160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Straight Connector 161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Elbow Connector 38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4" name="Rectangle 16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02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60" name="Straight Connector 35"/>
                    <p:cNvCxnSpPr>
                      <a:endCxn id="16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43"/>
            <p:cNvGrpSpPr/>
            <p:nvPr/>
          </p:nvGrpSpPr>
          <p:grpSpPr>
            <a:xfrm>
              <a:off x="1211617" y="2009869"/>
              <a:ext cx="1543050" cy="1494728"/>
              <a:chOff x="2216150" y="414060"/>
              <a:chExt cx="1543050" cy="1494728"/>
            </a:xfrm>
          </p:grpSpPr>
          <p:grpSp>
            <p:nvGrpSpPr>
              <p:cNvPr id="81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90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50" name="Freeform 14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1" name="Straight Connector 150"/>
                  <p:cNvCxnSpPr>
                    <a:stCxn id="15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95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9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Elbow Connector 14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49" name="Rectangle 14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10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45" name="Straight Connector 144"/>
                    <p:cNvCxnSpPr>
                      <a:endCxn id="14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-606047" y="1592030"/>
              <a:ext cx="173984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1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905935" y="2014194"/>
              <a:ext cx="5872079" cy="929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05935" y="3766006"/>
              <a:ext cx="4889460" cy="1772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62"/>
            <p:cNvGrpSpPr/>
            <p:nvPr/>
          </p:nvGrpSpPr>
          <p:grpSpPr>
            <a:xfrm>
              <a:off x="1211620" y="3753971"/>
              <a:ext cx="1543050" cy="1494728"/>
              <a:chOff x="2216150" y="414060"/>
              <a:chExt cx="1543050" cy="1494728"/>
            </a:xfrm>
          </p:grpSpPr>
          <p:grpSp>
            <p:nvGrpSpPr>
              <p:cNvPr id="104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0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35" name="Freeform 75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1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1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31" name="Straight Connector 71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2" name="Straight Connector 72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" name="Elbow Connector 73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4" name="Rectangle 133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20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30" name="Straight Connector 129"/>
                    <p:cNvCxnSpPr>
                      <a:endCxn id="134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>
              <a:off x="1561854" y="2836819"/>
              <a:ext cx="3385811" cy="1139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up 79"/>
            <p:cNvGrpSpPr/>
            <p:nvPr/>
          </p:nvGrpSpPr>
          <p:grpSpPr>
            <a:xfrm>
              <a:off x="3249066" y="3783730"/>
              <a:ext cx="1543050" cy="1494728"/>
              <a:chOff x="2216150" y="414060"/>
              <a:chExt cx="1543050" cy="1494728"/>
            </a:xfrm>
          </p:grpSpPr>
          <p:grpSp>
            <p:nvGrpSpPr>
              <p:cNvPr id="123" name="Group 114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25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120" name="Freeform 119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1" name="Straight Connector 93"/>
                  <p:cNvCxnSpPr>
                    <a:stCxn id="120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27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29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Connector 89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Elbow Connector 117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9" name="Rectangle 118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15" name="Straight Connector 87"/>
                    <p:cNvCxnSpPr>
                      <a:endCxn id="119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95"/>
            <p:cNvGrpSpPr/>
            <p:nvPr/>
          </p:nvGrpSpPr>
          <p:grpSpPr>
            <a:xfrm>
              <a:off x="3260459" y="2023492"/>
              <a:ext cx="1270510" cy="575623"/>
              <a:chOff x="3057263" y="2023492"/>
              <a:chExt cx="1270510" cy="575623"/>
            </a:xfrm>
          </p:grpSpPr>
          <p:grpSp>
            <p:nvGrpSpPr>
              <p:cNvPr id="140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41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42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106" name="Delay 105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5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Straight Connector 102"/>
                <p:cNvCxnSpPr>
                  <a:stCxn id="106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3057263" y="2599112"/>
                <a:ext cx="1262045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05"/>
            <p:cNvGrpSpPr/>
            <p:nvPr/>
          </p:nvGrpSpPr>
          <p:grpSpPr>
            <a:xfrm>
              <a:off x="5338182" y="3766006"/>
              <a:ext cx="1439832" cy="577212"/>
              <a:chOff x="2887941" y="2023492"/>
              <a:chExt cx="1439832" cy="577212"/>
            </a:xfrm>
          </p:grpSpPr>
          <p:grpSp>
            <p:nvGrpSpPr>
              <p:cNvPr id="153" name="Group 213"/>
              <p:cNvGrpSpPr/>
              <p:nvPr/>
            </p:nvGrpSpPr>
            <p:grpSpPr>
              <a:xfrm>
                <a:off x="3073397" y="2023492"/>
                <a:ext cx="1254376" cy="488434"/>
                <a:chOff x="3073397" y="2023492"/>
                <a:chExt cx="1254376" cy="488434"/>
              </a:xfrm>
            </p:grpSpPr>
            <p:grpSp>
              <p:nvGrpSpPr>
                <p:cNvPr id="155" name="Group 184"/>
                <p:cNvGrpSpPr/>
                <p:nvPr/>
              </p:nvGrpSpPr>
              <p:grpSpPr>
                <a:xfrm>
                  <a:off x="3073397" y="2023492"/>
                  <a:ext cx="990600" cy="488434"/>
                  <a:chOff x="685800" y="413266"/>
                  <a:chExt cx="990600" cy="488434"/>
                </a:xfrm>
              </p:grpSpPr>
              <p:grpSp>
                <p:nvGrpSpPr>
                  <p:cNvPr id="156" name="Group 98"/>
                  <p:cNvGrpSpPr/>
                  <p:nvPr/>
                </p:nvGrpSpPr>
                <p:grpSpPr>
                  <a:xfrm>
                    <a:off x="1143000" y="509032"/>
                    <a:ext cx="533400" cy="392668"/>
                    <a:chOff x="1143000" y="509032"/>
                    <a:chExt cx="533400" cy="392668"/>
                  </a:xfrm>
                </p:grpSpPr>
                <p:sp>
                  <p:nvSpPr>
                    <p:cNvPr id="97" name="Delay 96"/>
                    <p:cNvSpPr/>
                    <p:nvPr/>
                  </p:nvSpPr>
                  <p:spPr>
                    <a:xfrm>
                      <a:off x="1219200" y="509032"/>
                      <a:ext cx="457200" cy="392668"/>
                    </a:xfrm>
                    <a:prstGeom prst="flowChartDelay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" name="Oval 2"/>
                    <p:cNvSpPr/>
                    <p:nvPr/>
                  </p:nvSpPr>
                  <p:spPr>
                    <a:xfrm>
                      <a:off x="1143000" y="723900"/>
                      <a:ext cx="76200" cy="7620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6" name="Shape 93"/>
                  <p:cNvCxnSpPr/>
                  <p:nvPr/>
                </p:nvCxnSpPr>
                <p:spPr>
                  <a:xfrm>
                    <a:off x="685800" y="413266"/>
                    <a:ext cx="533400" cy="184666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4" name="Straight Connector 93"/>
                <p:cNvCxnSpPr>
                  <a:stCxn id="97" idx="3"/>
                </p:cNvCxnSpPr>
                <p:nvPr/>
              </p:nvCxnSpPr>
              <p:spPr>
                <a:xfrm>
                  <a:off x="4063997" y="2315592"/>
                  <a:ext cx="263776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4176499" y="2451536"/>
                <a:ext cx="290383" cy="476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2887941" y="2599116"/>
                <a:ext cx="1431368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15"/>
            <p:cNvGrpSpPr/>
            <p:nvPr/>
          </p:nvGrpSpPr>
          <p:grpSpPr>
            <a:xfrm>
              <a:off x="5338182" y="2014194"/>
              <a:ext cx="1543050" cy="1494728"/>
              <a:chOff x="2216150" y="414060"/>
              <a:chExt cx="1543050" cy="1494728"/>
            </a:xfrm>
          </p:grpSpPr>
          <p:grpSp>
            <p:nvGrpSpPr>
              <p:cNvPr id="159" name="Group 116"/>
              <p:cNvGrpSpPr/>
              <p:nvPr/>
            </p:nvGrpSpPr>
            <p:grpSpPr>
              <a:xfrm>
                <a:off x="2216150" y="706953"/>
                <a:ext cx="1543050" cy="1201835"/>
                <a:chOff x="2216150" y="706953"/>
                <a:chExt cx="1543050" cy="1201835"/>
              </a:xfrm>
            </p:grpSpPr>
            <p:grpSp>
              <p:nvGrpSpPr>
                <p:cNvPr id="168" name="Group 68"/>
                <p:cNvGrpSpPr/>
                <p:nvPr/>
              </p:nvGrpSpPr>
              <p:grpSpPr>
                <a:xfrm>
                  <a:off x="3378200" y="1421707"/>
                  <a:ext cx="381000" cy="487081"/>
                  <a:chOff x="3784600" y="2036449"/>
                  <a:chExt cx="381000" cy="487081"/>
                </a:xfrm>
              </p:grpSpPr>
              <p:sp>
                <p:nvSpPr>
                  <p:cNvPr id="87" name="Freeform 86"/>
                  <p:cNvSpPr/>
                  <p:nvPr/>
                </p:nvSpPr>
                <p:spPr>
                  <a:xfrm rot="5400000">
                    <a:off x="3790434" y="2148364"/>
                    <a:ext cx="369332" cy="381000"/>
                  </a:xfrm>
                  <a:custGeom>
                    <a:avLst/>
                    <a:gdLst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0 w 369332"/>
                      <a:gd name="connsiteY5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0 w 369332"/>
                      <a:gd name="connsiteY6" fmla="*/ 0 h 381000"/>
                      <a:gd name="connsiteX0" fmla="*/ 0 w 369332"/>
                      <a:gd name="connsiteY0" fmla="*/ 0 h 381000"/>
                      <a:gd name="connsiteX1" fmla="*/ 184666 w 369332"/>
                      <a:gd name="connsiteY1" fmla="*/ 0 h 381000"/>
                      <a:gd name="connsiteX2" fmla="*/ 369332 w 369332"/>
                      <a:gd name="connsiteY2" fmla="*/ 190500 h 381000"/>
                      <a:gd name="connsiteX3" fmla="*/ 184666 w 369332"/>
                      <a:gd name="connsiteY3" fmla="*/ 381000 h 381000"/>
                      <a:gd name="connsiteX4" fmla="*/ 0 w 369332"/>
                      <a:gd name="connsiteY4" fmla="*/ 381000 h 381000"/>
                      <a:gd name="connsiteX5" fmla="*/ 1032 w 369332"/>
                      <a:gd name="connsiteY5" fmla="*/ 257175 h 381000"/>
                      <a:gd name="connsiteX6" fmla="*/ 1032 w 369332"/>
                      <a:gd name="connsiteY6" fmla="*/ 88900 h 381000"/>
                      <a:gd name="connsiteX7" fmla="*/ 0 w 369332"/>
                      <a:gd name="connsiteY7" fmla="*/ 0 h 3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32" h="381000">
                        <a:moveTo>
                          <a:pt x="0" y="0"/>
                        </a:moveTo>
                        <a:lnTo>
                          <a:pt x="184666" y="0"/>
                        </a:lnTo>
                        <a:cubicBezTo>
                          <a:pt x="286654" y="0"/>
                          <a:pt x="369332" y="85290"/>
                          <a:pt x="369332" y="190500"/>
                        </a:cubicBezTo>
                        <a:cubicBezTo>
                          <a:pt x="369332" y="295710"/>
                          <a:pt x="286654" y="381000"/>
                          <a:pt x="184666" y="381000"/>
                        </a:cubicBezTo>
                        <a:lnTo>
                          <a:pt x="0" y="381000"/>
                        </a:lnTo>
                        <a:lnTo>
                          <a:pt x="1032" y="257175"/>
                        </a:lnTo>
                        <a:lnTo>
                          <a:pt x="1032" y="88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8" name="Straight Connector 87"/>
                  <p:cNvCxnSpPr>
                    <a:stCxn id="87" idx="5"/>
                  </p:cNvCxnSpPr>
                  <p:nvPr/>
                </p:nvCxnSpPr>
                <p:spPr>
                  <a:xfrm rot="5400000" flipH="1">
                    <a:off x="3848637" y="2095443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5400000" flipH="1">
                    <a:off x="3988337" y="2098618"/>
                    <a:ext cx="11957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0" name="Group 113"/>
                <p:cNvGrpSpPr/>
                <p:nvPr/>
              </p:nvGrpSpPr>
              <p:grpSpPr>
                <a:xfrm>
                  <a:off x="2216150" y="706953"/>
                  <a:ext cx="1283494" cy="779741"/>
                  <a:chOff x="2216150" y="706953"/>
                  <a:chExt cx="1283494" cy="779741"/>
                </a:xfrm>
              </p:grpSpPr>
              <p:grpSp>
                <p:nvGrpSpPr>
                  <p:cNvPr id="171" name="Group 107"/>
                  <p:cNvGrpSpPr/>
                  <p:nvPr/>
                </p:nvGrpSpPr>
                <p:grpSpPr>
                  <a:xfrm>
                    <a:off x="2216150" y="706953"/>
                    <a:ext cx="1282700" cy="778947"/>
                    <a:chOff x="2216150" y="706953"/>
                    <a:chExt cx="1282700" cy="778947"/>
                  </a:xfrm>
                </p:grpSpPr>
                <p:grpSp>
                  <p:nvGrpSpPr>
                    <p:cNvPr id="172" name="Group 89"/>
                    <p:cNvGrpSpPr/>
                    <p:nvPr/>
                  </p:nvGrpSpPr>
                  <p:grpSpPr>
                    <a:xfrm>
                      <a:off x="2216150" y="706953"/>
                      <a:ext cx="990600" cy="778947"/>
                      <a:chOff x="2216150" y="706953"/>
                      <a:chExt cx="990600" cy="778947"/>
                    </a:xfrm>
                  </p:grpSpPr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0800000" flipV="1">
                        <a:off x="2216150" y="1165749"/>
                        <a:ext cx="457202" cy="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10800000">
                        <a:off x="2516730" y="1367358"/>
                        <a:ext cx="156633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Elbow Connector 84"/>
                      <p:cNvCxnSpPr/>
                      <p:nvPr/>
                    </p:nvCxnSpPr>
                    <p:spPr>
                      <a:xfrm rot="16200000" flipH="1">
                        <a:off x="2238029" y="867995"/>
                        <a:ext cx="661993" cy="339909"/>
                      </a:xfrm>
                      <a:prstGeom prst="bentConnector3">
                        <a:avLst>
                          <a:gd name="adj1" fmla="val 99880"/>
                        </a:avLst>
                      </a:prstGeom>
                      <a:ln>
                        <a:solidFill>
                          <a:srgbClr val="000000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2673350" y="10287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400" dirty="0" smtClean="0">
                            <a:solidFill>
                              <a:srgbClr val="000000"/>
                            </a:solidFill>
                          </a:rPr>
                          <a:t>01</a:t>
                        </a:r>
                        <a:endParaRPr lang="en-US" sz="14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82" name="Straight Connector 81"/>
                    <p:cNvCxnSpPr>
                      <a:endCxn id="86" idx="3"/>
                    </p:cNvCxnSpPr>
                    <p:nvPr/>
                  </p:nvCxnSpPr>
                  <p:spPr>
                    <a:xfrm rot="10800000">
                      <a:off x="3206750" y="1257300"/>
                      <a:ext cx="2921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3384550" y="1371600"/>
                    <a:ext cx="22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35122" y="919074"/>
                <a:ext cx="1011616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>
              <a:off x="3747869" y="2739921"/>
              <a:ext cx="3192019" cy="113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22503" y="2317180"/>
              <a:ext cx="373249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86071" y="2288344"/>
              <a:ext cx="187438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86068" y="4059694"/>
              <a:ext cx="3952113" cy="1694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925361" y="867033"/>
              <a:ext cx="323336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211616" y="1028698"/>
              <a:ext cx="8711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-526860" y="2767178"/>
              <a:ext cx="3476958" cy="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2486163" y="3582600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64168" y="3656998"/>
              <a:ext cx="398367" cy="56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2487392" y="5326702"/>
              <a:ext cx="157236" cy="122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65397" y="5401100"/>
              <a:ext cx="18927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029879" y="4595283"/>
              <a:ext cx="18669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98922" y="5456846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795423" y="6147435"/>
              <a:ext cx="141870" cy="79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1047747" y="6218767"/>
              <a:ext cx="1818217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1047746" y="762000"/>
              <a:ext cx="298450" cy="15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-1678652" y="3491576"/>
              <a:ext cx="545438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" name="Group 148"/>
            <p:cNvGrpSpPr/>
            <p:nvPr/>
          </p:nvGrpSpPr>
          <p:grpSpPr>
            <a:xfrm>
              <a:off x="3150825" y="5278458"/>
              <a:ext cx="2034135" cy="970070"/>
              <a:chOff x="1065893" y="5375699"/>
              <a:chExt cx="2034135" cy="970070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436596" y="5453702"/>
                <a:ext cx="157236" cy="122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514601" y="5528100"/>
                <a:ext cx="189273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10800000">
              <a:off x="3150825" y="2372227"/>
              <a:ext cx="58296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1213474" y="4311172"/>
              <a:ext cx="3874706" cy="1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57"/>
            <p:cNvGrpSpPr/>
            <p:nvPr/>
          </p:nvGrpSpPr>
          <p:grpSpPr>
            <a:xfrm>
              <a:off x="5641120" y="5393427"/>
              <a:ext cx="2034135" cy="826135"/>
              <a:chOff x="1065893" y="5519634"/>
              <a:chExt cx="2034135" cy="826135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501899" y="5614233"/>
                <a:ext cx="609600" cy="586659"/>
              </a:xfrm>
              <a:prstGeom prst="rect">
                <a:avLst/>
              </a:prstGeom>
              <a:effectLst/>
            </p:spPr>
          </p:pic>
          <p:cxnSp>
            <p:nvCxnSpPr>
              <p:cNvPr id="66" name="Straight Connector 65"/>
              <p:cNvCxnSpPr/>
              <p:nvPr/>
            </p:nvCxnSpPr>
            <p:spPr>
              <a:xfrm rot="5400000">
                <a:off x="2648126" y="5583846"/>
                <a:ext cx="128427" cy="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744627" y="6274435"/>
                <a:ext cx="141870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1065893" y="6345767"/>
                <a:ext cx="1749277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586748" y="5166755"/>
              <a:ext cx="2104028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638762" y="4114741"/>
              <a:ext cx="34207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6628684" y="3568808"/>
              <a:ext cx="128427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6692898" y="3633023"/>
              <a:ext cx="593878" cy="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365804" y="4554790"/>
              <a:ext cx="184353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6020820" y="4067472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345571" y="2253950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6692902" y="2599112"/>
              <a:ext cx="797866" cy="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78014" y="4055331"/>
              <a:ext cx="1476982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79596" y="696892"/>
              <a:ext cx="6375400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890932" y="336024"/>
              <a:ext cx="13325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803587" y="5830455"/>
              <a:ext cx="1415458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49063" y="5864321"/>
              <a:ext cx="1423986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1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42996" y="5849435"/>
              <a:ext cx="1350527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Disable 0</a:t>
              </a: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 flipH="1" flipV="1">
              <a:off x="3534135" y="4052504"/>
              <a:ext cx="2938311" cy="159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4252202" y="2238187"/>
              <a:ext cx="69032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4599534" y="2583349"/>
              <a:ext cx="404553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-606047" y="3362162"/>
              <a:ext cx="1677334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 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90932" y="1869507"/>
              <a:ext cx="1482222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1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675256" y="3581340"/>
              <a:ext cx="1333273" cy="49938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Grant 2</a:t>
              </a:r>
              <a:endParaRPr lang="en-US" dirty="0"/>
            </a:p>
          </p:txBody>
        </p:sp>
      </p:grpSp>
      <p:sp>
        <p:nvSpPr>
          <p:cNvPr id="187" name="Oval 186"/>
          <p:cNvSpPr/>
          <p:nvPr/>
        </p:nvSpPr>
        <p:spPr>
          <a:xfrm>
            <a:off x="3319127" y="1201083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4914353" y="1208624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4935452" y="241038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1763360" y="2392046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1813259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2" name="Oval 191"/>
          <p:cNvSpPr/>
          <p:nvPr/>
        </p:nvSpPr>
        <p:spPr>
          <a:xfrm>
            <a:off x="3319127" y="3723468"/>
            <a:ext cx="457200" cy="467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8420100" y="25146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886700" y="25146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8420100" y="31242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8420100" y="37338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886700" y="37338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7886700" y="3124200"/>
            <a:ext cx="5334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400" baseline="-25000" dirty="0">
              <a:solidFill>
                <a:srgbClr val="000000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rot="10800000">
            <a:off x="7581900" y="25130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7581900" y="28940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0800000">
            <a:off x="7581900" y="31226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0800000">
            <a:off x="7581900" y="35036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>
            <a:off x="7581900" y="37322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0800000">
            <a:off x="7581900" y="4113211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7353300" y="3960812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7353301" y="327660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7353300" y="2667000"/>
            <a:ext cx="2285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Date Placeholder 20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13" name="Slide Number Placeholder 2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15" name="Footer Placeholder 2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214" name="Rounded Rectangle 213"/>
          <p:cNvSpPr/>
          <p:nvPr/>
        </p:nvSpPr>
        <p:spPr>
          <a:xfrm>
            <a:off x="838200" y="5240657"/>
            <a:ext cx="7238999" cy="1480818"/>
          </a:xfrm>
          <a:prstGeom prst="roundRect">
            <a:avLst/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Set column 2, clear row 2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Grant Request A</a:t>
            </a:r>
            <a:r>
              <a:rPr lang="en-US" sz="2200" baseline="-25000" dirty="0" smtClean="0">
                <a:solidFill>
                  <a:srgbClr val="000000"/>
                </a:solidFill>
              </a:rPr>
              <a:t>2</a:t>
            </a:r>
            <a:endParaRPr lang="en-US" sz="2200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Arbiter assigns a single resource to one of a group of requesters</a:t>
            </a:r>
          </a:p>
          <a:p>
            <a:r>
              <a:rPr lang="en-US" dirty="0" smtClean="0"/>
              <a:t>Allocator performs a matching between a group of resources and a group of requestors</a:t>
            </a:r>
          </a:p>
          <a:p>
            <a:pPr lvl="1"/>
            <a:r>
              <a:rPr lang="en-US" dirty="0" smtClean="0"/>
              <a:t>Each of which may request one or more resources</a:t>
            </a:r>
          </a:p>
          <a:p>
            <a:r>
              <a:rPr lang="en-US" dirty="0" smtClean="0"/>
              <a:t>3 rules</a:t>
            </a:r>
          </a:p>
          <a:p>
            <a:pPr lvl="1"/>
            <a:r>
              <a:rPr lang="en-US" dirty="0" smtClean="0"/>
              <a:t>A grant can be asserted only if the corresponding request is asserted</a:t>
            </a:r>
          </a:p>
          <a:p>
            <a:pPr lvl="1"/>
            <a:r>
              <a:rPr lang="en-US" dirty="0" smtClean="0"/>
              <a:t>At most one grant for each input (requester) may be asserted</a:t>
            </a:r>
          </a:p>
          <a:p>
            <a:pPr lvl="1"/>
            <a:r>
              <a:rPr lang="en-US" dirty="0" smtClean="0"/>
              <a:t>At most one grant for each output (resource) can be asserted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584"/>
          </a:xfrm>
        </p:spPr>
        <p:txBody>
          <a:bodyPr/>
          <a:lstStyle/>
          <a:p>
            <a:r>
              <a:rPr lang="en-US" dirty="0" smtClean="0"/>
              <a:t>Allocation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Request Matrix, R =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Both G1 an G2 satisfy rules but G2 is more desirable</a:t>
            </a:r>
          </a:p>
          <a:p>
            <a:pPr lvl="1"/>
            <a:r>
              <a:rPr lang="en-US" dirty="0" smtClean="0"/>
              <a:t>All three resources assigned to inputs</a:t>
            </a:r>
          </a:p>
          <a:p>
            <a:pPr lvl="1"/>
            <a:r>
              <a:rPr lang="en-US" dirty="0" smtClean="0"/>
              <a:t>Maximum matching: solution containing maximum possible number of assignments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7655"/>
              </p:ext>
            </p:extLst>
          </p:nvPr>
        </p:nvGraphicFramePr>
        <p:xfrm>
          <a:off x="3889030" y="1282172"/>
          <a:ext cx="3381021" cy="13411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127007"/>
                <a:gridCol w="1127007"/>
                <a:gridCol w="1127007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4261562" y="1225728"/>
            <a:ext cx="2695222" cy="1454008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232898"/>
              </p:ext>
            </p:extLst>
          </p:nvPr>
        </p:nvGraphicFramePr>
        <p:xfrm>
          <a:off x="1176872" y="3029130"/>
          <a:ext cx="3381021" cy="13411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127007"/>
                <a:gridCol w="1127007"/>
                <a:gridCol w="1127007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5004" y="3611228"/>
            <a:ext cx="61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G1 = </a:t>
            </a:r>
            <a:endParaRPr lang="en-US" dirty="0"/>
          </a:p>
        </p:txBody>
      </p:sp>
      <p:sp>
        <p:nvSpPr>
          <p:cNvPr id="16" name="Double Bracket 15"/>
          <p:cNvSpPr/>
          <p:nvPr/>
        </p:nvSpPr>
        <p:spPr>
          <a:xfrm>
            <a:off x="1490139" y="3029130"/>
            <a:ext cx="2695222" cy="1454008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23120"/>
              </p:ext>
            </p:extLst>
          </p:nvPr>
        </p:nvGraphicFramePr>
        <p:xfrm>
          <a:off x="5401736" y="2993323"/>
          <a:ext cx="3381021" cy="13411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127007"/>
                <a:gridCol w="1127007"/>
                <a:gridCol w="1127007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59868" y="3575421"/>
            <a:ext cx="61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G2 = </a:t>
            </a:r>
            <a:endParaRPr lang="en-US" dirty="0"/>
          </a:p>
        </p:txBody>
      </p:sp>
      <p:sp>
        <p:nvSpPr>
          <p:cNvPr id="19" name="Double Bracket 18"/>
          <p:cNvSpPr/>
          <p:nvPr/>
        </p:nvSpPr>
        <p:spPr>
          <a:xfrm>
            <a:off x="5715003" y="2993323"/>
            <a:ext cx="2695222" cy="1454008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1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Allocation problem can be represented as a bipartite graph</a:t>
            </a:r>
          </a:p>
          <a:p>
            <a:r>
              <a:rPr lang="en-US" dirty="0" smtClean="0"/>
              <a:t>Exact algorithms not feasible in time budget of router</a:t>
            </a:r>
          </a:p>
          <a:p>
            <a:r>
              <a:rPr lang="en-US" dirty="0" smtClean="0"/>
              <a:t>Useful to compare a new heuristic against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Paths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 </a:t>
            </a:r>
            <a:r>
              <a:rPr lang="en-US" dirty="0"/>
              <a:t>with sub-optimal matching of the bipartite graph</a:t>
            </a:r>
          </a:p>
          <a:p>
            <a:r>
              <a:rPr lang="en-US" dirty="0"/>
              <a:t>Construct a directed residual </a:t>
            </a:r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If an edge is in the current matching, M, it points from its output to input</a:t>
            </a:r>
          </a:p>
          <a:p>
            <a:r>
              <a:rPr lang="en-US" dirty="0" smtClean="0"/>
              <a:t>Now augmenting path is found</a:t>
            </a:r>
          </a:p>
          <a:p>
            <a:pPr lvl="1"/>
            <a:r>
              <a:rPr lang="en-US" dirty="0" smtClean="0"/>
              <a:t>Any directed path through the residual graph from an unmatched input to an unmatched output</a:t>
            </a:r>
          </a:p>
          <a:p>
            <a:pPr lvl="1"/>
            <a:r>
              <a:rPr lang="en-US" dirty="0" smtClean="0"/>
              <a:t>Matching is updated using this path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Paths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431516"/>
              </p:ext>
            </p:extLst>
          </p:nvPr>
        </p:nvGraphicFramePr>
        <p:xfrm>
          <a:off x="5762982" y="1265241"/>
          <a:ext cx="3381018" cy="20116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563503"/>
                <a:gridCol w="563503"/>
                <a:gridCol w="563503"/>
                <a:gridCol w="563503"/>
                <a:gridCol w="563503"/>
                <a:gridCol w="563503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90265" y="1874345"/>
            <a:ext cx="47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sp>
        <p:nvSpPr>
          <p:cNvPr id="9" name="Double Bracket 8"/>
          <p:cNvSpPr/>
          <p:nvPr/>
        </p:nvSpPr>
        <p:spPr>
          <a:xfrm>
            <a:off x="5751692" y="1265241"/>
            <a:ext cx="3293528" cy="2011680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0111" y="1411128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63622" y="143653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30111" y="226373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3863622" y="228914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1030111" y="3107583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3863622" y="3104771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1041400" y="3954250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3874911" y="3979660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1030111" y="484606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3863622" y="488558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1027289" y="5639497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3860800" y="5693129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3" name="Straight Connector 22"/>
          <p:cNvCxnSpPr>
            <a:stCxn id="10" idx="6"/>
            <a:endCxn id="11" idx="2"/>
          </p:cNvCxnSpPr>
          <p:nvPr/>
        </p:nvCxnSpPr>
        <p:spPr>
          <a:xfrm>
            <a:off x="1509889" y="1651017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3" idx="2"/>
          </p:cNvCxnSpPr>
          <p:nvPr/>
        </p:nvCxnSpPr>
        <p:spPr>
          <a:xfrm>
            <a:off x="1509889" y="1651017"/>
            <a:ext cx="2353733" cy="87802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6"/>
            <a:endCxn id="15" idx="2"/>
          </p:cNvCxnSpPr>
          <p:nvPr/>
        </p:nvCxnSpPr>
        <p:spPr>
          <a:xfrm>
            <a:off x="1509889" y="1651017"/>
            <a:ext cx="2353733" cy="169364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7" idx="2"/>
          </p:cNvCxnSpPr>
          <p:nvPr/>
        </p:nvCxnSpPr>
        <p:spPr>
          <a:xfrm>
            <a:off x="1509889" y="1651017"/>
            <a:ext cx="2365022" cy="2568532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6"/>
            <a:endCxn id="13" idx="2"/>
          </p:cNvCxnSpPr>
          <p:nvPr/>
        </p:nvCxnSpPr>
        <p:spPr>
          <a:xfrm>
            <a:off x="1509889" y="2503628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7" idx="2"/>
          </p:cNvCxnSpPr>
          <p:nvPr/>
        </p:nvCxnSpPr>
        <p:spPr>
          <a:xfrm>
            <a:off x="1509889" y="2503628"/>
            <a:ext cx="2365022" cy="171592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6"/>
            <a:endCxn id="13" idx="2"/>
          </p:cNvCxnSpPr>
          <p:nvPr/>
        </p:nvCxnSpPr>
        <p:spPr>
          <a:xfrm flipV="1">
            <a:off x="1509889" y="2529038"/>
            <a:ext cx="2353733" cy="818434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13" idx="2"/>
          </p:cNvCxnSpPr>
          <p:nvPr/>
        </p:nvCxnSpPr>
        <p:spPr>
          <a:xfrm flipV="1">
            <a:off x="1521178" y="2529038"/>
            <a:ext cx="2342444" cy="166510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6"/>
            <a:endCxn id="17" idx="2"/>
          </p:cNvCxnSpPr>
          <p:nvPr/>
        </p:nvCxnSpPr>
        <p:spPr>
          <a:xfrm>
            <a:off x="1521178" y="4194139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6"/>
            <a:endCxn id="21" idx="2"/>
          </p:cNvCxnSpPr>
          <p:nvPr/>
        </p:nvCxnSpPr>
        <p:spPr>
          <a:xfrm>
            <a:off x="1521178" y="4194139"/>
            <a:ext cx="2339622" cy="173887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6"/>
            <a:endCxn id="19" idx="2"/>
          </p:cNvCxnSpPr>
          <p:nvPr/>
        </p:nvCxnSpPr>
        <p:spPr>
          <a:xfrm>
            <a:off x="1521178" y="4194139"/>
            <a:ext cx="2342444" cy="9313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8" idx="6"/>
            <a:endCxn id="19" idx="2"/>
          </p:cNvCxnSpPr>
          <p:nvPr/>
        </p:nvCxnSpPr>
        <p:spPr>
          <a:xfrm>
            <a:off x="1509889" y="5085957"/>
            <a:ext cx="2353733" cy="3952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6"/>
            <a:endCxn id="17" idx="2"/>
          </p:cNvCxnSpPr>
          <p:nvPr/>
        </p:nvCxnSpPr>
        <p:spPr>
          <a:xfrm flipV="1">
            <a:off x="1507067" y="4219549"/>
            <a:ext cx="2367844" cy="165983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0" idx="6"/>
            <a:endCxn id="19" idx="2"/>
          </p:cNvCxnSpPr>
          <p:nvPr/>
        </p:nvCxnSpPr>
        <p:spPr>
          <a:xfrm flipV="1">
            <a:off x="1507067" y="5125478"/>
            <a:ext cx="2356555" cy="75390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8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Paths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56215"/>
              </p:ext>
            </p:extLst>
          </p:nvPr>
        </p:nvGraphicFramePr>
        <p:xfrm>
          <a:off x="5762982" y="1265241"/>
          <a:ext cx="3381018" cy="20116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563503"/>
                <a:gridCol w="563503"/>
                <a:gridCol w="563503"/>
                <a:gridCol w="563503"/>
                <a:gridCol w="563503"/>
                <a:gridCol w="563503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90265" y="1874345"/>
            <a:ext cx="47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sp>
        <p:nvSpPr>
          <p:cNvPr id="9" name="Double Bracket 8"/>
          <p:cNvSpPr/>
          <p:nvPr/>
        </p:nvSpPr>
        <p:spPr>
          <a:xfrm>
            <a:off x="5751692" y="1265241"/>
            <a:ext cx="3293528" cy="2011680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0111" y="1411128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63622" y="143653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30111" y="226373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3863622" y="228914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1030111" y="3107583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3863622" y="3104771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1041400" y="3954250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3874911" y="3979660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1030111" y="484606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3863622" y="488558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1027289" y="5639497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3860800" y="5693129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3" name="Straight Connector 22"/>
          <p:cNvCxnSpPr>
            <a:stCxn id="10" idx="6"/>
            <a:endCxn id="11" idx="2"/>
          </p:cNvCxnSpPr>
          <p:nvPr/>
        </p:nvCxnSpPr>
        <p:spPr>
          <a:xfrm>
            <a:off x="1509889" y="1651017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3" idx="2"/>
          </p:cNvCxnSpPr>
          <p:nvPr/>
        </p:nvCxnSpPr>
        <p:spPr>
          <a:xfrm>
            <a:off x="1509889" y="1651017"/>
            <a:ext cx="2353733" cy="878021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6"/>
            <a:endCxn id="15" idx="2"/>
          </p:cNvCxnSpPr>
          <p:nvPr/>
        </p:nvCxnSpPr>
        <p:spPr>
          <a:xfrm>
            <a:off x="1509889" y="1651017"/>
            <a:ext cx="2353733" cy="1693643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7" idx="2"/>
          </p:cNvCxnSpPr>
          <p:nvPr/>
        </p:nvCxnSpPr>
        <p:spPr>
          <a:xfrm>
            <a:off x="1509889" y="1651017"/>
            <a:ext cx="2365022" cy="2568532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6"/>
            <a:endCxn id="13" idx="2"/>
          </p:cNvCxnSpPr>
          <p:nvPr/>
        </p:nvCxnSpPr>
        <p:spPr>
          <a:xfrm>
            <a:off x="1509889" y="2503628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7" idx="2"/>
          </p:cNvCxnSpPr>
          <p:nvPr/>
        </p:nvCxnSpPr>
        <p:spPr>
          <a:xfrm>
            <a:off x="1509889" y="2503628"/>
            <a:ext cx="2365022" cy="1715921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6"/>
            <a:endCxn id="13" idx="2"/>
          </p:cNvCxnSpPr>
          <p:nvPr/>
        </p:nvCxnSpPr>
        <p:spPr>
          <a:xfrm flipV="1">
            <a:off x="1509889" y="2529038"/>
            <a:ext cx="2353733" cy="818434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13" idx="2"/>
          </p:cNvCxnSpPr>
          <p:nvPr/>
        </p:nvCxnSpPr>
        <p:spPr>
          <a:xfrm flipV="1">
            <a:off x="1521178" y="2529038"/>
            <a:ext cx="2342444" cy="1665101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6"/>
            <a:endCxn id="17" idx="2"/>
          </p:cNvCxnSpPr>
          <p:nvPr/>
        </p:nvCxnSpPr>
        <p:spPr>
          <a:xfrm>
            <a:off x="1521178" y="4194139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6"/>
            <a:endCxn id="21" idx="2"/>
          </p:cNvCxnSpPr>
          <p:nvPr/>
        </p:nvCxnSpPr>
        <p:spPr>
          <a:xfrm>
            <a:off x="1521178" y="4194139"/>
            <a:ext cx="2339622" cy="1738879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6"/>
            <a:endCxn id="19" idx="2"/>
          </p:cNvCxnSpPr>
          <p:nvPr/>
        </p:nvCxnSpPr>
        <p:spPr>
          <a:xfrm>
            <a:off x="1521178" y="4194139"/>
            <a:ext cx="2342444" cy="931339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8" idx="6"/>
            <a:endCxn id="19" idx="2"/>
          </p:cNvCxnSpPr>
          <p:nvPr/>
        </p:nvCxnSpPr>
        <p:spPr>
          <a:xfrm>
            <a:off x="1509889" y="5085957"/>
            <a:ext cx="2353733" cy="39521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6"/>
            <a:endCxn id="17" idx="2"/>
          </p:cNvCxnSpPr>
          <p:nvPr/>
        </p:nvCxnSpPr>
        <p:spPr>
          <a:xfrm flipV="1">
            <a:off x="1507067" y="4219549"/>
            <a:ext cx="2367844" cy="1659837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0" idx="6"/>
            <a:endCxn id="19" idx="2"/>
          </p:cNvCxnSpPr>
          <p:nvPr/>
        </p:nvCxnSpPr>
        <p:spPr>
          <a:xfrm flipV="1">
            <a:off x="1507067" y="5125478"/>
            <a:ext cx="2356555" cy="753908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Paths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685732"/>
              </p:ext>
            </p:extLst>
          </p:nvPr>
        </p:nvGraphicFramePr>
        <p:xfrm>
          <a:off x="5762982" y="1265241"/>
          <a:ext cx="3381018" cy="20116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563503"/>
                <a:gridCol w="563503"/>
                <a:gridCol w="563503"/>
                <a:gridCol w="563503"/>
                <a:gridCol w="563503"/>
                <a:gridCol w="563503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90265" y="1874345"/>
            <a:ext cx="47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sp>
        <p:nvSpPr>
          <p:cNvPr id="9" name="Double Bracket 8"/>
          <p:cNvSpPr/>
          <p:nvPr/>
        </p:nvSpPr>
        <p:spPr>
          <a:xfrm>
            <a:off x="5751692" y="1265241"/>
            <a:ext cx="3293528" cy="2011680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0111" y="1411128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63622" y="143653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30111" y="226373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3863622" y="228914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1030111" y="3107583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3863622" y="3104771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1041400" y="3954250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3874911" y="3979660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1030111" y="484606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3863622" y="488558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1027289" y="5639497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3860800" y="5693129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3" name="Straight Connector 22"/>
          <p:cNvCxnSpPr>
            <a:stCxn id="10" idx="6"/>
            <a:endCxn id="11" idx="2"/>
          </p:cNvCxnSpPr>
          <p:nvPr/>
        </p:nvCxnSpPr>
        <p:spPr>
          <a:xfrm>
            <a:off x="1509889" y="1651017"/>
            <a:ext cx="2353733" cy="2541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3" idx="2"/>
          </p:cNvCxnSpPr>
          <p:nvPr/>
        </p:nvCxnSpPr>
        <p:spPr>
          <a:xfrm>
            <a:off x="1509889" y="1651017"/>
            <a:ext cx="2353733" cy="878021"/>
          </a:xfrm>
          <a:prstGeom prst="line">
            <a:avLst/>
          </a:prstGeom>
          <a:ln w="38100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6"/>
            <a:endCxn id="15" idx="2"/>
          </p:cNvCxnSpPr>
          <p:nvPr/>
        </p:nvCxnSpPr>
        <p:spPr>
          <a:xfrm>
            <a:off x="1509889" y="1651017"/>
            <a:ext cx="2353733" cy="1693643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7" idx="2"/>
          </p:cNvCxnSpPr>
          <p:nvPr/>
        </p:nvCxnSpPr>
        <p:spPr>
          <a:xfrm>
            <a:off x="1509889" y="1651017"/>
            <a:ext cx="2365022" cy="2568532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6"/>
            <a:endCxn id="13" idx="2"/>
          </p:cNvCxnSpPr>
          <p:nvPr/>
        </p:nvCxnSpPr>
        <p:spPr>
          <a:xfrm>
            <a:off x="1509889" y="2503628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7" idx="2"/>
          </p:cNvCxnSpPr>
          <p:nvPr/>
        </p:nvCxnSpPr>
        <p:spPr>
          <a:xfrm>
            <a:off x="1509889" y="2503628"/>
            <a:ext cx="2365022" cy="1715921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6"/>
            <a:endCxn id="13" idx="2"/>
          </p:cNvCxnSpPr>
          <p:nvPr/>
        </p:nvCxnSpPr>
        <p:spPr>
          <a:xfrm flipV="1">
            <a:off x="1509889" y="2529038"/>
            <a:ext cx="2353733" cy="818434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13" idx="2"/>
          </p:cNvCxnSpPr>
          <p:nvPr/>
        </p:nvCxnSpPr>
        <p:spPr>
          <a:xfrm flipV="1">
            <a:off x="1521178" y="2529038"/>
            <a:ext cx="2342444" cy="1665101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6"/>
            <a:endCxn id="17" idx="2"/>
          </p:cNvCxnSpPr>
          <p:nvPr/>
        </p:nvCxnSpPr>
        <p:spPr>
          <a:xfrm>
            <a:off x="1521178" y="4194139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6"/>
            <a:endCxn id="21" idx="2"/>
          </p:cNvCxnSpPr>
          <p:nvPr/>
        </p:nvCxnSpPr>
        <p:spPr>
          <a:xfrm>
            <a:off x="1521178" y="4194139"/>
            <a:ext cx="2339622" cy="1738879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6"/>
            <a:endCxn id="19" idx="2"/>
          </p:cNvCxnSpPr>
          <p:nvPr/>
        </p:nvCxnSpPr>
        <p:spPr>
          <a:xfrm>
            <a:off x="1521178" y="4194139"/>
            <a:ext cx="2342444" cy="931339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8" idx="6"/>
            <a:endCxn id="19" idx="2"/>
          </p:cNvCxnSpPr>
          <p:nvPr/>
        </p:nvCxnSpPr>
        <p:spPr>
          <a:xfrm>
            <a:off x="1509889" y="5085957"/>
            <a:ext cx="2353733" cy="39521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6"/>
            <a:endCxn id="17" idx="2"/>
          </p:cNvCxnSpPr>
          <p:nvPr/>
        </p:nvCxnSpPr>
        <p:spPr>
          <a:xfrm flipV="1">
            <a:off x="1507067" y="4219549"/>
            <a:ext cx="2367844" cy="1659837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0" idx="6"/>
            <a:endCxn id="19" idx="2"/>
          </p:cNvCxnSpPr>
          <p:nvPr/>
        </p:nvCxnSpPr>
        <p:spPr>
          <a:xfrm flipV="1">
            <a:off x="1507067" y="5125478"/>
            <a:ext cx="2356555" cy="753908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Paths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498"/>
              </p:ext>
            </p:extLst>
          </p:nvPr>
        </p:nvGraphicFramePr>
        <p:xfrm>
          <a:off x="5762982" y="1265241"/>
          <a:ext cx="3381018" cy="20116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563503"/>
                <a:gridCol w="563503"/>
                <a:gridCol w="563503"/>
                <a:gridCol w="563503"/>
                <a:gridCol w="563503"/>
                <a:gridCol w="563503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90265" y="1874345"/>
            <a:ext cx="47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sp>
        <p:nvSpPr>
          <p:cNvPr id="9" name="Double Bracket 8"/>
          <p:cNvSpPr/>
          <p:nvPr/>
        </p:nvSpPr>
        <p:spPr>
          <a:xfrm>
            <a:off x="5751692" y="1265241"/>
            <a:ext cx="3293528" cy="2011680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0111" y="1411128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63622" y="1436538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30111" y="226373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3863622" y="228914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1030111" y="3107583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3863622" y="3104771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1041400" y="3954250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3874911" y="3979660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1030111" y="484606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3863622" y="488558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1027289" y="5639497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3860800" y="5693129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3" name="Straight Connector 22"/>
          <p:cNvCxnSpPr>
            <a:stCxn id="10" idx="6"/>
            <a:endCxn id="11" idx="2"/>
          </p:cNvCxnSpPr>
          <p:nvPr/>
        </p:nvCxnSpPr>
        <p:spPr>
          <a:xfrm>
            <a:off x="1509889" y="1651017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3" idx="2"/>
          </p:cNvCxnSpPr>
          <p:nvPr/>
        </p:nvCxnSpPr>
        <p:spPr>
          <a:xfrm>
            <a:off x="1509889" y="1651017"/>
            <a:ext cx="2353733" cy="87802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6"/>
            <a:endCxn id="15" idx="2"/>
          </p:cNvCxnSpPr>
          <p:nvPr/>
        </p:nvCxnSpPr>
        <p:spPr>
          <a:xfrm>
            <a:off x="1509889" y="1651017"/>
            <a:ext cx="2353733" cy="169364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7" idx="2"/>
          </p:cNvCxnSpPr>
          <p:nvPr/>
        </p:nvCxnSpPr>
        <p:spPr>
          <a:xfrm>
            <a:off x="1509889" y="1651017"/>
            <a:ext cx="2365022" cy="2568532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6"/>
            <a:endCxn id="13" idx="2"/>
          </p:cNvCxnSpPr>
          <p:nvPr/>
        </p:nvCxnSpPr>
        <p:spPr>
          <a:xfrm>
            <a:off x="1509889" y="2503628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7" idx="2"/>
          </p:cNvCxnSpPr>
          <p:nvPr/>
        </p:nvCxnSpPr>
        <p:spPr>
          <a:xfrm>
            <a:off x="1509889" y="2503628"/>
            <a:ext cx="2365022" cy="171592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6"/>
            <a:endCxn id="13" idx="2"/>
          </p:cNvCxnSpPr>
          <p:nvPr/>
        </p:nvCxnSpPr>
        <p:spPr>
          <a:xfrm flipV="1">
            <a:off x="1509889" y="2529038"/>
            <a:ext cx="2353733" cy="818434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13" idx="2"/>
          </p:cNvCxnSpPr>
          <p:nvPr/>
        </p:nvCxnSpPr>
        <p:spPr>
          <a:xfrm flipV="1">
            <a:off x="1521178" y="2529038"/>
            <a:ext cx="2342444" cy="166510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6"/>
            <a:endCxn id="17" idx="2"/>
          </p:cNvCxnSpPr>
          <p:nvPr/>
        </p:nvCxnSpPr>
        <p:spPr>
          <a:xfrm>
            <a:off x="1521178" y="4194139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6"/>
            <a:endCxn id="21" idx="2"/>
          </p:cNvCxnSpPr>
          <p:nvPr/>
        </p:nvCxnSpPr>
        <p:spPr>
          <a:xfrm>
            <a:off x="1521178" y="4194139"/>
            <a:ext cx="2339622" cy="173887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6"/>
            <a:endCxn id="19" idx="2"/>
          </p:cNvCxnSpPr>
          <p:nvPr/>
        </p:nvCxnSpPr>
        <p:spPr>
          <a:xfrm>
            <a:off x="1521178" y="4194139"/>
            <a:ext cx="2342444" cy="9313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8" idx="6"/>
            <a:endCxn id="19" idx="2"/>
          </p:cNvCxnSpPr>
          <p:nvPr/>
        </p:nvCxnSpPr>
        <p:spPr>
          <a:xfrm>
            <a:off x="1509889" y="5085957"/>
            <a:ext cx="2353733" cy="3952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6"/>
            <a:endCxn id="17" idx="2"/>
          </p:cNvCxnSpPr>
          <p:nvPr/>
        </p:nvCxnSpPr>
        <p:spPr>
          <a:xfrm flipV="1">
            <a:off x="1507067" y="4219549"/>
            <a:ext cx="2367844" cy="165983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0" idx="6"/>
            <a:endCxn id="19" idx="2"/>
          </p:cNvCxnSpPr>
          <p:nvPr/>
        </p:nvCxnSpPr>
        <p:spPr>
          <a:xfrm flipV="1">
            <a:off x="1507067" y="5125478"/>
            <a:ext cx="2356555" cy="75390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0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 buffers, route computation logic, virtual channel allocator, switch allocator, crossbar switch</a:t>
            </a:r>
          </a:p>
          <a:p>
            <a:endParaRPr lang="en-US" dirty="0" smtClean="0"/>
          </a:p>
          <a:p>
            <a:r>
              <a:rPr lang="en-US" dirty="0" smtClean="0"/>
              <a:t>Most OCN routers are input buffered</a:t>
            </a:r>
          </a:p>
          <a:p>
            <a:pPr lvl="1"/>
            <a:r>
              <a:rPr lang="en-US" dirty="0" smtClean="0"/>
              <a:t>Use single-ported memories</a:t>
            </a:r>
          </a:p>
          <a:p>
            <a:endParaRPr lang="en-US" dirty="0" smtClean="0"/>
          </a:p>
          <a:p>
            <a:r>
              <a:rPr lang="en-US" dirty="0" smtClean="0"/>
              <a:t>Buffer store flits for duration in router</a:t>
            </a:r>
          </a:p>
          <a:p>
            <a:pPr lvl="1"/>
            <a:r>
              <a:rPr lang="en-US" dirty="0" smtClean="0"/>
              <a:t>Contrast with processor pipeline that latches between stages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Paths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37507"/>
              </p:ext>
            </p:extLst>
          </p:nvPr>
        </p:nvGraphicFramePr>
        <p:xfrm>
          <a:off x="5762982" y="1265241"/>
          <a:ext cx="3381018" cy="20116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563503"/>
                <a:gridCol w="563503"/>
                <a:gridCol w="563503"/>
                <a:gridCol w="563503"/>
                <a:gridCol w="563503"/>
                <a:gridCol w="563503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90265" y="1874345"/>
            <a:ext cx="47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sp>
        <p:nvSpPr>
          <p:cNvPr id="9" name="Double Bracket 8"/>
          <p:cNvSpPr/>
          <p:nvPr/>
        </p:nvSpPr>
        <p:spPr>
          <a:xfrm>
            <a:off x="5751692" y="1265241"/>
            <a:ext cx="3293528" cy="2011680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0111" y="1411128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63622" y="1436538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30111" y="226373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3863622" y="228914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1030111" y="3107583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3863622" y="3104771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1041400" y="3954250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3874911" y="3979660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1030111" y="484606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3863622" y="488558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1027289" y="5639497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3860800" y="5693129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3" name="Straight Connector 22"/>
          <p:cNvCxnSpPr>
            <a:stCxn id="10" idx="6"/>
            <a:endCxn id="11" idx="2"/>
          </p:cNvCxnSpPr>
          <p:nvPr/>
        </p:nvCxnSpPr>
        <p:spPr>
          <a:xfrm>
            <a:off x="1509889" y="1651017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triangle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3" idx="2"/>
          </p:cNvCxnSpPr>
          <p:nvPr/>
        </p:nvCxnSpPr>
        <p:spPr>
          <a:xfrm>
            <a:off x="1509889" y="1651017"/>
            <a:ext cx="2353733" cy="878021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6"/>
            <a:endCxn id="15" idx="2"/>
          </p:cNvCxnSpPr>
          <p:nvPr/>
        </p:nvCxnSpPr>
        <p:spPr>
          <a:xfrm>
            <a:off x="1509889" y="1651017"/>
            <a:ext cx="2353733" cy="1693643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7" idx="2"/>
          </p:cNvCxnSpPr>
          <p:nvPr/>
        </p:nvCxnSpPr>
        <p:spPr>
          <a:xfrm>
            <a:off x="1509889" y="1651017"/>
            <a:ext cx="2365022" cy="2568532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6"/>
            <a:endCxn id="13" idx="2"/>
          </p:cNvCxnSpPr>
          <p:nvPr/>
        </p:nvCxnSpPr>
        <p:spPr>
          <a:xfrm>
            <a:off x="1509889" y="2503628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7" idx="2"/>
          </p:cNvCxnSpPr>
          <p:nvPr/>
        </p:nvCxnSpPr>
        <p:spPr>
          <a:xfrm>
            <a:off x="1509889" y="2503628"/>
            <a:ext cx="2365022" cy="1715921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6"/>
            <a:endCxn id="13" idx="2"/>
          </p:cNvCxnSpPr>
          <p:nvPr/>
        </p:nvCxnSpPr>
        <p:spPr>
          <a:xfrm flipV="1">
            <a:off x="1509889" y="2529038"/>
            <a:ext cx="2353733" cy="818434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triangle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13" idx="2"/>
          </p:cNvCxnSpPr>
          <p:nvPr/>
        </p:nvCxnSpPr>
        <p:spPr>
          <a:xfrm flipV="1">
            <a:off x="1521178" y="2529038"/>
            <a:ext cx="2342444" cy="1665101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6"/>
            <a:endCxn id="17" idx="2"/>
          </p:cNvCxnSpPr>
          <p:nvPr/>
        </p:nvCxnSpPr>
        <p:spPr>
          <a:xfrm>
            <a:off x="1521178" y="4194139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6"/>
            <a:endCxn id="21" idx="2"/>
          </p:cNvCxnSpPr>
          <p:nvPr/>
        </p:nvCxnSpPr>
        <p:spPr>
          <a:xfrm>
            <a:off x="1521178" y="4194139"/>
            <a:ext cx="2339622" cy="1738879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6"/>
            <a:endCxn id="19" idx="2"/>
          </p:cNvCxnSpPr>
          <p:nvPr/>
        </p:nvCxnSpPr>
        <p:spPr>
          <a:xfrm>
            <a:off x="1521178" y="4194139"/>
            <a:ext cx="2342444" cy="931339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8" idx="6"/>
            <a:endCxn id="19" idx="2"/>
          </p:cNvCxnSpPr>
          <p:nvPr/>
        </p:nvCxnSpPr>
        <p:spPr>
          <a:xfrm>
            <a:off x="1509889" y="5085957"/>
            <a:ext cx="2353733" cy="39521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6"/>
            <a:endCxn id="17" idx="2"/>
          </p:cNvCxnSpPr>
          <p:nvPr/>
        </p:nvCxnSpPr>
        <p:spPr>
          <a:xfrm flipV="1">
            <a:off x="1507067" y="4219549"/>
            <a:ext cx="2367844" cy="1659837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0" idx="6"/>
            <a:endCxn id="19" idx="2"/>
          </p:cNvCxnSpPr>
          <p:nvPr/>
        </p:nvCxnSpPr>
        <p:spPr>
          <a:xfrm flipV="1">
            <a:off x="1507067" y="5125478"/>
            <a:ext cx="2356555" cy="753908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0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Paths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70030"/>
              </p:ext>
            </p:extLst>
          </p:nvPr>
        </p:nvGraphicFramePr>
        <p:xfrm>
          <a:off x="5762982" y="1265241"/>
          <a:ext cx="3381018" cy="20116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563503"/>
                <a:gridCol w="563503"/>
                <a:gridCol w="563503"/>
                <a:gridCol w="563503"/>
                <a:gridCol w="563503"/>
                <a:gridCol w="563503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90265" y="1874345"/>
            <a:ext cx="47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sp>
        <p:nvSpPr>
          <p:cNvPr id="9" name="Double Bracket 8"/>
          <p:cNvSpPr/>
          <p:nvPr/>
        </p:nvSpPr>
        <p:spPr>
          <a:xfrm>
            <a:off x="5751692" y="1265241"/>
            <a:ext cx="3293528" cy="2011680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0111" y="1411128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63622" y="1436538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30111" y="226373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3863622" y="228914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1030111" y="3107583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3863622" y="3104771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1041400" y="3954250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3874911" y="3979660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1030111" y="484606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3863622" y="488558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1027289" y="5639497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3860800" y="5693129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3" name="Straight Connector 22"/>
          <p:cNvCxnSpPr>
            <a:stCxn id="10" idx="6"/>
            <a:endCxn id="11" idx="2"/>
          </p:cNvCxnSpPr>
          <p:nvPr/>
        </p:nvCxnSpPr>
        <p:spPr>
          <a:xfrm>
            <a:off x="1509889" y="1651017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triangle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3" idx="2"/>
          </p:cNvCxnSpPr>
          <p:nvPr/>
        </p:nvCxnSpPr>
        <p:spPr>
          <a:xfrm>
            <a:off x="1509889" y="1651017"/>
            <a:ext cx="2353733" cy="878021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6"/>
            <a:endCxn id="15" idx="2"/>
          </p:cNvCxnSpPr>
          <p:nvPr/>
        </p:nvCxnSpPr>
        <p:spPr>
          <a:xfrm>
            <a:off x="1509889" y="1651017"/>
            <a:ext cx="2353733" cy="1693643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7" idx="2"/>
          </p:cNvCxnSpPr>
          <p:nvPr/>
        </p:nvCxnSpPr>
        <p:spPr>
          <a:xfrm>
            <a:off x="1509889" y="1651017"/>
            <a:ext cx="2365022" cy="2568532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6"/>
            <a:endCxn id="13" idx="2"/>
          </p:cNvCxnSpPr>
          <p:nvPr/>
        </p:nvCxnSpPr>
        <p:spPr>
          <a:xfrm>
            <a:off x="1509889" y="2503628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7" idx="2"/>
          </p:cNvCxnSpPr>
          <p:nvPr/>
        </p:nvCxnSpPr>
        <p:spPr>
          <a:xfrm>
            <a:off x="1509889" y="2503628"/>
            <a:ext cx="2365022" cy="1715921"/>
          </a:xfrm>
          <a:prstGeom prst="line">
            <a:avLst/>
          </a:prstGeom>
          <a:ln w="9525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6"/>
            <a:endCxn id="13" idx="2"/>
          </p:cNvCxnSpPr>
          <p:nvPr/>
        </p:nvCxnSpPr>
        <p:spPr>
          <a:xfrm flipV="1">
            <a:off x="1509889" y="2529038"/>
            <a:ext cx="2353733" cy="818434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triangle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13" idx="2"/>
          </p:cNvCxnSpPr>
          <p:nvPr/>
        </p:nvCxnSpPr>
        <p:spPr>
          <a:xfrm flipV="1">
            <a:off x="1521178" y="2529038"/>
            <a:ext cx="2342444" cy="1665101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6"/>
            <a:endCxn id="17" idx="2"/>
          </p:cNvCxnSpPr>
          <p:nvPr/>
        </p:nvCxnSpPr>
        <p:spPr>
          <a:xfrm>
            <a:off x="1521178" y="4194139"/>
            <a:ext cx="2353733" cy="2541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6"/>
            <a:endCxn id="21" idx="2"/>
          </p:cNvCxnSpPr>
          <p:nvPr/>
        </p:nvCxnSpPr>
        <p:spPr>
          <a:xfrm>
            <a:off x="1521178" y="4194139"/>
            <a:ext cx="2339622" cy="1738879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6"/>
            <a:endCxn id="19" idx="2"/>
          </p:cNvCxnSpPr>
          <p:nvPr/>
        </p:nvCxnSpPr>
        <p:spPr>
          <a:xfrm>
            <a:off x="1521178" y="4194139"/>
            <a:ext cx="2342444" cy="931339"/>
          </a:xfrm>
          <a:prstGeom prst="line">
            <a:avLst/>
          </a:prstGeom>
          <a:ln w="38100" cmpd="sng">
            <a:solidFill>
              <a:srgbClr val="000000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8" idx="6"/>
            <a:endCxn id="19" idx="2"/>
          </p:cNvCxnSpPr>
          <p:nvPr/>
        </p:nvCxnSpPr>
        <p:spPr>
          <a:xfrm>
            <a:off x="1509889" y="5085957"/>
            <a:ext cx="2353733" cy="39521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6"/>
            <a:endCxn id="17" idx="2"/>
          </p:cNvCxnSpPr>
          <p:nvPr/>
        </p:nvCxnSpPr>
        <p:spPr>
          <a:xfrm flipV="1">
            <a:off x="1507067" y="4219549"/>
            <a:ext cx="2367844" cy="1659837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0" idx="6"/>
            <a:endCxn id="19" idx="2"/>
          </p:cNvCxnSpPr>
          <p:nvPr/>
        </p:nvCxnSpPr>
        <p:spPr>
          <a:xfrm flipV="1">
            <a:off x="1507067" y="5125478"/>
            <a:ext cx="2356555" cy="753908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  <a:headEnd type="none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86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Paths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20051"/>
              </p:ext>
            </p:extLst>
          </p:nvPr>
        </p:nvGraphicFramePr>
        <p:xfrm>
          <a:off x="5762982" y="1265241"/>
          <a:ext cx="3381018" cy="20116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563503"/>
                <a:gridCol w="563503"/>
                <a:gridCol w="563503"/>
                <a:gridCol w="563503"/>
                <a:gridCol w="563503"/>
                <a:gridCol w="563503"/>
              </a:tblGrid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4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90265" y="1874345"/>
            <a:ext cx="47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sp>
        <p:nvSpPr>
          <p:cNvPr id="9" name="Double Bracket 8"/>
          <p:cNvSpPr/>
          <p:nvPr/>
        </p:nvSpPr>
        <p:spPr>
          <a:xfrm>
            <a:off x="5751692" y="1265241"/>
            <a:ext cx="3293528" cy="2011680"/>
          </a:xfrm>
          <a:prstGeom prst="bracketPair">
            <a:avLst>
              <a:gd name="adj" fmla="val 776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0111" y="1411128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63622" y="1436538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30111" y="226373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3863622" y="228914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1030111" y="3107583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3863622" y="3104771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1041400" y="3954250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3874911" y="3979660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1030111" y="4846068"/>
            <a:ext cx="479778" cy="47977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3863622" y="4885589"/>
            <a:ext cx="479778" cy="47977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1027289" y="5639497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3860800" y="5693129"/>
            <a:ext cx="479778" cy="479778"/>
          </a:xfrm>
          <a:prstGeom prst="ellipse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3" name="Straight Connector 22"/>
          <p:cNvCxnSpPr>
            <a:stCxn id="10" idx="6"/>
            <a:endCxn id="11" idx="2"/>
          </p:cNvCxnSpPr>
          <p:nvPr/>
        </p:nvCxnSpPr>
        <p:spPr>
          <a:xfrm>
            <a:off x="1509889" y="1651017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3" idx="2"/>
          </p:cNvCxnSpPr>
          <p:nvPr/>
        </p:nvCxnSpPr>
        <p:spPr>
          <a:xfrm>
            <a:off x="1509889" y="1651017"/>
            <a:ext cx="2353733" cy="87802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6"/>
            <a:endCxn id="15" idx="2"/>
          </p:cNvCxnSpPr>
          <p:nvPr/>
        </p:nvCxnSpPr>
        <p:spPr>
          <a:xfrm>
            <a:off x="1509889" y="1651017"/>
            <a:ext cx="2353733" cy="169364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7" idx="2"/>
          </p:cNvCxnSpPr>
          <p:nvPr/>
        </p:nvCxnSpPr>
        <p:spPr>
          <a:xfrm>
            <a:off x="1509889" y="1651017"/>
            <a:ext cx="2365022" cy="2568532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6"/>
            <a:endCxn id="13" idx="2"/>
          </p:cNvCxnSpPr>
          <p:nvPr/>
        </p:nvCxnSpPr>
        <p:spPr>
          <a:xfrm>
            <a:off x="1509889" y="2503628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7" idx="2"/>
          </p:cNvCxnSpPr>
          <p:nvPr/>
        </p:nvCxnSpPr>
        <p:spPr>
          <a:xfrm>
            <a:off x="1509889" y="2503628"/>
            <a:ext cx="2365022" cy="171592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6"/>
            <a:endCxn id="13" idx="2"/>
          </p:cNvCxnSpPr>
          <p:nvPr/>
        </p:nvCxnSpPr>
        <p:spPr>
          <a:xfrm flipV="1">
            <a:off x="1509889" y="2529038"/>
            <a:ext cx="2353733" cy="818434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13" idx="2"/>
          </p:cNvCxnSpPr>
          <p:nvPr/>
        </p:nvCxnSpPr>
        <p:spPr>
          <a:xfrm flipV="1">
            <a:off x="1521178" y="2529038"/>
            <a:ext cx="2342444" cy="166510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6"/>
            <a:endCxn id="17" idx="2"/>
          </p:cNvCxnSpPr>
          <p:nvPr/>
        </p:nvCxnSpPr>
        <p:spPr>
          <a:xfrm>
            <a:off x="1521178" y="4194139"/>
            <a:ext cx="2353733" cy="2541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6"/>
            <a:endCxn id="21" idx="2"/>
          </p:cNvCxnSpPr>
          <p:nvPr/>
        </p:nvCxnSpPr>
        <p:spPr>
          <a:xfrm>
            <a:off x="1521178" y="4194139"/>
            <a:ext cx="2339622" cy="1738879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6"/>
            <a:endCxn id="19" idx="2"/>
          </p:cNvCxnSpPr>
          <p:nvPr/>
        </p:nvCxnSpPr>
        <p:spPr>
          <a:xfrm>
            <a:off x="1521178" y="4194139"/>
            <a:ext cx="2342444" cy="93133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8" idx="6"/>
            <a:endCxn id="19" idx="2"/>
          </p:cNvCxnSpPr>
          <p:nvPr/>
        </p:nvCxnSpPr>
        <p:spPr>
          <a:xfrm>
            <a:off x="1509889" y="5085957"/>
            <a:ext cx="2353733" cy="3952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6"/>
            <a:endCxn id="17" idx="2"/>
          </p:cNvCxnSpPr>
          <p:nvPr/>
        </p:nvCxnSpPr>
        <p:spPr>
          <a:xfrm flipV="1">
            <a:off x="1507067" y="4219549"/>
            <a:ext cx="2367844" cy="165983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0" idx="6"/>
            <a:endCxn id="19" idx="2"/>
          </p:cNvCxnSpPr>
          <p:nvPr/>
        </p:nvCxnSpPr>
        <p:spPr>
          <a:xfrm flipV="1">
            <a:off x="1507067" y="5125478"/>
            <a:ext cx="2356555" cy="753908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86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Arbitrates among requests for inputs and outputs simultaneously</a:t>
            </a:r>
          </a:p>
          <a:p>
            <a:endParaRPr lang="en-US" dirty="0" smtClean="0"/>
          </a:p>
          <a:p>
            <a:r>
              <a:rPr lang="en-US" dirty="0" smtClean="0"/>
              <a:t>Row and column tokens granted to diagonal group of cells</a:t>
            </a:r>
          </a:p>
          <a:p>
            <a:endParaRPr lang="en-US" dirty="0" smtClean="0"/>
          </a:p>
          <a:p>
            <a:r>
              <a:rPr lang="en-US" dirty="0" smtClean="0"/>
              <a:t>If a cell is requesting a resource, it will consume row and column tokens</a:t>
            </a:r>
          </a:p>
          <a:p>
            <a:pPr lvl="1"/>
            <a:r>
              <a:rPr lang="en-US" dirty="0" smtClean="0"/>
              <a:t>Request is granted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Cells that cannot use tokens </a:t>
            </a:r>
          </a:p>
          <a:p>
            <a:pPr lvl="1"/>
            <a:r>
              <a:rPr lang="en-US" smtClean="0"/>
              <a:t>Pass </a:t>
            </a:r>
            <a:r>
              <a:rPr lang="en-US" dirty="0" smtClean="0"/>
              <a:t>row tokens to right and column tokens down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Allocator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378223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865535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4168546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5482710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7919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93392" y="1606249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354204" y="3166110"/>
            <a:ext cx="2736324" cy="2418079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51503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95086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38669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07919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1503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95086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38669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07919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1503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5086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8669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07919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1503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95086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38669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513327" y="5743312"/>
            <a:ext cx="138176" cy="4372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4728271" y="4338638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31407" y="3006989"/>
            <a:ext cx="207263" cy="15172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69744" y="5743312"/>
            <a:ext cx="138176" cy="4372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3484687" y="4338637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87824" y="3006989"/>
            <a:ext cx="207263" cy="15172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932176" y="1605480"/>
            <a:ext cx="205724" cy="207264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032045" y="1843949"/>
            <a:ext cx="4137062" cy="3661664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4696587" y="4370320"/>
            <a:ext cx="1433316" cy="131267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6006401" y="4373182"/>
            <a:ext cx="195452" cy="6908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56911" y="5743314"/>
            <a:ext cx="172717" cy="43726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209423" y="1699143"/>
            <a:ext cx="1433316" cy="131267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3519232" y="1702007"/>
            <a:ext cx="195452" cy="6908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9744" y="3072138"/>
            <a:ext cx="138176" cy="651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2118845" y="1758508"/>
            <a:ext cx="2788965" cy="248716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69744" y="4396573"/>
            <a:ext cx="138176" cy="1088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3484687" y="2991899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4739423" y="1656309"/>
            <a:ext cx="173148" cy="1381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H="1">
            <a:off x="719373" y="3225709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36977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200656" y="1607609"/>
            <a:ext cx="138176" cy="9636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93392" y="2909261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6200000" flipH="1">
            <a:off x="1962957" y="3225709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80561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H="1">
            <a:off x="3137452" y="3224351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655056" y="5741954"/>
            <a:ext cx="276349" cy="13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392" y="4277423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993392" y="5580435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31404" y="5743314"/>
            <a:ext cx="207267" cy="43726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55054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22" idx="1"/>
            <a:endCxn id="25" idx="3"/>
          </p:cNvCxnSpPr>
          <p:nvPr/>
        </p:nvCxnSpPr>
        <p:spPr>
          <a:xfrm rot="10800000" flipH="1">
            <a:off x="2407919" y="597177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6852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/>
          <p:nvPr/>
        </p:nvCxnSpPr>
        <p:spPr>
          <a:xfrm rot="10800000" flipH="1">
            <a:off x="2407922" y="4700903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907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>
          <a:xfrm rot="10800000" flipH="1">
            <a:off x="2407919" y="332158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1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/>
          <p:nvPr/>
        </p:nvCxnSpPr>
        <p:spPr>
          <a:xfrm rot="10800000" flipH="1">
            <a:off x="2407919" y="202972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8333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8" idx="0"/>
            <a:endCxn id="22" idx="2"/>
          </p:cNvCxnSpPr>
          <p:nvPr/>
        </p:nvCxnSpPr>
        <p:spPr>
          <a:xfrm rot="16200000" flipH="1">
            <a:off x="442911" y="3984205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 rot="16200000" flipH="1">
            <a:off x="1685773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/>
          <p:nvPr/>
        </p:nvCxnSpPr>
        <p:spPr>
          <a:xfrm rot="16200000" flipH="1">
            <a:off x="2930797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8" idx="3"/>
            <a:endCxn id="11" idx="1"/>
          </p:cNvCxnSpPr>
          <p:nvPr/>
        </p:nvCxnSpPr>
        <p:spPr>
          <a:xfrm>
            <a:off x="2822447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1" idx="3"/>
            <a:endCxn id="12" idx="1"/>
          </p:cNvCxnSpPr>
          <p:nvPr/>
        </p:nvCxnSpPr>
        <p:spPr>
          <a:xfrm>
            <a:off x="4066031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3" idx="1"/>
          </p:cNvCxnSpPr>
          <p:nvPr/>
        </p:nvCxnSpPr>
        <p:spPr>
          <a:xfrm>
            <a:off x="5309614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822447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66031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309614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22447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66031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309614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22447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66031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09614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/>
          <p:nvPr/>
        </p:nvCxnSpPr>
        <p:spPr>
          <a:xfrm rot="16200000" flipH="1">
            <a:off x="4172941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2" idx="0"/>
            <a:endCxn id="18" idx="2"/>
          </p:cNvCxnSpPr>
          <p:nvPr/>
        </p:nvCxnSpPr>
        <p:spPr>
          <a:xfrm rot="5400000" flipH="1" flipV="1">
            <a:off x="2159129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4" idx="2"/>
          </p:cNvCxnSpPr>
          <p:nvPr/>
        </p:nvCxnSpPr>
        <p:spPr>
          <a:xfrm rot="5400000" flipH="1" flipV="1">
            <a:off x="2115123" y="4005390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8" idx="2"/>
          </p:cNvCxnSpPr>
          <p:nvPr/>
        </p:nvCxnSpPr>
        <p:spPr>
          <a:xfrm rot="5400000" flipH="1" flipV="1">
            <a:off x="2135826" y="2657933"/>
            <a:ext cx="955835" cy="28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3" idx="0"/>
            <a:endCxn id="19" idx="2"/>
          </p:cNvCxnSpPr>
          <p:nvPr/>
        </p:nvCxnSpPr>
        <p:spPr>
          <a:xfrm rot="5400000" flipH="1" flipV="1">
            <a:off x="3402713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3357986" y="400538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3378690" y="2657932"/>
            <a:ext cx="955835" cy="28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24" idx="0"/>
            <a:endCxn id="20" idx="2"/>
          </p:cNvCxnSpPr>
          <p:nvPr/>
        </p:nvCxnSpPr>
        <p:spPr>
          <a:xfrm rot="5400000" flipH="1" flipV="1">
            <a:off x="4646296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0" idx="0"/>
            <a:endCxn id="16" idx="2"/>
          </p:cNvCxnSpPr>
          <p:nvPr/>
        </p:nvCxnSpPr>
        <p:spPr>
          <a:xfrm rot="5400000" flipH="1" flipV="1">
            <a:off x="4603009" y="400606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6" idx="0"/>
            <a:endCxn id="12" idx="2"/>
          </p:cNvCxnSpPr>
          <p:nvPr/>
        </p:nvCxnSpPr>
        <p:spPr>
          <a:xfrm rot="5400000" flipH="1" flipV="1">
            <a:off x="4624433" y="2659331"/>
            <a:ext cx="955835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5" idx="0"/>
            <a:endCxn id="21" idx="2"/>
          </p:cNvCxnSpPr>
          <p:nvPr/>
        </p:nvCxnSpPr>
        <p:spPr>
          <a:xfrm rot="5400000" flipH="1" flipV="1">
            <a:off x="5889879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1" idx="0"/>
            <a:endCxn id="17" idx="2"/>
          </p:cNvCxnSpPr>
          <p:nvPr/>
        </p:nvCxnSpPr>
        <p:spPr>
          <a:xfrm rot="5400000" flipH="1" flipV="1">
            <a:off x="5846593" y="400606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7" idx="0"/>
            <a:endCxn id="13" idx="2"/>
          </p:cNvCxnSpPr>
          <p:nvPr/>
        </p:nvCxnSpPr>
        <p:spPr>
          <a:xfrm rot="5400000" flipH="1" flipV="1">
            <a:off x="5868016" y="2659331"/>
            <a:ext cx="955835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ounded Rectangular Callout 91"/>
          <p:cNvSpPr/>
          <p:nvPr/>
        </p:nvSpPr>
        <p:spPr>
          <a:xfrm>
            <a:off x="49784" y="1371600"/>
            <a:ext cx="1855216" cy="833509"/>
          </a:xfrm>
          <a:prstGeom prst="wedgeRoundRectCallout">
            <a:avLst>
              <a:gd name="adj1" fmla="val 51045"/>
              <a:gd name="adj2" fmla="val 74689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 requesting Resources 0, 1 ,2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3" name="Rounded Rectangular Callout 92"/>
          <p:cNvSpPr/>
          <p:nvPr/>
        </p:nvSpPr>
        <p:spPr>
          <a:xfrm>
            <a:off x="49784" y="2673939"/>
            <a:ext cx="1855216" cy="833509"/>
          </a:xfrm>
          <a:prstGeom prst="wedgeRoundRectCallout">
            <a:avLst>
              <a:gd name="adj1" fmla="val 51045"/>
              <a:gd name="adj2" fmla="val 74689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 requesting Resources 0, 1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Rounded Rectangular Callout 93"/>
          <p:cNvSpPr/>
          <p:nvPr/>
        </p:nvSpPr>
        <p:spPr>
          <a:xfrm>
            <a:off x="49784" y="3893244"/>
            <a:ext cx="1855216" cy="833509"/>
          </a:xfrm>
          <a:prstGeom prst="wedgeRoundRectCallout">
            <a:avLst>
              <a:gd name="adj1" fmla="val 51045"/>
              <a:gd name="adj2" fmla="val 74689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 requesting Resource 0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5" name="Rounded Rectangular Callout 94"/>
          <p:cNvSpPr/>
          <p:nvPr/>
        </p:nvSpPr>
        <p:spPr>
          <a:xfrm>
            <a:off x="49784" y="5170405"/>
            <a:ext cx="1855216" cy="833509"/>
          </a:xfrm>
          <a:prstGeom prst="wedgeRoundRectCallout">
            <a:avLst>
              <a:gd name="adj1" fmla="val 51045"/>
              <a:gd name="adj2" fmla="val 74689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 requesting Resources 0, 2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0" name="Rounded Rectangular Callout 99"/>
          <p:cNvSpPr/>
          <p:nvPr/>
        </p:nvSpPr>
        <p:spPr>
          <a:xfrm>
            <a:off x="49784" y="584129"/>
            <a:ext cx="1855216" cy="833509"/>
          </a:xfrm>
          <a:prstGeom prst="wedgeRoundRectCallout">
            <a:avLst>
              <a:gd name="adj1" fmla="val -4404"/>
              <a:gd name="adj2" fmla="val 68594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Tokens inserted at P0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2362200" y="17543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592787" y="57150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837090" y="44682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079954" y="31242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ular Callout 105"/>
          <p:cNvSpPr/>
          <p:nvPr/>
        </p:nvSpPr>
        <p:spPr>
          <a:xfrm>
            <a:off x="7010400" y="1287221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Entry [0,0] receives grant, consumes token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" name="Rounded Rectangular Callout 106"/>
          <p:cNvSpPr/>
          <p:nvPr/>
        </p:nvSpPr>
        <p:spPr>
          <a:xfrm>
            <a:off x="7010400" y="2448780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Remaining tokens pass down and right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096000" y="31242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800600" y="44682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581400" y="57150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ounded Rectangular Callout 111"/>
          <p:cNvSpPr/>
          <p:nvPr/>
        </p:nvSpPr>
        <p:spPr>
          <a:xfrm>
            <a:off x="7010400" y="4702262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[3,2] receives 2 tokens and is granted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5" name="Date Placeholder 10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09" name="Slide Number Placeholder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1375 4.44444E-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00382 0.1798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13142 3.7037E-7 " pathEditMode="relative" ptsTypes="AA">
                                      <p:cBhvr>
                                        <p:cTn id="11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7408 C 0.01215 0.01157 0.02274 0.09792 0.02743 0.00116 C 0.03212 -0.09514 0.03611 -0.55486 0.03073 -0.65093 C 0.02621 -0.7463 0.01215 -0.66042 -0.00122 -0.57408 " pathEditMode="relative" rAng="0" ptsTypes="aaaA">
                                      <p:cBhvr>
                                        <p:cTn id="11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77778E-6 C 0.06059 0.00925 0.12136 0.01851 0.04584 0.02407 C -0.02968 0.02962 -0.37708 0.0368 -0.45277 0.03333 C -0.52847 0.02985 -0.4684 0.01666 -0.40833 0.0037 " pathEditMode="relative" ptsTypes="aaaA">
                                      <p:cBhvr>
                                        <p:cTn id="12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1960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3" grpId="2" animBg="1"/>
      <p:bldP spid="104" grpId="0" animBg="1"/>
      <p:bldP spid="104" grpId="1" animBg="1"/>
      <p:bldP spid="106" grpId="0" animBg="1"/>
      <p:bldP spid="107" grpId="0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Allocator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378223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865535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4168546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5482710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7919" y="1811974"/>
            <a:ext cx="414528" cy="36948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93392" y="1606249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354204" y="3166110"/>
            <a:ext cx="2736324" cy="2418079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51503" y="1811974"/>
            <a:ext cx="414528" cy="36948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95086" y="1811974"/>
            <a:ext cx="414528" cy="36948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38669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07919" y="3137289"/>
            <a:ext cx="414528" cy="369480"/>
          </a:xfrm>
          <a:prstGeom prst="rect">
            <a:avLst/>
          </a:prstGeom>
          <a:solidFill>
            <a:srgbClr val="C0504D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1503" y="3137289"/>
            <a:ext cx="414528" cy="369480"/>
          </a:xfrm>
          <a:prstGeom prst="rect">
            <a:avLst/>
          </a:prstGeom>
          <a:solidFill>
            <a:srgbClr val="C0504D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95086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38669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07919" y="4505451"/>
            <a:ext cx="414528" cy="369480"/>
          </a:xfrm>
          <a:prstGeom prst="rect">
            <a:avLst/>
          </a:prstGeom>
          <a:solidFill>
            <a:srgbClr val="C0504D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1503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5086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8669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07919" y="5787039"/>
            <a:ext cx="414528" cy="369480"/>
          </a:xfrm>
          <a:prstGeom prst="rect">
            <a:avLst/>
          </a:prstGeom>
          <a:solidFill>
            <a:srgbClr val="C0504D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1503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95086" y="5787039"/>
            <a:ext cx="414528" cy="36948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38669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513327" y="5743312"/>
            <a:ext cx="138176" cy="4372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4728271" y="4338638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31407" y="3006989"/>
            <a:ext cx="207263" cy="15172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69744" y="5743312"/>
            <a:ext cx="138176" cy="4372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3484687" y="4338637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87824" y="3006989"/>
            <a:ext cx="207263" cy="15172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932176" y="1605480"/>
            <a:ext cx="205724" cy="207264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032045" y="1843949"/>
            <a:ext cx="4137062" cy="3661664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4696587" y="4370320"/>
            <a:ext cx="1433316" cy="131267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6006401" y="4373182"/>
            <a:ext cx="195452" cy="6908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56911" y="5743314"/>
            <a:ext cx="172717" cy="43726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209423" y="1699143"/>
            <a:ext cx="1433316" cy="131267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3519232" y="1702007"/>
            <a:ext cx="195452" cy="6908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9744" y="3072138"/>
            <a:ext cx="138176" cy="651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2118845" y="1758508"/>
            <a:ext cx="2788965" cy="248716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69744" y="4396573"/>
            <a:ext cx="138176" cy="1088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3484687" y="2991899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4739423" y="1656309"/>
            <a:ext cx="173148" cy="1381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H="1">
            <a:off x="719373" y="3225709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36977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200656" y="1607609"/>
            <a:ext cx="138176" cy="9636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93392" y="2909261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6200000" flipH="1">
            <a:off x="1962957" y="3225709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80561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H="1">
            <a:off x="3137452" y="3224351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655056" y="5741954"/>
            <a:ext cx="276349" cy="13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392" y="4277423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993392" y="5580435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31404" y="5743314"/>
            <a:ext cx="207267" cy="43726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55054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22" idx="1"/>
            <a:endCxn id="25" idx="3"/>
          </p:cNvCxnSpPr>
          <p:nvPr/>
        </p:nvCxnSpPr>
        <p:spPr>
          <a:xfrm rot="10800000" flipH="1">
            <a:off x="2407919" y="597177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6852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/>
          <p:nvPr/>
        </p:nvCxnSpPr>
        <p:spPr>
          <a:xfrm rot="10800000" flipH="1">
            <a:off x="2407922" y="4700903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907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>
          <a:xfrm rot="10800000" flipH="1">
            <a:off x="2407919" y="332158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1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/>
          <p:nvPr/>
        </p:nvCxnSpPr>
        <p:spPr>
          <a:xfrm rot="10800000" flipH="1">
            <a:off x="2407919" y="202972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8333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8" idx="0"/>
            <a:endCxn id="22" idx="2"/>
          </p:cNvCxnSpPr>
          <p:nvPr/>
        </p:nvCxnSpPr>
        <p:spPr>
          <a:xfrm rot="16200000" flipH="1">
            <a:off x="442911" y="3984205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 rot="16200000" flipH="1">
            <a:off x="1685773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/>
          <p:nvPr/>
        </p:nvCxnSpPr>
        <p:spPr>
          <a:xfrm rot="16200000" flipH="1">
            <a:off x="2930797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8" idx="3"/>
            <a:endCxn id="11" idx="1"/>
          </p:cNvCxnSpPr>
          <p:nvPr/>
        </p:nvCxnSpPr>
        <p:spPr>
          <a:xfrm>
            <a:off x="2822447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1" idx="3"/>
            <a:endCxn id="12" idx="1"/>
          </p:cNvCxnSpPr>
          <p:nvPr/>
        </p:nvCxnSpPr>
        <p:spPr>
          <a:xfrm>
            <a:off x="4066031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3" idx="1"/>
          </p:cNvCxnSpPr>
          <p:nvPr/>
        </p:nvCxnSpPr>
        <p:spPr>
          <a:xfrm>
            <a:off x="5309614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822447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66031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309614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22447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66031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309614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22447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66031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09614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/>
          <p:nvPr/>
        </p:nvCxnSpPr>
        <p:spPr>
          <a:xfrm rot="16200000" flipH="1">
            <a:off x="4172941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2" idx="0"/>
            <a:endCxn id="18" idx="2"/>
          </p:cNvCxnSpPr>
          <p:nvPr/>
        </p:nvCxnSpPr>
        <p:spPr>
          <a:xfrm rot="5400000" flipH="1" flipV="1">
            <a:off x="2159129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4" idx="2"/>
          </p:cNvCxnSpPr>
          <p:nvPr/>
        </p:nvCxnSpPr>
        <p:spPr>
          <a:xfrm rot="5400000" flipH="1" flipV="1">
            <a:off x="2115123" y="4005390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8" idx="2"/>
          </p:cNvCxnSpPr>
          <p:nvPr/>
        </p:nvCxnSpPr>
        <p:spPr>
          <a:xfrm rot="5400000" flipH="1" flipV="1">
            <a:off x="2135826" y="2657933"/>
            <a:ext cx="955835" cy="28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3" idx="0"/>
            <a:endCxn id="19" idx="2"/>
          </p:cNvCxnSpPr>
          <p:nvPr/>
        </p:nvCxnSpPr>
        <p:spPr>
          <a:xfrm rot="5400000" flipH="1" flipV="1">
            <a:off x="3402713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3357986" y="400538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3378690" y="2657932"/>
            <a:ext cx="955835" cy="28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24" idx="0"/>
            <a:endCxn id="20" idx="2"/>
          </p:cNvCxnSpPr>
          <p:nvPr/>
        </p:nvCxnSpPr>
        <p:spPr>
          <a:xfrm rot="5400000" flipH="1" flipV="1">
            <a:off x="4646296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0" idx="0"/>
            <a:endCxn id="16" idx="2"/>
          </p:cNvCxnSpPr>
          <p:nvPr/>
        </p:nvCxnSpPr>
        <p:spPr>
          <a:xfrm rot="5400000" flipH="1" flipV="1">
            <a:off x="4603009" y="400606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6" idx="0"/>
            <a:endCxn id="12" idx="2"/>
          </p:cNvCxnSpPr>
          <p:nvPr/>
        </p:nvCxnSpPr>
        <p:spPr>
          <a:xfrm rot="5400000" flipH="1" flipV="1">
            <a:off x="4624433" y="2659331"/>
            <a:ext cx="955835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5" idx="0"/>
            <a:endCxn id="21" idx="2"/>
          </p:cNvCxnSpPr>
          <p:nvPr/>
        </p:nvCxnSpPr>
        <p:spPr>
          <a:xfrm rot="5400000" flipH="1" flipV="1">
            <a:off x="5889879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1" idx="0"/>
            <a:endCxn id="17" idx="2"/>
          </p:cNvCxnSpPr>
          <p:nvPr/>
        </p:nvCxnSpPr>
        <p:spPr>
          <a:xfrm rot="5400000" flipH="1" flipV="1">
            <a:off x="5846593" y="400606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7" idx="0"/>
            <a:endCxn id="13" idx="2"/>
          </p:cNvCxnSpPr>
          <p:nvPr/>
        </p:nvCxnSpPr>
        <p:spPr>
          <a:xfrm rot="5400000" flipH="1" flipV="1">
            <a:off x="5868016" y="2659331"/>
            <a:ext cx="955835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2338831" y="30966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096000" y="44682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582417" y="17526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6096000" y="44682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ular Callout 104"/>
          <p:cNvSpPr/>
          <p:nvPr/>
        </p:nvSpPr>
        <p:spPr>
          <a:xfrm>
            <a:off x="7010400" y="2747891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[1,1] receives 2 tokens and granted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Rounded Rectangular Callout 108"/>
          <p:cNvSpPr/>
          <p:nvPr/>
        </p:nvSpPr>
        <p:spPr>
          <a:xfrm>
            <a:off x="7010400" y="4089375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All </a:t>
            </a:r>
            <a:r>
              <a:rPr lang="en-US" dirty="0" err="1" smtClean="0">
                <a:solidFill>
                  <a:srgbClr val="000000"/>
                </a:solidFill>
              </a:rPr>
              <a:t>wavefronts</a:t>
            </a:r>
            <a:r>
              <a:rPr lang="en-US" dirty="0" smtClean="0">
                <a:solidFill>
                  <a:srgbClr val="000000"/>
                </a:solidFill>
              </a:rPr>
              <a:t> propagated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6" name="Date Placeholder 9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85185E-6 L -5.83333E-6 0.19792 " pathEditMode="relative" ptsTypes="AA"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4.44444E-6 L 0.13333 -4.4444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77778E-6 C 0.0632 0.01897 0.12639 0.03819 0.05017 0.04629 C -0.02604 0.05439 -0.37986 0.05578 -0.45677 0.04814 C -0.53368 0.0405 -0.47239 0.02013 -0.41094 -7.77778E-6 " pathEditMode="relative" ptsTypes="aaaA">
                                      <p:cBhvr>
                                        <p:cTn id="1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0.2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093 4.44444E-6 L -0.27743 4.44444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20207 C 0.01094 0.27592 0.02205 0.34999 0.02639 0.24281 C 0.03073 0.13564 0.03143 -0.33658 0.02639 -0.44052 C 0.02136 -0.54445 0.00851 -0.46297 -0.00416 -0.38126 " pathEditMode="relative" ptsTypes="aaaA">
                                      <p:cBhvr>
                                        <p:cTn id="3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03" grpId="0" animBg="1"/>
      <p:bldP spid="103" grpId="1" animBg="1"/>
      <p:bldP spid="108" grpId="0" animBg="1"/>
      <p:bldP spid="108" grpId="1" animBg="1"/>
      <p:bldP spid="110" grpId="0" animBg="1"/>
      <p:bldP spid="110" grpId="1" animBg="1"/>
      <p:bldP spid="105" grpId="0" animBg="1"/>
      <p:bldP spid="10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for </a:t>
            </a:r>
            <a:r>
              <a:rPr lang="en-US" dirty="0" err="1" smtClean="0"/>
              <a:t>pipelineable</a:t>
            </a:r>
            <a:r>
              <a:rPr lang="en-US" dirty="0" smtClean="0"/>
              <a:t> allocators</a:t>
            </a:r>
          </a:p>
          <a:p>
            <a:endParaRPr lang="en-US" dirty="0" smtClean="0"/>
          </a:p>
          <a:p>
            <a:r>
              <a:rPr lang="en-US" dirty="0" smtClean="0"/>
              <a:t>Allocator composed of arbiters</a:t>
            </a:r>
          </a:p>
          <a:p>
            <a:pPr lvl="1"/>
            <a:r>
              <a:rPr lang="en-US" dirty="0" smtClean="0"/>
              <a:t>Arbiter chooses one out of N requests to a single resource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Separable switch allocator</a:t>
            </a:r>
          </a:p>
          <a:p>
            <a:pPr lvl="1"/>
            <a:r>
              <a:rPr lang="en-US" dirty="0" smtClean="0"/>
              <a:t>First stage: select single request at each input port</a:t>
            </a:r>
          </a:p>
          <a:p>
            <a:pPr lvl="1"/>
            <a:r>
              <a:rPr lang="en-US" dirty="0" smtClean="0"/>
              <a:t>Second stage: selects single request for each output port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3:4 allocator</a:t>
            </a:r>
          </a:p>
          <a:p>
            <a:r>
              <a:rPr lang="en-US" dirty="0" smtClean="0"/>
              <a:t>First stage: 3:1 – ensures only one grant for each input</a:t>
            </a:r>
          </a:p>
          <a:p>
            <a:r>
              <a:rPr lang="en-US" dirty="0" smtClean="0"/>
              <a:t>Second stage: 4:1 – only one grant asserted for each output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417638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3622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32766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1910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838200" cy="8683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4:1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743200"/>
            <a:ext cx="838200" cy="8683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4:1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3779838"/>
            <a:ext cx="838200" cy="9140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4:1 arbiter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2438400" y="16002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438400" y="182721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438400" y="205581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2438401" y="25146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438401" y="27416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438399" y="297179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2438399" y="3429000"/>
            <a:ext cx="457203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438401" y="36560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438401" y="38846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438400" y="434340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2438400" y="45704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2438400" y="47990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1292423"/>
            <a:ext cx="26670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Requestor 1 requesting resource A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228600" y="1752600"/>
            <a:ext cx="26670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Requestor 1 requesting resource C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6202" y="4035623"/>
            <a:ext cx="28955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Requestor 4 requesting resource A</a:t>
            </a:r>
            <a:endParaRPr lang="en-US" sz="14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733800" y="1524000"/>
            <a:ext cx="1752600" cy="4556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9" idx="1"/>
          </p:cNvCxnSpPr>
          <p:nvPr/>
        </p:nvCxnSpPr>
        <p:spPr>
          <a:xfrm>
            <a:off x="3733800" y="2743200"/>
            <a:ext cx="1752600" cy="4341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733800" y="2362200"/>
            <a:ext cx="1752600" cy="11041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" idx="3"/>
          </p:cNvCxnSpPr>
          <p:nvPr/>
        </p:nvCxnSpPr>
        <p:spPr>
          <a:xfrm>
            <a:off x="3733800" y="1813719"/>
            <a:ext cx="1752600" cy="11580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3696495" y="2094705"/>
            <a:ext cx="1827211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733800" y="2133600"/>
            <a:ext cx="1752600" cy="36592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33800" y="2971798"/>
            <a:ext cx="1752601" cy="10300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687366" y="2545955"/>
            <a:ext cx="1845469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" idx="3"/>
          </p:cNvCxnSpPr>
          <p:nvPr/>
        </p:nvCxnSpPr>
        <p:spPr>
          <a:xfrm flipV="1">
            <a:off x="3733800" y="3276600"/>
            <a:ext cx="1752600" cy="3960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733800" y="3429001"/>
            <a:ext cx="1752600" cy="106679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10" idx="1"/>
          </p:cNvCxnSpPr>
          <p:nvPr/>
        </p:nvCxnSpPr>
        <p:spPr>
          <a:xfrm>
            <a:off x="3733800" y="3962400"/>
            <a:ext cx="1752600" cy="274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733800" y="4343401"/>
            <a:ext cx="1752601" cy="350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6324602" y="182880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324602" y="20574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0800000" flipV="1">
            <a:off x="6324600" y="2286000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0800000" flipV="1">
            <a:off x="6324600" y="25145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6324602" y="28194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0800000">
            <a:off x="6324602" y="3047999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6324600" y="32765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6324600" y="350519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6324602" y="38862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6324602" y="4114799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6324600" y="43433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 flipV="1">
            <a:off x="6324600" y="457199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324602" y="1521023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Resource A granted to Requestor 1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6324602" y="17526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Resource A granted to Requestor 2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6324600" y="19812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Resource A granted to Requestor 3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6324600" y="2206823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Resource A granted to Requestor 4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324602" y="35814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Resource C granted to Requestor 1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6324600" y="42672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Resource C granted to Requestor 4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6324600" y="38100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Resource C granted to Requestor 2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324600" y="4035623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Resource C granted to Requestor 3</a:t>
            </a:r>
            <a:endParaRPr lang="en-US" sz="1400" dirty="0"/>
          </a:p>
        </p:txBody>
      </p: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95"/>
            <a:ext cx="8229600" cy="990600"/>
          </a:xfrm>
        </p:spPr>
        <p:txBody>
          <a:bodyPr/>
          <a:lstStyle/>
          <a:p>
            <a:r>
              <a:rPr lang="en-US" dirty="0" smtClean="0"/>
              <a:t>Separable Allocator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61966"/>
            <a:ext cx="8229600" cy="13731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Input-first allocator</a:t>
            </a:r>
          </a:p>
          <a:p>
            <a:r>
              <a:rPr lang="en-US" dirty="0" smtClean="0"/>
              <a:t>4 requestors, 3 resources</a:t>
            </a:r>
          </a:p>
          <a:p>
            <a:r>
              <a:rPr lang="en-US" dirty="0" smtClean="0"/>
              <a:t>Arbitrate locally among requests</a:t>
            </a:r>
          </a:p>
          <a:p>
            <a:pPr lvl="1"/>
            <a:r>
              <a:rPr lang="en-US" dirty="0" smtClean="0"/>
              <a:t>Local winners passed to second stage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281088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22565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314005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05445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16050"/>
            <a:ext cx="838200" cy="8683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4:1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606650"/>
            <a:ext cx="838200" cy="8683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4:1 arbiter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3643288"/>
            <a:ext cx="838200" cy="9140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4:1 arbiter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438400" y="146365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438400" y="169066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438400" y="191926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438401" y="237805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2438401" y="260506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438399" y="283524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438399" y="3292450"/>
            <a:ext cx="457203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2438401" y="351946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438401" y="374806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438400" y="420685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438400" y="443386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2438400" y="466246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33800" y="1387450"/>
            <a:ext cx="1752600" cy="4556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1"/>
          </p:cNvCxnSpPr>
          <p:nvPr/>
        </p:nvCxnSpPr>
        <p:spPr>
          <a:xfrm>
            <a:off x="3733800" y="2606650"/>
            <a:ext cx="1752600" cy="4341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733800" y="2225650"/>
            <a:ext cx="1752600" cy="11041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3"/>
          </p:cNvCxnSpPr>
          <p:nvPr/>
        </p:nvCxnSpPr>
        <p:spPr>
          <a:xfrm>
            <a:off x="3733800" y="1677169"/>
            <a:ext cx="1752600" cy="11580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3696495" y="1958155"/>
            <a:ext cx="1827211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733800" y="1997050"/>
            <a:ext cx="1752600" cy="36592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33800" y="2835248"/>
            <a:ext cx="1752601" cy="10300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687366" y="2409405"/>
            <a:ext cx="1845469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3"/>
          </p:cNvCxnSpPr>
          <p:nvPr/>
        </p:nvCxnSpPr>
        <p:spPr>
          <a:xfrm flipV="1">
            <a:off x="3733800" y="3140050"/>
            <a:ext cx="1752600" cy="3960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733800" y="3292451"/>
            <a:ext cx="1752600" cy="106679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0" idx="1"/>
          </p:cNvCxnSpPr>
          <p:nvPr/>
        </p:nvCxnSpPr>
        <p:spPr>
          <a:xfrm>
            <a:off x="3733800" y="3825850"/>
            <a:ext cx="1752600" cy="274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733800" y="4206851"/>
            <a:ext cx="1752601" cy="350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6324602" y="169225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6324602" y="192085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6324600" y="2149450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6324600" y="237804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6324602" y="268285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6324602" y="2911449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6324600" y="314004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V="1">
            <a:off x="6324600" y="336864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6324602" y="374965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6324602" y="3978249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6324600" y="420684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E48-BFEA-1C47-8D5E-5D08B2FDC8D2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981200" y="1158850"/>
            <a:ext cx="457198" cy="381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1981200" y="1463650"/>
            <a:ext cx="457198" cy="381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1981200" y="1768450"/>
            <a:ext cx="457198" cy="381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1981200" y="2149450"/>
            <a:ext cx="457198" cy="381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981200" y="2454250"/>
            <a:ext cx="457198" cy="381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1981200" y="3063850"/>
            <a:ext cx="457198" cy="381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1981200" y="3978250"/>
            <a:ext cx="457198" cy="381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981200" y="4435450"/>
            <a:ext cx="457198" cy="381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3733800" y="1387450"/>
            <a:ext cx="1752600" cy="455611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733800" y="1997050"/>
            <a:ext cx="1752600" cy="365920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733800" y="2225650"/>
            <a:ext cx="1752600" cy="1104107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733799" y="4206850"/>
            <a:ext cx="1752601" cy="350439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6324600" y="1692251"/>
            <a:ext cx="457201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 flipV="1">
            <a:off x="6324600" y="4435450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6324600" y="4435448"/>
            <a:ext cx="457202" cy="1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ounded Rectangular Callout 79"/>
          <p:cNvSpPr/>
          <p:nvPr/>
        </p:nvSpPr>
        <p:spPr>
          <a:xfrm>
            <a:off x="7162800" y="867705"/>
            <a:ext cx="1828800" cy="611189"/>
          </a:xfrm>
          <a:prstGeom prst="wedgeRoundRectCallout">
            <a:avLst>
              <a:gd name="adj1" fmla="val -61724"/>
              <a:gd name="adj2" fmla="val 81125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Requestor 1 wins 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1" name="Rounded Rectangular Callout 80"/>
          <p:cNvSpPr/>
          <p:nvPr/>
        </p:nvSpPr>
        <p:spPr>
          <a:xfrm>
            <a:off x="7162800" y="3533117"/>
            <a:ext cx="1524000" cy="685800"/>
          </a:xfrm>
          <a:prstGeom prst="wedgeRoundRectCallout">
            <a:avLst>
              <a:gd name="adj1" fmla="val -65196"/>
              <a:gd name="adj2" fmla="val 85507"/>
              <a:gd name="adj3" fmla="val 16667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Requestor 4 wins C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Adaptive Routing &amp; Allocator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Deterministic routing</a:t>
            </a:r>
          </a:p>
          <a:p>
            <a:pPr lvl="1"/>
            <a:r>
              <a:rPr lang="en-US" dirty="0" smtClean="0"/>
              <a:t>Single output port</a:t>
            </a:r>
          </a:p>
          <a:p>
            <a:pPr lvl="1"/>
            <a:r>
              <a:rPr lang="en-US" dirty="0" smtClean="0"/>
              <a:t>Switch allocator bids for output port</a:t>
            </a:r>
          </a:p>
          <a:p>
            <a:endParaRPr lang="en-US" dirty="0" smtClean="0"/>
          </a:p>
          <a:p>
            <a:r>
              <a:rPr lang="en-US" dirty="0" smtClean="0"/>
              <a:t>Adaptive routing</a:t>
            </a:r>
          </a:p>
          <a:p>
            <a:pPr lvl="1"/>
            <a:r>
              <a:rPr lang="en-US" dirty="0" smtClean="0"/>
              <a:t>Returns multiple candidate output ports</a:t>
            </a:r>
          </a:p>
          <a:p>
            <a:pPr lvl="2"/>
            <a:r>
              <a:rPr lang="en-US" dirty="0" smtClean="0"/>
              <a:t>Switch allocator can bid for all ports</a:t>
            </a:r>
          </a:p>
          <a:p>
            <a:pPr lvl="2"/>
            <a:r>
              <a:rPr lang="en-US" dirty="0" smtClean="0"/>
              <a:t>Granted port must match VC granted</a:t>
            </a:r>
          </a:p>
          <a:p>
            <a:pPr lvl="1"/>
            <a:r>
              <a:rPr lang="en-US" dirty="0" smtClean="0"/>
              <a:t>Return single output port </a:t>
            </a:r>
          </a:p>
          <a:p>
            <a:pPr lvl="2"/>
            <a:r>
              <a:rPr lang="en-US" dirty="0" smtClean="0"/>
              <a:t>Reroute if packet fails VC allocation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548"/>
            <a:ext cx="8229600" cy="1143000"/>
          </a:xfrm>
        </p:spPr>
        <p:txBody>
          <a:bodyPr/>
          <a:lstStyle/>
          <a:p>
            <a:r>
              <a:rPr lang="en-US" dirty="0" smtClean="0"/>
              <a:t>Baseline Router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5167"/>
            <a:ext cx="8229600" cy="398118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Logical stages</a:t>
            </a:r>
          </a:p>
          <a:p>
            <a:pPr lvl="1"/>
            <a:r>
              <a:rPr lang="en-US" dirty="0" smtClean="0"/>
              <a:t>Fit into physical stages depending on frequency</a:t>
            </a:r>
          </a:p>
          <a:p>
            <a:endParaRPr lang="en-US" dirty="0" smtClean="0"/>
          </a:p>
          <a:p>
            <a:r>
              <a:rPr lang="en-US" dirty="0" smtClean="0"/>
              <a:t>Canonical 5-stage pipeline</a:t>
            </a:r>
          </a:p>
          <a:p>
            <a:pPr lvl="1"/>
            <a:r>
              <a:rPr lang="en-US" dirty="0" smtClean="0"/>
              <a:t>BW: Buffer Write</a:t>
            </a:r>
          </a:p>
          <a:p>
            <a:pPr lvl="1"/>
            <a:r>
              <a:rPr lang="en-US" dirty="0" smtClean="0"/>
              <a:t>RC: Routing computation</a:t>
            </a:r>
          </a:p>
          <a:p>
            <a:pPr lvl="1"/>
            <a:r>
              <a:rPr lang="en-US" dirty="0" smtClean="0"/>
              <a:t>VA: Virtual Channel Allocation</a:t>
            </a:r>
          </a:p>
          <a:p>
            <a:pPr lvl="1"/>
            <a:r>
              <a:rPr lang="en-US" dirty="0" smtClean="0"/>
              <a:t>SA: Switch Allocation</a:t>
            </a:r>
          </a:p>
          <a:p>
            <a:pPr lvl="1"/>
            <a:r>
              <a:rPr lang="en-US" dirty="0" smtClean="0"/>
              <a:t>ST: Switch Traversal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LT: Link Traversal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BW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RC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VA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LT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Speculative VC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561"/>
            <a:ext cx="8229600" cy="57769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Non-speculative switch requests must have higher priority than speculative ones</a:t>
            </a:r>
          </a:p>
          <a:p>
            <a:pPr lvl="1"/>
            <a:r>
              <a:rPr lang="en-US" dirty="0" smtClean="0"/>
              <a:t>Two parallel switch allocators</a:t>
            </a:r>
          </a:p>
          <a:p>
            <a:pPr lvl="2"/>
            <a:r>
              <a:rPr lang="en-US" dirty="0" smtClean="0"/>
              <a:t>1 for speculative</a:t>
            </a:r>
          </a:p>
          <a:p>
            <a:pPr lvl="2"/>
            <a:r>
              <a:rPr lang="en-US" dirty="0" smtClean="0"/>
              <a:t>1 for non-speculative</a:t>
            </a:r>
          </a:p>
          <a:p>
            <a:pPr lvl="2"/>
            <a:r>
              <a:rPr lang="en-US" dirty="0" smtClean="0"/>
              <a:t>From output, choose non-speculative over speculative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Possible for flit to succeed in speculative switch allocation but fail in virtual channel allocation</a:t>
            </a:r>
          </a:p>
          <a:p>
            <a:pPr lvl="2"/>
            <a:r>
              <a:rPr lang="en-US" dirty="0" smtClean="0"/>
              <a:t>Done in parallel</a:t>
            </a:r>
          </a:p>
          <a:p>
            <a:pPr lvl="2"/>
            <a:r>
              <a:rPr lang="en-US" dirty="0" smtClean="0"/>
              <a:t>Speculation incorrect</a:t>
            </a:r>
          </a:p>
          <a:p>
            <a:pPr lvl="3"/>
            <a:r>
              <a:rPr lang="en-US" dirty="0" smtClean="0"/>
              <a:t>Switch reservation is wasted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Body and Tail flits: non-speculative switch requests</a:t>
            </a:r>
          </a:p>
          <a:p>
            <a:pPr lvl="2"/>
            <a:r>
              <a:rPr lang="en-US" dirty="0" smtClean="0"/>
              <a:t>Do not perform VC allocation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inherit VC from head flit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Microarchitecture</a:t>
            </a:r>
            <a:r>
              <a:rPr lang="en-US" baseline="0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Ties together topological, routing and flow control design decisions</a:t>
            </a:r>
          </a:p>
          <a:p>
            <a:endParaRPr lang="en-US" dirty="0" smtClean="0"/>
          </a:p>
          <a:p>
            <a:r>
              <a:rPr lang="en-US" dirty="0" smtClean="0"/>
              <a:t>Pipelined for fast cycle times</a:t>
            </a:r>
          </a:p>
          <a:p>
            <a:endParaRPr lang="en-US" dirty="0" smtClean="0"/>
          </a:p>
          <a:p>
            <a:r>
              <a:rPr lang="en-US" dirty="0" smtClean="0"/>
              <a:t>Area and power constraints important in </a:t>
            </a:r>
            <a:r>
              <a:rPr lang="en-US" dirty="0" err="1" smtClean="0"/>
              <a:t>NoC</a:t>
            </a:r>
            <a:r>
              <a:rPr lang="en-US" dirty="0" smtClean="0"/>
              <a:t> design space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Baseline Router Pipeline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1"/>
            <a:ext cx="8229600" cy="182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Routing computation performed once per packet</a:t>
            </a:r>
          </a:p>
          <a:p>
            <a:r>
              <a:rPr lang="en-US" dirty="0" smtClean="0"/>
              <a:t>Virtual channel allocated once per packet</a:t>
            </a:r>
          </a:p>
          <a:p>
            <a:r>
              <a:rPr lang="en-US" dirty="0" smtClean="0"/>
              <a:t>Body and tail flits inherit this info from head flit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00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BW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600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RC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600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VA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1600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1600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1600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LT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3199" y="2362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81025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743199" y="2362200"/>
            <a:ext cx="762000" cy="761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V="1">
            <a:off x="2743199" y="2362200"/>
            <a:ext cx="762000" cy="76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981200" y="2362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BW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43200" y="3124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BW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05200" y="3886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BW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05199" y="2362201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81025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505199" y="2362201"/>
            <a:ext cx="762000" cy="761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3505199" y="2362201"/>
            <a:ext cx="762000" cy="76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267200" y="2362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29200" y="2362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91200" y="2362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LT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29200" y="3124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91200" y="3124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53200" y="3124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LT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91200" y="3886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53200" y="3886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15200" y="3886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LT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505200" y="3124199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81025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505200" y="3124199"/>
            <a:ext cx="762000" cy="761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3505200" y="3124199"/>
            <a:ext cx="762000" cy="76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267200" y="3124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81025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4267200" y="3124200"/>
            <a:ext cx="762000" cy="761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V="1">
            <a:off x="4267200" y="3124200"/>
            <a:ext cx="762000" cy="76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267200" y="3886199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81025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4267200" y="3886199"/>
            <a:ext cx="762000" cy="761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4267200" y="3886199"/>
            <a:ext cx="762000" cy="76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029200" y="38862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81025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029200" y="3886200"/>
            <a:ext cx="762000" cy="761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V="1">
            <a:off x="5029200" y="3886200"/>
            <a:ext cx="762000" cy="76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57200" y="1764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81025"/>
                </a:solidFill>
              </a:rPr>
              <a:t>Head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81025"/>
                </a:solidFill>
              </a:rPr>
              <a:t>Body 1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" y="3364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81025"/>
                </a:solidFill>
              </a:rPr>
              <a:t>Body 2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" y="4126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81025"/>
                </a:solidFill>
              </a:rPr>
              <a:t>Tail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19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1</a:t>
            </a:r>
            <a:endParaRPr lang="en-US" dirty="0">
              <a:noFill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81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2</a:t>
            </a:r>
            <a:endParaRPr lang="en-US" dirty="0">
              <a:noFill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743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3</a:t>
            </a:r>
            <a:endParaRPr lang="en-US" dirty="0">
              <a:noFill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05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4</a:t>
            </a:r>
            <a:endParaRPr lang="en-US" dirty="0">
              <a:noFill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67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5</a:t>
            </a:r>
            <a:endParaRPr lang="en-US" dirty="0">
              <a:noFill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029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6</a:t>
            </a:r>
            <a:endParaRPr lang="en-US" dirty="0">
              <a:noFill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791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7</a:t>
            </a:r>
            <a:endParaRPr lang="en-US" dirty="0">
              <a:noFill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553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8</a:t>
            </a:r>
            <a:endParaRPr lang="en-US" dirty="0">
              <a:noFill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315200" y="990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9</a:t>
            </a:r>
            <a:endParaRPr lang="en-US" dirty="0">
              <a:noFill/>
            </a:endParaRPr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0" name="Footer Placeholder 8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53"/>
            <a:ext cx="8229600" cy="1143000"/>
          </a:xfrm>
        </p:spPr>
        <p:txBody>
          <a:bodyPr/>
          <a:lstStyle/>
          <a:p>
            <a:r>
              <a:rPr lang="en-US" dirty="0" smtClean="0"/>
              <a:t>Router Pipeline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7193"/>
            <a:ext cx="8229600" cy="4221161"/>
          </a:xfrm>
        </p:spPr>
        <p:txBody>
          <a:bodyPr>
            <a:normAutofit/>
          </a:bodyPr>
          <a:lstStyle/>
          <a:p>
            <a:r>
              <a:rPr lang="en-US" dirty="0" smtClean="0"/>
              <a:t>Baseline (no load) delay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Ideally, only pay link delay</a:t>
            </a:r>
          </a:p>
          <a:p>
            <a:endParaRPr lang="en-US" dirty="0" smtClean="0"/>
          </a:p>
          <a:p>
            <a:r>
              <a:rPr lang="en-US" dirty="0" smtClean="0"/>
              <a:t>Techniques to reduce pipeline stages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77963" y="2644280"/>
          <a:ext cx="60356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2644280"/>
                        <a:ext cx="603567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7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Pipeline Optimizations: </a:t>
            </a:r>
            <a:r>
              <a:rPr lang="en-US" sz="3600" dirty="0" err="1" smtClean="0"/>
              <a:t>Lookahead</a:t>
            </a:r>
            <a:r>
              <a:rPr lang="en-US" sz="3600" dirty="0" smtClean="0"/>
              <a:t> Routing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current router perform routing computation for next router</a:t>
            </a:r>
          </a:p>
          <a:p>
            <a:pPr lvl="1"/>
            <a:r>
              <a:rPr lang="en-US" dirty="0" smtClean="0"/>
              <a:t>Overlap with BW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Precomputing</a:t>
            </a:r>
            <a:r>
              <a:rPr lang="en-US" dirty="0" smtClean="0"/>
              <a:t> route allows flits to compete for VCs immediately after BW</a:t>
            </a:r>
          </a:p>
          <a:p>
            <a:pPr lvl="1"/>
            <a:r>
              <a:rPr lang="en-US" dirty="0" smtClean="0"/>
              <a:t>RC decodes route header</a:t>
            </a:r>
          </a:p>
          <a:p>
            <a:pPr lvl="1"/>
            <a:r>
              <a:rPr lang="en-US" dirty="0" smtClean="0"/>
              <a:t>Routing computation needed at next hop</a:t>
            </a:r>
          </a:p>
          <a:p>
            <a:pPr lvl="2"/>
            <a:r>
              <a:rPr lang="en-US" dirty="0" smtClean="0"/>
              <a:t>Can be computed in parallel with VA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309312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BW</a:t>
            </a:r>
          </a:p>
          <a:p>
            <a:pPr algn="ctr"/>
            <a:r>
              <a:rPr lang="en-US" dirty="0" smtClean="0">
                <a:solidFill>
                  <a:srgbClr val="081025"/>
                </a:solidFill>
              </a:rPr>
              <a:t>RC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309312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VA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309312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SA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309312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ST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8800" y="309312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81025"/>
                </a:solidFill>
              </a:rPr>
              <a:t>LT</a:t>
            </a:r>
            <a:endParaRPr lang="en-US" dirty="0">
              <a:solidFill>
                <a:srgbClr val="081025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C0CF-A7E7-9C4D-9400-69AC6F9AAF4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31027</TotalTime>
  <Words>3634</Words>
  <Application>Microsoft Office PowerPoint</Application>
  <PresentationFormat>On-screen Show (4:3)</PresentationFormat>
  <Paragraphs>1448</Paragraphs>
  <Slides>61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Office Theme</vt:lpstr>
      <vt:lpstr>Equation</vt:lpstr>
      <vt:lpstr> Interconnection Networks:  Router Microarchitecture</vt:lpstr>
      <vt:lpstr>Introduction</vt:lpstr>
      <vt:lpstr>Router Microarchitecture Overview</vt:lpstr>
      <vt:lpstr>Virtual Channel Router</vt:lpstr>
      <vt:lpstr>Router Components</vt:lpstr>
      <vt:lpstr>Baseline Router Pipeline</vt:lpstr>
      <vt:lpstr>Baseline Router Pipeline (2)</vt:lpstr>
      <vt:lpstr>Router Pipeline Performance</vt:lpstr>
      <vt:lpstr>Pipeline Optimizations: Lookahead Routing</vt:lpstr>
      <vt:lpstr>Atomic Modules and Dependencies in Router</vt:lpstr>
      <vt:lpstr>Atomic Modules</vt:lpstr>
      <vt:lpstr>Pipeline Optimizations: Speculation</vt:lpstr>
      <vt:lpstr>Pipeline Optimizations: Bypassing</vt:lpstr>
      <vt:lpstr>Pipeline Bypassing</vt:lpstr>
      <vt:lpstr>Speculation</vt:lpstr>
      <vt:lpstr>Buffer Organization</vt:lpstr>
      <vt:lpstr>Buffer Organization</vt:lpstr>
      <vt:lpstr>Buffer Organization</vt:lpstr>
      <vt:lpstr>Switch Organization</vt:lpstr>
      <vt:lpstr>Switch Organization: Crosspoint</vt:lpstr>
      <vt:lpstr>Crossbar speedup</vt:lpstr>
      <vt:lpstr>Switch Microarchitecture: No Speedup</vt:lpstr>
      <vt:lpstr>Switch Microarchitecture: Speedup</vt:lpstr>
      <vt:lpstr>Switch Microarchitecture: Speedup</vt:lpstr>
      <vt:lpstr>Crossbar Dimension Slicing</vt:lpstr>
      <vt:lpstr>Arbiters and Allocators</vt:lpstr>
      <vt:lpstr>Arbiters and Allocators (2)</vt:lpstr>
      <vt:lpstr>Fairness</vt:lpstr>
      <vt:lpstr>Locally  Fair Example</vt:lpstr>
      <vt:lpstr>Round Robin Arbiter</vt:lpstr>
      <vt:lpstr>Round Robin (2)</vt:lpstr>
      <vt:lpstr>Weighted Round-Robin Arbiter</vt:lpstr>
      <vt:lpstr>Matrix Arbiter</vt:lpstr>
      <vt:lpstr>Matrix Arbiter (2)</vt:lpstr>
      <vt:lpstr>Matrix Arbiter (3)</vt:lpstr>
      <vt:lpstr>Matrix Arbiter (4)</vt:lpstr>
      <vt:lpstr>Matrix Arbiter Example</vt:lpstr>
      <vt:lpstr>Matrix Arbiter Example (2)</vt:lpstr>
      <vt:lpstr>Matrix Arbiter Example (3)</vt:lpstr>
      <vt:lpstr>Matrix Arbiter Example (4)</vt:lpstr>
      <vt:lpstr>Matrix Arbiter Example (5)</vt:lpstr>
      <vt:lpstr>Allocators</vt:lpstr>
      <vt:lpstr>Allocation Example</vt:lpstr>
      <vt:lpstr>Exact Algorithms</vt:lpstr>
      <vt:lpstr>Augmenting Paths Algorithm</vt:lpstr>
      <vt:lpstr>Augmenting Paths Example</vt:lpstr>
      <vt:lpstr>Augmenting Paths Example</vt:lpstr>
      <vt:lpstr>Augmenting Paths Example</vt:lpstr>
      <vt:lpstr>Augmenting Paths Example</vt:lpstr>
      <vt:lpstr>Augmenting Paths Example</vt:lpstr>
      <vt:lpstr>Augmenting Paths Example</vt:lpstr>
      <vt:lpstr>Augmenting Paths Example</vt:lpstr>
      <vt:lpstr>Wavefront Allocator</vt:lpstr>
      <vt:lpstr>Wavefront Allocator Example</vt:lpstr>
      <vt:lpstr>Wavefront Allocator Example</vt:lpstr>
      <vt:lpstr>Separable Allocator</vt:lpstr>
      <vt:lpstr>Separable Allocator</vt:lpstr>
      <vt:lpstr>Separable Allocator Example</vt:lpstr>
      <vt:lpstr>Adaptive Routing &amp; Allocator Design</vt:lpstr>
      <vt:lpstr>Speculative VC Router</vt:lpstr>
      <vt:lpstr>Microarchitecture Summary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1749H:  Interconnection Networks for Parallel Computer Architectures:  Microarchitecture</dc:title>
  <dc:creator>Natalie Enright Jerger</dc:creator>
  <cp:lastModifiedBy>Mikko Lipasti</cp:lastModifiedBy>
  <cp:revision>81</cp:revision>
  <cp:lastPrinted>2011-10-11T21:43:18Z</cp:lastPrinted>
  <dcterms:created xsi:type="dcterms:W3CDTF">2012-10-15T13:36:59Z</dcterms:created>
  <dcterms:modified xsi:type="dcterms:W3CDTF">2017-03-29T14:23:58Z</dcterms:modified>
</cp:coreProperties>
</file>