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8"/>
  </p:notesMasterIdLst>
  <p:handoutMasterIdLst>
    <p:handoutMasterId r:id="rId39"/>
  </p:handoutMasterIdLst>
  <p:sldIdLst>
    <p:sldId id="563" r:id="rId2"/>
    <p:sldId id="405" r:id="rId3"/>
    <p:sldId id="581" r:id="rId4"/>
    <p:sldId id="573" r:id="rId5"/>
    <p:sldId id="574" r:id="rId6"/>
    <p:sldId id="575" r:id="rId7"/>
    <p:sldId id="576" r:id="rId8"/>
    <p:sldId id="577" r:id="rId9"/>
    <p:sldId id="578" r:id="rId10"/>
    <p:sldId id="579" r:id="rId11"/>
    <p:sldId id="580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1" r:id="rId28"/>
    <p:sldId id="422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572" r:id="rId37"/>
  </p:sldIdLst>
  <p:sldSz cx="9144000" cy="6858000" type="screen4x3"/>
  <p:notesSz cx="7315200" cy="9601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000000"/>
    <a:srgbClr val="006600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2" autoAdjust="0"/>
  </p:normalViewPr>
  <p:slideViewPr>
    <p:cSldViewPr>
      <p:cViewPr>
        <p:scale>
          <a:sx n="90" d="100"/>
          <a:sy n="90" d="100"/>
        </p:scale>
        <p:origin x="-139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8"/>
    </p:cViewPr>
  </p:sorterViewPr>
  <p:notesViewPr>
    <p:cSldViewPr>
      <p:cViewPr varScale="1">
        <p:scale>
          <a:sx n="53" d="100"/>
          <a:sy n="53" d="100"/>
        </p:scale>
        <p:origin x="-2006" y="-6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31.xml"/><Relationship Id="rId1" Type="http://schemas.openxmlformats.org/officeDocument/2006/relationships/slide" Target="slides/slide30.xml"/><Relationship Id="rId5" Type="http://schemas.openxmlformats.org/officeDocument/2006/relationships/slide" Target="slides/slide34.xml"/><Relationship Id="rId4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58140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ECE/CS 757 Advanced Computer Architecture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Lecture 10: Data Parallel Systems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err="1" smtClean="0"/>
              <a:t>Mikko</a:t>
            </a:r>
            <a:r>
              <a:rPr lang="en-US" dirty="0" smtClean="0"/>
              <a:t> </a:t>
            </a:r>
            <a:r>
              <a:rPr lang="en-US" dirty="0" err="1" smtClean="0"/>
              <a:t>Lipasti</a:t>
            </a:r>
            <a:r>
              <a:rPr lang="en-US" dirty="0" smtClean="0"/>
              <a:t>-University of Wisconsin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B31478-DE34-4D72-A208-C14F59E1A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21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685A651-65C8-4409-9DE4-600BA02D2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50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D92DA5-A2E7-43C9-A3BC-FD22750E5B71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5A651-65C8-4409-9DE4-600BA02D2D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9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5A651-65C8-4409-9DE4-600BA02D2D0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8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4FFF4EDC-19D7-4667-8C7B-E3DD2EBCE2C6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F3BF26C8-2D79-4691-BE80-2DAE92A90F44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n-lt"/>
              </a:defRPr>
            </a:lvl2pPr>
          </a:lstStyle>
          <a:p>
            <a:pPr lvl="1">
              <a:defRPr/>
            </a:pPr>
            <a:fld id="{7F0AC6B0-63F9-48DA-8403-50AF2CA0DF73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716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716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2pPr lvl="1">
              <a:defRPr sz="1400">
                <a:latin typeface="+mn-lt"/>
              </a:defRPr>
            </a:lvl2pPr>
          </a:lstStyle>
          <a:p>
            <a:pPr lvl="1">
              <a:defRPr/>
            </a:pPr>
            <a:fld id="{7F0AC6B0-63F9-48DA-8403-50AF2CA0DF73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n-lt"/>
              </a:defRPr>
            </a:lvl2pPr>
          </a:lstStyle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n-lt"/>
              </a:defRPr>
            </a:lvl2pPr>
          </a:lstStyle>
          <a:p>
            <a:pPr lvl="1">
              <a:defRPr/>
            </a:pPr>
            <a:fld id="{E6F366C9-D4CC-415E-95D4-F071CE049E23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F56776D2-DF16-484B-BE4A-8EC11F6ECF32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A7EFA2AD-CC77-4CAB-8E9F-866C3185B565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B0895F60-44AD-4293-80E5-63F07AC6B0F8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B60C9B40-9849-40A8-9DCE-C84758DDEB38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7DA56790-379A-40E4-97DB-B4B7B566CD40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690DEA61-CE9A-4DAE-9729-845BD7C894DD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lvl="1">
              <a:defRPr sz="1400">
                <a:latin typeface="+mj-lt"/>
              </a:defRPr>
            </a:lvl2pPr>
          </a:lstStyle>
          <a:p>
            <a:pPr lvl="1">
              <a:defRPr/>
            </a:pPr>
            <a:fld id="{8BDD44FB-66B3-4163-8804-8208DF6BD635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ganclaypool.com/doi/abs/10.2200/S00647ED1V01Y201505CAC032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ECE/CS 757: Advanced  Computer Architecture II</a:t>
            </a:r>
            <a:br>
              <a:rPr lang="en-US" dirty="0" smtClean="0"/>
            </a:br>
            <a:r>
              <a:rPr lang="en-US" dirty="0" smtClean="0"/>
              <a:t>SIMD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590800"/>
            <a:ext cx="6629400" cy="3581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Instructor:Mikko</a:t>
            </a:r>
            <a:r>
              <a:rPr lang="en-US" dirty="0" smtClean="0"/>
              <a:t> H </a:t>
            </a:r>
            <a:r>
              <a:rPr lang="en-US" dirty="0" err="1" smtClean="0"/>
              <a:t>Lipasti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Spring 2017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University of Wisconsin-Madison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Lecture notes based on slides created by John </a:t>
            </a:r>
            <a:r>
              <a:rPr lang="en-US" sz="2400" dirty="0" err="1"/>
              <a:t>Shen</a:t>
            </a:r>
            <a:r>
              <a:rPr lang="en-US" sz="2400" dirty="0"/>
              <a:t>, Mark Hill, David Wood, </a:t>
            </a:r>
            <a:r>
              <a:rPr lang="en-US" sz="2400" dirty="0" err="1"/>
              <a:t>Guri</a:t>
            </a:r>
            <a:r>
              <a:rPr lang="en-US" sz="2400" dirty="0"/>
              <a:t> </a:t>
            </a:r>
            <a:r>
              <a:rPr lang="en-US" sz="2400" dirty="0" err="1"/>
              <a:t>Sohi</a:t>
            </a:r>
            <a:r>
              <a:rPr lang="en-US" sz="2400" dirty="0"/>
              <a:t>, Jim Smith, Natalie Enright </a:t>
            </a:r>
            <a:r>
              <a:rPr lang="en-US" sz="2400" dirty="0" err="1"/>
              <a:t>Jerger</a:t>
            </a:r>
            <a:r>
              <a:rPr lang="en-US" sz="2400" dirty="0"/>
              <a:t>, Michel Dubois, </a:t>
            </a:r>
            <a:r>
              <a:rPr lang="en-US" sz="2400" dirty="0" err="1"/>
              <a:t>Murali</a:t>
            </a:r>
            <a:r>
              <a:rPr lang="en-US" sz="2400" dirty="0"/>
              <a:t> </a:t>
            </a:r>
            <a:r>
              <a:rPr lang="en-US" sz="2400" dirty="0" err="1"/>
              <a:t>Annavaram</a:t>
            </a:r>
            <a:r>
              <a:rPr lang="en-US" sz="2400" dirty="0"/>
              <a:t>, Per </a:t>
            </a:r>
            <a:r>
              <a:rPr lang="en-US" sz="2400" dirty="0" err="1"/>
              <a:t>Stenström</a:t>
            </a:r>
            <a:r>
              <a:rPr lang="en-US" sz="2400" dirty="0"/>
              <a:t> and probably others</a:t>
            </a:r>
          </a:p>
        </p:txBody>
      </p:sp>
    </p:spTree>
    <p:extLst>
      <p:ext uri="{BB962C8B-B14F-4D97-AF65-F5344CB8AC3E}">
        <p14:creationId xmlns:p14="http://schemas.microsoft.com/office/powerpoint/2010/main" val="3159599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983163"/>
          </a:xfrm>
        </p:spPr>
        <p:txBody>
          <a:bodyPr/>
          <a:lstStyle/>
          <a:p>
            <a:r>
              <a:rPr lang="en-US" sz="2800" dirty="0" smtClean="0"/>
              <a:t>Remainders</a:t>
            </a:r>
          </a:p>
          <a:p>
            <a:pPr lvl="1"/>
            <a:r>
              <a:rPr lang="en-US" sz="2400" dirty="0" smtClean="0"/>
              <a:t>Fixed vector length, software has to fix up</a:t>
            </a:r>
          </a:p>
          <a:p>
            <a:pPr lvl="1"/>
            <a:r>
              <a:rPr lang="en-US" sz="2400" dirty="0" smtClean="0"/>
              <a:t>Properly architected: VL is supported in HW</a:t>
            </a:r>
          </a:p>
          <a:p>
            <a:r>
              <a:rPr lang="en-US" sz="2800" dirty="0" smtClean="0"/>
              <a:t>Control flow deviation</a:t>
            </a:r>
          </a:p>
          <a:p>
            <a:pPr lvl="1"/>
            <a:r>
              <a:rPr lang="en-US" sz="2400" dirty="0" smtClean="0"/>
              <a:t>Conditional behavior in loop body</a:t>
            </a:r>
          </a:p>
          <a:p>
            <a:pPr lvl="1"/>
            <a:r>
              <a:rPr lang="en-US" sz="2400" dirty="0" smtClean="0"/>
              <a:t>Properly architected: vector masks</a:t>
            </a:r>
          </a:p>
          <a:p>
            <a:r>
              <a:rPr lang="en-US" sz="2800" dirty="0" smtClean="0"/>
              <a:t>Memory access</a:t>
            </a:r>
          </a:p>
          <a:p>
            <a:pPr lvl="1"/>
            <a:r>
              <a:rPr lang="en-US" sz="2400" dirty="0" smtClean="0"/>
              <a:t>Alignment restrictions</a:t>
            </a:r>
          </a:p>
          <a:p>
            <a:pPr lvl="1"/>
            <a:r>
              <a:rPr lang="en-US" sz="2400" dirty="0" smtClean="0"/>
              <a:t>Virtual memory, page faults (completion masks)</a:t>
            </a:r>
          </a:p>
          <a:p>
            <a:pPr lvl="1"/>
            <a:r>
              <a:rPr lang="en-US" sz="2400" dirty="0" smtClean="0"/>
              <a:t>Irregular accesses: </a:t>
            </a:r>
            <a:r>
              <a:rPr lang="en-US" sz="2400" dirty="0" smtClean="0"/>
              <a:t>properly architected gather/scatter</a:t>
            </a:r>
            <a:endParaRPr lang="en-US" sz="2400" dirty="0" smtClean="0"/>
          </a:p>
          <a:p>
            <a:r>
              <a:rPr lang="en-US" sz="2800" dirty="0" smtClean="0"/>
              <a:t>Dependence analysis (next)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3074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81DF338A-4E64-4D88-BC31-F8BD0BA20415}" type="slidenum">
              <a:rPr lang="en-US"/>
              <a:pPr defTabSz="958850"/>
              <a:t>11</a:t>
            </a:fld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dirty="0" smtClean="0"/>
              <a:t>Lecture Outline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637588" cy="4953000"/>
          </a:xfrm>
        </p:spPr>
        <p:txBody>
          <a:bodyPr/>
          <a:lstStyle/>
          <a:p>
            <a:pPr marL="342900" indent="-342900" defTabSz="914400" eaLnBrk="1" hangingPunct="1">
              <a:defRPr/>
            </a:pPr>
            <a:r>
              <a:rPr lang="en-US" sz="2500" dirty="0" smtClean="0"/>
              <a:t>SIMD introduction</a:t>
            </a:r>
          </a:p>
          <a:p>
            <a:pPr marL="342900" indent="-342900" defTabSz="914400" eaLnBrk="1" hangingPunct="1">
              <a:defRPr/>
            </a:pPr>
            <a:r>
              <a:rPr lang="en-US" sz="2500" dirty="0" smtClean="0"/>
              <a:t>Automatic Parallelization for SIMD machines</a:t>
            </a:r>
          </a:p>
          <a:p>
            <a:pPr marL="342900" indent="-342900" defTabSz="914400" eaLnBrk="1" hangingPunct="1">
              <a:defRPr/>
            </a:pPr>
            <a:r>
              <a:rPr lang="en-US" sz="2500" dirty="0" smtClean="0"/>
              <a:t>Vector Architectures</a:t>
            </a:r>
          </a:p>
          <a:p>
            <a:pPr marL="742950" lvl="1" indent="-285750" defTabSz="914400" eaLnBrk="1" hangingPunct="1">
              <a:defRPr/>
            </a:pPr>
            <a:r>
              <a:rPr lang="en-US" sz="2100" dirty="0" smtClean="0"/>
              <a:t>Cray-1 case study</a:t>
            </a:r>
          </a:p>
        </p:txBody>
      </p:sp>
    </p:spTree>
    <p:extLst>
      <p:ext uri="{BB962C8B-B14F-4D97-AF65-F5344CB8AC3E}">
        <p14:creationId xmlns:p14="http://schemas.microsoft.com/office/powerpoint/2010/main" val="183863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946CEDBD-9257-4F90-BD98-EC6C90D8D358}" type="slidenum">
              <a:rPr lang="en-US"/>
              <a:pPr defTabSz="958850"/>
              <a:t>12</a:t>
            </a:fld>
            <a:endParaRPr lang="en-US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Automatic Parallelization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637588" cy="4953000"/>
          </a:xfrm>
        </p:spPr>
        <p:txBody>
          <a:bodyPr/>
          <a:lstStyle/>
          <a:p>
            <a:pPr marL="342900" indent="-342900" defTabSz="914400" eaLnBrk="1" hangingPunct="1"/>
            <a:r>
              <a:rPr lang="en-US" sz="2500" dirty="0" smtClean="0"/>
              <a:t>Start with sequential programming model</a:t>
            </a:r>
          </a:p>
          <a:p>
            <a:pPr marL="342900" indent="-342900" defTabSz="914400" eaLnBrk="1" hangingPunct="1"/>
            <a:r>
              <a:rPr lang="en-US" sz="2500" dirty="0" smtClean="0"/>
              <a:t>Let the compiler attempt to find parallelism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It can be done…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We will look at one of the success stories</a:t>
            </a:r>
          </a:p>
          <a:p>
            <a:pPr marL="342900" indent="-342900" defTabSz="914400" eaLnBrk="1" hangingPunct="1"/>
            <a:r>
              <a:rPr lang="en-US" sz="2500" dirty="0" smtClean="0"/>
              <a:t>Commonly used for SIMD computing – </a:t>
            </a:r>
            <a:r>
              <a:rPr lang="en-US" sz="2500" i="1" dirty="0" err="1" smtClean="0"/>
              <a:t>vectorization</a:t>
            </a:r>
            <a:r>
              <a:rPr lang="en-US" sz="2500" dirty="0" smtClean="0"/>
              <a:t> 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Useful for MIMD systems, also -- </a:t>
            </a:r>
            <a:r>
              <a:rPr lang="en-US" sz="2100" i="1" dirty="0" err="1" smtClean="0">
                <a:solidFill>
                  <a:srgbClr val="000099"/>
                </a:solidFill>
              </a:rPr>
              <a:t>concurrentization</a:t>
            </a:r>
            <a:endParaRPr lang="en-US" sz="21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/>
            <a:r>
              <a:rPr lang="en-US" sz="2500" dirty="0" smtClean="0"/>
              <a:t>Often done with FORTRAN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But, some success can be achieved with C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2100" dirty="0" smtClean="0">
                <a:solidFill>
                  <a:srgbClr val="000099"/>
                </a:solidFill>
              </a:rPr>
              <a:t>	(Compiler address disambiguation is more difficult with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4761D529-48EF-4E2A-A565-E0B08C9B83F3}" type="slidenum">
              <a:rPr lang="en-US"/>
              <a:pPr defTabSz="958850"/>
              <a:t>13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Automatic Parallelization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128000" cy="4967287"/>
          </a:xfrm>
        </p:spPr>
        <p:txBody>
          <a:bodyPr/>
          <a:lstStyle/>
          <a:p>
            <a:pPr marL="342900" indent="-342900" defTabSz="914400" eaLnBrk="1" hangingPunct="1"/>
            <a:r>
              <a:rPr lang="en-US" sz="2500" smtClean="0"/>
              <a:t>Consider operations on arrays of data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do I=1,N </a:t>
            </a:r>
          </a:p>
          <a:p>
            <a:pPr marL="1143000" lvl="2" indent="-228600" defTabSz="914400" eaLnBrk="1" hangingPunct="1"/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A(I,J) = B(I,J) + C(I,J)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end do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Operations along one dimension involve </a:t>
            </a:r>
            <a:r>
              <a:rPr lang="en-US" sz="2100" i="1" smtClean="0">
                <a:solidFill>
                  <a:srgbClr val="000099"/>
                </a:solidFill>
              </a:rPr>
              <a:t>vectors</a:t>
            </a:r>
          </a:p>
          <a:p>
            <a:pPr marL="342900" indent="-342900" defTabSz="914400" eaLnBrk="1" hangingPunct="1"/>
            <a:r>
              <a:rPr lang="en-US" sz="2500" smtClean="0"/>
              <a:t>Loop level parallelism</a:t>
            </a:r>
          </a:p>
          <a:p>
            <a:pPr marL="742950" lvl="1" indent="-285750" defTabSz="914400" eaLnBrk="1" hangingPunct="1"/>
            <a:r>
              <a:rPr lang="en-US" sz="2100" i="1" smtClean="0">
                <a:solidFill>
                  <a:srgbClr val="000099"/>
                </a:solidFill>
              </a:rPr>
              <a:t>Do all</a:t>
            </a:r>
            <a:r>
              <a:rPr lang="en-US" sz="2100" smtClean="0">
                <a:solidFill>
                  <a:srgbClr val="000099"/>
                </a:solidFill>
              </a:rPr>
              <a:t> – all loop iterations are independent</a:t>
            </a:r>
          </a:p>
          <a:p>
            <a:pPr marL="1143000" lvl="2" indent="-228600" defTabSz="914400" eaLnBrk="1" hangingPunct="1"/>
            <a:r>
              <a:rPr lang="en-US" sz="2100" smtClean="0">
                <a:solidFill>
                  <a:srgbClr val="000099"/>
                </a:solidFill>
              </a:rPr>
              <a:t>Completely parallel</a:t>
            </a:r>
          </a:p>
          <a:p>
            <a:pPr marL="742950" lvl="1" indent="-285750" defTabSz="914400" eaLnBrk="1" hangingPunct="1"/>
            <a:r>
              <a:rPr lang="en-US" sz="2100" i="1" smtClean="0">
                <a:solidFill>
                  <a:srgbClr val="000099"/>
                </a:solidFill>
              </a:rPr>
              <a:t>Do across</a:t>
            </a:r>
            <a:r>
              <a:rPr lang="en-US" sz="2100" smtClean="0">
                <a:solidFill>
                  <a:srgbClr val="000099"/>
                </a:solidFill>
              </a:rPr>
              <a:t> – some dependence across loop iterations</a:t>
            </a:r>
          </a:p>
          <a:p>
            <a:pPr marL="1143000" lvl="2" indent="-228600" defTabSz="914400" eaLnBrk="1" hangingPunct="1"/>
            <a:r>
              <a:rPr lang="en-US" sz="2100" smtClean="0">
                <a:solidFill>
                  <a:srgbClr val="000099"/>
                </a:solidFill>
              </a:rPr>
              <a:t>Partly parallel</a:t>
            </a:r>
          </a:p>
          <a:p>
            <a:pPr marL="1143000" lvl="2" indent="-228600" defTabSz="914400" eaLnBrk="1" hangingPunct="1"/>
            <a:endParaRPr lang="en-US" sz="2100" smtClean="0"/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A(I,J) = A(I-1,J) + C(I,J) * B(I,J)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BAAC08CF-CE77-4B84-A952-468E35C8413A}" type="slidenum">
              <a:rPr lang="en-US"/>
              <a:pPr defTabSz="958850"/>
              <a:t>14</a:t>
            </a:fld>
            <a:endParaRPr 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Data Dependence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7213600" cy="4967287"/>
          </a:xfrm>
        </p:spPr>
        <p:txBody>
          <a:bodyPr/>
          <a:lstStyle/>
          <a:p>
            <a:pPr marL="342900" indent="-342900" defTabSz="914400" eaLnBrk="1" hangingPunct="1">
              <a:lnSpc>
                <a:spcPct val="90000"/>
              </a:lnSpc>
            </a:pPr>
            <a:endParaRPr lang="en-US" sz="2100" smtClean="0"/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100" smtClean="0"/>
              <a:t>Independence </a:t>
            </a:r>
            <a:r>
              <a:rPr lang="en-US" sz="2100" smtClean="0">
                <a:sym typeface="Symbol" pitchFamily="18" charset="2"/>
              </a:rPr>
              <a:t></a:t>
            </a:r>
            <a:r>
              <a:rPr lang="en-US" sz="2100" smtClean="0"/>
              <a:t> Parallelism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smtClean="0"/>
              <a:t>OR, dependence inhibits parallelism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endParaRPr lang="en-US" sz="1900" smtClean="0"/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S1:	  A=B+C 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S2:	  D=A+2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S3:	  A=E+F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endParaRPr lang="en-US" sz="1900" b="1" smtClean="0">
              <a:solidFill>
                <a:srgbClr val="000099"/>
              </a:solidFill>
              <a:latin typeface="Courier" pitchFamily="49" charset="0"/>
            </a:endParaRPr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100" smtClean="0"/>
              <a:t>True Dependence  (RAW): 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smtClean="0"/>
              <a:t>	S1 </a:t>
            </a:r>
            <a:r>
              <a:rPr lang="en-US" sz="1900" smtClean="0">
                <a:sym typeface="Symbol" pitchFamily="18" charset="2"/>
              </a:rPr>
              <a:t> S2</a:t>
            </a:r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100" smtClean="0"/>
              <a:t>Antidependence (WAR):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smtClean="0"/>
              <a:t>	S2 </a:t>
            </a:r>
            <a:r>
              <a:rPr lang="en-US" sz="1900" smtClean="0">
                <a:sym typeface="Symbol" pitchFamily="18" charset="2"/>
              </a:rPr>
              <a:t></a:t>
            </a:r>
            <a:r>
              <a:rPr lang="en-US" baseline="30000" smtClean="0">
                <a:sym typeface="Symbol" pitchFamily="18" charset="2"/>
              </a:rPr>
              <a:t>-</a:t>
            </a:r>
            <a:r>
              <a:rPr lang="en-US" sz="1900" smtClean="0">
                <a:sym typeface="Symbol" pitchFamily="18" charset="2"/>
              </a:rPr>
              <a:t> S3</a:t>
            </a:r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100" smtClean="0"/>
              <a:t>Output Dependence (WAW): 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smtClean="0"/>
              <a:t>	S1 </a:t>
            </a:r>
            <a:r>
              <a:rPr lang="en-US" sz="1900" smtClean="0">
                <a:sym typeface="Symbol" pitchFamily="18" charset="2"/>
              </a:rPr>
              <a:t></a:t>
            </a:r>
            <a:r>
              <a:rPr lang="en-US" sz="1900" baseline="30000" smtClean="0">
                <a:sym typeface="Symbol" pitchFamily="18" charset="2"/>
              </a:rPr>
              <a:t>o </a:t>
            </a:r>
            <a:r>
              <a:rPr lang="en-US" sz="1900" smtClean="0">
                <a:sym typeface="Symbol" pitchFamily="18" charset="2"/>
              </a:rPr>
              <a:t>S3</a:t>
            </a:r>
            <a:endParaRPr lang="en-US" sz="1700" b="1" smtClean="0">
              <a:solidFill>
                <a:srgbClr val="000099"/>
              </a:solidFill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81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159E73E6-E9A3-4EDC-A7B4-CCB02E4944BB}" type="slidenum">
              <a:rPr lang="en-US"/>
              <a:pPr defTabSz="958850"/>
              <a:t>15</a:t>
            </a:fld>
            <a:endParaRPr lang="en-US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z="4000" dirty="0" smtClean="0"/>
              <a:t>Data Dependence Applied to Loops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7213600" cy="4967287"/>
          </a:xfrm>
        </p:spPr>
        <p:txBody>
          <a:bodyPr/>
          <a:lstStyle/>
          <a:p>
            <a:pPr marL="342900" indent="-342900" defTabSz="914400" eaLnBrk="1" hangingPunct="1"/>
            <a:r>
              <a:rPr lang="en-US" sz="2500" smtClean="0"/>
              <a:t>Similar relationships for loops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But consider iterations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2100" smtClean="0"/>
              <a:t>		</a:t>
            </a:r>
            <a:r>
              <a:rPr lang="en-US" sz="2100" b="1" smtClean="0">
                <a:solidFill>
                  <a:srgbClr val="000099"/>
                </a:solidFill>
                <a:latin typeface="Courier" pitchFamily="49" charset="0"/>
              </a:rPr>
              <a:t>do  I=1,2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2100" b="1" smtClean="0">
                <a:solidFill>
                  <a:srgbClr val="000099"/>
                </a:solidFill>
                <a:latin typeface="Courier" pitchFamily="49" charset="0"/>
              </a:rPr>
              <a:t>S1:	  A(I)=B(I)+C(I) 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2100" b="1" smtClean="0">
                <a:solidFill>
                  <a:srgbClr val="000099"/>
                </a:solidFill>
                <a:latin typeface="Courier" pitchFamily="49" charset="0"/>
              </a:rPr>
              <a:t>S2:	  D(I)=A(I)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2100" b="1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marL="742950" lvl="1" indent="-285750" defTabSz="914400" eaLnBrk="1" hangingPunct="1">
              <a:buFontTx/>
              <a:buNone/>
            </a:pPr>
            <a:endParaRPr lang="en-US" sz="2100" smtClean="0"/>
          </a:p>
          <a:p>
            <a:pPr marL="342900" indent="-342900" defTabSz="914400" eaLnBrk="1" hangingPunct="1"/>
            <a:r>
              <a:rPr lang="en-US" sz="2500" smtClean="0"/>
              <a:t>S1 </a:t>
            </a:r>
            <a:r>
              <a:rPr lang="en-US" sz="2500" smtClean="0">
                <a:sym typeface="Symbol" pitchFamily="18" charset="2"/>
              </a:rPr>
              <a:t></a:t>
            </a:r>
            <a:r>
              <a:rPr lang="en-US" sz="2500" baseline="-25000" smtClean="0">
                <a:sym typeface="Symbol" pitchFamily="18" charset="2"/>
              </a:rPr>
              <a:t>=</a:t>
            </a:r>
            <a:r>
              <a:rPr lang="en-US" sz="2500" smtClean="0">
                <a:sym typeface="Symbol" pitchFamily="18" charset="2"/>
              </a:rPr>
              <a:t> S2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  <a:sym typeface="Symbol" pitchFamily="18" charset="2"/>
              </a:rPr>
              <a:t>Dependence involving A, but on same loop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BF0E94DA-A3E5-459B-8121-CA7E323A9C3F}" type="slidenum">
              <a:rPr lang="en-US"/>
              <a:pPr defTabSz="958850"/>
              <a:t>16</a:t>
            </a:fld>
            <a:endParaRPr lang="en-US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z="4000" dirty="0" smtClean="0"/>
              <a:t>Data Dependence Applied to Loops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4967287"/>
          </a:xfrm>
        </p:spPr>
        <p:txBody>
          <a:bodyPr/>
          <a:lstStyle/>
          <a:p>
            <a:pPr marL="342900" indent="-342900" defTabSz="914400" eaLnBrk="1" hangingPunct="1"/>
            <a:r>
              <a:rPr lang="en-US" sz="2100" smtClean="0"/>
              <a:t>S1 </a:t>
            </a:r>
            <a:r>
              <a:rPr lang="en-US" sz="2100" smtClean="0">
                <a:sym typeface="Symbol" pitchFamily="18" charset="2"/>
              </a:rPr>
              <a:t></a:t>
            </a:r>
            <a:r>
              <a:rPr lang="en-US" sz="2100" baseline="-25000" smtClean="0">
                <a:sym typeface="Symbol" pitchFamily="18" charset="2"/>
              </a:rPr>
              <a:t>&lt;</a:t>
            </a:r>
            <a:r>
              <a:rPr lang="en-US" sz="2100" smtClean="0">
                <a:sym typeface="Symbol" pitchFamily="18" charset="2"/>
              </a:rPr>
              <a:t> S2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smtClean="0"/>
              <a:t>		</a:t>
            </a: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do  I=1,2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S1:	  A(I)=B(I)+C(I) 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S2:	  D(I)=A(I-1)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  <a:endParaRPr lang="en-US" sz="1900" smtClean="0">
              <a:sym typeface="Symbol" pitchFamily="18" charset="2"/>
            </a:endParaRPr>
          </a:p>
          <a:p>
            <a:pPr marL="742950" lvl="1" indent="-285750" defTabSz="914400" eaLnBrk="1" hangingPunct="1"/>
            <a:r>
              <a:rPr lang="en-US" sz="1900" smtClean="0">
                <a:solidFill>
                  <a:srgbClr val="000099"/>
                </a:solidFill>
                <a:sym typeface="Symbol" pitchFamily="18" charset="2"/>
              </a:rPr>
              <a:t>Dependence involving A, but read occurs on next loop iteration</a:t>
            </a:r>
          </a:p>
          <a:p>
            <a:pPr marL="742950" lvl="1" indent="-285750" defTabSz="914400" eaLnBrk="1" hangingPunct="1"/>
            <a:r>
              <a:rPr lang="en-US" sz="1900" i="1" smtClean="0">
                <a:solidFill>
                  <a:srgbClr val="000099"/>
                </a:solidFill>
                <a:sym typeface="Symbol" pitchFamily="18" charset="2"/>
              </a:rPr>
              <a:t>Loop carried dependence</a:t>
            </a:r>
          </a:p>
          <a:p>
            <a:pPr marL="742950" lvl="1" indent="-285750" defTabSz="914400" eaLnBrk="1" hangingPunct="1">
              <a:buFontTx/>
              <a:buNone/>
            </a:pPr>
            <a:endParaRPr lang="en-US" sz="1900" smtClean="0"/>
          </a:p>
          <a:p>
            <a:pPr marL="342900" indent="-342900" defTabSz="914400" eaLnBrk="1" hangingPunct="1"/>
            <a:r>
              <a:rPr lang="en-US" sz="2100" smtClean="0"/>
              <a:t>S2 </a:t>
            </a:r>
            <a:r>
              <a:rPr lang="en-US" sz="2100" smtClean="0">
                <a:sym typeface="Symbol" pitchFamily="18" charset="2"/>
              </a:rPr>
              <a:t></a:t>
            </a:r>
            <a:r>
              <a:rPr lang="en-US" sz="2900" baseline="30000" smtClean="0">
                <a:sym typeface="Symbol" pitchFamily="18" charset="2"/>
              </a:rPr>
              <a:t>-</a:t>
            </a:r>
            <a:r>
              <a:rPr lang="en-US" sz="2100" baseline="-25000" smtClean="0">
                <a:sym typeface="Symbol" pitchFamily="18" charset="2"/>
              </a:rPr>
              <a:t>&lt;</a:t>
            </a:r>
            <a:r>
              <a:rPr lang="en-US" sz="2100" smtClean="0">
                <a:sym typeface="Symbol" pitchFamily="18" charset="2"/>
              </a:rPr>
              <a:t> S1</a:t>
            </a:r>
          </a:p>
          <a:p>
            <a:pPr marL="742950" lvl="1" indent="-285750" defTabSz="914400" eaLnBrk="1" hangingPunct="1"/>
            <a:r>
              <a:rPr lang="en-US" sz="1900" smtClean="0">
                <a:solidFill>
                  <a:srgbClr val="000099"/>
                </a:solidFill>
                <a:sym typeface="Symbol" pitchFamily="18" charset="2"/>
              </a:rPr>
              <a:t>Antidependence involving A, write occurs on next loop iteration</a:t>
            </a:r>
            <a:endParaRPr lang="en-US" sz="1900" i="1" smtClean="0">
              <a:solidFill>
                <a:srgbClr val="000099"/>
              </a:solidFill>
              <a:sym typeface="Symbol" pitchFamily="18" charset="2"/>
            </a:endParaRPr>
          </a:p>
          <a:p>
            <a:pPr marL="742950" lvl="1" indent="-285750" defTabSz="914400" eaLnBrk="1" hangingPunct="1">
              <a:buFontTx/>
              <a:buNone/>
            </a:pPr>
            <a:r>
              <a:rPr lang="en-US" sz="1900" smtClean="0"/>
              <a:t>		</a:t>
            </a: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do  I=1,2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S1:	  A(I)=B(I)+C(I) 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S2:	  D(I)=A(I+1)</a:t>
            </a:r>
          </a:p>
          <a:p>
            <a:pPr marL="742950" lvl="1" indent="-285750" defTabSz="914400" eaLnBrk="1" hangingPunct="1">
              <a:buFontTx/>
              <a:buNone/>
            </a:pPr>
            <a:r>
              <a:rPr lang="en-US" sz="1900" b="1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marL="742950" lvl="1" indent="-285750" defTabSz="914400" eaLnBrk="1" hangingPunct="1">
              <a:buFontTx/>
              <a:buNone/>
            </a:pP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ED0B9093-A04E-493F-8FE8-2294A6379B04}" type="slidenum">
              <a:rPr lang="en-US"/>
              <a:pPr defTabSz="958850"/>
              <a:t>17</a:t>
            </a:fld>
            <a:endParaRPr lang="en-US"/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Loop Carried Dependence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000" y="1204913"/>
            <a:ext cx="8612188" cy="5272087"/>
          </a:xfrm>
        </p:spPr>
        <p:txBody>
          <a:bodyPr/>
          <a:lstStyle/>
          <a:p>
            <a:pPr marL="742950" lvl="1" indent="-285750" defTabSz="9144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900" b="1" smtClean="0"/>
              <a:t>Definition</a:t>
            </a:r>
          </a:p>
          <a:p>
            <a:pPr marL="1143000" lvl="2" indent="-228600" defTabSz="914400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000099"/>
                </a:solidFill>
                <a:latin typeface="Courier" pitchFamily="49" charset="0"/>
              </a:rPr>
              <a:t>do   I = 1, N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700" b="1" smtClean="0">
                <a:solidFill>
                  <a:srgbClr val="000099"/>
                </a:solidFill>
                <a:latin typeface="Courier" pitchFamily="49" charset="0"/>
              </a:rPr>
              <a:t>S1:   	X(f(i)) = F(...)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700" b="1" smtClean="0">
                <a:solidFill>
                  <a:srgbClr val="000099"/>
                </a:solidFill>
                <a:latin typeface="Courier" pitchFamily="49" charset="0"/>
              </a:rPr>
              <a:t>S2</a:t>
            </a:r>
            <a:r>
              <a:rPr lang="en-US" sz="1800" b="1" smtClean="0">
                <a:solidFill>
                  <a:srgbClr val="000099"/>
                </a:solidFill>
                <a:latin typeface="Courier" pitchFamily="49" charset="0"/>
              </a:rPr>
              <a:t>:		A = X(g(i)) ...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000099"/>
              </a:solidFill>
              <a:latin typeface="Courier" pitchFamily="49" charset="0"/>
            </a:endParaRP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b="1" smtClean="0"/>
              <a:t>	S1 </a:t>
            </a:r>
            <a:r>
              <a:rPr lang="en-US" sz="1900" b="1" smtClean="0">
                <a:sym typeface="Symbol" pitchFamily="18" charset="2"/>
              </a:rPr>
              <a:t> S2</a:t>
            </a:r>
            <a:r>
              <a:rPr lang="en-US" sz="1900" b="1" smtClean="0"/>
              <a:t> : is loop-carried</a:t>
            </a:r>
          </a:p>
          <a:p>
            <a:pPr marL="1143000" lvl="2" indent="-228600" defTabSz="914400" eaLnBrk="1" hangingPunct="1">
              <a:lnSpc>
                <a:spcPct val="90000"/>
              </a:lnSpc>
            </a:pPr>
            <a:r>
              <a:rPr lang="en-US" sz="1900" b="1" smtClean="0"/>
              <a:t>if there exist i</a:t>
            </a:r>
            <a:r>
              <a:rPr lang="en-US" sz="1900" b="1" baseline="-25000" smtClean="0"/>
              <a:t>1</a:t>
            </a:r>
            <a:r>
              <a:rPr lang="en-US" sz="1900" b="1" smtClean="0"/>
              <a:t>, i</a:t>
            </a:r>
            <a:r>
              <a:rPr lang="en-US" sz="1900" b="1" baseline="-25000" smtClean="0"/>
              <a:t>2 </a:t>
            </a:r>
            <a:r>
              <a:rPr lang="en-US" sz="1900" b="1" smtClean="0"/>
              <a:t>where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b="1" smtClean="0"/>
              <a:t>		1</a:t>
            </a:r>
            <a:r>
              <a:rPr lang="en-US" sz="1900" b="1" smtClean="0">
                <a:sym typeface="Symbol" pitchFamily="18" charset="2"/>
              </a:rPr>
              <a:t></a:t>
            </a:r>
            <a:r>
              <a:rPr lang="en-US" sz="1900" b="1" smtClean="0"/>
              <a:t> i</a:t>
            </a:r>
            <a:r>
              <a:rPr lang="en-US" sz="1900" b="1" baseline="-25000" smtClean="0"/>
              <a:t>1</a:t>
            </a:r>
            <a:r>
              <a:rPr lang="en-US" sz="1900" b="1" smtClean="0"/>
              <a:t> &lt;  i</a:t>
            </a:r>
            <a:r>
              <a:rPr lang="en-US" sz="1900" b="1" baseline="-25000" smtClean="0"/>
              <a:t>2</a:t>
            </a:r>
            <a:r>
              <a:rPr lang="en-US" sz="1900" b="1" smtClean="0"/>
              <a:t> </a:t>
            </a:r>
            <a:r>
              <a:rPr lang="en-US" sz="1900" b="1" smtClean="0">
                <a:sym typeface="Symbol" pitchFamily="18" charset="2"/>
              </a:rPr>
              <a:t></a:t>
            </a:r>
            <a:r>
              <a:rPr lang="en-US" sz="1900" b="1" smtClean="0"/>
              <a:t>  N  and  f(i</a:t>
            </a:r>
            <a:r>
              <a:rPr lang="en-US" sz="1900" b="1" baseline="-25000" smtClean="0"/>
              <a:t>1</a:t>
            </a:r>
            <a:r>
              <a:rPr lang="en-US" sz="1900" b="1" smtClean="0"/>
              <a:t>) = g(i</a:t>
            </a:r>
            <a:r>
              <a:rPr lang="en-US" sz="1900" b="1" baseline="-25000" smtClean="0"/>
              <a:t>2</a:t>
            </a:r>
            <a:r>
              <a:rPr lang="en-US" sz="1900" b="1" smtClean="0"/>
              <a:t> )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endParaRPr lang="en-US" sz="1900" b="1" smtClean="0"/>
          </a:p>
          <a:p>
            <a:pPr marL="742950" lvl="1" indent="-285750" defTabSz="9144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900" b="1" smtClean="0"/>
              <a:t>If f and g can be arbitrary functions, the problem is essentially unsolvable.</a:t>
            </a:r>
          </a:p>
          <a:p>
            <a:pPr marL="742950" lvl="1" indent="-285750" defTabSz="9144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900" b="1" smtClean="0"/>
              <a:t>However, if (for example)</a:t>
            </a:r>
          </a:p>
          <a:p>
            <a:pPr marL="742950" lvl="1" indent="-285750" defTabSz="914400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1900" b="1" smtClean="0"/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b="1" smtClean="0"/>
              <a:t>		</a:t>
            </a:r>
            <a:r>
              <a:rPr lang="en-US" sz="1700" b="1" smtClean="0">
                <a:solidFill>
                  <a:srgbClr val="000099"/>
                </a:solidFill>
                <a:latin typeface="Courier" pitchFamily="49" charset="0"/>
              </a:rPr>
              <a:t>f(i) = c*I + j and g(i) = d*I + k</a:t>
            </a: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endParaRPr lang="en-US" sz="1700" b="1" smtClean="0">
              <a:solidFill>
                <a:srgbClr val="000099"/>
              </a:solidFill>
              <a:latin typeface="Courier" pitchFamily="49" charset="0"/>
            </a:endParaRPr>
          </a:p>
          <a:p>
            <a:pPr marL="742950" lvl="1" indent="-285750" defTabSz="914400" eaLnBrk="1" hangingPunct="1">
              <a:lnSpc>
                <a:spcPct val="90000"/>
              </a:lnSpc>
              <a:buFontTx/>
              <a:buNone/>
            </a:pPr>
            <a:r>
              <a:rPr lang="en-US" sz="1900" b="1" smtClean="0"/>
              <a:t>	there are methods for detecting dependence.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CA44EE7A-9549-4C16-94B6-28F27A3303E6}" type="slidenum">
              <a:rPr lang="en-US"/>
              <a:pPr defTabSz="958850"/>
              <a:t>18</a:t>
            </a:fld>
            <a:endParaRPr lang="en-US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Loop Carried Dependences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5653087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2100" dirty="0" smtClean="0"/>
              <a:t>GCD test</a:t>
            </a:r>
          </a:p>
          <a:p>
            <a:pPr marL="742950" lvl="1" indent="-28575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" pitchFamily="49" charset="0"/>
              </a:rPr>
              <a:t>	 do   I = 1, N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S1:   	X(c*I + j ) = F(...)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S2</a:t>
            </a:r>
            <a:r>
              <a:rPr lang="en-US" sz="1800" b="1" dirty="0" smtClean="0">
                <a:solidFill>
                  <a:srgbClr val="000099"/>
                </a:solidFill>
                <a:latin typeface="Courier" pitchFamily="49" charset="0"/>
              </a:rPr>
              <a:t>:		A = X(</a:t>
            </a: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d*I + k</a:t>
            </a:r>
            <a:r>
              <a:rPr lang="en-US" sz="1800" b="1" dirty="0" smtClean="0">
                <a:solidFill>
                  <a:srgbClr val="000099"/>
                </a:solidFill>
                <a:latin typeface="Courier" pitchFamily="49" charset="0"/>
              </a:rPr>
              <a:t>) ...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000099"/>
              </a:solidFill>
              <a:latin typeface="Courier" pitchFamily="49" charset="0"/>
            </a:endParaRP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/>
              <a:t>f(x) = g(y)  if</a:t>
            </a:r>
            <a:r>
              <a:rPr lang="en-US" sz="1900" b="1" dirty="0" smtClean="0"/>
              <a:t>  </a:t>
            </a: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c*I + j = d*I + k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endParaRPr lang="en-US" sz="1700" b="1" dirty="0" smtClean="0">
              <a:solidFill>
                <a:srgbClr val="000099"/>
              </a:solidFill>
              <a:latin typeface="Courier" pitchFamily="49" charset="0"/>
            </a:endParaRP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This has a solution </a:t>
            </a:r>
            <a:r>
              <a:rPr lang="en-US" sz="1900" b="1" dirty="0" err="1" smtClean="0"/>
              <a:t>iff</a:t>
            </a:r>
            <a:r>
              <a:rPr lang="en-US" sz="1900" b="1" dirty="0" smtClean="0"/>
              <a:t>  </a:t>
            </a:r>
            <a:r>
              <a:rPr lang="en-US" sz="1900" b="1" dirty="0" err="1" smtClean="0"/>
              <a:t>gcd</a:t>
            </a:r>
            <a:r>
              <a:rPr lang="en-US" sz="1900" b="1" dirty="0" smtClean="0"/>
              <a:t>(c, d ) | k- j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2100" dirty="0" smtClean="0"/>
              <a:t>Example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A(2*I) =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       = A(2*I +1)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GCD(2,2) does not divide 1 - 0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2100" dirty="0" smtClean="0"/>
              <a:t>The GCD test is of limited use because it is very conservative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often </a:t>
            </a:r>
            <a:r>
              <a:rPr lang="en-US" sz="1900" b="1" dirty="0" err="1" smtClean="0"/>
              <a:t>gcd</a:t>
            </a:r>
            <a:r>
              <a:rPr lang="en-US" sz="1900" b="1" dirty="0" smtClean="0"/>
              <a:t>(</a:t>
            </a:r>
            <a:r>
              <a:rPr lang="en-US" sz="1900" b="1" dirty="0" err="1" smtClean="0"/>
              <a:t>c,d</a:t>
            </a:r>
            <a:r>
              <a:rPr lang="en-US" sz="1900" b="1" dirty="0" smtClean="0"/>
              <a:t>) = 1</a:t>
            </a:r>
            <a:endParaRPr lang="en-US" sz="1900" dirty="0" smtClean="0"/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	X(4i+1) = F(X(5i+2))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2100" dirty="0" smtClean="0"/>
              <a:t>Other, more complex tests have been developed</a:t>
            </a:r>
          </a:p>
          <a:p>
            <a:pPr marL="742950" lvl="1" indent="-285750" defTabSz="914400"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	e.g. Banerjee's </a:t>
            </a:r>
            <a:r>
              <a:rPr lang="en-US" sz="1900" b="1" dirty="0" smtClean="0"/>
              <a:t>Inequality, polyhedral analysis</a:t>
            </a:r>
            <a:endParaRPr lang="en-US" sz="1900" b="1" dirty="0" smtClean="0"/>
          </a:p>
          <a:p>
            <a:pPr marL="742950" lvl="1" indent="-285750" defTabSz="914400" eaLnBrk="1" hangingPunct="1">
              <a:lnSpc>
                <a:spcPct val="80000"/>
              </a:lnSpc>
            </a:pPr>
            <a:endParaRPr lang="en-US" sz="1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639E40BC-D5E3-4B18-8667-129E16262D88}" type="slidenum">
              <a:rPr lang="en-US"/>
              <a:pPr defTabSz="958850"/>
              <a:t>19</a:t>
            </a:fld>
            <a:endParaRPr lang="en-US"/>
          </a:p>
        </p:txBody>
      </p:sp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Vector Code Generation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07375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 a vector architecture, a vector instruction performs identical operations on vectors of data</a:t>
            </a:r>
          </a:p>
          <a:p>
            <a:pPr eaLnBrk="1" hangingPunct="1"/>
            <a:r>
              <a:rPr lang="en-US" sz="2800" dirty="0" smtClean="0"/>
              <a:t>Generally, the vector operations are </a:t>
            </a:r>
            <a:r>
              <a:rPr lang="en-US" sz="2800" i="1" dirty="0" smtClean="0"/>
              <a:t>independent</a:t>
            </a:r>
          </a:p>
          <a:p>
            <a:pPr lvl="1" eaLnBrk="1" hangingPunct="1"/>
            <a:r>
              <a:rPr lang="en-US" sz="2400" b="1" dirty="0" smtClean="0">
                <a:solidFill>
                  <a:srgbClr val="000099"/>
                </a:solidFill>
              </a:rPr>
              <a:t>A common exception is </a:t>
            </a:r>
            <a:r>
              <a:rPr lang="en-US" sz="2400" b="1" dirty="0" smtClean="0">
                <a:solidFill>
                  <a:srgbClr val="000099"/>
                </a:solidFill>
              </a:rPr>
              <a:t>reductions (</a:t>
            </a:r>
            <a:r>
              <a:rPr lang="en-US" sz="2400" b="1" i="1" dirty="0" smtClean="0">
                <a:solidFill>
                  <a:srgbClr val="000099"/>
                </a:solidFill>
              </a:rPr>
              <a:t>horizontal</a:t>
            </a:r>
            <a:r>
              <a:rPr lang="en-US" sz="2400" b="1" dirty="0" smtClean="0">
                <a:solidFill>
                  <a:srgbClr val="000099"/>
                </a:solidFill>
              </a:rPr>
              <a:t> ops)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pPr eaLnBrk="1" hangingPunct="1"/>
            <a:r>
              <a:rPr lang="en-US" sz="2800" dirty="0" smtClean="0"/>
              <a:t>In general, to </a:t>
            </a:r>
            <a:r>
              <a:rPr lang="en-US" sz="2800" dirty="0" err="1" smtClean="0"/>
              <a:t>vectorize</a:t>
            </a:r>
            <a:r>
              <a:rPr lang="en-US" sz="2800" dirty="0" smtClean="0"/>
              <a:t>:</a:t>
            </a:r>
          </a:p>
          <a:p>
            <a:pPr lvl="1" eaLnBrk="1" hangingPunct="1"/>
            <a:r>
              <a:rPr lang="en-US" sz="2400" b="1" dirty="0" smtClean="0">
                <a:solidFill>
                  <a:srgbClr val="000099"/>
                </a:solidFill>
              </a:rPr>
              <a:t>There should be no cycles in the dependence graph</a:t>
            </a:r>
          </a:p>
          <a:p>
            <a:pPr lvl="1" eaLnBrk="1" hangingPunct="1"/>
            <a:r>
              <a:rPr lang="en-US" sz="2400" b="1" dirty="0" smtClean="0">
                <a:solidFill>
                  <a:srgbClr val="000099"/>
                </a:solidFill>
              </a:rPr>
              <a:t>Dependence flows should be downward</a:t>
            </a:r>
          </a:p>
          <a:p>
            <a:pPr lvl="1" eaLnBrk="1" hangingPunct="1"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	</a:t>
            </a:r>
            <a:r>
              <a:rPr lang="en-US" sz="2400" b="1" dirty="0" smtClean="0">
                <a:solidFill>
                  <a:srgbClr val="000099"/>
                </a:solidFill>
              </a:rPr>
              <a:t> some rearranging of code may be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81DF338A-4E64-4D88-BC31-F8BD0BA20415}" type="slidenum">
              <a:rPr lang="en-US"/>
              <a:pPr defTabSz="958850"/>
              <a:t>2</a:t>
            </a:fld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dirty="0" smtClean="0"/>
              <a:t>SIMD &amp; MPP </a:t>
            </a:r>
            <a:r>
              <a:rPr lang="en-US" dirty="0" smtClean="0"/>
              <a:t>Readings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637588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500" smtClean="0"/>
              <a:t>Read: [20</a:t>
            </a:r>
            <a:r>
              <a:rPr lang="en-US" sz="2500" dirty="0"/>
              <a:t>] C. Hughes, “Single-Instruction Multiple-Data Execution,” Synthesis Lectures on Computer </a:t>
            </a:r>
            <a:r>
              <a:rPr lang="en-US" sz="2500" dirty="0" smtClean="0"/>
              <a:t>Architecture, </a:t>
            </a:r>
            <a:r>
              <a:rPr lang="en-US" sz="2500" dirty="0" smtClean="0">
                <a:hlinkClick r:id="rId2"/>
              </a:rPr>
              <a:t>http</a:t>
            </a:r>
            <a:r>
              <a:rPr lang="en-US" sz="2500" dirty="0">
                <a:hlinkClick r:id="rId2"/>
              </a:rPr>
              <a:t>://www.morganclaypool.com/doi/abs/10.2200/S00647ED1V01Y201505CAC032</a:t>
            </a:r>
            <a:endParaRPr lang="en-US" sz="2500" dirty="0"/>
          </a:p>
          <a:p>
            <a:pPr marL="0" indent="0" eaLnBrk="1" hangingPunct="1">
              <a:buNone/>
              <a:defRPr/>
            </a:pPr>
            <a:endParaRPr lang="en-US" sz="2500" dirty="0" smtClean="0"/>
          </a:p>
          <a:p>
            <a:pPr marL="0" indent="0" eaLnBrk="1" hangingPunct="1">
              <a:buNone/>
              <a:defRPr/>
            </a:pPr>
            <a:r>
              <a:rPr lang="en-US" sz="2500" dirty="0" smtClean="0"/>
              <a:t>Review: [21</a:t>
            </a:r>
            <a:r>
              <a:rPr lang="en-US" sz="2500" dirty="0"/>
              <a:t>] Steven L. Scott, Synchronization and Communication in the T3E Multiprocessor, Proceedings of </a:t>
            </a:r>
            <a:r>
              <a:rPr lang="en-US" sz="2500" dirty="0" smtClean="0"/>
              <a:t>International Conference </a:t>
            </a:r>
            <a:r>
              <a:rPr lang="en-US" sz="2500" dirty="0"/>
              <a:t>on Architectural Support for Programming Languages and Operating Systems, pages </a:t>
            </a:r>
            <a:r>
              <a:rPr lang="en-US" sz="2500" dirty="0" smtClean="0"/>
              <a:t>26-36</a:t>
            </a:r>
            <a:r>
              <a:rPr lang="en-US" sz="2500" dirty="0"/>
              <a:t>, October 1996</a:t>
            </a:r>
            <a:r>
              <a:rPr lang="en-US" sz="2500" dirty="0" smtClean="0"/>
              <a:t>.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A98E0599-F6BE-4288-9038-0E1352687422}" type="slidenum">
              <a:rPr lang="en-US"/>
              <a:pPr defTabSz="958850"/>
              <a:t>20</a:t>
            </a:fld>
            <a:endParaRPr lang="en-US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Vector Code Generation: Example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07375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do I = 1, 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S1:    A(I) = B(I)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S2:    C(I) = A(I) + B(I)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S3:    E(I) = C(I+1)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end do</a:t>
            </a:r>
          </a:p>
          <a:p>
            <a:pPr eaLnBrk="1" hangingPunct="1"/>
            <a:r>
              <a:rPr lang="en-US" sz="2400" smtClean="0"/>
              <a:t>Construct dependence graph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S1: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</a:t>
            </a:r>
            <a:r>
              <a:rPr lang="en-US" sz="2000" smtClean="0">
                <a:sym typeface="Symbol" pitchFamily="18" charset="2"/>
              </a:rPr>
              <a:t></a:t>
            </a:r>
            <a:endParaRPr lang="en-US" sz="2000" smtClean="0"/>
          </a:p>
          <a:p>
            <a:pPr eaLnBrk="1" hangingPunct="1">
              <a:buSzPct val="100000"/>
              <a:buFontTx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S2: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baseline="30000" smtClean="0">
                <a:sym typeface="Symbol" pitchFamily="18" charset="2"/>
              </a:rPr>
              <a:t>-</a:t>
            </a:r>
            <a:endParaRPr lang="en-US" sz="2100" baseline="30000" smtClean="0">
              <a:solidFill>
                <a:srgbClr val="000099"/>
              </a:solidFill>
              <a:latin typeface="Courier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S3: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Vectorizes (after re-ordering S2: and S3:  due to antidependence)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S1:    A(I:N) = B(I:N)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S3:    E(I:N) = C(2:N+1)</a:t>
            </a:r>
            <a:endParaRPr lang="en-US" sz="2000" smtClean="0"/>
          </a:p>
          <a:p>
            <a:pPr eaLnBrk="1" hangingPunct="1">
              <a:buSzPct val="100000"/>
              <a:buFontTx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S2:    C(I:N) = A(I:N) + B(I:N)</a:t>
            </a:r>
            <a:endParaRPr lang="en-US" sz="2400" smtClean="0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609600" y="3581400"/>
            <a:ext cx="0" cy="304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lIns="95764" tIns="47883" rIns="95764" bIns="47883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71500" y="35433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5764" tIns="47883" rIns="95764" bIns="47883"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5715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5764" tIns="47883" rIns="95764" bIns="47883"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>
            <a:off x="431800" y="44196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5764" tIns="47883" rIns="95764" bIns="47883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99D228A7-1C48-4F87-B4D7-ADFD0A5892B3}" type="slidenum">
              <a:rPr lang="en-US"/>
              <a:pPr defTabSz="958850"/>
              <a:t>21</a:t>
            </a:fld>
            <a:endParaRPr lang="en-US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Multiple Processors (</a:t>
            </a:r>
            <a:r>
              <a:rPr lang="en-US" sz="3600" dirty="0" err="1" smtClean="0"/>
              <a:t>Concurrentization</a:t>
            </a:r>
            <a:r>
              <a:rPr lang="en-US" sz="3600" dirty="0" smtClean="0"/>
              <a:t>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07375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Often used on outer loops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Example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do  I = 1, 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do  J = 2, 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S1:        A(I,J) = B(I,J) + C(I,J)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S2:        C(I,J) = D(I,J)/2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S3:        E(I,J) = A(I,J-1)**2 + E(I,J-1)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end do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Data Dependences &amp; Directions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S1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baseline="-25000" smtClean="0"/>
              <a:t>=, &lt; </a:t>
            </a:r>
            <a:r>
              <a:rPr lang="en-US" sz="2000" smtClean="0"/>
              <a:t>S3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S1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baseline="-25000" smtClean="0"/>
              <a:t>=, =</a:t>
            </a:r>
            <a:r>
              <a:rPr lang="en-US" sz="2000" smtClean="0"/>
              <a:t> S2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S3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baseline="-25000" smtClean="0"/>
              <a:t>=, &lt;</a:t>
            </a:r>
            <a:r>
              <a:rPr lang="en-US" sz="2000" smtClean="0"/>
              <a:t> S3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Observations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>
                <a:solidFill>
                  <a:srgbClr val="000099"/>
                </a:solidFill>
              </a:rPr>
              <a:t>All dependence directions for I loop  are =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900" smtClean="0">
                <a:solidFill>
                  <a:srgbClr val="000099"/>
                </a:solidFill>
                <a:sym typeface="Symbol" pitchFamily="18" charset="2"/>
              </a:rPr>
              <a:t>	 </a:t>
            </a:r>
            <a:r>
              <a:rPr lang="en-US" sz="1900" smtClean="0">
                <a:solidFill>
                  <a:srgbClr val="000099"/>
                </a:solidFill>
              </a:rPr>
              <a:t>Iterations of the I loop can be scheduled in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F0FB9D0E-EF66-4D50-8D55-88BB4AAA0B35}" type="slidenum">
              <a:rPr lang="en-US"/>
              <a:pPr defTabSz="958850"/>
              <a:t>22</a:t>
            </a:fld>
            <a:endParaRPr lang="en-US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Scheduling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07375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Data Parallel Programming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99"/>
                </a:solidFill>
              </a:rPr>
              <a:t>SPMD (single program, multiple data)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Compiler can pre-schedule: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99"/>
                </a:solidFill>
              </a:rPr>
              <a:t>Processor 1 executes 1st N/P iterations,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99"/>
                </a:solidFill>
              </a:rPr>
              <a:t>Processor 2 executes next N/P iterations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99"/>
                </a:solidFill>
              </a:rPr>
              <a:t>Processor P executes last N/P iterations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99"/>
                </a:solidFill>
              </a:rPr>
              <a:t>Pre-scheduling is effective if execution time is nearly identical for each iteration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Self-scheduling is often used: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99"/>
                </a:solidFill>
              </a:rPr>
              <a:t> If each iteration is large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99"/>
                </a:solidFill>
              </a:rPr>
              <a:t> Time varies from iteration to iteration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en-US" sz="2100" dirty="0" smtClean="0">
                <a:solidFill>
                  <a:srgbClr val="000099"/>
                </a:solidFill>
              </a:rPr>
              <a:t>iterations </a:t>
            </a:r>
            <a:r>
              <a:rPr lang="en-US" sz="2100" dirty="0" smtClean="0">
                <a:solidFill>
                  <a:srgbClr val="000099"/>
                </a:solidFill>
              </a:rPr>
              <a:t>are placed in a "work queue</a:t>
            </a:r>
            <a:r>
              <a:rPr lang="en-US" sz="2100" dirty="0" smtClean="0">
                <a:solidFill>
                  <a:srgbClr val="000099"/>
                </a:solidFill>
              </a:rPr>
              <a:t>”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en-US" sz="2100" dirty="0" smtClean="0">
                <a:solidFill>
                  <a:srgbClr val="000099"/>
                </a:solidFill>
              </a:rPr>
              <a:t>a </a:t>
            </a:r>
            <a:r>
              <a:rPr lang="en-US" sz="2100" dirty="0" smtClean="0">
                <a:solidFill>
                  <a:srgbClr val="000099"/>
                </a:solidFill>
              </a:rPr>
              <a:t>processor that is idle, or becomes idle takes the next block of work from the queue (critical section)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AB645E2E-2C84-44C2-9692-46321275D3AE}" type="slidenum">
              <a:rPr lang="en-US"/>
              <a:pPr defTabSz="958850"/>
              <a:t>23</a:t>
            </a:fld>
            <a:endParaRPr lang="en-US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Code Generation with Dependences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07375" cy="5562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	 </a:t>
            </a: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do  I = 2, 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S1:  A(I) = B(I) + C(I)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S2:  C(I) = D(I) *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S3:  E(I) = C(I) + A(I-1)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	end do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Data Dependences &amp; Directions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S1 </a:t>
            </a:r>
            <a:r>
              <a:rPr lang="en-US" sz="1800" dirty="0" smtClean="0">
                <a:sym typeface="Symbol" pitchFamily="18" charset="2"/>
              </a:rPr>
              <a:t></a:t>
            </a:r>
            <a:r>
              <a:rPr lang="en-US" sz="2400" baseline="30000" dirty="0" smtClean="0">
                <a:sym typeface="Symbol" pitchFamily="18" charset="2"/>
              </a:rPr>
              <a:t>-</a:t>
            </a:r>
            <a:r>
              <a:rPr lang="en-US" sz="1800" baseline="-25000" dirty="0" smtClean="0"/>
              <a:t>=</a:t>
            </a:r>
            <a:r>
              <a:rPr lang="en-US" sz="1800" dirty="0" smtClean="0"/>
              <a:t> S2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S1 </a:t>
            </a:r>
            <a:r>
              <a:rPr lang="en-US" sz="1800" dirty="0" smtClean="0">
                <a:sym typeface="Symbol" pitchFamily="18" charset="2"/>
              </a:rPr>
              <a:t></a:t>
            </a:r>
            <a:r>
              <a:rPr lang="en-US" sz="1800" baseline="-25000" dirty="0" smtClean="0"/>
              <a:t>&lt;</a:t>
            </a:r>
            <a:r>
              <a:rPr lang="en-US" sz="1800" dirty="0" smtClean="0"/>
              <a:t>  S3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S2 </a:t>
            </a:r>
            <a:r>
              <a:rPr lang="en-US" sz="1800" dirty="0" smtClean="0">
                <a:sym typeface="Symbol" pitchFamily="18" charset="2"/>
              </a:rPr>
              <a:t></a:t>
            </a:r>
            <a:r>
              <a:rPr lang="en-US" sz="1800" baseline="-25000" dirty="0" smtClean="0"/>
              <a:t>=</a:t>
            </a:r>
            <a:r>
              <a:rPr lang="en-US" sz="1800" dirty="0" smtClean="0"/>
              <a:t>  S3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Parallel Code on  N-1  Processors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S1:  A(I) = B(I) + C(I)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        signal(I)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S2:  C(I) = D(I) *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        if (I &gt; 2) wait(I-1)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S3:  E(I) = C(I) + A(I-1)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Observation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>
                <a:solidFill>
                  <a:srgbClr val="000099"/>
                </a:solidFill>
              </a:rPr>
              <a:t>Weak data-dependence tests may add unnecessary synchronization.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>
                <a:solidFill>
                  <a:srgbClr val="000099"/>
                </a:solidFill>
                <a:sym typeface="Symbol" pitchFamily="18" charset="2"/>
              </a:rPr>
              <a:t>	</a:t>
            </a:r>
            <a:r>
              <a:rPr lang="en-US" sz="1700" dirty="0" smtClean="0">
                <a:solidFill>
                  <a:srgbClr val="000099"/>
                </a:solidFill>
              </a:rPr>
              <a:t>Good dependence testing crucial for high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80205421-21E9-4398-9066-B4DF36B90133}" type="slidenum">
              <a:rPr lang="en-US"/>
              <a:pPr defTabSz="958850"/>
              <a:t>24</a:t>
            </a:fld>
            <a:endParaRPr lang="en-US"/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Reducing Synchronization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07375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100" smtClean="0">
                <a:solidFill>
                  <a:srgbClr val="000099"/>
                </a:solidFill>
                <a:latin typeface="Courier" pitchFamily="49" charset="0"/>
              </a:rPr>
              <a:t>		</a:t>
            </a: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do  I = 1, 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S1:      A(I) = B(I) + C(I)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S2:      D(I) = A(I) *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S3:      SUM  = SUM + A(I)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eaLnBrk="1" hangingPunct="1"/>
            <a:r>
              <a:rPr lang="en-US" smtClean="0"/>
              <a:t>Parallel Code:  Version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 smtClean="0">
                <a:solidFill>
                  <a:srgbClr val="000099"/>
                </a:solidFill>
                <a:latin typeface="Courier" pitchFamily="49" charset="0"/>
              </a:rPr>
              <a:t>		</a:t>
            </a: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do  I = p, N,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S1:      A(I) = B(I) + C(I)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S2:      D(I) = A(I) *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     if (I &gt; 1) wait(I-1)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S3:      SUM  = SUM + A(I)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     signal(I)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end do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81FDBAFD-7116-4EEF-8A25-F0917EE22D50}" type="slidenum">
              <a:rPr lang="en-US"/>
              <a:pPr defTabSz="958850"/>
              <a:t>25</a:t>
            </a:fld>
            <a:endParaRPr lang="en-US"/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Reducing Synchronization, contd.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07375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Code:  Version 2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SUMX(p) = 0</a:t>
            </a:r>
          </a:p>
          <a:p>
            <a:pPr lvl="1" eaLnBrk="1" hangingPunct="1">
              <a:buFontTx/>
              <a:buNone/>
            </a:pPr>
            <a:r>
              <a:rPr lang="en-US" sz="1700" b="1" dirty="0" smtClean="0">
                <a:solidFill>
                  <a:srgbClr val="000099"/>
                </a:solidFill>
                <a:latin typeface="Courier" pitchFamily="49" charset="0"/>
              </a:rPr>
              <a:t>		do  I = p, N,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S1:      A(I) = B(I) + C(I)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S2:      D(I) = A(I) *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S3:      SUMX(p) = SUMX(p) + A(I)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	barrier synchronize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	add partial sums</a:t>
            </a:r>
          </a:p>
          <a:p>
            <a:pPr eaLnBrk="1" hangingPunct="1"/>
            <a:r>
              <a:rPr lang="en-US" dirty="0" smtClean="0"/>
              <a:t>Not always safe (bit-equivalent):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75A5F30C-3043-479C-A0F6-43B1A6E4DE25}" type="slidenum">
              <a:rPr lang="en-US"/>
              <a:pPr defTabSz="958850"/>
              <a:t>26</a:t>
            </a:fld>
            <a:endParaRPr lang="en-US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Vectorization vs Concurrentization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07375" cy="5562600"/>
          </a:xfrm>
        </p:spPr>
        <p:txBody>
          <a:bodyPr/>
          <a:lstStyle/>
          <a:p>
            <a:pPr eaLnBrk="1" hangingPunct="1"/>
            <a:r>
              <a:rPr lang="en-US" sz="2400" smtClean="0"/>
              <a:t>When a system is a vector MP, when should vector/concurrent code be generated?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1900" smtClean="0">
                <a:solidFill>
                  <a:srgbClr val="000099"/>
                </a:solidFill>
                <a:latin typeface="Courier" pitchFamily="49" charset="0"/>
              </a:rPr>
              <a:t>do  J = 1,N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>
                <a:solidFill>
                  <a:srgbClr val="000099"/>
                </a:solidFill>
                <a:latin typeface="Courier" pitchFamily="49" charset="0"/>
              </a:rPr>
              <a:t>			do  I = 1,N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>
                <a:solidFill>
                  <a:srgbClr val="000099"/>
                </a:solidFill>
                <a:latin typeface="Courier" pitchFamily="49" charset="0"/>
              </a:rPr>
              <a:t>	S1:     		A(I,J+1) = B(I,J) + C(I,J)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>
                <a:solidFill>
                  <a:srgbClr val="000099"/>
                </a:solidFill>
                <a:latin typeface="Courier" pitchFamily="49" charset="0"/>
              </a:rPr>
              <a:t>	S2:     		D(I,J) = A(I,J) *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>
                <a:solidFill>
                  <a:srgbClr val="000099"/>
                </a:solidFill>
                <a:latin typeface="Courier" pitchFamily="49" charset="0"/>
              </a:rPr>
              <a:t>			end do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eaLnBrk="1" hangingPunct="1"/>
            <a:r>
              <a:rPr lang="en-US" sz="2400" smtClean="0"/>
              <a:t>Parallel &amp; Vector Code:  Version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doacross J = 1,N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S1:  	A(1:N,J+1) = B(1:N,J)+C(1:N,J)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	signal(J)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        	if (J &gt; 1) wait (J-1)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S2:    	D(1:N,J)  = A(1:N,J) *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4FF65999-FE66-4FE8-A0CC-F9246E01DCCA}" type="slidenum">
              <a:rPr lang="en-US"/>
              <a:pPr defTabSz="958850"/>
              <a:t>27</a:t>
            </a:fld>
            <a:endParaRPr lang="en-US"/>
          </a:p>
        </p:txBody>
      </p:sp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Vectorization vs Concurrentization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07375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Parallel &amp; Vector Code:  Version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000" dirty="0" err="1" smtClean="0"/>
              <a:t>Vectorize</a:t>
            </a:r>
            <a:r>
              <a:rPr lang="en-US" sz="2000" dirty="0" smtClean="0"/>
              <a:t> on J, but non-unit stride memory access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(assuming Fortran Column Major storage order)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500" dirty="0" smtClean="0">
                <a:solidFill>
                  <a:srgbClr val="000099"/>
                </a:solidFill>
                <a:latin typeface="Courier" pitchFamily="49" charset="0"/>
              </a:rPr>
              <a:t>		</a:t>
            </a:r>
            <a:r>
              <a:rPr lang="pt-BR" sz="1700" dirty="0" smtClean="0">
                <a:solidFill>
                  <a:srgbClr val="000099"/>
                </a:solidFill>
                <a:latin typeface="Courier" pitchFamily="49" charset="0"/>
              </a:rPr>
              <a:t>doall I = 1,N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700" dirty="0" smtClean="0">
                <a:solidFill>
                  <a:srgbClr val="000099"/>
                </a:solidFill>
                <a:latin typeface="Courier" pitchFamily="49" charset="0"/>
              </a:rPr>
              <a:t>	S1:  A(I,2:N+1) = B(I,1:N) + C(I,1:N)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700" dirty="0" smtClean="0">
                <a:solidFill>
                  <a:srgbClr val="000099"/>
                </a:solidFill>
                <a:latin typeface="Courier" pitchFamily="49" charset="0"/>
              </a:rPr>
              <a:t>	S2:  D(I,1:N) = A(I,1:N) *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700" dirty="0" smtClean="0">
                <a:solidFill>
                  <a:srgbClr val="000099"/>
                </a:solidFill>
                <a:latin typeface="Courier" pitchFamily="49" charset="0"/>
              </a:rPr>
              <a:t>		end 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000099"/>
                </a:solidFill>
                <a:latin typeface="Courier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Need support for gather/scatter</a:t>
            </a:r>
            <a:endParaRPr lang="pt-BR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>
              <a:solidFill>
                <a:srgbClr val="000099"/>
              </a:solidFill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DB144512-9C78-417F-ADCF-54D86CB12036}" type="slidenum">
              <a:rPr lang="en-US"/>
              <a:pPr defTabSz="958850"/>
              <a:t>28</a:t>
            </a:fld>
            <a:endParaRPr lang="en-US"/>
          </a:p>
        </p:txBody>
      </p:sp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Summary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4967287"/>
          </a:xfrm>
        </p:spPr>
        <p:txBody>
          <a:bodyPr/>
          <a:lstStyle/>
          <a:p>
            <a:pPr marL="342900" indent="-342900" defTabSz="914400" eaLnBrk="1" hangingPunct="1"/>
            <a:r>
              <a:rPr lang="en-US" sz="2500" dirty="0" err="1" smtClean="0"/>
              <a:t>Vectorizing</a:t>
            </a:r>
            <a:r>
              <a:rPr lang="en-US" sz="2500" dirty="0" smtClean="0"/>
              <a:t> compilers have been a success</a:t>
            </a:r>
          </a:p>
          <a:p>
            <a:pPr marL="342900" indent="-342900" defTabSz="914400" eaLnBrk="1" hangingPunct="1"/>
            <a:r>
              <a:rPr lang="en-US" sz="2500" dirty="0" smtClean="0"/>
              <a:t>Dependence analysis is critical to any auto-parallelizing scheme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Software (static) disambiguation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C pointers are especially difficult</a:t>
            </a:r>
          </a:p>
          <a:p>
            <a:pPr marL="342900" indent="-342900" defTabSz="914400" eaLnBrk="1" hangingPunct="1"/>
            <a:r>
              <a:rPr lang="en-US" sz="2500" dirty="0" smtClean="0"/>
              <a:t>Can also be used for improving performance of sequential programs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Loop interchange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Fusion</a:t>
            </a:r>
          </a:p>
          <a:p>
            <a:pPr marL="742950" lvl="1" indent="-285750" defTabSz="914400" eaLnBrk="1" hangingPunct="1"/>
            <a:r>
              <a:rPr lang="en-US" sz="2100" dirty="0" smtClean="0">
                <a:solidFill>
                  <a:srgbClr val="000099"/>
                </a:solidFill>
              </a:rPr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25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6658525B-53A0-4713-98BB-A01906C493FA}" type="slidenum">
              <a:rPr lang="en-US"/>
              <a:pPr defTabSz="958850"/>
              <a:t>29</a:t>
            </a:fld>
            <a:endParaRPr lang="en-US"/>
          </a:p>
        </p:txBody>
      </p:sp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7663"/>
            <a:ext cx="8637588" cy="620712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en-US" dirty="0" smtClean="0"/>
              <a:t>Aside: Thread-Level Speculation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4967287"/>
          </a:xfrm>
        </p:spPr>
        <p:txBody>
          <a:bodyPr/>
          <a:lstStyle/>
          <a:p>
            <a:pPr marL="342900" indent="-342900" defTabSz="914400" eaLnBrk="1" hangingPunct="1"/>
            <a:r>
              <a:rPr lang="en-US" sz="2500" dirty="0" smtClean="0"/>
              <a:t>Add hardware to resolve difficult </a:t>
            </a:r>
            <a:r>
              <a:rPr lang="en-US" sz="2500" dirty="0" err="1" smtClean="0"/>
              <a:t>concurrentization</a:t>
            </a:r>
            <a:r>
              <a:rPr lang="en-US" sz="2500" dirty="0" smtClean="0"/>
              <a:t> problems</a:t>
            </a:r>
          </a:p>
          <a:p>
            <a:pPr marL="342900" indent="-342900" defTabSz="914400" eaLnBrk="1" hangingPunct="1"/>
            <a:r>
              <a:rPr lang="en-US" sz="2500" dirty="0" smtClean="0">
                <a:solidFill>
                  <a:srgbClr val="000099"/>
                </a:solidFill>
              </a:rPr>
              <a:t>Memory dependences</a:t>
            </a:r>
          </a:p>
          <a:p>
            <a:pPr marL="762000" lvl="1" indent="-342900" defTabSz="914400" eaLnBrk="1" hangingPunct="1"/>
            <a:r>
              <a:rPr lang="en-US" sz="1800" dirty="0" smtClean="0">
                <a:solidFill>
                  <a:srgbClr val="000099"/>
                </a:solidFill>
              </a:rPr>
              <a:t>Speculate independence</a:t>
            </a:r>
          </a:p>
          <a:p>
            <a:pPr marL="762000" lvl="1" indent="-342900" defTabSz="914400" eaLnBrk="1" hangingPunct="1"/>
            <a:r>
              <a:rPr lang="en-US" sz="1800" dirty="0" smtClean="0">
                <a:solidFill>
                  <a:srgbClr val="000099"/>
                </a:solidFill>
              </a:rPr>
              <a:t>Track references (cache versions, r/w bits, similar to TM)</a:t>
            </a:r>
          </a:p>
          <a:p>
            <a:pPr marL="762000" lvl="1" indent="-342900" defTabSz="914400" eaLnBrk="1" hangingPunct="1"/>
            <a:r>
              <a:rPr lang="en-US" sz="1800" dirty="0" smtClean="0">
                <a:solidFill>
                  <a:srgbClr val="000099"/>
                </a:solidFill>
              </a:rPr>
              <a:t>Roll back on  violations</a:t>
            </a:r>
          </a:p>
          <a:p>
            <a:pPr marL="342900" indent="-342900" defTabSz="914400" eaLnBrk="1" hangingPunct="1"/>
            <a:r>
              <a:rPr lang="en-US" sz="2500" dirty="0" smtClean="0">
                <a:solidFill>
                  <a:srgbClr val="000099"/>
                </a:solidFill>
              </a:rPr>
              <a:t>Thread/task generation</a:t>
            </a:r>
          </a:p>
          <a:p>
            <a:pPr marL="762000" lvl="1" indent="-342900" defTabSz="914400" eaLnBrk="1" hangingPunct="1"/>
            <a:r>
              <a:rPr lang="en-US" sz="1800" dirty="0" smtClean="0">
                <a:solidFill>
                  <a:srgbClr val="000099"/>
                </a:solidFill>
              </a:rPr>
              <a:t>Dynamic task generation/spawn (</a:t>
            </a:r>
            <a:r>
              <a:rPr lang="en-US" sz="1800" dirty="0" err="1" smtClean="0">
                <a:solidFill>
                  <a:srgbClr val="000099"/>
                </a:solidFill>
              </a:rPr>
              <a:t>Multiscalar</a:t>
            </a:r>
            <a:r>
              <a:rPr lang="en-US" sz="1800" dirty="0" smtClean="0">
                <a:solidFill>
                  <a:srgbClr val="000099"/>
                </a:solidFill>
              </a:rPr>
              <a:t>)</a:t>
            </a:r>
          </a:p>
          <a:p>
            <a:pPr marL="361950" eaLnBrk="1" hangingPunct="1"/>
            <a:r>
              <a:rPr lang="en-US" sz="2200" dirty="0" smtClean="0">
                <a:solidFill>
                  <a:srgbClr val="000099"/>
                </a:solidFill>
              </a:rPr>
              <a:t>References</a:t>
            </a:r>
          </a:p>
          <a:p>
            <a:pPr marL="762000" lvl="1" eaLnBrk="1" hangingPunct="1"/>
            <a:r>
              <a:rPr lang="en-US" sz="1800" dirty="0" err="1" smtClean="0">
                <a:solidFill>
                  <a:srgbClr val="000099"/>
                </a:solidFill>
              </a:rPr>
              <a:t>Gurindar</a:t>
            </a:r>
            <a:r>
              <a:rPr lang="en-US" sz="1800" dirty="0" smtClean="0">
                <a:solidFill>
                  <a:srgbClr val="000099"/>
                </a:solidFill>
              </a:rPr>
              <a:t> S. </a:t>
            </a:r>
            <a:r>
              <a:rPr lang="en-US" sz="1800" dirty="0" err="1" smtClean="0">
                <a:solidFill>
                  <a:srgbClr val="000099"/>
                </a:solidFill>
              </a:rPr>
              <a:t>Sohi</a:t>
            </a:r>
            <a:r>
              <a:rPr lang="en-US" sz="1800" dirty="0" smtClean="0">
                <a:solidFill>
                  <a:srgbClr val="000099"/>
                </a:solidFill>
              </a:rPr>
              <a:t> , Scott E. Breach , T. N. </a:t>
            </a:r>
            <a:r>
              <a:rPr lang="en-US" sz="1800" dirty="0" err="1" smtClean="0">
                <a:solidFill>
                  <a:srgbClr val="000099"/>
                </a:solidFill>
              </a:rPr>
              <a:t>Vijaykumar</a:t>
            </a:r>
            <a:r>
              <a:rPr lang="en-US" sz="1800" dirty="0" smtClean="0">
                <a:solidFill>
                  <a:srgbClr val="000099"/>
                </a:solidFill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</a:rPr>
              <a:t>Multiscalar</a:t>
            </a:r>
            <a:r>
              <a:rPr lang="en-US" sz="1800" dirty="0" smtClean="0">
                <a:solidFill>
                  <a:srgbClr val="000099"/>
                </a:solidFill>
              </a:rPr>
              <a:t> processors, Proceedings of the 22nd annual international symposium on Computer architecture, p.414-425, June 22-24, 1995</a:t>
            </a:r>
          </a:p>
          <a:p>
            <a:pPr marL="762000" lvl="1" eaLnBrk="1" hangingPunct="1"/>
            <a:r>
              <a:rPr lang="en-US" sz="1800" dirty="0" smtClean="0">
                <a:solidFill>
                  <a:srgbClr val="000099"/>
                </a:solidFill>
              </a:rPr>
              <a:t>J. </a:t>
            </a:r>
            <a:r>
              <a:rPr lang="en-US" sz="1800" dirty="0" err="1" smtClean="0">
                <a:solidFill>
                  <a:srgbClr val="000099"/>
                </a:solidFill>
              </a:rPr>
              <a:t>Steffan</a:t>
            </a:r>
            <a:r>
              <a:rPr lang="en-US" sz="1800" dirty="0" smtClean="0">
                <a:solidFill>
                  <a:srgbClr val="000099"/>
                </a:solidFill>
              </a:rPr>
              <a:t> , T </a:t>
            </a:r>
            <a:r>
              <a:rPr lang="en-US" sz="1800" dirty="0" err="1" smtClean="0">
                <a:solidFill>
                  <a:srgbClr val="000099"/>
                </a:solidFill>
              </a:rPr>
              <a:t>Mowry</a:t>
            </a:r>
            <a:r>
              <a:rPr lang="en-US" sz="1800" dirty="0" smtClean="0">
                <a:solidFill>
                  <a:srgbClr val="000099"/>
                </a:solidFill>
              </a:rPr>
              <a:t>, The Potential for Using Thread-Level Data Speculation to Facilitate Automatic Parallelization, Proceedings of the 4th International Symposium on High-Performance Computer Architecture, p.2, January 31-February 04, 1998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81DF338A-4E64-4D88-BC31-F8BD0BA20415}" type="slidenum">
              <a:rPr lang="en-US"/>
              <a:pPr defTabSz="958850"/>
              <a:t>3</a:t>
            </a:fld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dirty="0" smtClean="0"/>
              <a:t>Lecture Outline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637588" cy="4953000"/>
          </a:xfrm>
        </p:spPr>
        <p:txBody>
          <a:bodyPr/>
          <a:lstStyle/>
          <a:p>
            <a:pPr marL="342900" indent="-342900" defTabSz="914400" eaLnBrk="1" hangingPunct="1">
              <a:defRPr/>
            </a:pPr>
            <a:r>
              <a:rPr lang="en-US" sz="2500" dirty="0" smtClean="0"/>
              <a:t>SIMD introduction</a:t>
            </a:r>
          </a:p>
          <a:p>
            <a:pPr marL="342900" indent="-342900" defTabSz="914400" eaLnBrk="1" hangingPunct="1">
              <a:defRPr/>
            </a:pPr>
            <a:r>
              <a:rPr lang="en-US" sz="2500" dirty="0" smtClean="0"/>
              <a:t>Automatic Parallelization for SIMD machines</a:t>
            </a:r>
          </a:p>
          <a:p>
            <a:pPr marL="342900" indent="-342900" defTabSz="914400" eaLnBrk="1" hangingPunct="1">
              <a:defRPr/>
            </a:pPr>
            <a:r>
              <a:rPr lang="en-US" sz="2500" dirty="0" smtClean="0"/>
              <a:t>Vector Architectures</a:t>
            </a:r>
          </a:p>
          <a:p>
            <a:pPr marL="742950" lvl="1" indent="-285750" defTabSz="914400" eaLnBrk="1" hangingPunct="1">
              <a:defRPr/>
            </a:pPr>
            <a:r>
              <a:rPr lang="en-US" sz="2100" dirty="0" smtClean="0"/>
              <a:t>Cray-1 case study</a:t>
            </a:r>
          </a:p>
        </p:txBody>
      </p:sp>
    </p:spTree>
    <p:extLst>
      <p:ext uri="{BB962C8B-B14F-4D97-AF65-F5344CB8AC3E}">
        <p14:creationId xmlns:p14="http://schemas.microsoft.com/office/powerpoint/2010/main" val="17474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4DBC757F-9B92-4CE3-941B-45EA5E74951D}" type="slidenum">
              <a:rPr lang="en-US"/>
              <a:pPr defTabSz="958850"/>
              <a:t>30</a:t>
            </a:fld>
            <a:endParaRPr 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Cray-1 Architecture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7213600" cy="4967287"/>
          </a:xfrm>
        </p:spPr>
        <p:txBody>
          <a:bodyPr/>
          <a:lstStyle/>
          <a:p>
            <a:pPr marL="342900" indent="-342900" defTabSz="914400" eaLnBrk="1" hangingPunct="1"/>
            <a:r>
              <a:rPr lang="en-US" sz="2500" smtClean="0"/>
              <a:t>Circa 1976</a:t>
            </a:r>
          </a:p>
          <a:p>
            <a:pPr marL="342900" indent="-342900" defTabSz="914400" eaLnBrk="1" hangingPunct="1"/>
            <a:r>
              <a:rPr lang="en-US" sz="2500" smtClean="0"/>
              <a:t>80 MHz clock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When high performance mainframes were 20 MHz</a:t>
            </a:r>
          </a:p>
          <a:p>
            <a:pPr marL="342900" indent="-342900" defTabSz="914400" eaLnBrk="1" hangingPunct="1"/>
            <a:r>
              <a:rPr lang="en-US" sz="2500" smtClean="0"/>
              <a:t>Scalar instruction set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16/32 bit instruction sizes</a:t>
            </a:r>
          </a:p>
          <a:p>
            <a:pPr marL="1143000" lvl="2" indent="-228600" defTabSz="914400" eaLnBrk="1" hangingPunct="1"/>
            <a:r>
              <a:rPr lang="en-US" sz="2100" smtClean="0">
                <a:solidFill>
                  <a:srgbClr val="000099"/>
                </a:solidFill>
              </a:rPr>
              <a:t>Otherwise conventional RISC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8 S register (64-bits)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8 A registers (24-bits)</a:t>
            </a:r>
          </a:p>
          <a:p>
            <a:pPr marL="342900" indent="-342900" defTabSz="914400" eaLnBrk="1" hangingPunct="1"/>
            <a:r>
              <a:rPr lang="en-US" sz="2500" smtClean="0"/>
              <a:t>In-order pipeline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Issue in order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Can complete out of order (no precise traps)</a:t>
            </a:r>
          </a:p>
        </p:txBody>
      </p:sp>
      <p:pic>
        <p:nvPicPr>
          <p:cNvPr id="23559" name="Picture 5" descr="cra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5146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E3C13254-7749-4972-BFBE-7E161E344DEB}" type="slidenum">
              <a:rPr lang="en-US"/>
              <a:pPr defTabSz="958850"/>
              <a:t>31</a:t>
            </a:fld>
            <a:endParaRPr 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Cray-1 Vector ISA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4394200" cy="4967287"/>
          </a:xfrm>
        </p:spPr>
        <p:txBody>
          <a:bodyPr/>
          <a:lstStyle/>
          <a:p>
            <a:pPr marL="342900" indent="-342900" defTabSz="914400" eaLnBrk="1" hangingPunct="1"/>
            <a:r>
              <a:rPr lang="en-US" sz="2500" smtClean="0"/>
              <a:t>8 vector registers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64 elements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64 bits per element (word length)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Vector length (VL) register</a:t>
            </a:r>
          </a:p>
          <a:p>
            <a:pPr marL="342900" indent="-342900" defTabSz="914400" eaLnBrk="1" hangingPunct="1"/>
            <a:r>
              <a:rPr lang="en-US" sz="2500" smtClean="0"/>
              <a:t>RISC format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Vi </a:t>
            </a:r>
            <a:r>
              <a:rPr lang="en-US" sz="220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2100" smtClean="0">
                <a:solidFill>
                  <a:srgbClr val="000099"/>
                </a:solidFill>
              </a:rPr>
              <a:t> Vj OP Vk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Vi </a:t>
            </a:r>
            <a:r>
              <a:rPr lang="en-US" sz="220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2100" smtClean="0">
                <a:solidFill>
                  <a:srgbClr val="000099"/>
                </a:solidFill>
              </a:rPr>
              <a:t> mem(Aj, disp)</a:t>
            </a:r>
          </a:p>
          <a:p>
            <a:pPr marL="342900" indent="-342900" defTabSz="914400" eaLnBrk="1" hangingPunct="1"/>
            <a:r>
              <a:rPr lang="en-US" sz="2500" smtClean="0"/>
              <a:t>Conditionals via vector mask (VM) register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VM </a:t>
            </a:r>
            <a:r>
              <a:rPr lang="en-US" sz="220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2100" smtClean="0">
                <a:solidFill>
                  <a:srgbClr val="000099"/>
                </a:solidFill>
              </a:rPr>
              <a:t> Vi pred Vj</a:t>
            </a:r>
          </a:p>
          <a:p>
            <a:pPr marL="742950" lvl="1" indent="-285750" defTabSz="914400" eaLnBrk="1" hangingPunct="1"/>
            <a:r>
              <a:rPr lang="en-US" sz="2100" smtClean="0">
                <a:solidFill>
                  <a:srgbClr val="000099"/>
                </a:solidFill>
              </a:rPr>
              <a:t>Vi </a:t>
            </a:r>
            <a:r>
              <a:rPr lang="en-US" sz="220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2100" smtClean="0">
                <a:solidFill>
                  <a:srgbClr val="000099"/>
                </a:solidFill>
              </a:rPr>
              <a:t> V2 conditional on VM</a:t>
            </a:r>
          </a:p>
        </p:txBody>
      </p:sp>
      <p:pic>
        <p:nvPicPr>
          <p:cNvPr id="24583" name="Picture 4" descr="CRAY-1-HRM-2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990600"/>
            <a:ext cx="3893705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56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3D2CDC99-2075-40CC-B9BD-5D331BC99FE4}" type="slidenum">
              <a:rPr lang="en-US"/>
              <a:pPr defTabSz="958850"/>
              <a:t>32</a:t>
            </a:fld>
            <a:endParaRPr lang="en-US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Vector Example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5272087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       </a:t>
            </a:r>
            <a:r>
              <a:rPr lang="en-US" sz="1200" dirty="0" smtClean="0">
                <a:solidFill>
                  <a:srgbClr val="000099"/>
                </a:solidFill>
              </a:rPr>
              <a:t>Do 10 </a:t>
            </a:r>
            <a:r>
              <a:rPr lang="en-US" sz="1200" dirty="0" err="1" smtClean="0">
                <a:solidFill>
                  <a:srgbClr val="000099"/>
                </a:solidFill>
              </a:rPr>
              <a:t>i</a:t>
            </a:r>
            <a:r>
              <a:rPr lang="en-US" sz="1200" dirty="0" smtClean="0">
                <a:solidFill>
                  <a:srgbClr val="000099"/>
                </a:solidFill>
              </a:rPr>
              <a:t>=1,looplength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  a(</a:t>
            </a:r>
            <a:r>
              <a:rPr lang="en-US" sz="1200" dirty="0" err="1" smtClean="0">
                <a:solidFill>
                  <a:srgbClr val="000099"/>
                </a:solidFill>
              </a:rPr>
              <a:t>i</a:t>
            </a:r>
            <a:r>
              <a:rPr lang="en-US" sz="1200" dirty="0" smtClean="0">
                <a:solidFill>
                  <a:srgbClr val="000099"/>
                </a:solidFill>
              </a:rPr>
              <a:t>) = b(</a:t>
            </a:r>
            <a:r>
              <a:rPr lang="en-US" sz="1200" dirty="0" err="1" smtClean="0">
                <a:solidFill>
                  <a:srgbClr val="000099"/>
                </a:solidFill>
              </a:rPr>
              <a:t>i</a:t>
            </a:r>
            <a:r>
              <a:rPr lang="en-US" sz="1200" dirty="0" smtClean="0">
                <a:solidFill>
                  <a:srgbClr val="000099"/>
                </a:solidFill>
              </a:rPr>
              <a:t>) * x + c(</a:t>
            </a:r>
            <a:r>
              <a:rPr lang="en-US" sz="1200" dirty="0" err="1" smtClean="0">
                <a:solidFill>
                  <a:srgbClr val="000099"/>
                </a:solidFill>
              </a:rPr>
              <a:t>i</a:t>
            </a:r>
            <a:r>
              <a:rPr lang="en-US" sz="1200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10  continue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		A1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</a:t>
            </a:r>
            <a:r>
              <a:rPr lang="en-US" sz="1200" dirty="0" err="1" smtClean="0">
                <a:solidFill>
                  <a:srgbClr val="000099"/>
                </a:solidFill>
              </a:rPr>
              <a:t>looplength</a:t>
            </a:r>
            <a:r>
              <a:rPr lang="en-US" sz="1200" dirty="0" smtClean="0">
                <a:solidFill>
                  <a:srgbClr val="000099"/>
                </a:solidFill>
              </a:rPr>
              <a:t> 	 	.initial values: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A2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address(a)   		.for the arrays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A3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address(b)  		.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A4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address(c)   		.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A5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0            		.index value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A6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64          		.max hardware VL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S1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x            		.scalar x in register S1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		VL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A1          		.set VL – performs mod function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                        .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		</a:t>
            </a:r>
            <a:r>
              <a:rPr lang="en-US" sz="1200" dirty="0" err="1" smtClean="0">
                <a:solidFill>
                  <a:srgbClr val="000099"/>
                </a:solidFill>
              </a:rPr>
              <a:t>BrC</a:t>
            </a:r>
            <a:r>
              <a:rPr lang="en-US" sz="1200" dirty="0" smtClean="0">
                <a:solidFill>
                  <a:srgbClr val="000099"/>
                </a:solidFill>
              </a:rPr>
              <a:t>     	done, A1&lt;=0    	.branch if nothing to do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more:        	V3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A4,A5        		.load c indexed by A5 – </a:t>
            </a:r>
            <a:r>
              <a:rPr lang="en-US" sz="1200" dirty="0" err="1" smtClean="0">
                <a:solidFill>
                  <a:schemeClr val="tx2"/>
                </a:solidFill>
              </a:rPr>
              <a:t>addr</a:t>
            </a:r>
            <a:r>
              <a:rPr lang="en-US" sz="1200" dirty="0" smtClean="0">
                <a:solidFill>
                  <a:schemeClr val="tx2"/>
                </a:solidFill>
              </a:rPr>
              <a:t> mode not in Cray-1</a:t>
            </a:r>
            <a:endParaRPr lang="en-US" sz="12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		V1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A3,A5  	      	.load b indexed by A5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V2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V1 * S1      		.vector times scalar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V4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V2 + V3      		.add in c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A2,A5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V4 	          		.store to a indexed by A5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A7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VL	          	.read actual VL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A1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A1 – A7     		.remaining iteration count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A5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A5 + A7      		.increment index value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		VL      </a:t>
            </a:r>
            <a:r>
              <a:rPr lang="en-US" sz="12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200" dirty="0" smtClean="0">
                <a:solidFill>
                  <a:srgbClr val="000099"/>
                </a:solidFill>
              </a:rPr>
              <a:t> 	A6		. set VL for next iteration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        		</a:t>
            </a:r>
            <a:r>
              <a:rPr lang="en-US" sz="1200" dirty="0" err="1" smtClean="0">
                <a:solidFill>
                  <a:srgbClr val="000099"/>
                </a:solidFill>
              </a:rPr>
              <a:t>BrC</a:t>
            </a:r>
            <a:r>
              <a:rPr lang="en-US" sz="1200" dirty="0" smtClean="0">
                <a:solidFill>
                  <a:srgbClr val="000099"/>
                </a:solidFill>
              </a:rPr>
              <a:t>     	more, A1&gt;0  		.branch if more work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solidFill>
                  <a:srgbClr val="000099"/>
                </a:solidFill>
              </a:rPr>
              <a:t>done: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27E66B8E-813C-4A95-8A2D-6B3CE60D9CBC}" type="slidenum">
              <a:rPr lang="en-US"/>
              <a:pPr defTabSz="958850"/>
              <a:t>33</a:t>
            </a:fld>
            <a:endParaRPr lang="en-US"/>
          </a:p>
        </p:txBody>
      </p:sp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Compare with Scalar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5272087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</a:t>
            </a:r>
            <a:r>
              <a:rPr lang="en-US" sz="1400" smtClean="0">
                <a:solidFill>
                  <a:srgbClr val="000099"/>
                </a:solidFill>
              </a:rPr>
              <a:t>Do 10 i=1,looplength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99"/>
                </a:solidFill>
              </a:rPr>
              <a:t>          a(i) = b(i) * x + c(i)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99"/>
                </a:solidFill>
              </a:rPr>
              <a:t>   10  continue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2 loads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1 store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2 FP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1 branch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1 index increment (at least)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1 loop count increment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total --   8 instructions per iteration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4-wide superscalar =&gt; up to 1 FP op per cycle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vector, with chaining =&gt; up to 2 FP ops per cycle  (assuming mem b/w)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Also, in a CMOS microprocessor would save a lot of energy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99"/>
                </a:solidFill>
              </a:rPr>
              <a:t>                                .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99"/>
                </a:solidFill>
              </a:rPr>
              <a:t>    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76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8085E5CF-179B-4403-B55C-519BA0ACCC9E}" type="slidenum">
              <a:rPr lang="en-US"/>
              <a:pPr defTabSz="958850"/>
              <a:t>34</a:t>
            </a:fld>
            <a:endParaRPr lang="en-US"/>
          </a:p>
        </p:txBody>
      </p:sp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Vector Conditional Loop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5272087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   </a:t>
            </a:r>
            <a:r>
              <a:rPr lang="en-US" sz="1800" dirty="0" smtClean="0">
                <a:solidFill>
                  <a:srgbClr val="000099"/>
                </a:solidFill>
              </a:rPr>
              <a:t>do 80 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 = 1,looplen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        	if (a(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).</a:t>
            </a:r>
            <a:r>
              <a:rPr lang="en-US" sz="1800" dirty="0" err="1" smtClean="0">
                <a:solidFill>
                  <a:srgbClr val="000099"/>
                </a:solidFill>
              </a:rPr>
              <a:t>eq.b</a:t>
            </a:r>
            <a:r>
              <a:rPr lang="en-US" sz="1800" dirty="0" smtClean="0">
                <a:solidFill>
                  <a:srgbClr val="000099"/>
                </a:solidFill>
              </a:rPr>
              <a:t>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)) then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         	       c(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 = a(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 + e(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        	</a:t>
            </a:r>
            <a:r>
              <a:rPr lang="en-US" sz="1800" dirty="0" err="1" smtClean="0">
                <a:solidFill>
                  <a:srgbClr val="000099"/>
                </a:solidFill>
              </a:rPr>
              <a:t>endif</a:t>
            </a:r>
            <a:endParaRPr lang="en-US" sz="18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80    continue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V1 		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0099"/>
                </a:solidFill>
              </a:rPr>
              <a:t> 	A1          	  	.load a(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V2 		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	</a:t>
            </a:r>
            <a:r>
              <a:rPr lang="en-US" sz="1800" dirty="0" smtClean="0">
                <a:solidFill>
                  <a:srgbClr val="000099"/>
                </a:solidFill>
              </a:rPr>
              <a:t>A2            		.load b(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VM 	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0099"/>
                </a:solidFill>
              </a:rPr>
              <a:t> 	V1 == V2     	.compare a and b; result to VM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V3 		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0099"/>
                </a:solidFill>
              </a:rPr>
              <a:t> 	A3; VM        	.load e(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 under mask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V4 		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0099"/>
                </a:solidFill>
              </a:rPr>
              <a:t> 	V1 + V3; VM  	.add under mask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A4		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0099"/>
                </a:solidFill>
              </a:rPr>
              <a:t> 	V4; VM       	.store to c(</a:t>
            </a:r>
            <a:r>
              <a:rPr lang="en-US" sz="1800" dirty="0" err="1" smtClean="0">
                <a:solidFill>
                  <a:srgbClr val="000099"/>
                </a:solidFill>
              </a:rPr>
              <a:t>i</a:t>
            </a:r>
            <a:r>
              <a:rPr lang="en-US" sz="1800" dirty="0" smtClean="0">
                <a:solidFill>
                  <a:srgbClr val="000099"/>
                </a:solidFill>
              </a:rPr>
              <a:t>) under mask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C1BE266A-52C2-4DA4-89D6-9255907A2B36}" type="slidenum">
              <a:rPr lang="en-US"/>
              <a:pPr defTabSz="958850"/>
              <a:t>35</a:t>
            </a:fld>
            <a:endParaRPr lang="en-US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smtClean="0"/>
              <a:t>Vector Conditional Loop</a:t>
            </a:r>
            <a:endParaRPr lang="en-US" sz="770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204913"/>
            <a:ext cx="8612188" cy="5272087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  <a:r>
              <a:rPr lang="en-US" sz="2500" b="0" dirty="0" smtClean="0"/>
              <a:t>Gather/Scatter Method (used in later Cray machines)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1600" dirty="0" smtClean="0">
                <a:solidFill>
                  <a:srgbClr val="000099"/>
                </a:solidFill>
              </a:rPr>
              <a:t>do 80 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 = 1,looplen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        	if (a(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).</a:t>
            </a:r>
            <a:r>
              <a:rPr lang="en-US" sz="1600" dirty="0" err="1" smtClean="0">
                <a:solidFill>
                  <a:srgbClr val="000099"/>
                </a:solidFill>
              </a:rPr>
              <a:t>eq.b</a:t>
            </a:r>
            <a:r>
              <a:rPr lang="en-US" sz="1600" dirty="0" smtClean="0">
                <a:solidFill>
                  <a:srgbClr val="000099"/>
                </a:solidFill>
              </a:rPr>
              <a:t>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)) then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         	       c(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 = a(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 + e(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        	</a:t>
            </a:r>
            <a:r>
              <a:rPr lang="en-US" sz="1600" dirty="0" err="1" smtClean="0">
                <a:solidFill>
                  <a:srgbClr val="000099"/>
                </a:solidFill>
              </a:rPr>
              <a:t>endif</a:t>
            </a:r>
            <a:endParaRPr lang="en-US" sz="16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80    continue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V1 	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A1            		.load a(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V2 	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A2           	 	.load b(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VM 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V1 == V2     	.compare a and b; result to VM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V5 	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IOTA(VM)     	.form index set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VL 	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pop(VM)      	.find new VL (population count)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V6 	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A1, V5    	   	.gather a(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 values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V3 	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A3, V5     	  	.gather e(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 values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V4 	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V6 + V3   	  	.add a and e</a:t>
            </a: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A4,V11 </a:t>
            </a:r>
            <a:r>
              <a:rPr lang="en-US" sz="1400" dirty="0" smtClean="0">
                <a:solidFill>
                  <a:srgbClr val="000099"/>
                </a:solidFill>
                <a:sym typeface="Symbol" pitchFamily="18" charset="2"/>
              </a:rPr>
              <a:t></a:t>
            </a:r>
            <a:r>
              <a:rPr lang="en-US" sz="1600" dirty="0" smtClean="0">
                <a:solidFill>
                  <a:srgbClr val="000099"/>
                </a:solidFill>
              </a:rPr>
              <a:t> 	V4           		.scatter sum into c(</a:t>
            </a:r>
            <a:r>
              <a:rPr lang="en-US" sz="1600" dirty="0" err="1" smtClean="0">
                <a:solidFill>
                  <a:srgbClr val="000099"/>
                </a:solidFill>
              </a:rPr>
              <a:t>i</a:t>
            </a:r>
            <a:r>
              <a:rPr lang="en-US" sz="1600" dirty="0" smtClean="0">
                <a:solidFill>
                  <a:srgbClr val="000099"/>
                </a:solidFill>
              </a:rPr>
              <a:t>)</a:t>
            </a:r>
            <a:endParaRPr lang="en-US" sz="3300" dirty="0" smtClean="0">
              <a:solidFill>
                <a:srgbClr val="000099"/>
              </a:solidFill>
            </a:endParaRPr>
          </a:p>
          <a:p>
            <a:pPr marL="342900" indent="-342900" defTabSz="914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3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04/07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58850"/>
            <a:r>
              <a:rPr lang="en-US"/>
              <a:t>ECE/CS 757; copyright J. E. Smith, 2007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58850"/>
            <a:fld id="{81DF338A-4E64-4D88-BC31-F8BD0BA20415}" type="slidenum">
              <a:rPr lang="en-US"/>
              <a:pPr defTabSz="958850"/>
              <a:t>36</a:t>
            </a:fld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en-US" dirty="0" smtClean="0"/>
              <a:t>Lecture Summary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6375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/>
              <a:t>SIMD introduction</a:t>
            </a:r>
          </a:p>
          <a:p>
            <a:pPr marL="342900" indent="-342900" defTabSz="914400" eaLnBrk="1" hangingPunct="1">
              <a:defRPr/>
            </a:pPr>
            <a:r>
              <a:rPr lang="en-US" sz="2500" smtClean="0"/>
              <a:t>Automatic </a:t>
            </a:r>
            <a:r>
              <a:rPr lang="en-US" sz="2500" dirty="0" smtClean="0"/>
              <a:t>Parallelization</a:t>
            </a:r>
          </a:p>
          <a:p>
            <a:pPr marL="342900" indent="-342900" defTabSz="914400" eaLnBrk="1" hangingPunct="1">
              <a:defRPr/>
            </a:pPr>
            <a:r>
              <a:rPr lang="en-US" sz="2500" dirty="0" smtClean="0"/>
              <a:t>Vector Architectures</a:t>
            </a:r>
          </a:p>
          <a:p>
            <a:pPr marL="742950" lvl="1" indent="-285750" defTabSz="914400" eaLnBrk="1" hangingPunct="1">
              <a:defRPr/>
            </a:pPr>
            <a:r>
              <a:rPr lang="en-US" sz="2100" dirty="0" smtClean="0"/>
              <a:t>Cray-1 case study</a:t>
            </a:r>
          </a:p>
        </p:txBody>
      </p:sp>
    </p:spTree>
    <p:extLst>
      <p:ext uri="{BB962C8B-B14F-4D97-AF65-F5344CB8AC3E}">
        <p14:creationId xmlns:p14="http://schemas.microsoft.com/office/powerpoint/2010/main" val="21147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vs. Alternatives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0895F60-44AD-4293-80E5-63F07AC6B0F8}" type="slidenum">
              <a:rPr lang="en-US" smtClean="0"/>
              <a:pPr lvl="1"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6643"/>
            <a:ext cx="6400800" cy="522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1068866"/>
            <a:ext cx="3043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From [Hughes, SIMD Synthesis Lecture]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30430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SIMD vs. Superscalar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0895F60-44AD-4293-80E5-63F07AC6B0F8}" type="slidenum">
              <a:rPr lang="en-US" smtClean="0"/>
              <a:pPr lvl="1">
                <a:defRPr/>
              </a:pPr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4214942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1068866"/>
            <a:ext cx="3043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From [Hughes, SIMD Synthesis Lecture]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20574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Multithreaded vs. Multicore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0895F60-44AD-4293-80E5-63F07AC6B0F8}" type="slidenum">
              <a:rPr lang="en-US" smtClean="0"/>
              <a:pPr lvl="1"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1466" y="1068866"/>
            <a:ext cx="1521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From [Hughes, SIMD Synthesis Lecture]</a:t>
            </a:r>
            <a:endParaRPr lang="en-US" sz="14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8866"/>
            <a:ext cx="6848475" cy="509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86544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Efficiency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0895F60-44AD-4293-80E5-63F07AC6B0F8}" type="slidenum">
              <a:rPr lang="en-US" smtClean="0"/>
              <a:pPr lvl="1">
                <a:defRPr/>
              </a:pPr>
              <a:t>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789" y="1600200"/>
            <a:ext cx="30194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1068866"/>
            <a:ext cx="3043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From [Hughes, SIMD Synthesis Lecture]</a:t>
            </a:r>
            <a:endParaRPr lang="en-US" sz="1400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5105400"/>
            <a:ext cx="8637588" cy="114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 dirty="0" smtClean="0"/>
              <a:t>Amdahl’s Law…</a:t>
            </a:r>
            <a:endParaRPr lang="en-US" sz="2100" dirty="0" smtClean="0">
              <a:solidFill>
                <a:srgbClr val="000099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192274"/>
            <a:ext cx="53721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4153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dirty="0" smtClean="0"/>
              <a:t>Vector machines, supercomputing</a:t>
            </a:r>
          </a:p>
          <a:p>
            <a:pPr lvl="1"/>
            <a:r>
              <a:rPr lang="en-US" dirty="0" err="1" smtClean="0"/>
              <a:t>Illiac</a:t>
            </a:r>
            <a:r>
              <a:rPr lang="en-US" dirty="0" smtClean="0"/>
              <a:t> IV, CDC Star-100, TI ASC, </a:t>
            </a:r>
          </a:p>
          <a:p>
            <a:pPr lvl="1"/>
            <a:r>
              <a:rPr lang="en-US" dirty="0" smtClean="0"/>
              <a:t>Cray-1: </a:t>
            </a:r>
            <a:r>
              <a:rPr lang="en-US" i="1" dirty="0" smtClean="0"/>
              <a:t>properly</a:t>
            </a:r>
            <a:r>
              <a:rPr lang="en-US" dirty="0" smtClean="0"/>
              <a:t> architected (by Cray-2 gen)</a:t>
            </a:r>
          </a:p>
          <a:p>
            <a:r>
              <a:rPr lang="en-US" dirty="0" smtClean="0"/>
              <a:t>Incremental adoption in microprocessors</a:t>
            </a:r>
          </a:p>
          <a:p>
            <a:pPr lvl="1"/>
            <a:r>
              <a:rPr lang="en-US" dirty="0" smtClean="0"/>
              <a:t>Intel Pentium MMX: vectors of bytes</a:t>
            </a:r>
          </a:p>
          <a:p>
            <a:pPr lvl="1"/>
            <a:r>
              <a:rPr lang="en-US" dirty="0" smtClean="0"/>
              <a:t>Subsequently: </a:t>
            </a:r>
            <a:r>
              <a:rPr lang="en-US" dirty="0" err="1" smtClean="0"/>
              <a:t>SSEx</a:t>
            </a:r>
            <a:r>
              <a:rPr lang="en-US" dirty="0" smtClean="0"/>
              <a:t>/AVX-y, now AVX-512</a:t>
            </a:r>
          </a:p>
          <a:p>
            <a:pPr lvl="1"/>
            <a:r>
              <a:rPr lang="en-US" dirty="0" smtClean="0"/>
              <a:t>Also SPARC, PowerPC, ARM, …</a:t>
            </a:r>
          </a:p>
          <a:p>
            <a:pPr lvl="1"/>
            <a:r>
              <a:rPr lang="en-US" i="1" dirty="0" smtClean="0"/>
              <a:t>Improperly</a:t>
            </a:r>
            <a:r>
              <a:rPr lang="en-US" dirty="0" smtClean="0"/>
              <a:t> architected…</a:t>
            </a:r>
          </a:p>
          <a:p>
            <a:pPr lvl="1"/>
            <a:r>
              <a:rPr lang="en-US" dirty="0" smtClean="0"/>
              <a:t>Also GPUs from AMD/ATI and </a:t>
            </a:r>
            <a:r>
              <a:rPr lang="en-US" dirty="0" err="1" smtClean="0"/>
              <a:t>Nvidia</a:t>
            </a:r>
            <a:r>
              <a:rPr lang="en-US" dirty="0" smtClean="0"/>
              <a:t> (later)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6802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Overlays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096000" cy="416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9800" y="1068866"/>
            <a:ext cx="3043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From [Hughes, SIMD Synthesis Lecture]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97100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82739&quot;&gt;&lt;property id=&quot;20148&quot; value=&quot;5&quot;/&gt;&lt;property id=&quot;20300&quot; value=&quot;Slide 2 - &amp;quot;Lecture Outline&amp;quot;&quot;/&gt;&lt;property id=&quot;20307&quot; value=&quot;405&quot;/&gt;&lt;/object&gt;&lt;object type=&quot;3&quot; unique_id=&quot;82741&quot;&gt;&lt;property id=&quot;20148&quot; value=&quot;5&quot;/&gt;&lt;property id=&quot;20300&quot; value=&quot;Slide 3 - &amp;quot;Automatic Parallelization&amp;quot;&quot;/&gt;&lt;property id=&quot;20307&quot; value=&quot;406&quot;/&gt;&lt;/object&gt;&lt;object type=&quot;3&quot; unique_id=&quot;82742&quot;&gt;&lt;property id=&quot;20148&quot; value=&quot;5&quot;/&gt;&lt;property id=&quot;20300&quot; value=&quot;Slide 4 - &amp;quot;Automatic Parallelization&amp;quot;&quot;/&gt;&lt;property id=&quot;20307&quot; value=&quot;407&quot;/&gt;&lt;/object&gt;&lt;object type=&quot;3&quot; unique_id=&quot;82743&quot;&gt;&lt;property id=&quot;20148&quot; value=&quot;5&quot;/&gt;&lt;property id=&quot;20300&quot; value=&quot;Slide 5 - &amp;quot;Data Dependence&amp;quot;&quot;/&gt;&lt;property id=&quot;20307&quot; value=&quot;408&quot;/&gt;&lt;/object&gt;&lt;object type=&quot;3&quot; unique_id=&quot;82744&quot;&gt;&lt;property id=&quot;20148&quot; value=&quot;5&quot;/&gt;&lt;property id=&quot;20300&quot; value=&quot;Slide 6 - &amp;quot;Data Dependence Applied to Loops&amp;quot;&quot;/&gt;&lt;property id=&quot;20307&quot; value=&quot;409&quot;/&gt;&lt;/object&gt;&lt;object type=&quot;3&quot; unique_id=&quot;82745&quot;&gt;&lt;property id=&quot;20148&quot; value=&quot;5&quot;/&gt;&lt;property id=&quot;20300&quot; value=&quot;Slide 7 - &amp;quot;Data Dependence Applied to Loops&amp;quot;&quot;/&gt;&lt;property id=&quot;20307&quot; value=&quot;410&quot;/&gt;&lt;/object&gt;&lt;object type=&quot;3&quot; unique_id=&quot;82746&quot;&gt;&lt;property id=&quot;20148&quot; value=&quot;5&quot;/&gt;&lt;property id=&quot;20300&quot; value=&quot;Slide 8 - &amp;quot;Loop Carried Dependence&amp;quot;&quot;/&gt;&lt;property id=&quot;20307&quot; value=&quot;411&quot;/&gt;&lt;/object&gt;&lt;object type=&quot;3&quot; unique_id=&quot;82747&quot;&gt;&lt;property id=&quot;20148&quot; value=&quot;5&quot;/&gt;&lt;property id=&quot;20300&quot; value=&quot;Slide 9 - &amp;quot;Loop Carried Dependences&amp;quot;&quot;/&gt;&lt;property id=&quot;20307&quot; value=&quot;412&quot;/&gt;&lt;/object&gt;&lt;object type=&quot;3&quot; unique_id=&quot;82748&quot;&gt;&lt;property id=&quot;20148&quot; value=&quot;5&quot;/&gt;&lt;property id=&quot;20300&quot; value=&quot;Slide 10 - &amp;quot;Vector Code Generation&amp;quot;&quot;/&gt;&lt;property id=&quot;20307&quot; value=&quot;413&quot;/&gt;&lt;/object&gt;&lt;object type=&quot;3&quot; unique_id=&quot;82749&quot;&gt;&lt;property id=&quot;20148&quot; value=&quot;5&quot;/&gt;&lt;property id=&quot;20300&quot; value=&quot;Slide 11 - &amp;quot;Vector Code Generation: Example&amp;quot;&quot;/&gt;&lt;property id=&quot;20307&quot; value=&quot;414&quot;/&gt;&lt;/object&gt;&lt;object type=&quot;3&quot; unique_id=&quot;82750&quot;&gt;&lt;property id=&quot;20148&quot; value=&quot;5&quot;/&gt;&lt;property id=&quot;20300&quot; value=&quot;Slide 12 - &amp;quot;Multiple Processors (Concurrentization)&amp;quot;&quot;/&gt;&lt;property id=&quot;20307&quot; value=&quot;415&quot;/&gt;&lt;/object&gt;&lt;object type=&quot;3&quot; unique_id=&quot;82751&quot;&gt;&lt;property id=&quot;20148&quot; value=&quot;5&quot;/&gt;&lt;property id=&quot;20300&quot; value=&quot;Slide 13 - &amp;quot;Scheduling&amp;quot;&quot;/&gt;&lt;property id=&quot;20307&quot; value=&quot;416&quot;/&gt;&lt;/object&gt;&lt;object type=&quot;3&quot; unique_id=&quot;82752&quot;&gt;&lt;property id=&quot;20148&quot; value=&quot;5&quot;/&gt;&lt;property id=&quot;20300&quot; value=&quot;Slide 14 - &amp;quot;Code Generation with Dependences&amp;quot;&quot;/&gt;&lt;property id=&quot;20307&quot; value=&quot;417&quot;/&gt;&lt;/object&gt;&lt;object type=&quot;3&quot; unique_id=&quot;82753&quot;&gt;&lt;property id=&quot;20148&quot; value=&quot;5&quot;/&gt;&lt;property id=&quot;20300&quot; value=&quot;Slide 15 - &amp;quot;Reducing Synchronization&amp;quot;&quot;/&gt;&lt;property id=&quot;20307&quot; value=&quot;418&quot;/&gt;&lt;/object&gt;&lt;object type=&quot;3&quot; unique_id=&quot;82754&quot;&gt;&lt;property id=&quot;20148&quot; value=&quot;5&quot;/&gt;&lt;property id=&quot;20300&quot; value=&quot;Slide 16 - &amp;quot;Reducing Synchronization, contd.&amp;quot;&quot;/&gt;&lt;property id=&quot;20307&quot; value=&quot;419&quot;/&gt;&lt;/object&gt;&lt;object type=&quot;3&quot; unique_id=&quot;82755&quot;&gt;&lt;property id=&quot;20148&quot; value=&quot;5&quot;/&gt;&lt;property id=&quot;20300&quot; value=&quot;Slide 17 - &amp;quot;Vectorization vs Concurrentization&amp;quot;&quot;/&gt;&lt;property id=&quot;20307&quot; value=&quot;420&quot;/&gt;&lt;/object&gt;&lt;object type=&quot;3&quot; unique_id=&quot;82756&quot;&gt;&lt;property id=&quot;20148&quot; value=&quot;5&quot;/&gt;&lt;property id=&quot;20300&quot; value=&quot;Slide 18 - &amp;quot;Vectorization vs Concurrentization&amp;quot;&quot;/&gt;&lt;property id=&quot;20307&quot; value=&quot;421&quot;/&gt;&lt;/object&gt;&lt;object type=&quot;3&quot; unique_id=&quot;82757&quot;&gt;&lt;property id=&quot;20148&quot; value=&quot;5&quot;/&gt;&lt;property id=&quot;20300&quot; value=&quot;Slide 19 - &amp;quot;Summary&amp;quot;&quot;/&gt;&lt;property id=&quot;20307&quot; value=&quot;422&quot;/&gt;&lt;/object&gt;&lt;object type=&quot;3&quot; unique_id=&quot;82758&quot;&gt;&lt;property id=&quot;20148&quot; value=&quot;5&quot;/&gt;&lt;property id=&quot;20300&quot; value=&quot;Slide 20 - &amp;quot;Aside: Thread-Level Speculation&amp;quot;&quot;/&gt;&lt;property id=&quot;20307&quot; value=&quot;423&quot;/&gt;&lt;/object&gt;&lt;object type=&quot;3&quot; unique_id=&quot;82759&quot;&gt;&lt;property id=&quot;20148&quot; value=&quot;5&quot;/&gt;&lt;property id=&quot;20300&quot; value=&quot;Slide 21 - &amp;quot;Cray-1 Architecture&amp;quot;&quot;/&gt;&lt;property id=&quot;20307&quot; value=&quot;424&quot;/&gt;&lt;/object&gt;&lt;object type=&quot;3&quot; unique_id=&quot;82760&quot;&gt;&lt;property id=&quot;20148&quot; value=&quot;5&quot;/&gt;&lt;property id=&quot;20300&quot; value=&quot;Slide 22 - &amp;quot;Cray-1 Vector ISA&amp;quot;&quot;/&gt;&lt;property id=&quot;20307&quot; value=&quot;425&quot;/&gt;&lt;/object&gt;&lt;object type=&quot;3&quot; unique_id=&quot;82761&quot;&gt;&lt;property id=&quot;20148&quot; value=&quot;5&quot;/&gt;&lt;property id=&quot;20300&quot; value=&quot;Slide 23 - &amp;quot;Vector Example&amp;quot;&quot;/&gt;&lt;property id=&quot;20307&quot; value=&quot;426&quot;/&gt;&lt;/object&gt;&lt;object type=&quot;3&quot; unique_id=&quot;82762&quot;&gt;&lt;property id=&quot;20148&quot; value=&quot;5&quot;/&gt;&lt;property id=&quot;20300&quot; value=&quot;Slide 24 - &amp;quot;Compare with Scalar&amp;quot;&quot;/&gt;&lt;property id=&quot;20307&quot; value=&quot;427&quot;/&gt;&lt;/object&gt;&lt;object type=&quot;3&quot; unique_id=&quot;82763&quot;&gt;&lt;property id=&quot;20148&quot; value=&quot;5&quot;/&gt;&lt;property id=&quot;20300&quot; value=&quot;Slide 25 - &amp;quot;Vector Conditional Loop&amp;quot;&quot;/&gt;&lt;property id=&quot;20307&quot; value=&quot;428&quot;/&gt;&lt;/object&gt;&lt;object type=&quot;3&quot; unique_id=&quot;82764&quot;&gt;&lt;property id=&quot;20148&quot; value=&quot;5&quot;/&gt;&lt;property id=&quot;20300&quot; value=&quot;Slide 26 - &amp;quot;Vector Conditional Loop&amp;quot;&quot;/&gt;&lt;property id=&quot;20307&quot; value=&quot;429&quot;/&gt;&lt;/object&gt;&lt;object type=&quot;3&quot; unique_id=&quot;82773&quot;&gt;&lt;property id=&quot;20148&quot; value=&quot;5&quot;/&gt;&lt;property id=&quot;20300&quot; value=&quot;Slide 27 - &amp;quot;Lecture Outline&amp;quot;&quot;/&gt;&lt;property id=&quot;20307&quot; value=&quot;507&quot;/&gt;&lt;/object&gt;&lt;object type=&quot;3&quot; unique_id=&quot;92561&quot;&gt;&lt;property id=&quot;20148&quot; value=&quot;5&quot;/&gt;&lt;property id=&quot;20300&quot; value=&quot;Slide 1 - &amp;quot;ECE/CS 757: Advanced  Computer Architecture II&amp;quot;&quot;/&gt;&lt;property id=&quot;20307&quot; value=&quot;563&quot;/&gt;&lt;/object&gt;&lt;object type=&quot;3&quot; unique_id=&quot;92562&quot;&gt;&lt;property id=&quot;20148&quot; value=&quot;5&quot;/&gt;&lt;property id=&quot;20300&quot; value=&quot;Slide 28 - &amp;quot;Thinking Machines CM1/CM2&amp;quot;&quot;/&gt;&lt;property id=&quot;20307&quot; value=&quot;564&quot;/&gt;&lt;/object&gt;&lt;object type=&quot;3&quot; unique_id=&quot;92563&quot;&gt;&lt;property id=&quot;20148&quot; value=&quot;5&quot;/&gt;&lt;property id=&quot;20300&quot; value=&quot;Slide 29 - &amp;quot;CM Basics, contd.&amp;quot;&quot;/&gt;&lt;property id=&quot;20307&quot; value=&quot;565&quot;/&gt;&lt;/object&gt;&lt;object type=&quot;3&quot; unique_id=&quot;92564&quot;&gt;&lt;property id=&quot;20148&quot; value=&quot;5&quot;/&gt;&lt;property id=&quot;20300&quot; value=&quot;Slide 30 - &amp;quot;CM Basics, contd.&amp;quot;&quot;/&gt;&lt;property id=&quot;20307&quot; value=&quot;566&quot;/&gt;&lt;/object&gt;&lt;object type=&quot;3&quot; unique_id=&quot;92565&quot;&gt;&lt;property id=&quot;20148&quot; value=&quot;5&quot;/&gt;&lt;property id=&quot;20300&quot; value=&quot;Slide 31 - &amp;quot;Data Parallel Programming Model&amp;quot;&quot;/&gt;&lt;property id=&quot;20307&quot; value=&quot;567&quot;/&gt;&lt;/object&gt;&lt;object type=&quot;3&quot; unique_id=&quot;92566&quot;&gt;&lt;property id=&quot;20148&quot; value=&quot;5&quot;/&gt;&lt;property id=&quot;20300&quot; value=&quot;Slide 32 - &amp;quot;Connection Machine Architecture&amp;quot;&quot;/&gt;&lt;property id=&quot;20307&quot; value=&quot;568&quot;/&gt;&lt;/object&gt;&lt;object type=&quot;3&quot; unique_id=&quot;92567&quot;&gt;&lt;property id=&quot;20148&quot; value=&quot;5&quot;/&gt;&lt;property id=&quot;20300&quot; value=&quot;Slide 33 - &amp;quot;Instruction Processing&amp;quot;&quot;/&gt;&lt;property id=&quot;20307&quot; value=&quot;569&quot;/&gt;&lt;/object&gt;&lt;object type=&quot;3&quot; unique_id=&quot;92568&quot;&gt;&lt;property id=&quot;20148&quot; value=&quot;5&quot;/&gt;&lt;property id=&quot;20300&quot; value=&quot;Slide 34 - &amp;quot;CM-2&amp;quot;&quot;/&gt;&lt;property id=&quot;20307&quot; value=&quot;570&quot;/&gt;&lt;/object&gt;&lt;object type=&quot;3&quot; unique_id=&quot;92569&quot;&gt;&lt;property id=&quot;20148&quot; value=&quot;5&quot;/&gt;&lt;property id=&quot;20300&quot; value=&quot;Slide 35 - &amp;quot;Performance&amp;quot;&quot;/&gt;&lt;property id=&quot;20307&quot; value=&quot;571&quot;/&gt;&lt;/object&gt;&lt;object type=&quot;3&quot; unique_id=&quot;92570&quot;&gt;&lt;property id=&quot;20148&quot; value=&quot;5&quot;/&gt;&lt;property id=&quot;20300&quot; value=&quot;Slide 36 - &amp;quot;Lecture Summary&amp;quot;&quot;/&gt;&lt;property id=&quot;20307&quot; value=&quot;5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5229</TotalTime>
  <Words>1442</Words>
  <Application>Microsoft Office PowerPoint</Application>
  <PresentationFormat>On-screen Show (4:3)</PresentationFormat>
  <Paragraphs>510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ECE/CS 757: Advanced  Computer Architecture II SIMD</vt:lpstr>
      <vt:lpstr>SIMD &amp; MPP Readings</vt:lpstr>
      <vt:lpstr>Lecture Outline</vt:lpstr>
      <vt:lpstr>SIMD vs. Alternatives</vt:lpstr>
      <vt:lpstr>SIMD vs. Superscalar</vt:lpstr>
      <vt:lpstr>Multithreaded vs. Multicore</vt:lpstr>
      <vt:lpstr>SIMD Efficiency</vt:lpstr>
      <vt:lpstr>SIMD History</vt:lpstr>
      <vt:lpstr>Register Overlays</vt:lpstr>
      <vt:lpstr>SIMD Challenges</vt:lpstr>
      <vt:lpstr>Lecture Outline</vt:lpstr>
      <vt:lpstr>Automatic Parallelization</vt:lpstr>
      <vt:lpstr>Automatic Parallelization</vt:lpstr>
      <vt:lpstr>Data Dependence</vt:lpstr>
      <vt:lpstr>Data Dependence Applied to Loops</vt:lpstr>
      <vt:lpstr>Data Dependence Applied to Loops</vt:lpstr>
      <vt:lpstr>Loop Carried Dependence</vt:lpstr>
      <vt:lpstr>Loop Carried Dependences</vt:lpstr>
      <vt:lpstr>Vector Code Generation</vt:lpstr>
      <vt:lpstr>Vector Code Generation: Example</vt:lpstr>
      <vt:lpstr>Multiple Processors (Concurrentization)</vt:lpstr>
      <vt:lpstr>Scheduling</vt:lpstr>
      <vt:lpstr>Code Generation with Dependences</vt:lpstr>
      <vt:lpstr>Reducing Synchronization</vt:lpstr>
      <vt:lpstr>Reducing Synchronization, contd.</vt:lpstr>
      <vt:lpstr>Vectorization vs Concurrentization</vt:lpstr>
      <vt:lpstr>Vectorization vs Concurrentization</vt:lpstr>
      <vt:lpstr>Summary</vt:lpstr>
      <vt:lpstr>Aside: Thread-Level Speculation</vt:lpstr>
      <vt:lpstr>Cray-1 Architecture</vt:lpstr>
      <vt:lpstr>Cray-1 Vector ISA</vt:lpstr>
      <vt:lpstr>Vector Example</vt:lpstr>
      <vt:lpstr>Compare with Scalar</vt:lpstr>
      <vt:lpstr>Vector Conditional Loop</vt:lpstr>
      <vt:lpstr>Vector Conditional Loop</vt:lpstr>
      <vt:lpstr>Lecture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mikko</dc:creator>
  <cp:lastModifiedBy>Mikko Lipasti</cp:lastModifiedBy>
  <cp:revision>126</cp:revision>
  <cp:lastPrinted>1601-01-01T00:00:00Z</cp:lastPrinted>
  <dcterms:created xsi:type="dcterms:W3CDTF">1601-01-01T00:00:00Z</dcterms:created>
  <dcterms:modified xsi:type="dcterms:W3CDTF">2017-03-31T15:45:39Z</dcterms:modified>
</cp:coreProperties>
</file>