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9"/>
  </p:notesMasterIdLst>
  <p:sldIdLst>
    <p:sldId id="256" r:id="rId2"/>
    <p:sldId id="262" r:id="rId3"/>
    <p:sldId id="263" r:id="rId4"/>
    <p:sldId id="258" r:id="rId5"/>
    <p:sldId id="259" r:id="rId6"/>
    <p:sldId id="299" r:id="rId7"/>
    <p:sldId id="266" r:id="rId8"/>
    <p:sldId id="260" r:id="rId9"/>
    <p:sldId id="267" r:id="rId10"/>
    <p:sldId id="268" r:id="rId11"/>
    <p:sldId id="269" r:id="rId12"/>
    <p:sldId id="270" r:id="rId13"/>
    <p:sldId id="273" r:id="rId14"/>
    <p:sldId id="279" r:id="rId15"/>
    <p:sldId id="275" r:id="rId16"/>
    <p:sldId id="276" r:id="rId17"/>
    <p:sldId id="264" r:id="rId18"/>
    <p:sldId id="265" r:id="rId19"/>
    <p:sldId id="298" r:id="rId20"/>
    <p:sldId id="280" r:id="rId21"/>
    <p:sldId id="283" r:id="rId22"/>
    <p:sldId id="281" r:id="rId23"/>
    <p:sldId id="282" r:id="rId24"/>
    <p:sldId id="286" r:id="rId25"/>
    <p:sldId id="288" r:id="rId26"/>
    <p:sldId id="284" r:id="rId27"/>
    <p:sldId id="285" r:id="rId28"/>
    <p:sldId id="293" r:id="rId29"/>
    <p:sldId id="287" r:id="rId30"/>
    <p:sldId id="295" r:id="rId31"/>
    <p:sldId id="297" r:id="rId32"/>
    <p:sldId id="294" r:id="rId33"/>
    <p:sldId id="289" r:id="rId34"/>
    <p:sldId id="290" r:id="rId35"/>
    <p:sldId id="292" r:id="rId36"/>
    <p:sldId id="291" r:id="rId37"/>
    <p:sldId id="29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2EC"/>
    <a:srgbClr val="B3B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788C1-9692-49FA-BFD0-CE7745522873}" v="78" dt="2017-05-01T16:28:51.347"/>
    <p1510:client id="{5F3DCF3B-6251-4161-AD6F-51EAD56CB83D}" v="1807" dt="2017-05-01T16:56:07.540"/>
    <p1510:client id="{08BD7580-04D2-42D2-925D-F808440CE43B}" v="91" dt="2017-04-30T22:22:28.952"/>
    <p1510:client id="{F05F4401-0435-4C7C-854E-0B759DE89562}" v="72" dt="2017-05-01T03:03:37.800"/>
    <p1510:client id="{EADFB69A-01B0-4B8B-8127-8951FCC81778}" v="276" dt="2017-05-01T15:59:26.367"/>
    <p1510:client id="{B7EDA898-67DE-424B-96AD-AEE432C2C874}" v="163" dt="2017-05-01T14:56:57.346"/>
    <p1510:client id="{00D81537-534C-4B58-BFDD-5E94C51C4517}" v="165" dt="2017-05-01T16:07:54.927"/>
    <p1510:client id="{1FABE46F-66DB-4F09-8BA0-D697812FB708}" v="39" dt="2017-05-01T16:43:45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C9FFC-694E-47B0-A677-03E92AA30E4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B6A4F-B9E9-4201-A6D0-824238A56B9F}">
      <dgm:prSet phldrT="[Text]"/>
      <dgm:spPr/>
      <dgm:t>
        <a:bodyPr/>
        <a:lstStyle/>
        <a:p>
          <a:r>
            <a:rPr lang="en-US"/>
            <a:t>Accelerator Processing Unit</a:t>
          </a:r>
          <a:endParaRPr lang="en-US" sz="3000">
            <a:solidFill>
              <a:srgbClr val="010000"/>
            </a:solidFill>
            <a:latin typeface="Century Schoolbook"/>
          </a:endParaRPr>
        </a:p>
      </dgm:t>
    </dgm:pt>
    <dgm:pt modelId="{06020C48-2D09-414D-A863-2F6B0A6C9E4A}" type="parTrans" cxnId="{A3F425C2-3F7A-4B59-B050-1E276C8596E0}">
      <dgm:prSet/>
      <dgm:spPr/>
      <dgm:t>
        <a:bodyPr/>
        <a:lstStyle/>
        <a:p>
          <a:endParaRPr lang="en-US"/>
        </a:p>
      </dgm:t>
    </dgm:pt>
    <dgm:pt modelId="{900CEF6E-302C-4A5A-B8FB-3B737BCAB376}" type="sibTrans" cxnId="{A3F425C2-3F7A-4B59-B050-1E276C8596E0}">
      <dgm:prSet/>
      <dgm:spPr/>
      <dgm:t>
        <a:bodyPr/>
        <a:lstStyle/>
        <a:p>
          <a:endParaRPr lang="en-US"/>
        </a:p>
      </dgm:t>
    </dgm:pt>
    <dgm:pt modelId="{D0389588-A992-4272-8D0E-82A03B203A49}">
      <dgm:prSet phldrT="[Text]"/>
      <dgm:spPr/>
      <dgm:t>
        <a:bodyPr/>
        <a:lstStyle/>
        <a:p>
          <a:r>
            <a:rPr lang="en-US"/>
            <a:t>Processing Units</a:t>
          </a:r>
        </a:p>
      </dgm:t>
    </dgm:pt>
    <dgm:pt modelId="{ADB993BF-8F5B-4F66-BA85-729C60CFB3A1}" type="parTrans" cxnId="{2F175A33-76CA-40C3-BE70-C35177D54F83}">
      <dgm:prSet/>
      <dgm:spPr/>
      <dgm:t>
        <a:bodyPr/>
        <a:lstStyle/>
        <a:p>
          <a:endParaRPr lang="en-US"/>
        </a:p>
      </dgm:t>
    </dgm:pt>
    <dgm:pt modelId="{382D8E95-EA75-45BE-8BA3-227FB1A16EA1}" type="sibTrans" cxnId="{2F175A33-76CA-40C3-BE70-C35177D54F83}">
      <dgm:prSet/>
      <dgm:spPr/>
      <dgm:t>
        <a:bodyPr/>
        <a:lstStyle/>
        <a:p>
          <a:endParaRPr lang="en-US"/>
        </a:p>
      </dgm:t>
    </dgm:pt>
    <dgm:pt modelId="{18D8C9DD-062F-468B-ACE9-43EA519353F4}">
      <dgm:prSet phldrT="[Text]"/>
      <dgm:spPr/>
      <dgm:t>
        <a:bodyPr/>
        <a:lstStyle/>
        <a:p>
          <a:r>
            <a:rPr lang="en-US" sz="2600"/>
            <a:t>16 partitions</a:t>
          </a:r>
        </a:p>
      </dgm:t>
    </dgm:pt>
    <dgm:pt modelId="{01A30ECA-45C4-4705-A016-DD4C9728131D}" type="parTrans" cxnId="{453B093C-24CE-4C19-B8E7-59B5F41D0B42}">
      <dgm:prSet/>
      <dgm:spPr/>
      <dgm:t>
        <a:bodyPr/>
        <a:lstStyle/>
        <a:p>
          <a:endParaRPr lang="en-US"/>
        </a:p>
      </dgm:t>
    </dgm:pt>
    <dgm:pt modelId="{0B68729B-244C-435F-99C7-6B2CC2A43A1B}" type="sibTrans" cxnId="{453B093C-24CE-4C19-B8E7-59B5F41D0B42}">
      <dgm:prSet/>
      <dgm:spPr/>
      <dgm:t>
        <a:bodyPr/>
        <a:lstStyle/>
        <a:p>
          <a:endParaRPr lang="en-US"/>
        </a:p>
      </dgm:t>
    </dgm:pt>
    <dgm:pt modelId="{C5B64E05-BDD3-448B-9E6D-6E12DE8C461D}">
      <dgm:prSet phldrT="[Text]"/>
      <dgm:spPr/>
      <dgm:t>
        <a:bodyPr/>
        <a:lstStyle/>
        <a:p>
          <a:r>
            <a:rPr lang="en-US" sz="2600"/>
            <a:t>8 Cores/partition</a:t>
          </a:r>
        </a:p>
      </dgm:t>
    </dgm:pt>
    <dgm:pt modelId="{45881466-7FDC-46DE-AEE3-55087FECAB14}" type="parTrans" cxnId="{7636D8D4-60AB-48D7-838C-89ABF78097F7}">
      <dgm:prSet/>
      <dgm:spPr/>
      <dgm:t>
        <a:bodyPr/>
        <a:lstStyle/>
        <a:p>
          <a:endParaRPr lang="en-US"/>
        </a:p>
      </dgm:t>
    </dgm:pt>
    <dgm:pt modelId="{F4ED3D8B-07B7-4F7E-9B2F-02315D7D42D2}" type="sibTrans" cxnId="{7636D8D4-60AB-48D7-838C-89ABF78097F7}">
      <dgm:prSet/>
      <dgm:spPr/>
      <dgm:t>
        <a:bodyPr/>
        <a:lstStyle/>
        <a:p>
          <a:endParaRPr lang="en-US"/>
        </a:p>
      </dgm:t>
    </dgm:pt>
    <dgm:pt modelId="{6C1F9E56-C4D6-41CD-91B5-4C132081AF71}">
      <dgm:prSet phldrT="[Text]"/>
      <dgm:spPr/>
      <dgm:t>
        <a:bodyPr/>
        <a:lstStyle/>
        <a:p>
          <a:r>
            <a:rPr lang="en-US"/>
            <a:t>128 Cores</a:t>
          </a:r>
        </a:p>
      </dgm:t>
    </dgm:pt>
    <dgm:pt modelId="{48BEF3BB-55FB-443E-A196-1B6744D73C71}" type="parTrans" cxnId="{0519A77D-D9DA-46A7-97E8-2780CBE209B9}">
      <dgm:prSet/>
      <dgm:spPr/>
      <dgm:t>
        <a:bodyPr/>
        <a:lstStyle/>
        <a:p>
          <a:endParaRPr lang="en-US"/>
        </a:p>
      </dgm:t>
    </dgm:pt>
    <dgm:pt modelId="{7101016D-B0B8-42FC-A757-F3B346EF3CC5}" type="sibTrans" cxnId="{0519A77D-D9DA-46A7-97E8-2780CBE209B9}">
      <dgm:prSet/>
      <dgm:spPr/>
      <dgm:t>
        <a:bodyPr/>
        <a:lstStyle/>
        <a:p>
          <a:endParaRPr lang="en-US"/>
        </a:p>
      </dgm:t>
    </dgm:pt>
    <dgm:pt modelId="{74A99308-0D66-4510-902A-1E6E8A53EE0A}">
      <dgm:prSet phldrT="[Text]"/>
      <dgm:spPr/>
      <dgm:t>
        <a:bodyPr/>
        <a:lstStyle/>
        <a:p>
          <a:r>
            <a:rPr lang="en-US"/>
            <a:t>Memory</a:t>
          </a:r>
        </a:p>
      </dgm:t>
    </dgm:pt>
    <dgm:pt modelId="{C674F6DC-7BE1-4C2A-BAEE-8ABE17CF8FBF}" type="parTrans" cxnId="{3A65B8F7-D4D1-4657-9A3F-FA08109E0FD7}">
      <dgm:prSet/>
      <dgm:spPr/>
      <dgm:t>
        <a:bodyPr/>
        <a:lstStyle/>
        <a:p>
          <a:endParaRPr lang="en-US"/>
        </a:p>
      </dgm:t>
    </dgm:pt>
    <dgm:pt modelId="{908FD3AB-F428-470C-ACE4-9CF9880C3AB8}" type="sibTrans" cxnId="{3A65B8F7-D4D1-4657-9A3F-FA08109E0FD7}">
      <dgm:prSet/>
      <dgm:spPr/>
      <dgm:t>
        <a:bodyPr/>
        <a:lstStyle/>
        <a:p>
          <a:endParaRPr lang="en-US"/>
        </a:p>
      </dgm:t>
    </dgm:pt>
    <dgm:pt modelId="{474C07D7-99F5-4257-845A-103C4083A286}">
      <dgm:prSet phldrT="[Text]"/>
      <dgm:spPr/>
      <dgm:t>
        <a:bodyPr/>
        <a:lstStyle/>
        <a:p>
          <a:r>
            <a:rPr lang="en-US" sz="2600"/>
            <a:t>8KB 2 way L1 I$</a:t>
          </a:r>
        </a:p>
      </dgm:t>
    </dgm:pt>
    <dgm:pt modelId="{EF207FEB-B44F-41DB-927C-135D35C7350F}" type="parTrans" cxnId="{89A7CF32-03E3-4FAE-B3BE-21B7F11F1717}">
      <dgm:prSet/>
      <dgm:spPr/>
      <dgm:t>
        <a:bodyPr/>
        <a:lstStyle/>
        <a:p>
          <a:endParaRPr lang="en-US"/>
        </a:p>
      </dgm:t>
    </dgm:pt>
    <dgm:pt modelId="{9A2D3261-B712-4674-ADCB-E86ADA91AAE1}" type="sibTrans" cxnId="{89A7CF32-03E3-4FAE-B3BE-21B7F11F1717}">
      <dgm:prSet/>
      <dgm:spPr/>
      <dgm:t>
        <a:bodyPr/>
        <a:lstStyle/>
        <a:p>
          <a:endParaRPr lang="en-US"/>
        </a:p>
      </dgm:t>
    </dgm:pt>
    <dgm:pt modelId="{F1071265-DBB9-4471-B4F2-D2338D92CD40}">
      <dgm:prSet phldrT="[Text]"/>
      <dgm:spPr/>
      <dgm:t>
        <a:bodyPr/>
        <a:lstStyle/>
        <a:p>
          <a:r>
            <a:rPr lang="en-US"/>
            <a:t>16KB 2 way L1 D$</a:t>
          </a:r>
        </a:p>
      </dgm:t>
    </dgm:pt>
    <dgm:pt modelId="{0E835864-61AE-4138-8FAA-8373BF209B88}" type="parTrans" cxnId="{454D28A8-0305-4932-9072-88A703ED0291}">
      <dgm:prSet/>
      <dgm:spPr/>
      <dgm:t>
        <a:bodyPr/>
        <a:lstStyle/>
        <a:p>
          <a:endParaRPr lang="en-US"/>
        </a:p>
      </dgm:t>
    </dgm:pt>
    <dgm:pt modelId="{8C6D617C-8C19-4DCC-8674-645AE897FC2C}" type="sibTrans" cxnId="{454D28A8-0305-4932-9072-88A703ED0291}">
      <dgm:prSet/>
      <dgm:spPr/>
      <dgm:t>
        <a:bodyPr/>
        <a:lstStyle/>
        <a:p>
          <a:endParaRPr lang="en-US"/>
        </a:p>
      </dgm:t>
    </dgm:pt>
    <dgm:pt modelId="{ED2DF93D-D4AE-4DFD-82C7-CEC87CA8751E}">
      <dgm:prSet phldrT="[Text]"/>
      <dgm:spPr/>
      <dgm:t>
        <a:bodyPr/>
        <a:lstStyle/>
        <a:p>
          <a:r>
            <a:rPr lang="en-US" sz="3400"/>
            <a:t>Network</a:t>
          </a:r>
        </a:p>
      </dgm:t>
    </dgm:pt>
    <dgm:pt modelId="{18C4F5F3-E48C-4F9D-B96A-FE626EFFD3E6}" type="parTrans" cxnId="{A4B38DBE-571F-4997-AFF1-70DDA384CC26}">
      <dgm:prSet/>
      <dgm:spPr/>
      <dgm:t>
        <a:bodyPr/>
        <a:lstStyle/>
        <a:p>
          <a:endParaRPr lang="en-US"/>
        </a:p>
      </dgm:t>
    </dgm:pt>
    <dgm:pt modelId="{C1B05074-74A3-4322-96C0-594D09E8B4B6}" type="sibTrans" cxnId="{A4B38DBE-571F-4997-AFF1-70DDA384CC26}">
      <dgm:prSet/>
      <dgm:spPr/>
      <dgm:t>
        <a:bodyPr/>
        <a:lstStyle/>
        <a:p>
          <a:endParaRPr lang="en-US"/>
        </a:p>
      </dgm:t>
    </dgm:pt>
    <dgm:pt modelId="{3694A7F8-6F57-4926-BAD0-EDB98F0FA0B5}">
      <dgm:prSet phldrT="[Text]"/>
      <dgm:spPr/>
      <dgm:t>
        <a:bodyPr/>
        <a:lstStyle/>
        <a:p>
          <a:r>
            <a:rPr lang="en-US"/>
            <a:t>128KB 4 way L2 shared</a:t>
          </a:r>
        </a:p>
      </dgm:t>
    </dgm:pt>
    <dgm:pt modelId="{80F80CE7-A3E7-4422-8018-B0A010C6F8BC}" type="parTrans" cxnId="{6F3FEEC6-283C-49E4-A8FA-DFE61E9060EE}">
      <dgm:prSet/>
      <dgm:spPr/>
      <dgm:t>
        <a:bodyPr/>
        <a:lstStyle/>
        <a:p>
          <a:endParaRPr lang="en-US"/>
        </a:p>
      </dgm:t>
    </dgm:pt>
    <dgm:pt modelId="{A807BC8B-2353-491F-8F85-47E67A7C2DA5}" type="sibTrans" cxnId="{6F3FEEC6-283C-49E4-A8FA-DFE61E9060EE}">
      <dgm:prSet/>
      <dgm:spPr/>
      <dgm:t>
        <a:bodyPr/>
        <a:lstStyle/>
        <a:p>
          <a:endParaRPr lang="en-US"/>
        </a:p>
      </dgm:t>
    </dgm:pt>
    <dgm:pt modelId="{35598E28-F387-4E10-B689-095EEDA30CCE}">
      <dgm:prSet phldrT="[Text]"/>
      <dgm:spPr/>
      <dgm:t>
        <a:bodyPr/>
        <a:lstStyle/>
        <a:p>
          <a:r>
            <a:rPr lang="en-US" sz="2600"/>
            <a:t>4x4 Mesh</a:t>
          </a:r>
        </a:p>
      </dgm:t>
    </dgm:pt>
    <dgm:pt modelId="{9FA9E420-8997-4B99-AA38-85D43D35E24A}" type="parTrans" cxnId="{A2A8ACFA-96BA-4E0F-8B75-5233BE722B0C}">
      <dgm:prSet/>
      <dgm:spPr/>
      <dgm:t>
        <a:bodyPr/>
        <a:lstStyle/>
        <a:p>
          <a:endParaRPr lang="en-US"/>
        </a:p>
      </dgm:t>
    </dgm:pt>
    <dgm:pt modelId="{3337F9B1-6C8B-49B7-AA4D-DD7B395902A8}" type="sibTrans" cxnId="{A2A8ACFA-96BA-4E0F-8B75-5233BE722B0C}">
      <dgm:prSet/>
      <dgm:spPr/>
      <dgm:t>
        <a:bodyPr/>
        <a:lstStyle/>
        <a:p>
          <a:endParaRPr lang="en-US"/>
        </a:p>
      </dgm:t>
    </dgm:pt>
    <dgm:pt modelId="{0C2EB0AE-9233-4226-91FB-409F6C9C1866}">
      <dgm:prSet phldrT="[Text]"/>
      <dgm:spPr/>
      <dgm:t>
        <a:bodyPr/>
        <a:lstStyle/>
        <a:p>
          <a:r>
            <a:rPr lang="en-US" sz="2600"/>
            <a:t>5 links</a:t>
          </a:r>
        </a:p>
      </dgm:t>
    </dgm:pt>
    <dgm:pt modelId="{9B6B2BC4-9BAC-4681-BCD1-3B40DFFA8CEC}" type="parTrans" cxnId="{DB2CC348-88DE-4930-8578-D4DBB0FA1EA2}">
      <dgm:prSet/>
      <dgm:spPr/>
      <dgm:t>
        <a:bodyPr/>
        <a:lstStyle/>
        <a:p>
          <a:endParaRPr lang="en-US"/>
        </a:p>
      </dgm:t>
    </dgm:pt>
    <dgm:pt modelId="{433A88DA-C79A-45AC-9EEA-935C4002D808}" type="sibTrans" cxnId="{DB2CC348-88DE-4930-8578-D4DBB0FA1EA2}">
      <dgm:prSet/>
      <dgm:spPr/>
      <dgm:t>
        <a:bodyPr/>
        <a:lstStyle/>
        <a:p>
          <a:endParaRPr lang="en-US"/>
        </a:p>
      </dgm:t>
    </dgm:pt>
    <dgm:pt modelId="{093860FD-5A39-40B9-B0A2-A00951D518E7}">
      <dgm:prSet phldrT="[Text]"/>
      <dgm:spPr/>
      <dgm:t>
        <a:bodyPr/>
        <a:lstStyle/>
        <a:p>
          <a:r>
            <a:rPr lang="en-US" sz="2600" dirty="0"/>
            <a:t>2 stage Router</a:t>
          </a:r>
        </a:p>
      </dgm:t>
    </dgm:pt>
    <dgm:pt modelId="{30B5C663-E2CD-4285-B7AD-D04FCF9D9198}" type="parTrans" cxnId="{33938F93-BA87-46CD-98E3-7DE56DFDD571}">
      <dgm:prSet/>
      <dgm:spPr/>
      <dgm:t>
        <a:bodyPr/>
        <a:lstStyle/>
        <a:p>
          <a:endParaRPr lang="en-US"/>
        </a:p>
      </dgm:t>
    </dgm:pt>
    <dgm:pt modelId="{CE0297BD-56BA-4F03-8C9E-8B3B58720E93}" type="sibTrans" cxnId="{33938F93-BA87-46CD-98E3-7DE56DFDD571}">
      <dgm:prSet/>
      <dgm:spPr/>
      <dgm:t>
        <a:bodyPr/>
        <a:lstStyle/>
        <a:p>
          <a:endParaRPr lang="en-US"/>
        </a:p>
      </dgm:t>
    </dgm:pt>
    <dgm:pt modelId="{A29EAED9-8668-4F43-8F37-91D8B70D6EB2}">
      <dgm:prSet phldrT="[Text]"/>
      <dgm:spPr/>
      <dgm:t>
        <a:bodyPr/>
        <a:lstStyle/>
        <a:p>
          <a:r>
            <a:rPr lang="en-US"/>
            <a:t>RISCV cores</a:t>
          </a:r>
        </a:p>
      </dgm:t>
    </dgm:pt>
    <dgm:pt modelId="{C6960F27-D480-4C5F-9725-767DBC208544}" type="parTrans" cxnId="{000A043A-7F41-4C01-9095-65E31FC7966B}">
      <dgm:prSet/>
      <dgm:spPr/>
      <dgm:t>
        <a:bodyPr/>
        <a:lstStyle/>
        <a:p>
          <a:endParaRPr lang="en-US"/>
        </a:p>
      </dgm:t>
    </dgm:pt>
    <dgm:pt modelId="{BB593FDA-826E-4E95-A294-7098B381FB4F}" type="sibTrans" cxnId="{000A043A-7F41-4C01-9095-65E31FC7966B}">
      <dgm:prSet/>
      <dgm:spPr/>
      <dgm:t>
        <a:bodyPr/>
        <a:lstStyle/>
        <a:p>
          <a:endParaRPr lang="en-US"/>
        </a:p>
      </dgm:t>
    </dgm:pt>
    <dgm:pt modelId="{20A8B9BC-E239-FB40-BB6A-2ACC1E299A8B}">
      <dgm:prSet phldrT="[Text]"/>
      <dgm:spPr/>
      <dgm:t>
        <a:bodyPr/>
        <a:lstStyle/>
        <a:p>
          <a:r>
            <a:rPr lang="en-US"/>
            <a:t>Weak Consistency Model</a:t>
          </a:r>
        </a:p>
      </dgm:t>
    </dgm:pt>
    <dgm:pt modelId="{3CF28F34-6B43-E94B-90C1-7F029AF02F2C}" type="parTrans" cxnId="{556EDDA1-5F24-D94F-8A64-95D78B314D22}">
      <dgm:prSet/>
      <dgm:spPr/>
      <dgm:t>
        <a:bodyPr/>
        <a:lstStyle/>
        <a:p>
          <a:endParaRPr lang="en-US"/>
        </a:p>
      </dgm:t>
    </dgm:pt>
    <dgm:pt modelId="{871A0133-C888-8447-ADDB-4E9FD2CAADFD}" type="sibTrans" cxnId="{556EDDA1-5F24-D94F-8A64-95D78B314D22}">
      <dgm:prSet/>
      <dgm:spPr/>
      <dgm:t>
        <a:bodyPr/>
        <a:lstStyle/>
        <a:p>
          <a:endParaRPr lang="en-US"/>
        </a:p>
      </dgm:t>
    </dgm:pt>
    <dgm:pt modelId="{21EF59BB-408A-40DF-8B69-4D435E6DEDAF}" type="pres">
      <dgm:prSet presAssocID="{742C9FFC-694E-47B0-A677-03E92AA30E4F}" presName="composite" presStyleCnt="0">
        <dgm:presLayoutVars>
          <dgm:chMax val="1"/>
          <dgm:dir/>
          <dgm:resizeHandles val="exact"/>
        </dgm:presLayoutVars>
      </dgm:prSet>
      <dgm:spPr/>
    </dgm:pt>
    <dgm:pt modelId="{A580E9EE-BC8B-4487-B579-6EF07769D867}" type="pres">
      <dgm:prSet presAssocID="{7CFB6A4F-B9E9-4201-A6D0-824238A56B9F}" presName="roof" presStyleLbl="dkBgShp" presStyleIdx="0" presStyleCnt="2"/>
      <dgm:spPr/>
    </dgm:pt>
    <dgm:pt modelId="{D7D887D6-55EE-4038-985C-4A7556ECC4C9}" type="pres">
      <dgm:prSet presAssocID="{7CFB6A4F-B9E9-4201-A6D0-824238A56B9F}" presName="pillars" presStyleCnt="0"/>
      <dgm:spPr/>
    </dgm:pt>
    <dgm:pt modelId="{0E53A5CF-C538-4844-8588-4AA854606E8A}" type="pres">
      <dgm:prSet presAssocID="{7CFB6A4F-B9E9-4201-A6D0-824238A56B9F}" presName="pillar1" presStyleLbl="node1" presStyleIdx="0" presStyleCnt="3">
        <dgm:presLayoutVars>
          <dgm:bulletEnabled val="1"/>
        </dgm:presLayoutVars>
      </dgm:prSet>
      <dgm:spPr/>
    </dgm:pt>
    <dgm:pt modelId="{C4EBCBC8-71AF-4007-A9E4-B54C15BECD59}" type="pres">
      <dgm:prSet presAssocID="{74A99308-0D66-4510-902A-1E6E8A53EE0A}" presName="pillarX" presStyleLbl="node1" presStyleIdx="1" presStyleCnt="3">
        <dgm:presLayoutVars>
          <dgm:bulletEnabled val="1"/>
        </dgm:presLayoutVars>
      </dgm:prSet>
      <dgm:spPr/>
    </dgm:pt>
    <dgm:pt modelId="{EE0C5BF1-C69A-444B-8CBA-8B89667DF067}" type="pres">
      <dgm:prSet presAssocID="{ED2DF93D-D4AE-4DFD-82C7-CEC87CA8751E}" presName="pillarX" presStyleLbl="node1" presStyleIdx="2" presStyleCnt="3">
        <dgm:presLayoutVars>
          <dgm:bulletEnabled val="1"/>
        </dgm:presLayoutVars>
      </dgm:prSet>
      <dgm:spPr/>
    </dgm:pt>
    <dgm:pt modelId="{C648F00B-095F-4A7C-8913-04FC5C0D31E7}" type="pres">
      <dgm:prSet presAssocID="{7CFB6A4F-B9E9-4201-A6D0-824238A56B9F}" presName="base" presStyleLbl="dkBgShp" presStyleIdx="1" presStyleCnt="2"/>
      <dgm:spPr/>
    </dgm:pt>
  </dgm:ptLst>
  <dgm:cxnLst>
    <dgm:cxn modelId="{39E1E207-B4F5-4C2C-9481-D289DD0A26B6}" type="presOf" srcId="{742C9FFC-694E-47B0-A677-03E92AA30E4F}" destId="{21EF59BB-408A-40DF-8B69-4D435E6DEDAF}" srcOrd="0" destOrd="0" presId="urn:microsoft.com/office/officeart/2005/8/layout/hList3"/>
    <dgm:cxn modelId="{2184BD09-F678-4624-9392-20CBADA30DB6}" type="presOf" srcId="{474C07D7-99F5-4257-845A-103C4083A286}" destId="{C4EBCBC8-71AF-4007-A9E4-B54C15BECD59}" srcOrd="0" destOrd="1" presId="urn:microsoft.com/office/officeart/2005/8/layout/hList3"/>
    <dgm:cxn modelId="{05C9000A-982D-4A58-A873-438D3C673CBA}" type="presOf" srcId="{0C2EB0AE-9233-4226-91FB-409F6C9C1866}" destId="{EE0C5BF1-C69A-444B-8CBA-8B89667DF067}" srcOrd="0" destOrd="2" presId="urn:microsoft.com/office/officeart/2005/8/layout/hList3"/>
    <dgm:cxn modelId="{2EDBB411-E709-4887-96A8-027F904C1004}" type="presOf" srcId="{D0389588-A992-4272-8D0E-82A03B203A49}" destId="{0E53A5CF-C538-4844-8588-4AA854606E8A}" srcOrd="0" destOrd="0" presId="urn:microsoft.com/office/officeart/2005/8/layout/hList3"/>
    <dgm:cxn modelId="{0BFF9727-0EB3-424B-816F-258FC11DA27E}" type="presOf" srcId="{18D8C9DD-062F-468B-ACE9-43EA519353F4}" destId="{0E53A5CF-C538-4844-8588-4AA854606E8A}" srcOrd="0" destOrd="1" presId="urn:microsoft.com/office/officeart/2005/8/layout/hList3"/>
    <dgm:cxn modelId="{1435462D-D56E-4FDA-9FEF-1C35BF3EF778}" type="presOf" srcId="{7CFB6A4F-B9E9-4201-A6D0-824238A56B9F}" destId="{A580E9EE-BC8B-4487-B579-6EF07769D867}" srcOrd="0" destOrd="0" presId="urn:microsoft.com/office/officeart/2005/8/layout/hList3"/>
    <dgm:cxn modelId="{89A7CF32-03E3-4FAE-B3BE-21B7F11F1717}" srcId="{74A99308-0D66-4510-902A-1E6E8A53EE0A}" destId="{474C07D7-99F5-4257-845A-103C4083A286}" srcOrd="0" destOrd="0" parTransId="{EF207FEB-B44F-41DB-927C-135D35C7350F}" sibTransId="{9A2D3261-B712-4674-ADCB-E86ADA91AAE1}"/>
    <dgm:cxn modelId="{2F175A33-76CA-40C3-BE70-C35177D54F83}" srcId="{7CFB6A4F-B9E9-4201-A6D0-824238A56B9F}" destId="{D0389588-A992-4272-8D0E-82A03B203A49}" srcOrd="0" destOrd="0" parTransId="{ADB993BF-8F5B-4F66-BA85-729C60CFB3A1}" sibTransId="{382D8E95-EA75-45BE-8BA3-227FB1A16EA1}"/>
    <dgm:cxn modelId="{000A043A-7F41-4C01-9095-65E31FC7966B}" srcId="{D0389588-A992-4272-8D0E-82A03B203A49}" destId="{A29EAED9-8668-4F43-8F37-91D8B70D6EB2}" srcOrd="3" destOrd="0" parTransId="{C6960F27-D480-4C5F-9725-767DBC208544}" sibTransId="{BB593FDA-826E-4E95-A294-7098B381FB4F}"/>
    <dgm:cxn modelId="{453B093C-24CE-4C19-B8E7-59B5F41D0B42}" srcId="{D0389588-A992-4272-8D0E-82A03B203A49}" destId="{18D8C9DD-062F-468B-ACE9-43EA519353F4}" srcOrd="0" destOrd="0" parTransId="{01A30ECA-45C4-4705-A016-DD4C9728131D}" sibTransId="{0B68729B-244C-435F-99C7-6B2CC2A43A1B}"/>
    <dgm:cxn modelId="{E076015F-761D-4F39-B7FB-5C5C76CEEB39}" type="presOf" srcId="{093860FD-5A39-40B9-B0A2-A00951D518E7}" destId="{EE0C5BF1-C69A-444B-8CBA-8B89667DF067}" srcOrd="0" destOrd="3" presId="urn:microsoft.com/office/officeart/2005/8/layout/hList3"/>
    <dgm:cxn modelId="{DB2CC348-88DE-4930-8578-D4DBB0FA1EA2}" srcId="{ED2DF93D-D4AE-4DFD-82C7-CEC87CA8751E}" destId="{0C2EB0AE-9233-4226-91FB-409F6C9C1866}" srcOrd="1" destOrd="0" parTransId="{9B6B2BC4-9BAC-4681-BCD1-3B40DFFA8CEC}" sibTransId="{433A88DA-C79A-45AC-9EEA-935C4002D808}"/>
    <dgm:cxn modelId="{B7C1A46D-0D15-4354-989F-252A05842C4E}" type="presOf" srcId="{3694A7F8-6F57-4926-BAD0-EDB98F0FA0B5}" destId="{C4EBCBC8-71AF-4007-A9E4-B54C15BECD59}" srcOrd="0" destOrd="3" presId="urn:microsoft.com/office/officeart/2005/8/layout/hList3"/>
    <dgm:cxn modelId="{7A150B71-9A07-4F4F-8C80-BFF5209DFD36}" type="presOf" srcId="{ED2DF93D-D4AE-4DFD-82C7-CEC87CA8751E}" destId="{EE0C5BF1-C69A-444B-8CBA-8B89667DF067}" srcOrd="0" destOrd="0" presId="urn:microsoft.com/office/officeart/2005/8/layout/hList3"/>
    <dgm:cxn modelId="{FB6FDB52-3021-4AAF-95EB-1BE7D1D68682}" type="presOf" srcId="{C5B64E05-BDD3-448B-9E6D-6E12DE8C461D}" destId="{0E53A5CF-C538-4844-8588-4AA854606E8A}" srcOrd="0" destOrd="2" presId="urn:microsoft.com/office/officeart/2005/8/layout/hList3"/>
    <dgm:cxn modelId="{0347E878-DECB-4638-93FD-92E14F636634}" type="presOf" srcId="{35598E28-F387-4E10-B689-095EEDA30CCE}" destId="{EE0C5BF1-C69A-444B-8CBA-8B89667DF067}" srcOrd="0" destOrd="1" presId="urn:microsoft.com/office/officeart/2005/8/layout/hList3"/>
    <dgm:cxn modelId="{0519A77D-D9DA-46A7-97E8-2780CBE209B9}" srcId="{D0389588-A992-4272-8D0E-82A03B203A49}" destId="{6C1F9E56-C4D6-41CD-91B5-4C132081AF71}" srcOrd="2" destOrd="0" parTransId="{48BEF3BB-55FB-443E-A196-1B6744D73C71}" sibTransId="{7101016D-B0B8-42FC-A757-F3B346EF3CC5}"/>
    <dgm:cxn modelId="{8B0AF488-AE65-7C45-96A1-F0603796A96C}" type="presOf" srcId="{20A8B9BC-E239-FB40-BB6A-2ACC1E299A8B}" destId="{C4EBCBC8-71AF-4007-A9E4-B54C15BECD59}" srcOrd="0" destOrd="4" presId="urn:microsoft.com/office/officeart/2005/8/layout/hList3"/>
    <dgm:cxn modelId="{33938F93-BA87-46CD-98E3-7DE56DFDD571}" srcId="{ED2DF93D-D4AE-4DFD-82C7-CEC87CA8751E}" destId="{093860FD-5A39-40B9-B0A2-A00951D518E7}" srcOrd="2" destOrd="0" parTransId="{30B5C663-E2CD-4285-B7AD-D04FCF9D9198}" sibTransId="{CE0297BD-56BA-4F03-8C9E-8B3B58720E93}"/>
    <dgm:cxn modelId="{618D0397-5D62-4668-B077-02D6E4C85526}" type="presOf" srcId="{A29EAED9-8668-4F43-8F37-91D8B70D6EB2}" destId="{0E53A5CF-C538-4844-8588-4AA854606E8A}" srcOrd="0" destOrd="4" presId="urn:microsoft.com/office/officeart/2005/8/layout/hList3"/>
    <dgm:cxn modelId="{556EDDA1-5F24-D94F-8A64-95D78B314D22}" srcId="{74A99308-0D66-4510-902A-1E6E8A53EE0A}" destId="{20A8B9BC-E239-FB40-BB6A-2ACC1E299A8B}" srcOrd="3" destOrd="0" parTransId="{3CF28F34-6B43-E94B-90C1-7F029AF02F2C}" sibTransId="{871A0133-C888-8447-ADDB-4E9FD2CAADFD}"/>
    <dgm:cxn modelId="{454D28A8-0305-4932-9072-88A703ED0291}" srcId="{74A99308-0D66-4510-902A-1E6E8A53EE0A}" destId="{F1071265-DBB9-4471-B4F2-D2338D92CD40}" srcOrd="1" destOrd="0" parTransId="{0E835864-61AE-4138-8FAA-8373BF209B88}" sibTransId="{8C6D617C-8C19-4DCC-8674-645AE897FC2C}"/>
    <dgm:cxn modelId="{439D56B2-503F-495D-8DCA-0558A4402C29}" type="presOf" srcId="{F1071265-DBB9-4471-B4F2-D2338D92CD40}" destId="{C4EBCBC8-71AF-4007-A9E4-B54C15BECD59}" srcOrd="0" destOrd="2" presId="urn:microsoft.com/office/officeart/2005/8/layout/hList3"/>
    <dgm:cxn modelId="{A4B38DBE-571F-4997-AFF1-70DDA384CC26}" srcId="{7CFB6A4F-B9E9-4201-A6D0-824238A56B9F}" destId="{ED2DF93D-D4AE-4DFD-82C7-CEC87CA8751E}" srcOrd="2" destOrd="0" parTransId="{18C4F5F3-E48C-4F9D-B96A-FE626EFFD3E6}" sibTransId="{C1B05074-74A3-4322-96C0-594D09E8B4B6}"/>
    <dgm:cxn modelId="{A3F425C2-3F7A-4B59-B050-1E276C8596E0}" srcId="{742C9FFC-694E-47B0-A677-03E92AA30E4F}" destId="{7CFB6A4F-B9E9-4201-A6D0-824238A56B9F}" srcOrd="0" destOrd="0" parTransId="{06020C48-2D09-414D-A863-2F6B0A6C9E4A}" sibTransId="{900CEF6E-302C-4A5A-B8FB-3B737BCAB376}"/>
    <dgm:cxn modelId="{6F3FEEC6-283C-49E4-A8FA-DFE61E9060EE}" srcId="{74A99308-0D66-4510-902A-1E6E8A53EE0A}" destId="{3694A7F8-6F57-4926-BAD0-EDB98F0FA0B5}" srcOrd="2" destOrd="0" parTransId="{80F80CE7-A3E7-4422-8018-B0A010C6F8BC}" sibTransId="{A807BC8B-2353-491F-8F85-47E67A7C2DA5}"/>
    <dgm:cxn modelId="{7636D8D4-60AB-48D7-838C-89ABF78097F7}" srcId="{D0389588-A992-4272-8D0E-82A03B203A49}" destId="{C5B64E05-BDD3-448B-9E6D-6E12DE8C461D}" srcOrd="1" destOrd="0" parTransId="{45881466-7FDC-46DE-AEE3-55087FECAB14}" sibTransId="{F4ED3D8B-07B7-4F7E-9B2F-02315D7D42D2}"/>
    <dgm:cxn modelId="{C76A2BD6-43A3-4D1F-AE66-EA0CA6CF3CB2}" type="presOf" srcId="{6C1F9E56-C4D6-41CD-91B5-4C132081AF71}" destId="{0E53A5CF-C538-4844-8588-4AA854606E8A}" srcOrd="0" destOrd="3" presId="urn:microsoft.com/office/officeart/2005/8/layout/hList3"/>
    <dgm:cxn modelId="{0C0CFFDE-AE1B-422A-901F-81A04903E76D}" type="presOf" srcId="{74A99308-0D66-4510-902A-1E6E8A53EE0A}" destId="{C4EBCBC8-71AF-4007-A9E4-B54C15BECD59}" srcOrd="0" destOrd="0" presId="urn:microsoft.com/office/officeart/2005/8/layout/hList3"/>
    <dgm:cxn modelId="{3A65B8F7-D4D1-4657-9A3F-FA08109E0FD7}" srcId="{7CFB6A4F-B9E9-4201-A6D0-824238A56B9F}" destId="{74A99308-0D66-4510-902A-1E6E8A53EE0A}" srcOrd="1" destOrd="0" parTransId="{C674F6DC-7BE1-4C2A-BAEE-8ABE17CF8FBF}" sibTransId="{908FD3AB-F428-470C-ACE4-9CF9880C3AB8}"/>
    <dgm:cxn modelId="{A2A8ACFA-96BA-4E0F-8B75-5233BE722B0C}" srcId="{ED2DF93D-D4AE-4DFD-82C7-CEC87CA8751E}" destId="{35598E28-F387-4E10-B689-095EEDA30CCE}" srcOrd="0" destOrd="0" parTransId="{9FA9E420-8997-4B99-AA38-85D43D35E24A}" sibTransId="{3337F9B1-6C8B-49B7-AA4D-DD7B395902A8}"/>
    <dgm:cxn modelId="{4523101F-B3A2-42B1-89FA-2E90E619511F}" type="presParOf" srcId="{21EF59BB-408A-40DF-8B69-4D435E6DEDAF}" destId="{A580E9EE-BC8B-4487-B579-6EF07769D867}" srcOrd="0" destOrd="0" presId="urn:microsoft.com/office/officeart/2005/8/layout/hList3"/>
    <dgm:cxn modelId="{873E4404-45F7-43A9-A5AD-5BBC60A51974}" type="presParOf" srcId="{21EF59BB-408A-40DF-8B69-4D435E6DEDAF}" destId="{D7D887D6-55EE-4038-985C-4A7556ECC4C9}" srcOrd="1" destOrd="0" presId="urn:microsoft.com/office/officeart/2005/8/layout/hList3"/>
    <dgm:cxn modelId="{F458FECC-DF0A-4C9D-A8C1-C4C0889A91D7}" type="presParOf" srcId="{D7D887D6-55EE-4038-985C-4A7556ECC4C9}" destId="{0E53A5CF-C538-4844-8588-4AA854606E8A}" srcOrd="0" destOrd="0" presId="urn:microsoft.com/office/officeart/2005/8/layout/hList3"/>
    <dgm:cxn modelId="{073D72DC-6132-4678-8B26-B915DD52D40E}" type="presParOf" srcId="{D7D887D6-55EE-4038-985C-4A7556ECC4C9}" destId="{C4EBCBC8-71AF-4007-A9E4-B54C15BECD59}" srcOrd="1" destOrd="0" presId="urn:microsoft.com/office/officeart/2005/8/layout/hList3"/>
    <dgm:cxn modelId="{51E8D5B5-5616-4FB7-BF0E-2D180E8AC7D7}" type="presParOf" srcId="{D7D887D6-55EE-4038-985C-4A7556ECC4C9}" destId="{EE0C5BF1-C69A-444B-8CBA-8B89667DF067}" srcOrd="2" destOrd="0" presId="urn:microsoft.com/office/officeart/2005/8/layout/hList3"/>
    <dgm:cxn modelId="{4F828011-F3EF-4BB6-A42D-BAD882BC3131}" type="presParOf" srcId="{21EF59BB-408A-40DF-8B69-4D435E6DEDAF}" destId="{C648F00B-095F-4A7C-8913-04FC5C0D31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0E9EE-BC8B-4487-B579-6EF07769D867}">
      <dsp:nvSpPr>
        <dsp:cNvPr id="0" name=""/>
        <dsp:cNvSpPr/>
      </dsp:nvSpPr>
      <dsp:spPr>
        <a:xfrm>
          <a:off x="0" y="0"/>
          <a:ext cx="4303241" cy="93609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Accelerator Processing Unit</a:t>
          </a:r>
          <a:endParaRPr lang="en-US" sz="2600" kern="1200">
            <a:solidFill>
              <a:srgbClr val="010000"/>
            </a:solidFill>
            <a:latin typeface="Century Schoolbook"/>
          </a:endParaRPr>
        </a:p>
      </dsp:txBody>
      <dsp:txXfrm>
        <a:off x="0" y="0"/>
        <a:ext cx="4303241" cy="936092"/>
      </dsp:txXfrm>
    </dsp:sp>
    <dsp:sp modelId="{0E53A5CF-C538-4844-8588-4AA854606E8A}">
      <dsp:nvSpPr>
        <dsp:cNvPr id="0" name=""/>
        <dsp:cNvSpPr/>
      </dsp:nvSpPr>
      <dsp:spPr>
        <a:xfrm>
          <a:off x="2101" y="936092"/>
          <a:ext cx="1433012" cy="1965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Processing Units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16 partitions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8 Cores/partition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128 Cores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RISCV cores</a:t>
          </a:r>
        </a:p>
      </dsp:txBody>
      <dsp:txXfrm>
        <a:off x="2101" y="936092"/>
        <a:ext cx="1433012" cy="1965794"/>
      </dsp:txXfrm>
    </dsp:sp>
    <dsp:sp modelId="{C4EBCBC8-71AF-4007-A9E4-B54C15BECD59}">
      <dsp:nvSpPr>
        <dsp:cNvPr id="0" name=""/>
        <dsp:cNvSpPr/>
      </dsp:nvSpPr>
      <dsp:spPr>
        <a:xfrm>
          <a:off x="1435114" y="936092"/>
          <a:ext cx="1433012" cy="1965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Memory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8KB 2 way L1 I$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16KB 2 way L1 D$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128KB 4 way L2 shared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Weak Consistency Model</a:t>
          </a:r>
        </a:p>
      </dsp:txBody>
      <dsp:txXfrm>
        <a:off x="1435114" y="936092"/>
        <a:ext cx="1433012" cy="1965794"/>
      </dsp:txXfrm>
    </dsp:sp>
    <dsp:sp modelId="{EE0C5BF1-C69A-444B-8CBA-8B89667DF067}">
      <dsp:nvSpPr>
        <dsp:cNvPr id="0" name=""/>
        <dsp:cNvSpPr/>
      </dsp:nvSpPr>
      <dsp:spPr>
        <a:xfrm>
          <a:off x="2868126" y="936092"/>
          <a:ext cx="1433012" cy="1965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Network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4x4 Mesh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5 links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2 stage Router</a:t>
          </a:r>
        </a:p>
      </dsp:txBody>
      <dsp:txXfrm>
        <a:off x="2868126" y="936092"/>
        <a:ext cx="1433012" cy="1965794"/>
      </dsp:txXfrm>
    </dsp:sp>
    <dsp:sp modelId="{C648F00B-095F-4A7C-8913-04FC5C0D31E7}">
      <dsp:nvSpPr>
        <dsp:cNvPr id="0" name=""/>
        <dsp:cNvSpPr/>
      </dsp:nvSpPr>
      <dsp:spPr>
        <a:xfrm>
          <a:off x="0" y="2901887"/>
          <a:ext cx="4303241" cy="21842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DCB60-ADCC-4982-8500-3C512F3ADB84}" type="datetimeFigureOut">
              <a:rPr lang="en-US"/>
              <a:t>Mon,01,May,2017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666AE-B1A9-4F64-93DF-DFC331FA2D4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9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89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59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9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8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04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12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Histogram</a:t>
            </a:r>
          </a:p>
          <a:p>
            <a:pPr marL="171450" indent="-171450">
              <a:buFontTx/>
              <a:buChar char="-"/>
            </a:pPr>
            <a:r>
              <a:rPr lang="en-US"/>
              <a:t>Make no OOP load/store access</a:t>
            </a:r>
          </a:p>
          <a:p>
            <a:pPr marL="171450" indent="-171450">
              <a:buFontTx/>
              <a:buChar char="-"/>
            </a:pPr>
            <a:r>
              <a:rPr lang="en-US"/>
              <a:t>Most of the access are focused on the same core/partition</a:t>
            </a:r>
          </a:p>
          <a:p>
            <a:pPr marL="171450" indent="-171450">
              <a:buFontTx/>
              <a:buChar char="-"/>
            </a:pPr>
            <a:r>
              <a:rPr lang="en-US"/>
              <a:t>Since we have used the bookism for mesh interconnect setup, this workload will be convince us that we are not increasing the simulation time in </a:t>
            </a:r>
            <a:r>
              <a:rPr lang="en-US" err="1"/>
              <a:t>PinterNet</a:t>
            </a:r>
            <a:r>
              <a:rPr lang="en-US"/>
              <a:t> when no OOP access is made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Wordcount</a:t>
            </a:r>
          </a:p>
          <a:p>
            <a:pPr marL="171450" indent="-171450">
              <a:buFontTx/>
              <a:buChar char="-"/>
            </a:pPr>
            <a:r>
              <a:rPr lang="en-US"/>
              <a:t>Moderate amount of OOP load access no OOP stores</a:t>
            </a:r>
          </a:p>
          <a:p>
            <a:pPr marL="171450" indent="-171450">
              <a:buFontTx/>
              <a:buChar char="-"/>
            </a:pPr>
            <a:r>
              <a:rPr lang="en-US"/>
              <a:t>Used this to check the initial setup of our </a:t>
            </a:r>
            <a:r>
              <a:rPr lang="en-US" err="1"/>
              <a:t>Pinternet</a:t>
            </a:r>
            <a:r>
              <a:rPr lang="en-US"/>
              <a:t>, and gain confidence if our </a:t>
            </a:r>
            <a:r>
              <a:rPr lang="en-US" err="1"/>
              <a:t>zsim</a:t>
            </a:r>
            <a:r>
              <a:rPr lang="en-US"/>
              <a:t> + bookism infrastructure that is working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0" indent="0">
              <a:buFontTx/>
              <a:buNone/>
            </a:pPr>
            <a:r>
              <a:rPr lang="en-US" err="1"/>
              <a:t>Vertexcover</a:t>
            </a: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Large amount of OOP load access with no stores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Wordcount</a:t>
            </a:r>
          </a:p>
          <a:p>
            <a:pPr marL="171450" indent="-171450">
              <a:buFontTx/>
              <a:buChar char="-"/>
            </a:pPr>
            <a:r>
              <a:rPr lang="en-US"/>
              <a:t>Moderate amount of OOP load access no OOP stores</a:t>
            </a:r>
          </a:p>
          <a:p>
            <a:pPr marL="171450" indent="-171450">
              <a:buFontTx/>
              <a:buChar char="-"/>
            </a:pPr>
            <a:r>
              <a:rPr lang="en-US"/>
              <a:t>Used this to check the initial setup of our </a:t>
            </a:r>
            <a:r>
              <a:rPr lang="en-US" err="1"/>
              <a:t>Pinternet</a:t>
            </a:r>
            <a:r>
              <a:rPr lang="en-US"/>
              <a:t>, and gain confidence if our </a:t>
            </a:r>
            <a:r>
              <a:rPr lang="en-US" err="1"/>
              <a:t>zsim</a:t>
            </a:r>
            <a:r>
              <a:rPr lang="en-US"/>
              <a:t> + bookism infrastructure that is working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 err="1"/>
              <a:t>Pagerank</a:t>
            </a: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Most OOP load and store access comes from this workload</a:t>
            </a:r>
          </a:p>
          <a:p>
            <a:pPr marL="171450" indent="-171450">
              <a:buFontTx/>
              <a:buChar char="-"/>
            </a:pPr>
            <a:r>
              <a:rPr lang="en-US"/>
              <a:t>OOP load and store access are distributed across different partition</a:t>
            </a:r>
          </a:p>
          <a:p>
            <a:pPr marL="171450" indent="-171450">
              <a:buFontTx/>
              <a:buChar char="-"/>
            </a:pPr>
            <a:r>
              <a:rPr lang="en-US"/>
              <a:t>We use this workload to do the uniform testing of the mesh interconnect system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56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74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36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0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9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13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46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65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0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80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7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27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6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81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9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23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1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8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66AE-B1A9-4F64-93DF-DFC331FA2D4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4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Mon,01,May,2017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Mon,01,May,2017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Mon,01,May,2017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Mon,01,May,2017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Mon,01,May,2017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Mon,01,May,2017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Mon,01,May,2017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Mon,01,May,2017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Mon,01,May,2017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Mon,01,May,2017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Mon,01,May,2017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Mon,01,May,2017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944" y="917255"/>
            <a:ext cx="3744546" cy="5018463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652759" y="-3484712"/>
            <a:ext cx="320040" cy="32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786" y="758952"/>
            <a:ext cx="6271117" cy="40416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err="1"/>
              <a:t>PInterNet</a:t>
            </a:r>
            <a:br>
              <a:rPr lang="en-US"/>
            </a:br>
            <a:r>
              <a:rPr lang="en-US" sz="2800">
                <a:solidFill>
                  <a:srgbClr val="BFBFBF"/>
                </a:solidFill>
              </a:rPr>
              <a:t>Where multi core simulation becomes network aware</a:t>
            </a:r>
            <a:endParaRPr lang="en-US" sz="2800">
              <a:solidFill>
                <a:srgbClr val="FFFFFF"/>
              </a:solidFill>
              <a:latin typeface="Century School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786" y="4800600"/>
            <a:ext cx="6274756" cy="1412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entury Schoolbook"/>
              </a:rPr>
              <a:t>Team Members: Simon Xu, </a:t>
            </a:r>
            <a:r>
              <a:rPr lang="en-US" err="1">
                <a:latin typeface="Century Schoolbook"/>
              </a:rPr>
              <a:t>Preyas</a:t>
            </a:r>
            <a:r>
              <a:rPr lang="en-US">
                <a:latin typeface="Century Schoolbook"/>
              </a:rPr>
              <a:t> Shah, Rahul </a:t>
            </a:r>
            <a:r>
              <a:rPr lang="en-US" err="1">
                <a:latin typeface="Century Schoolbook"/>
              </a:rPr>
              <a:t>Nayar</a:t>
            </a:r>
            <a:r>
              <a:rPr lang="en-US">
                <a:latin typeface="Century Schoolbook"/>
              </a:rPr>
              <a:t>, Fan Wu</a:t>
            </a:r>
            <a:endParaRPr lang="en-US">
              <a:solidFill>
                <a:srgbClr val="BFBFBF"/>
              </a:solidFill>
              <a:latin typeface="Century Schoolbook"/>
            </a:endParaRPr>
          </a:p>
          <a:p>
            <a:endParaRPr lang="en-US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5508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51559"/>
            <a:ext cx="9692640" cy="792483"/>
          </a:xfrm>
        </p:spPr>
        <p:txBody>
          <a:bodyPr/>
          <a:lstStyle/>
          <a:p>
            <a:r>
              <a:rPr lang="en-US" err="1"/>
              <a:t>PInterNet</a:t>
            </a:r>
            <a:r>
              <a:rPr lang="en-US"/>
              <a:t> Router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08" y="1797310"/>
            <a:ext cx="53731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Design Goal</a:t>
            </a:r>
          </a:p>
          <a:p>
            <a:r>
              <a:rPr lang="en-US" sz="2000"/>
              <a:t>Easy to design :p</a:t>
            </a:r>
          </a:p>
          <a:p>
            <a:r>
              <a:rPr lang="en-US" sz="2000"/>
              <a:t>High Performance </a:t>
            </a:r>
          </a:p>
          <a:p>
            <a:pPr lvl="1"/>
            <a:r>
              <a:rPr lang="en-US" sz="2000"/>
              <a:t>Low latency/high throughput</a:t>
            </a:r>
          </a:p>
          <a:p>
            <a:pPr lvl="1"/>
            <a:r>
              <a:rPr lang="en-US" sz="2000"/>
              <a:t>Optimize for real workloads</a:t>
            </a:r>
          </a:p>
          <a:p>
            <a:r>
              <a:rPr lang="en-US" sz="2000"/>
              <a:t>Synthesizable and fast</a:t>
            </a:r>
          </a:p>
          <a:p>
            <a:r>
              <a:rPr lang="en-US" sz="2000"/>
              <a:t>Highly Parameterizable</a:t>
            </a:r>
          </a:p>
          <a:p>
            <a:pPr lvl="1"/>
            <a:r>
              <a:rPr lang="en-US" sz="2000"/>
              <a:t>Chisel has good parameterization support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8431110" y="1787404"/>
            <a:ext cx="2428103" cy="749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Chisel (Scala-based)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5987562" y="3080166"/>
            <a:ext cx="3657600" cy="7496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FIRRTL</a:t>
            </a:r>
          </a:p>
        </p:txBody>
      </p:sp>
      <p:sp>
        <p:nvSpPr>
          <p:cNvPr id="6" name="Rectangle 5"/>
          <p:cNvSpPr/>
          <p:nvPr/>
        </p:nvSpPr>
        <p:spPr>
          <a:xfrm>
            <a:off x="8345642" y="4309580"/>
            <a:ext cx="2117125" cy="749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Verilog</a:t>
            </a:r>
          </a:p>
        </p:txBody>
      </p:sp>
      <p:sp>
        <p:nvSpPr>
          <p:cNvPr id="7" name="Rectangle 6"/>
          <p:cNvSpPr/>
          <p:nvPr/>
        </p:nvSpPr>
        <p:spPr>
          <a:xfrm>
            <a:off x="8345641" y="5665691"/>
            <a:ext cx="2117125" cy="749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Synopsys Design Compiler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6105" y="4959167"/>
            <a:ext cx="2365289" cy="9497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Unit test Verification</a:t>
            </a:r>
          </a:p>
          <a:p>
            <a:pPr algn="ctr"/>
            <a:r>
              <a:rPr lang="en-US"/>
              <a:t>Performance </a:t>
            </a:r>
            <a:r>
              <a:rPr lang="en-US" err="1"/>
              <a:t>Eval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35976" y="1787403"/>
            <a:ext cx="2428103" cy="749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Peek-Poke Tester</a:t>
            </a:r>
          </a:p>
        </p:txBody>
      </p:sp>
      <p:cxnSp>
        <p:nvCxnSpPr>
          <p:cNvPr id="11" name="Straight Arrow Connector 10"/>
          <p:cNvCxnSpPr>
            <a:stCxn id="9" idx="2"/>
            <a:endCxn id="5" idx="0"/>
          </p:cNvCxnSpPr>
          <p:nvPr/>
        </p:nvCxnSpPr>
        <p:spPr>
          <a:xfrm>
            <a:off x="6350028" y="2537046"/>
            <a:ext cx="1466334" cy="543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5" idx="0"/>
          </p:cNvCxnSpPr>
          <p:nvPr/>
        </p:nvCxnSpPr>
        <p:spPr>
          <a:xfrm flipH="1">
            <a:off x="7816362" y="2537047"/>
            <a:ext cx="1828800" cy="543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5" idx="2"/>
            <a:endCxn id="8" idx="0"/>
          </p:cNvCxnSpPr>
          <p:nvPr/>
        </p:nvCxnSpPr>
        <p:spPr>
          <a:xfrm flipH="1">
            <a:off x="6738750" y="3829809"/>
            <a:ext cx="1077612" cy="1129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6" idx="0"/>
          </p:cNvCxnSpPr>
          <p:nvPr/>
        </p:nvCxnSpPr>
        <p:spPr>
          <a:xfrm>
            <a:off x="7816362" y="3829809"/>
            <a:ext cx="1587843" cy="479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7" idx="0"/>
          </p:cNvCxnSpPr>
          <p:nvPr/>
        </p:nvCxnSpPr>
        <p:spPr>
          <a:xfrm flipH="1">
            <a:off x="9404204" y="5059223"/>
            <a:ext cx="1" cy="60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70490" y="1252765"/>
            <a:ext cx="288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Testing Framework</a:t>
            </a:r>
          </a:p>
        </p:txBody>
      </p:sp>
    </p:spTree>
    <p:extLst>
      <p:ext uri="{BB962C8B-B14F-4D97-AF65-F5344CB8AC3E}">
        <p14:creationId xmlns:p14="http://schemas.microsoft.com/office/powerpoint/2010/main" val="405418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48" y="140676"/>
            <a:ext cx="9692640" cy="702096"/>
          </a:xfrm>
        </p:spPr>
        <p:txBody>
          <a:bodyPr/>
          <a:lstStyle/>
          <a:p>
            <a:r>
              <a:rPr lang="en-US" err="1"/>
              <a:t>PInterNet</a:t>
            </a:r>
            <a:r>
              <a:rPr lang="en-US"/>
              <a:t> Router Specs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85" y="1728910"/>
            <a:ext cx="4804719" cy="4351338"/>
          </a:xfrm>
        </p:spPr>
        <p:txBody>
          <a:bodyPr/>
          <a:lstStyle/>
          <a:p>
            <a:r>
              <a:rPr lang="en-US"/>
              <a:t>Mesh Network (5-in-5-out)</a:t>
            </a:r>
          </a:p>
          <a:p>
            <a:r>
              <a:rPr lang="en-US"/>
              <a:t>Cut-Through</a:t>
            </a:r>
          </a:p>
          <a:p>
            <a:r>
              <a:rPr lang="en-US"/>
              <a:t>Credit Based Flow Control</a:t>
            </a:r>
          </a:p>
          <a:p>
            <a:r>
              <a:rPr lang="en-US"/>
              <a:t>XY-Routing</a:t>
            </a:r>
          </a:p>
          <a:p>
            <a:r>
              <a:rPr lang="en-US"/>
              <a:t>Virtual Channel</a:t>
            </a:r>
          </a:p>
          <a:p>
            <a:r>
              <a:rPr lang="en-US"/>
              <a:t>two-cycle Latency</a:t>
            </a:r>
          </a:p>
          <a:p>
            <a:r>
              <a:rPr lang="en-US"/>
              <a:t>Fully Parameterizable</a:t>
            </a:r>
          </a:p>
          <a:p>
            <a:r>
              <a:rPr lang="en-US"/>
              <a:t>Hit 1GHz Freq @ ARM 55nm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05" y="2073832"/>
            <a:ext cx="5828571" cy="247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2535" y="4547384"/>
            <a:ext cx="406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Flit Structure</a:t>
            </a:r>
            <a:r>
              <a:rPr lang="en-US" dirty="0"/>
              <a:t> (assuming 32-bit bus)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1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568" y="378941"/>
            <a:ext cx="7076302" cy="5906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7568" y="759814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7568" y="1787613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7568" y="2870886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7568" y="3954159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68015" y="437937"/>
            <a:ext cx="1169551" cy="62264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3200" err="1">
                <a:solidFill>
                  <a:schemeClr val="bg1"/>
                </a:solidFill>
              </a:rPr>
              <a:t>PInterNet</a:t>
            </a:r>
            <a:r>
              <a:rPr lang="en-US" sz="3200">
                <a:solidFill>
                  <a:schemeClr val="bg1"/>
                </a:solidFill>
              </a:rPr>
              <a:t> Router </a:t>
            </a:r>
            <a:r>
              <a:rPr lang="en-US" sz="3200"/>
              <a:t>Microarchitecture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47568" y="5037432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Local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83427" y="759814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81823" y="1787613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81823" y="2870886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81823" y="3951006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81823" y="5031126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5" idx="3"/>
            <a:endCxn id="13" idx="1"/>
          </p:cNvCxnSpPr>
          <p:nvPr/>
        </p:nvCxnSpPr>
        <p:spPr>
          <a:xfrm>
            <a:off x="3468130" y="1154264"/>
            <a:ext cx="19152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4" idx="1"/>
          </p:cNvCxnSpPr>
          <p:nvPr/>
        </p:nvCxnSpPr>
        <p:spPr>
          <a:xfrm>
            <a:off x="3468130" y="1154264"/>
            <a:ext cx="1913693" cy="102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15" idx="1"/>
          </p:cNvCxnSpPr>
          <p:nvPr/>
        </p:nvCxnSpPr>
        <p:spPr>
          <a:xfrm>
            <a:off x="3468130" y="1154264"/>
            <a:ext cx="1913693" cy="2111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16" idx="1"/>
          </p:cNvCxnSpPr>
          <p:nvPr/>
        </p:nvCxnSpPr>
        <p:spPr>
          <a:xfrm>
            <a:off x="3468130" y="1154264"/>
            <a:ext cx="1913693" cy="319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</p:cNvCxnSpPr>
          <p:nvPr/>
        </p:nvCxnSpPr>
        <p:spPr>
          <a:xfrm>
            <a:off x="3468130" y="1154264"/>
            <a:ext cx="1913693" cy="4271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13" idx="1"/>
          </p:cNvCxnSpPr>
          <p:nvPr/>
        </p:nvCxnSpPr>
        <p:spPr>
          <a:xfrm flipV="1">
            <a:off x="3468130" y="1154264"/>
            <a:ext cx="1915297" cy="102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3"/>
          </p:cNvCxnSpPr>
          <p:nvPr/>
        </p:nvCxnSpPr>
        <p:spPr>
          <a:xfrm flipV="1">
            <a:off x="3468130" y="2178910"/>
            <a:ext cx="1913693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5" idx="1"/>
          </p:cNvCxnSpPr>
          <p:nvPr/>
        </p:nvCxnSpPr>
        <p:spPr>
          <a:xfrm>
            <a:off x="3468130" y="2178910"/>
            <a:ext cx="1913693" cy="108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3"/>
          </p:cNvCxnSpPr>
          <p:nvPr/>
        </p:nvCxnSpPr>
        <p:spPr>
          <a:xfrm>
            <a:off x="3468130" y="2182063"/>
            <a:ext cx="1913693" cy="2163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  <a:endCxn id="17" idx="1"/>
          </p:cNvCxnSpPr>
          <p:nvPr/>
        </p:nvCxnSpPr>
        <p:spPr>
          <a:xfrm>
            <a:off x="3468130" y="2182063"/>
            <a:ext cx="1913693" cy="3243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3"/>
            <a:endCxn id="13" idx="1"/>
          </p:cNvCxnSpPr>
          <p:nvPr/>
        </p:nvCxnSpPr>
        <p:spPr>
          <a:xfrm flipV="1">
            <a:off x="3468130" y="1154264"/>
            <a:ext cx="1915297" cy="2111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3"/>
          </p:cNvCxnSpPr>
          <p:nvPr/>
        </p:nvCxnSpPr>
        <p:spPr>
          <a:xfrm flipV="1">
            <a:off x="3468130" y="2178910"/>
            <a:ext cx="1913693" cy="108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5" idx="1"/>
          </p:cNvCxnSpPr>
          <p:nvPr/>
        </p:nvCxnSpPr>
        <p:spPr>
          <a:xfrm>
            <a:off x="3466526" y="3259030"/>
            <a:ext cx="1915297" cy="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3"/>
            <a:endCxn id="16" idx="1"/>
          </p:cNvCxnSpPr>
          <p:nvPr/>
        </p:nvCxnSpPr>
        <p:spPr>
          <a:xfrm>
            <a:off x="3468130" y="3265336"/>
            <a:ext cx="1913693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1"/>
          </p:cNvCxnSpPr>
          <p:nvPr/>
        </p:nvCxnSpPr>
        <p:spPr>
          <a:xfrm>
            <a:off x="3464922" y="3289920"/>
            <a:ext cx="1916901" cy="2135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3"/>
            <a:endCxn id="13" idx="1"/>
          </p:cNvCxnSpPr>
          <p:nvPr/>
        </p:nvCxnSpPr>
        <p:spPr>
          <a:xfrm flipV="1">
            <a:off x="3468130" y="1154264"/>
            <a:ext cx="1915297" cy="3194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" idx="3"/>
          </p:cNvCxnSpPr>
          <p:nvPr/>
        </p:nvCxnSpPr>
        <p:spPr>
          <a:xfrm flipV="1">
            <a:off x="3468130" y="2178910"/>
            <a:ext cx="1913693" cy="216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469734" y="3259030"/>
            <a:ext cx="1912089" cy="1111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3"/>
            <a:endCxn id="16" idx="1"/>
          </p:cNvCxnSpPr>
          <p:nvPr/>
        </p:nvCxnSpPr>
        <p:spPr>
          <a:xfrm flipV="1">
            <a:off x="3468130" y="4345456"/>
            <a:ext cx="1913693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3"/>
            <a:endCxn id="17" idx="1"/>
          </p:cNvCxnSpPr>
          <p:nvPr/>
        </p:nvCxnSpPr>
        <p:spPr>
          <a:xfrm>
            <a:off x="3468130" y="4348609"/>
            <a:ext cx="1913693" cy="1076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3" idx="1"/>
          </p:cNvCxnSpPr>
          <p:nvPr/>
        </p:nvCxnSpPr>
        <p:spPr>
          <a:xfrm flipV="1">
            <a:off x="3469734" y="1154264"/>
            <a:ext cx="1913693" cy="4260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464922" y="2178910"/>
            <a:ext cx="1916901" cy="3246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3"/>
            <a:endCxn id="15" idx="1"/>
          </p:cNvCxnSpPr>
          <p:nvPr/>
        </p:nvCxnSpPr>
        <p:spPr>
          <a:xfrm flipV="1">
            <a:off x="3468130" y="3265336"/>
            <a:ext cx="1913693" cy="216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2" idx="3"/>
          </p:cNvCxnSpPr>
          <p:nvPr/>
        </p:nvCxnSpPr>
        <p:spPr>
          <a:xfrm flipV="1">
            <a:off x="3468130" y="4345456"/>
            <a:ext cx="1913693" cy="108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3"/>
            <a:endCxn id="17" idx="1"/>
          </p:cNvCxnSpPr>
          <p:nvPr/>
        </p:nvCxnSpPr>
        <p:spPr>
          <a:xfrm flipV="1">
            <a:off x="3468130" y="5425576"/>
            <a:ext cx="1913693" cy="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903308" y="759814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903308" y="1787613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903308" y="2870886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903308" y="3954159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903308" y="5037432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Local</a:t>
            </a:r>
          </a:p>
        </p:txBody>
      </p:sp>
      <p:cxnSp>
        <p:nvCxnSpPr>
          <p:cNvPr id="81" name="Straight Arrow Connector 80"/>
          <p:cNvCxnSpPr>
            <a:stCxn id="73" idx="1"/>
          </p:cNvCxnSpPr>
          <p:nvPr/>
        </p:nvCxnSpPr>
        <p:spPr>
          <a:xfrm flipH="1">
            <a:off x="6161903" y="1154264"/>
            <a:ext cx="7414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6242677" y="2178910"/>
            <a:ext cx="660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5" idx="1"/>
          </p:cNvCxnSpPr>
          <p:nvPr/>
        </p:nvCxnSpPr>
        <p:spPr>
          <a:xfrm flipH="1" flipV="1">
            <a:off x="6242677" y="3259030"/>
            <a:ext cx="660631" cy="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6" idx="1"/>
          </p:cNvCxnSpPr>
          <p:nvPr/>
        </p:nvCxnSpPr>
        <p:spPr>
          <a:xfrm flipH="1" flipV="1">
            <a:off x="6242677" y="4345456"/>
            <a:ext cx="660631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7" idx="1"/>
          </p:cNvCxnSpPr>
          <p:nvPr/>
        </p:nvCxnSpPr>
        <p:spPr>
          <a:xfrm flipH="1" flipV="1">
            <a:off x="6161903" y="5425576"/>
            <a:ext cx="741405" cy="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535827" y="851527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35827" y="1929587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534223" y="3023286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534223" y="4103406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534223" y="5183526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2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568" y="378941"/>
            <a:ext cx="7076302" cy="5906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7568" y="759814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7568" y="1787613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7568" y="2870886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7568" y="3954159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1869" y="437937"/>
            <a:ext cx="1169551" cy="62264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3200" err="1">
                <a:solidFill>
                  <a:schemeClr val="bg1"/>
                </a:solidFill>
              </a:rPr>
              <a:t>PInterNet</a:t>
            </a:r>
            <a:r>
              <a:rPr lang="en-US" sz="3200">
                <a:solidFill>
                  <a:schemeClr val="bg1"/>
                </a:solidFill>
              </a:rPr>
              <a:t> Router </a:t>
            </a:r>
            <a:r>
              <a:rPr lang="en-US" sz="3200"/>
              <a:t>Microarchitecture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47568" y="5037432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Local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83427" y="759814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81823" y="1787613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81823" y="2870886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81823" y="3951006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81823" y="5031126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5" idx="3"/>
            <a:endCxn id="13" idx="1"/>
          </p:cNvCxnSpPr>
          <p:nvPr/>
        </p:nvCxnSpPr>
        <p:spPr>
          <a:xfrm>
            <a:off x="3468130" y="1154264"/>
            <a:ext cx="19152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4" idx="1"/>
          </p:cNvCxnSpPr>
          <p:nvPr/>
        </p:nvCxnSpPr>
        <p:spPr>
          <a:xfrm>
            <a:off x="3468130" y="1154264"/>
            <a:ext cx="1913693" cy="102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15" idx="1"/>
          </p:cNvCxnSpPr>
          <p:nvPr/>
        </p:nvCxnSpPr>
        <p:spPr>
          <a:xfrm>
            <a:off x="3468130" y="1154264"/>
            <a:ext cx="1913693" cy="2111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16" idx="1"/>
          </p:cNvCxnSpPr>
          <p:nvPr/>
        </p:nvCxnSpPr>
        <p:spPr>
          <a:xfrm>
            <a:off x="3468130" y="1154264"/>
            <a:ext cx="1913693" cy="319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</p:cNvCxnSpPr>
          <p:nvPr/>
        </p:nvCxnSpPr>
        <p:spPr>
          <a:xfrm>
            <a:off x="3468130" y="1154264"/>
            <a:ext cx="1913693" cy="4271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13" idx="1"/>
          </p:cNvCxnSpPr>
          <p:nvPr/>
        </p:nvCxnSpPr>
        <p:spPr>
          <a:xfrm flipV="1">
            <a:off x="3468130" y="1154264"/>
            <a:ext cx="1915297" cy="102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3"/>
          </p:cNvCxnSpPr>
          <p:nvPr/>
        </p:nvCxnSpPr>
        <p:spPr>
          <a:xfrm flipV="1">
            <a:off x="3468130" y="2178910"/>
            <a:ext cx="1913693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5" idx="1"/>
          </p:cNvCxnSpPr>
          <p:nvPr/>
        </p:nvCxnSpPr>
        <p:spPr>
          <a:xfrm>
            <a:off x="3468130" y="2178910"/>
            <a:ext cx="1913693" cy="108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3"/>
          </p:cNvCxnSpPr>
          <p:nvPr/>
        </p:nvCxnSpPr>
        <p:spPr>
          <a:xfrm>
            <a:off x="3468130" y="2182063"/>
            <a:ext cx="1913693" cy="2163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  <a:endCxn id="17" idx="1"/>
          </p:cNvCxnSpPr>
          <p:nvPr/>
        </p:nvCxnSpPr>
        <p:spPr>
          <a:xfrm>
            <a:off x="3468130" y="2182063"/>
            <a:ext cx="1913693" cy="3243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3"/>
            <a:endCxn id="13" idx="1"/>
          </p:cNvCxnSpPr>
          <p:nvPr/>
        </p:nvCxnSpPr>
        <p:spPr>
          <a:xfrm flipV="1">
            <a:off x="3468130" y="1154264"/>
            <a:ext cx="1915297" cy="2111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3"/>
          </p:cNvCxnSpPr>
          <p:nvPr/>
        </p:nvCxnSpPr>
        <p:spPr>
          <a:xfrm flipV="1">
            <a:off x="3468130" y="2178910"/>
            <a:ext cx="1913693" cy="108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5" idx="1"/>
          </p:cNvCxnSpPr>
          <p:nvPr/>
        </p:nvCxnSpPr>
        <p:spPr>
          <a:xfrm>
            <a:off x="3466526" y="3259030"/>
            <a:ext cx="1915297" cy="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3"/>
            <a:endCxn id="16" idx="1"/>
          </p:cNvCxnSpPr>
          <p:nvPr/>
        </p:nvCxnSpPr>
        <p:spPr>
          <a:xfrm>
            <a:off x="3468130" y="3265336"/>
            <a:ext cx="1913693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1"/>
          </p:cNvCxnSpPr>
          <p:nvPr/>
        </p:nvCxnSpPr>
        <p:spPr>
          <a:xfrm>
            <a:off x="3464922" y="3289920"/>
            <a:ext cx="1916901" cy="2135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3"/>
            <a:endCxn id="13" idx="1"/>
          </p:cNvCxnSpPr>
          <p:nvPr/>
        </p:nvCxnSpPr>
        <p:spPr>
          <a:xfrm flipV="1">
            <a:off x="3468130" y="1154264"/>
            <a:ext cx="1915297" cy="3194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" idx="3"/>
          </p:cNvCxnSpPr>
          <p:nvPr/>
        </p:nvCxnSpPr>
        <p:spPr>
          <a:xfrm flipV="1">
            <a:off x="3468130" y="2178910"/>
            <a:ext cx="1913693" cy="216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469734" y="3259030"/>
            <a:ext cx="1912089" cy="1111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3"/>
            <a:endCxn id="16" idx="1"/>
          </p:cNvCxnSpPr>
          <p:nvPr/>
        </p:nvCxnSpPr>
        <p:spPr>
          <a:xfrm flipV="1">
            <a:off x="3468130" y="4345456"/>
            <a:ext cx="1913693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3"/>
            <a:endCxn id="17" idx="1"/>
          </p:cNvCxnSpPr>
          <p:nvPr/>
        </p:nvCxnSpPr>
        <p:spPr>
          <a:xfrm>
            <a:off x="3468130" y="4348609"/>
            <a:ext cx="1913693" cy="1076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3" idx="1"/>
          </p:cNvCxnSpPr>
          <p:nvPr/>
        </p:nvCxnSpPr>
        <p:spPr>
          <a:xfrm flipV="1">
            <a:off x="3469734" y="1154264"/>
            <a:ext cx="1913693" cy="4260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464922" y="2178910"/>
            <a:ext cx="1916901" cy="3246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3"/>
            <a:endCxn id="15" idx="1"/>
          </p:cNvCxnSpPr>
          <p:nvPr/>
        </p:nvCxnSpPr>
        <p:spPr>
          <a:xfrm flipV="1">
            <a:off x="3468130" y="3265336"/>
            <a:ext cx="1913693" cy="216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2" idx="3"/>
          </p:cNvCxnSpPr>
          <p:nvPr/>
        </p:nvCxnSpPr>
        <p:spPr>
          <a:xfrm flipV="1">
            <a:off x="3468130" y="4345456"/>
            <a:ext cx="1913693" cy="108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3"/>
            <a:endCxn id="17" idx="1"/>
          </p:cNvCxnSpPr>
          <p:nvPr/>
        </p:nvCxnSpPr>
        <p:spPr>
          <a:xfrm flipV="1">
            <a:off x="3468130" y="5425576"/>
            <a:ext cx="1913693" cy="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903308" y="759814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903308" y="1787613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903308" y="2870886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903308" y="3954159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903308" y="5037432"/>
            <a:ext cx="1820562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Local</a:t>
            </a:r>
          </a:p>
        </p:txBody>
      </p:sp>
      <p:cxnSp>
        <p:nvCxnSpPr>
          <p:cNvPr id="81" name="Straight Arrow Connector 80"/>
          <p:cNvCxnSpPr>
            <a:stCxn id="73" idx="1"/>
          </p:cNvCxnSpPr>
          <p:nvPr/>
        </p:nvCxnSpPr>
        <p:spPr>
          <a:xfrm flipH="1">
            <a:off x="6161903" y="1154264"/>
            <a:ext cx="7414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6242677" y="2178910"/>
            <a:ext cx="660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5" idx="1"/>
          </p:cNvCxnSpPr>
          <p:nvPr/>
        </p:nvCxnSpPr>
        <p:spPr>
          <a:xfrm flipH="1" flipV="1">
            <a:off x="6242677" y="3259030"/>
            <a:ext cx="660631" cy="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6" idx="1"/>
          </p:cNvCxnSpPr>
          <p:nvPr/>
        </p:nvCxnSpPr>
        <p:spPr>
          <a:xfrm flipH="1" flipV="1">
            <a:off x="6242677" y="4345456"/>
            <a:ext cx="660631" cy="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7" idx="1"/>
          </p:cNvCxnSpPr>
          <p:nvPr/>
        </p:nvCxnSpPr>
        <p:spPr>
          <a:xfrm flipH="1" flipV="1">
            <a:off x="6161903" y="5425576"/>
            <a:ext cx="741405" cy="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535827" y="851527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35827" y="1929587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534223" y="3023286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534223" y="4103406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534223" y="5183526"/>
            <a:ext cx="860854" cy="788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474573" y="634314"/>
            <a:ext cx="2191265" cy="544521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Input Units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(Routing Calculation,</a:t>
            </a:r>
          </a:p>
          <a:p>
            <a:pPr algn="ctr"/>
            <a:r>
              <a:rPr lang="en-US" sz="2400"/>
              <a:t>1st-level Arbitration</a:t>
            </a:r>
          </a:p>
          <a:p>
            <a:pPr algn="ctr"/>
            <a:r>
              <a:rPr lang="en-US" sz="2400"/>
              <a:t>Data Buffering)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526692" y="634314"/>
            <a:ext cx="2191265" cy="5445210"/>
          </a:xfrm>
          <a:prstGeom prst="rect">
            <a:avLst/>
          </a:prstGeom>
          <a:solidFill>
            <a:schemeClr val="accent2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Distributed </a:t>
            </a:r>
          </a:p>
          <a:p>
            <a:pPr algn="ctr"/>
            <a:r>
              <a:rPr lang="en-US" sz="2400"/>
              <a:t>VC Allocator</a:t>
            </a:r>
          </a:p>
          <a:p>
            <a:pPr algn="ctr"/>
            <a:r>
              <a:rPr lang="en-US" sz="2400"/>
              <a:t>Switch Allocator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(2nd-level Arbitration,</a:t>
            </a:r>
          </a:p>
          <a:p>
            <a:pPr algn="ctr"/>
            <a:r>
              <a:rPr lang="en-US" sz="2400"/>
              <a:t>VC assignment,</a:t>
            </a:r>
          </a:p>
          <a:p>
            <a:pPr algn="ctr"/>
            <a:r>
              <a:rPr lang="en-US" sz="2400"/>
              <a:t>Routing Resource Allocation,</a:t>
            </a:r>
          </a:p>
          <a:p>
            <a:pPr algn="ctr"/>
            <a:r>
              <a:rPr lang="en-US" sz="2400"/>
              <a:t>Deadlock Prevention)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88889" y="634314"/>
            <a:ext cx="2191265" cy="5445210"/>
          </a:xfrm>
          <a:prstGeom prst="rect">
            <a:avLst/>
          </a:prstGeom>
          <a:solidFill>
            <a:schemeClr val="accent6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Output Units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(Credit Stats,</a:t>
            </a:r>
          </a:p>
          <a:p>
            <a:pPr algn="ctr"/>
            <a:r>
              <a:rPr lang="en-US" sz="2400"/>
              <a:t>Credit/Channel Release signaling,</a:t>
            </a:r>
          </a:p>
          <a:p>
            <a:pPr algn="ctr"/>
            <a:r>
              <a:rPr lang="en-US" sz="2400"/>
              <a:t>Buffering)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94573" y="1548714"/>
            <a:ext cx="19108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Hierarchical arbitration: </a:t>
            </a:r>
            <a:r>
              <a:rPr lang="en-US"/>
              <a:t>helps relieve timing constraints</a:t>
            </a:r>
          </a:p>
          <a:p>
            <a:endParaRPr lang="en-US"/>
          </a:p>
          <a:p>
            <a:r>
              <a:rPr lang="en-US" b="1"/>
              <a:t>Static routing and RR-policy </a:t>
            </a:r>
            <a:r>
              <a:rPr lang="en-US"/>
              <a:t>achieves deadlock prevention</a:t>
            </a:r>
          </a:p>
          <a:p>
            <a:endParaRPr lang="en-US"/>
          </a:p>
          <a:p>
            <a:r>
              <a:rPr lang="en-US" b="1"/>
              <a:t>Distributed allocators: </a:t>
            </a:r>
            <a:r>
              <a:rPr lang="en-US"/>
              <a:t>simplify the design while maintain good throughput</a:t>
            </a:r>
          </a:p>
        </p:txBody>
      </p:sp>
    </p:spTree>
    <p:extLst>
      <p:ext uri="{BB962C8B-B14F-4D97-AF65-F5344CB8AC3E}">
        <p14:creationId xmlns:p14="http://schemas.microsoft.com/office/powerpoint/2010/main" val="384442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05200"/>
          </a:xfrm>
        </p:spPr>
        <p:txBody>
          <a:bodyPr/>
          <a:lstStyle/>
          <a:p>
            <a:r>
              <a:rPr lang="en-US"/>
              <a:t>Performance Evaluation</a:t>
            </a:r>
          </a:p>
        </p:txBody>
      </p:sp>
      <p:pic>
        <p:nvPicPr>
          <p:cNvPr id="1026" name="Picture 2" descr="https://lh6.googleusercontent.com/8EfB691TmZPx_uHc2hT_fWheKkkudY7x4UACskf_Omexduyte2QN6TiZisEhLMj0FyzOjX8-HqF_CxNbuVcDL9ryDCz11N_G2qbBvAxQgGlIkLenCkfBbeZApWcnTPkl6S5U3w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8" y="1230320"/>
            <a:ext cx="7379789" cy="54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61872" y="1070960"/>
            <a:ext cx="6988007" cy="4736396"/>
            <a:chOff x="1261872" y="1070960"/>
            <a:chExt cx="6988007" cy="4736396"/>
          </a:xfrm>
        </p:grpSpPr>
        <p:sp>
          <p:nvSpPr>
            <p:cNvPr id="4" name="Oval 3"/>
            <p:cNvSpPr/>
            <p:nvPr/>
          </p:nvSpPr>
          <p:spPr>
            <a:xfrm>
              <a:off x="2198864" y="5057713"/>
              <a:ext cx="2619632" cy="749643"/>
            </a:xfrm>
            <a:prstGeom prst="ellipse">
              <a:avLst/>
            </a:prstGeom>
            <a:solidFill>
              <a:schemeClr val="accent2">
                <a:alpha val="74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89645" y="1935933"/>
              <a:ext cx="1309816" cy="3291017"/>
            </a:xfrm>
            <a:prstGeom prst="ellipse">
              <a:avLst/>
            </a:prstGeom>
            <a:solidFill>
              <a:srgbClr val="FF0000">
                <a:alpha val="7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61872" y="4165330"/>
              <a:ext cx="3359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Lightly loaded—close to ideal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4553" y="1070960"/>
              <a:ext cx="2405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Heavily loaded—exponential growth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47608" y="1935933"/>
            <a:ext cx="3393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real-life workloads suggest?</a:t>
            </a:r>
          </a:p>
          <a:p>
            <a:endParaRPr lang="en-US" dirty="0"/>
          </a:p>
          <a:p>
            <a:r>
              <a:rPr lang="en-US" dirty="0" err="1"/>
              <a:t>VertexCover</a:t>
            </a:r>
            <a:r>
              <a:rPr lang="en-US" dirty="0"/>
              <a:t>: 	</a:t>
            </a:r>
          </a:p>
          <a:p>
            <a:r>
              <a:rPr lang="en-US" dirty="0"/>
              <a:t>&lt;5 OOPs/100cycles/router</a:t>
            </a:r>
          </a:p>
          <a:p>
            <a:endParaRPr lang="en-US" dirty="0"/>
          </a:p>
          <a:p>
            <a:r>
              <a:rPr lang="en-US" dirty="0" err="1"/>
              <a:t>WordCount</a:t>
            </a:r>
            <a:r>
              <a:rPr lang="en-US" dirty="0"/>
              <a:t>:</a:t>
            </a:r>
          </a:p>
          <a:p>
            <a:r>
              <a:rPr lang="en-US" dirty="0"/>
              <a:t>&lt;1 OOPs/100cycles/router</a:t>
            </a:r>
          </a:p>
          <a:p>
            <a:endParaRPr lang="en-US" dirty="0"/>
          </a:p>
          <a:p>
            <a:r>
              <a:rPr lang="en-US" dirty="0"/>
              <a:t>PageRank </a:t>
            </a:r>
            <a:r>
              <a:rPr lang="en-US"/>
              <a:t>(Peak): </a:t>
            </a:r>
            <a:r>
              <a:rPr lang="en-US" dirty="0"/>
              <a:t>	</a:t>
            </a:r>
          </a:p>
          <a:p>
            <a:r>
              <a:rPr lang="en-US" dirty="0"/>
              <a:t>~25 OOPs/100cycles/router</a:t>
            </a:r>
          </a:p>
          <a:p>
            <a:endParaRPr lang="en-US" dirty="0"/>
          </a:p>
          <a:p>
            <a:r>
              <a:rPr lang="en-US" dirty="0"/>
              <a:t>Optimize for common cases and let uncommon cases fail gracefully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8" y="216844"/>
            <a:ext cx="11187538" cy="890987"/>
          </a:xfrm>
        </p:spPr>
        <p:txBody>
          <a:bodyPr/>
          <a:lstStyle/>
          <a:p>
            <a:r>
              <a:rPr lang="en-US"/>
              <a:t>One Step Further – A Single-Cycle Router</a:t>
            </a:r>
          </a:p>
        </p:txBody>
      </p:sp>
      <p:pic>
        <p:nvPicPr>
          <p:cNvPr id="2050" name="Picture 2" descr="https://lh3.googleusercontent.com/AJvwVQCv8DpVQAN8-sItrMt-6sjonIrW5klpqoVTVQTCWd-ZIg6nu5zp0ND19ASW9lJTVGa2x8z7aF1d7awYCaZtFZ7jNVxP1ijyZaBUgoKkzCvPFr_IUF2YKZgwcLu-dNJTCsz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0" y="2235415"/>
            <a:ext cx="3976069" cy="27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/>
          <p:cNvSpPr/>
          <p:nvPr/>
        </p:nvSpPr>
        <p:spPr>
          <a:xfrm>
            <a:off x="4327954" y="3135978"/>
            <a:ext cx="1169773" cy="922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37675" y="5387358"/>
            <a:ext cx="424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Non-intrusive bypassing route</a:t>
            </a:r>
          </a:p>
          <a:p>
            <a:r>
              <a:rPr lang="en-US"/>
              <a:t>Light-weight Speculation Logic</a:t>
            </a:r>
          </a:p>
          <a:p>
            <a:r>
              <a:rPr lang="en-US"/>
              <a:t>Zero-cycle penalty on </a:t>
            </a:r>
            <a:r>
              <a:rPr lang="en-US" err="1"/>
              <a:t>mis</a:t>
            </a:r>
            <a:r>
              <a:rPr lang="en-US"/>
              <a:t>-speculation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72" y="1611527"/>
            <a:ext cx="54483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7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8EfB691TmZPx_uHc2hT_fWheKkkudY7x4UACskf_Omexduyte2QN6TiZisEhLMj0FyzOjX8-HqF_CxNbuVcDL9ryDCz11N_G2qbBvAxQgGlIkLenCkfBbeZApWcnTPkl6S5U3w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92" y="757337"/>
            <a:ext cx="8025885" cy="59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03" y="-465602"/>
            <a:ext cx="9692640" cy="1325562"/>
          </a:xfrm>
        </p:spPr>
        <p:txBody>
          <a:bodyPr/>
          <a:lstStyle/>
          <a:p>
            <a:r>
              <a:rPr lang="en-US"/>
              <a:t>Performance Evaluation (2)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948967" y="5581134"/>
            <a:ext cx="1370379" cy="0"/>
          </a:xfrm>
          <a:prstGeom prst="line">
            <a:avLst/>
          </a:prstGeom>
          <a:ln w="317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5319346" y="5392560"/>
            <a:ext cx="1308154" cy="188576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6627500" y="3028102"/>
            <a:ext cx="1406580" cy="2364459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llout: Bent Line 11"/>
          <p:cNvSpPr/>
          <p:nvPr/>
        </p:nvSpPr>
        <p:spPr>
          <a:xfrm>
            <a:off x="9148304" y="2129804"/>
            <a:ext cx="2433497" cy="795377"/>
          </a:xfrm>
          <a:prstGeom prst="borderCallout2">
            <a:avLst/>
          </a:prstGeom>
          <a:solidFill>
            <a:schemeClr val="accent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 Virtual Channels</a:t>
            </a:r>
          </a:p>
          <a:p>
            <a:pPr algn="ctr"/>
            <a:r>
              <a:rPr lang="en-US"/>
              <a:t>128-bit bus</a:t>
            </a:r>
          </a:p>
          <a:p>
            <a:pPr algn="ctr"/>
            <a:r>
              <a:rPr lang="en-US"/>
              <a:t>VA speculation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3785224" y="5392560"/>
            <a:ext cx="82550" cy="231775"/>
          </a:xfrm>
          <a:prstGeom prst="leftBrace">
            <a:avLst>
              <a:gd name="adj1" fmla="val 63461"/>
              <a:gd name="adj2" fmla="val 52174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00310" y="5396468"/>
            <a:ext cx="85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~-20%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1596" y="5396468"/>
            <a:ext cx="165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~perf of 4VCs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6466" y="3154009"/>
            <a:ext cx="248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~perf of design without speculation</a:t>
            </a:r>
          </a:p>
        </p:txBody>
      </p:sp>
      <p:sp>
        <p:nvSpPr>
          <p:cNvPr id="17" name="Oval 16"/>
          <p:cNvSpPr/>
          <p:nvPr/>
        </p:nvSpPr>
        <p:spPr>
          <a:xfrm>
            <a:off x="6467163" y="5093622"/>
            <a:ext cx="419100" cy="520700"/>
          </a:xfrm>
          <a:prstGeom prst="ellipse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55427" y="2893659"/>
            <a:ext cx="419100" cy="520700"/>
          </a:xfrm>
          <a:prstGeom prst="ellipse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1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BookSim</a:t>
            </a:r>
            <a:r>
              <a:rPr lang="en-US"/>
              <a:t>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Cycle-accurate network simulator for demonstration purposes</a:t>
            </a:r>
          </a:p>
          <a:p>
            <a:r>
              <a:rPr lang="en-US"/>
              <a:t>Supports various networks, including ring, mesh, and torus</a:t>
            </a:r>
          </a:p>
          <a:p>
            <a:r>
              <a:rPr lang="en-US"/>
              <a:t>Packets are generated randomly given injection rate</a:t>
            </a:r>
          </a:p>
          <a:p>
            <a:r>
              <a:rPr lang="en-US"/>
              <a:t>Does not allow the use of custom trace</a:t>
            </a:r>
          </a:p>
        </p:txBody>
      </p:sp>
    </p:spTree>
    <p:extLst>
      <p:ext uri="{BB962C8B-B14F-4D97-AF65-F5344CB8AC3E}">
        <p14:creationId xmlns:p14="http://schemas.microsoft.com/office/powerpoint/2010/main" val="196777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000000"/>
                </a:solidFill>
                <a:latin typeface="Century Schoolbook"/>
              </a:rPr>
              <a:t>Zsim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 &amp; </a:t>
            </a:r>
            <a:r>
              <a:rPr lang="en-US" err="1">
                <a:solidFill>
                  <a:srgbClr val="000000"/>
                </a:solidFill>
                <a:latin typeface="Century Schoolbook"/>
              </a:rPr>
              <a:t>BookSim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Problem 1: </a:t>
            </a:r>
            <a:r>
              <a:rPr lang="en-US" err="1"/>
              <a:t>BookSim</a:t>
            </a:r>
            <a:r>
              <a:rPr lang="en-US"/>
              <a:t> does not allow the injection of a custom trace</a:t>
            </a:r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Solution: Replace the random packet generation logic with one that reads the trace file generated by </a:t>
            </a:r>
            <a:r>
              <a:rPr lang="en-US" err="1">
                <a:solidFill>
                  <a:srgbClr val="000000"/>
                </a:solidFill>
                <a:latin typeface="Century Schoolbook"/>
              </a:rPr>
              <a:t>Zsim</a:t>
            </a:r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Problem 2: We need a way to integrate </a:t>
            </a:r>
            <a:r>
              <a:rPr lang="en-US" err="1">
                <a:solidFill>
                  <a:srgbClr val="000000"/>
                </a:solidFill>
                <a:latin typeface="Century Schoolbook"/>
              </a:rPr>
              <a:t>BookSim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 and </a:t>
            </a:r>
            <a:r>
              <a:rPr lang="en-US" err="1">
                <a:solidFill>
                  <a:srgbClr val="000000"/>
                </a:solidFill>
                <a:latin typeface="Century Schoolbook"/>
              </a:rPr>
              <a:t>Zsim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.</a:t>
            </a:r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Solution: Create a shared booksimapi.hpp header that provides API to be called from </a:t>
            </a:r>
            <a:r>
              <a:rPr lang="en-US" err="1">
                <a:solidFill>
                  <a:srgbClr val="000000"/>
                </a:solidFill>
                <a:latin typeface="Century Schoolbook"/>
              </a:rPr>
              <a:t>Zsim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. Through the API, </a:t>
            </a:r>
            <a:r>
              <a:rPr lang="en-US" err="1">
                <a:solidFill>
                  <a:srgbClr val="000000"/>
                </a:solidFill>
                <a:latin typeface="Century Schoolbook"/>
              </a:rPr>
              <a:t>Zsim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 can supply trace file to </a:t>
            </a:r>
            <a:r>
              <a:rPr lang="en-US" err="1">
                <a:solidFill>
                  <a:srgbClr val="000000"/>
                </a:solidFill>
                <a:latin typeface="Century Schoolbook"/>
              </a:rPr>
              <a:t>BookSim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 and control its execution.</a:t>
            </a:r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Problem 3: For read access, </a:t>
            </a:r>
            <a:r>
              <a:rPr lang="en-US" err="1">
                <a:solidFill>
                  <a:srgbClr val="000000"/>
                </a:solidFill>
                <a:latin typeface="Century Schoolbook"/>
              </a:rPr>
              <a:t>Zsim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 only issues a read request; In real situations, there is also a read response.</a:t>
            </a:r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Solution: In </a:t>
            </a:r>
            <a:r>
              <a:rPr lang="en-US" err="1">
                <a:solidFill>
                  <a:srgbClr val="000000"/>
                </a:solidFill>
                <a:latin typeface="Century Schoolbook"/>
              </a:rPr>
              <a:t>BookSim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, upon the delivery of a read request, a read response is injected a few cycles later.</a:t>
            </a:r>
          </a:p>
          <a:p>
            <a:endParaRPr lang="en-US">
              <a:solidFill>
                <a:srgbClr val="00000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29062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BookSim</a:t>
            </a:r>
            <a:r>
              <a:rPr lang="en-US"/>
              <a:t> Router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modified the canonical 5-stage router in </a:t>
            </a:r>
            <a:r>
              <a:rPr lang="en-US" err="1"/>
              <a:t>BookSim</a:t>
            </a:r>
            <a:r>
              <a:rPr lang="en-US"/>
              <a:t> to mimic the 2-stage router in our RTL design.</a:t>
            </a:r>
          </a:p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36" y="2562225"/>
            <a:ext cx="9222237" cy="40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7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16" y="57150"/>
            <a:ext cx="9692640" cy="1325562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45" y="1743075"/>
            <a:ext cx="859536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Motivation</a:t>
            </a:r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Design Overview</a:t>
            </a:r>
          </a:p>
          <a:p>
            <a:r>
              <a:rPr lang="en-US" err="1">
                <a:solidFill>
                  <a:srgbClr val="000000"/>
                </a:solidFill>
                <a:latin typeface="Century Schoolbook"/>
              </a:rPr>
              <a:t>ZSim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- Overview, Infrastructure and Modifications</a:t>
            </a:r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Router- Micro-architecture and Implementation </a:t>
            </a:r>
          </a:p>
          <a:p>
            <a:r>
              <a:rPr lang="en-US" err="1">
                <a:solidFill>
                  <a:srgbClr val="000000"/>
                </a:solidFill>
                <a:latin typeface="Century Schoolbook"/>
              </a:rPr>
              <a:t>BookSim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 - Overview, Infrastructure and Modifications</a:t>
            </a:r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Results</a:t>
            </a:r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Open Issues/Future Work</a:t>
            </a:r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Conclusions</a:t>
            </a:r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A vote of thanks – Cheers!!!!</a:t>
            </a:r>
          </a:p>
        </p:txBody>
      </p:sp>
    </p:spTree>
    <p:extLst>
      <p:ext uri="{BB962C8B-B14F-4D97-AF65-F5344CB8AC3E}">
        <p14:creationId xmlns:p14="http://schemas.microsoft.com/office/powerpoint/2010/main" val="1999788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Workloads used for testing the infrastructure</a:t>
            </a:r>
          </a:p>
          <a:p>
            <a:pPr lvl="1"/>
            <a:r>
              <a:rPr lang="en-US"/>
              <a:t>Histogram</a:t>
            </a:r>
          </a:p>
          <a:p>
            <a:pPr lvl="1"/>
            <a:r>
              <a:rPr lang="en-US"/>
              <a:t>Wordcount</a:t>
            </a:r>
          </a:p>
          <a:p>
            <a:pPr lvl="1"/>
            <a:r>
              <a:rPr lang="en-US" err="1"/>
              <a:t>VertexCover</a:t>
            </a:r>
            <a:endParaRPr lang="en-US"/>
          </a:p>
          <a:p>
            <a:pPr lvl="1"/>
            <a:r>
              <a:rPr lang="en-US"/>
              <a:t>PageRank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07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87" y="-295275"/>
            <a:ext cx="9692640" cy="1325562"/>
          </a:xfrm>
        </p:spPr>
        <p:txBody>
          <a:bodyPr/>
          <a:lstStyle/>
          <a:p>
            <a:r>
              <a:rPr lang="en-US"/>
              <a:t>Workload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09" y="1181100"/>
            <a:ext cx="8595360" cy="435133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>
                <a:solidFill>
                  <a:schemeClr val="tx1">
                    <a:lumMod val="85000"/>
                    <a:lumOff val="15000"/>
                  </a:schemeClr>
                </a:solidFill>
              </a:rPr>
              <a:t>Histogram:</a:t>
            </a:r>
          </a:p>
          <a:p>
            <a:pPr marL="445770" lvl="1" indent="-171450">
              <a:buFontTx/>
              <a:buChar char="-"/>
            </a:pPr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Make no OOP load/store access</a:t>
            </a:r>
          </a:p>
          <a:p>
            <a:pPr marL="445770" lvl="1" indent="-171450">
              <a:buFontTx/>
              <a:buChar char="-"/>
            </a:pPr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Most of the accesses are focused on the same partition</a:t>
            </a:r>
            <a:endParaRPr lang="en-US" sz="6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5770" lvl="1" indent="-171450">
              <a:buFontTx/>
              <a:buChar char="-"/>
            </a:pPr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Used to check the change in simulation time for </a:t>
            </a:r>
            <a:r>
              <a:rPr lang="en-US" sz="62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PInterNet</a:t>
            </a:r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 for interconnect is not accessed</a:t>
            </a:r>
          </a:p>
          <a:p>
            <a:pPr marL="0" indent="0">
              <a:buFontTx/>
              <a:buNone/>
            </a:pPr>
            <a:r>
              <a:rPr lang="en-US" sz="6400">
                <a:solidFill>
                  <a:schemeClr val="tx1">
                    <a:lumMod val="85000"/>
                    <a:lumOff val="15000"/>
                  </a:schemeClr>
                </a:solidFill>
              </a:rPr>
              <a:t>Wordcount:</a:t>
            </a:r>
          </a:p>
          <a:p>
            <a:pPr marL="445770" lvl="1" indent="-171450">
              <a:buFontTx/>
              <a:buChar char="-"/>
            </a:pPr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Moderate amount of OOP load access, no OOP stores</a:t>
            </a:r>
          </a:p>
          <a:p>
            <a:pPr marL="445770" lvl="1" indent="-171450">
              <a:buFontTx/>
              <a:buChar char="-"/>
            </a:pPr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Used this to check the initial setup of our </a:t>
            </a:r>
            <a:r>
              <a:rPr lang="en-US" sz="62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PInternet</a:t>
            </a:r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, and gain confidence if our </a:t>
            </a:r>
            <a:r>
              <a:rPr lang="en-US" sz="6200" err="1">
                <a:solidFill>
                  <a:schemeClr val="tx1">
                    <a:lumMod val="85000"/>
                    <a:lumOff val="15000"/>
                  </a:schemeClr>
                </a:solidFill>
              </a:rPr>
              <a:t>zsim</a:t>
            </a:r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 + bookism infrastructure that is working</a:t>
            </a:r>
            <a:endParaRPr lang="en-US" sz="6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US" sz="6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Vertexcover</a:t>
            </a:r>
            <a:r>
              <a:rPr lang="en-US" sz="640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445770" lvl="1" indent="-171450">
              <a:buFontTx/>
              <a:buChar char="-"/>
            </a:pPr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Large amount of OOP load access with no stores</a:t>
            </a:r>
          </a:p>
          <a:p>
            <a:pPr lvl="1"/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Test</a:t>
            </a:r>
            <a:r>
              <a:rPr lang="en-US" sz="6200"/>
              <a:t>ing our </a:t>
            </a:r>
            <a:r>
              <a:rPr lang="en-US" sz="6200" err="1"/>
              <a:t>PInternet</a:t>
            </a:r>
            <a:r>
              <a:rPr lang="en-US" sz="6200"/>
              <a:t> setup</a:t>
            </a:r>
            <a:endParaRPr lang="en-US" sz="6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6600" err="1"/>
              <a:t>Pagerank</a:t>
            </a:r>
            <a:endParaRPr lang="en-US" sz="6600" spc="10" err="1">
              <a:solidFill>
                <a:schemeClr val="tx1"/>
              </a:solidFill>
            </a:endParaRPr>
          </a:p>
          <a:p>
            <a:pPr marL="445770" lvl="1" indent="-171450">
              <a:buFontTx/>
              <a:buChar char="-"/>
            </a:pPr>
            <a:r>
              <a:rPr lang="en-US" sz="6400"/>
              <a:t>Large OOP load and store access comes from this workload</a:t>
            </a:r>
          </a:p>
          <a:p>
            <a:pPr marL="445770" lvl="1" indent="-171450">
              <a:buFontTx/>
              <a:buChar char="-"/>
            </a:pPr>
            <a:r>
              <a:rPr lang="en-US" sz="6400"/>
              <a:t>OOP load and store access are distributed across different partition</a:t>
            </a:r>
          </a:p>
          <a:p>
            <a:pPr marL="445770" lvl="1" indent="-171450">
              <a:buFontTx/>
              <a:buChar char="-"/>
            </a:pPr>
            <a:r>
              <a:rPr lang="en-US" sz="6400"/>
              <a:t>Use this workload to do the uniform testing of the mesh interconnect system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7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66" y="40604"/>
            <a:ext cx="9692640" cy="1325562"/>
          </a:xfrm>
        </p:spPr>
        <p:txBody>
          <a:bodyPr/>
          <a:lstStyle/>
          <a:p>
            <a:r>
              <a:rPr lang="en-US"/>
              <a:t>Workload Characteristics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17" y="2043213"/>
            <a:ext cx="4572396" cy="2743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264" y="2043213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1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time with/without </a:t>
            </a:r>
            <a:r>
              <a:rPr lang="en-US" err="1"/>
              <a:t>booksim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705" y="1828800"/>
            <a:ext cx="4584589" cy="2755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458" y="5190978"/>
            <a:ext cx="330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*Values extrapolated for PageRank and </a:t>
            </a:r>
            <a:r>
              <a:rPr lang="en-US" sz="1200" dirty="0" err="1"/>
              <a:t>VertexCover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58" y="182880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55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per Cycle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498" y="2127370"/>
            <a:ext cx="5243014" cy="3060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" y="2127369"/>
            <a:ext cx="5100761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14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5120244" cy="1325562"/>
          </a:xfrm>
        </p:spPr>
        <p:txBody>
          <a:bodyPr/>
          <a:lstStyle/>
          <a:p>
            <a:r>
              <a:rPr lang="en-US"/>
              <a:t>PageRank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4948428" cy="4351337"/>
          </a:xfrm>
        </p:spPr>
        <p:txBody>
          <a:bodyPr/>
          <a:lstStyle/>
          <a:p>
            <a:r>
              <a:rPr lang="en-US"/>
              <a:t>Total OOP load/Store access distributed uniformly among all the 16 partitions</a:t>
            </a:r>
          </a:p>
          <a:p>
            <a:r>
              <a:rPr lang="en-US"/>
              <a:t>Few cases the OOP load/store is larger than other cases, this information is useful to check for the possible corner cases in the router implementation </a:t>
            </a:r>
          </a:p>
          <a:p>
            <a:r>
              <a:rPr lang="en-US"/>
              <a:t>OOP load traffic low during the initial phase but becomes larger after 43k phase number (1 </a:t>
            </a:r>
            <a:r>
              <a:rPr lang="en-US" err="1"/>
              <a:t>PhaseLength</a:t>
            </a:r>
            <a:r>
              <a:rPr lang="en-US"/>
              <a:t> = 100000)</a:t>
            </a:r>
          </a:p>
          <a:p>
            <a:r>
              <a:rPr lang="en-US"/>
              <a:t>OOP Store traffic is the opposite, higher traffic during the initial phase but is reduced and more uniform  around 43k phase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116" y="365760"/>
            <a:ext cx="4572396" cy="2743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116" y="3436699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772" y="184360"/>
            <a:ext cx="9692640" cy="1325562"/>
          </a:xfrm>
        </p:spPr>
        <p:txBody>
          <a:bodyPr/>
          <a:lstStyle/>
          <a:p>
            <a:r>
              <a:rPr lang="en-US"/>
              <a:t>PageRank Traffic Pattern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504" y="1509922"/>
            <a:ext cx="9777396" cy="534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65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Rank Traffic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691322"/>
            <a:ext cx="8953500" cy="49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89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45" y="-402151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00"/>
                </a:solidFill>
                <a:latin typeface="Century Schoolbook"/>
              </a:rPr>
              <a:t>Traffic Pattern Case Study - 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066800"/>
            <a:ext cx="5000625" cy="237890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/>
              <a:t>Why?</a:t>
            </a:r>
          </a:p>
          <a:p>
            <a:pPr lvl="1"/>
            <a:r>
              <a:rPr lang="en-US"/>
              <a:t>Identify possible congestion in the 4x4 mesh networks</a:t>
            </a:r>
          </a:p>
          <a:p>
            <a:pPr lvl="1"/>
            <a:r>
              <a:rPr lang="en-US"/>
              <a:t>Possible optimizations in router implementation</a:t>
            </a:r>
          </a:p>
          <a:p>
            <a:pPr lvl="1"/>
            <a:r>
              <a:rPr lang="en-US"/>
              <a:t>Our network implements uses credit based flow control, for max throughput optimal buffer size needs to be set, this is done by studying the traffic pattern</a:t>
            </a:r>
          </a:p>
          <a:p>
            <a:pPr lvl="1"/>
            <a:r>
              <a:rPr lang="en-US"/>
              <a:t>Identify better network topologies for different workloads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41" y="3381375"/>
            <a:ext cx="4142602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Difference Between Load &amp; Store Access Patterns of same Partition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234" y="1562100"/>
            <a:ext cx="3019168" cy="23436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057" y="1538921"/>
            <a:ext cx="3043894" cy="23854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22781" y="914400"/>
            <a:ext cx="4142602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Difference Store Access Patterns of Different Partition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2781" y="3943350"/>
            <a:ext cx="4142602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Difference Load Access Patterns of Different Partition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579" y="4629150"/>
            <a:ext cx="2698022" cy="20389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285" y="4629150"/>
            <a:ext cx="2886112" cy="19016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55" y="4030379"/>
            <a:ext cx="1985173" cy="24792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08" y="4000500"/>
            <a:ext cx="3410134" cy="21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2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83" y="-123825"/>
            <a:ext cx="9692640" cy="1325562"/>
          </a:xfrm>
        </p:spPr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45" y="1409700"/>
            <a:ext cx="8595360" cy="435133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RTL vs </a:t>
            </a:r>
            <a:r>
              <a:rPr lang="en-US" dirty="0" err="1"/>
              <a:t>PInterNet</a:t>
            </a:r>
            <a:r>
              <a:rPr lang="en-US" dirty="0"/>
              <a:t> Correlation for accuracy</a:t>
            </a:r>
          </a:p>
          <a:p>
            <a:r>
              <a:rPr lang="en-US" dirty="0"/>
              <a:t>Make </a:t>
            </a:r>
            <a:r>
              <a:rPr lang="en-US" dirty="0" err="1"/>
              <a:t>PInterNet</a:t>
            </a:r>
            <a:r>
              <a:rPr lang="en-US" dirty="0"/>
              <a:t> generic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Support other topologies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Integration with generic version of </a:t>
            </a:r>
            <a:r>
              <a:rPr lang="en-US" dirty="0" err="1">
                <a:solidFill>
                  <a:srgbClr val="000000"/>
                </a:solidFill>
              </a:rPr>
              <a:t>ZSim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Run Time improvements</a:t>
            </a:r>
          </a:p>
          <a:p>
            <a:pPr lvl="1"/>
            <a:r>
              <a:rPr lang="en-US" dirty="0"/>
              <a:t>Find correct region of interest and have cut off based system</a:t>
            </a:r>
          </a:p>
          <a:p>
            <a:pPr lvl="1"/>
            <a:r>
              <a:rPr lang="en-US" dirty="0"/>
              <a:t>Parallelize the execution of </a:t>
            </a:r>
            <a:r>
              <a:rPr lang="en-US" dirty="0" err="1"/>
              <a:t>Zsim+bookism</a:t>
            </a:r>
            <a:endParaRPr lang="en-US" dirty="0"/>
          </a:p>
          <a:p>
            <a:pPr lvl="1"/>
            <a:r>
              <a:rPr lang="en-US" dirty="0"/>
              <a:t>Identify the ideal </a:t>
            </a:r>
            <a:r>
              <a:rPr lang="en-US" dirty="0" err="1"/>
              <a:t>phaselength</a:t>
            </a:r>
            <a:r>
              <a:rPr lang="en-US" dirty="0"/>
              <a:t> to further improve on the simulation time without compromising on the accuracy.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262626"/>
                </a:solidFill>
              </a:rPr>
              <a:t>Pin tool crashing for more than 35000 phases(with </a:t>
            </a:r>
            <a:r>
              <a:rPr lang="en-US" dirty="0" err="1">
                <a:solidFill>
                  <a:srgbClr val="262626"/>
                </a:solidFill>
              </a:rPr>
              <a:t>Booksim</a:t>
            </a:r>
            <a:r>
              <a:rPr lang="en-US" dirty="0">
                <a:solidFill>
                  <a:srgbClr val="262626"/>
                </a:solidFill>
              </a:rPr>
              <a:t>) – debug pending</a:t>
            </a:r>
          </a:p>
          <a:p>
            <a:r>
              <a:rPr lang="en-US" dirty="0">
                <a:solidFill>
                  <a:srgbClr val="262626"/>
                </a:solidFill>
              </a:rPr>
              <a:t>For performance evaluation, we need to try and reduce the delay further to set the workloads to be less than 10 oops/100 cycles</a:t>
            </a:r>
          </a:p>
          <a:p>
            <a:r>
              <a:rPr lang="en-US" dirty="0"/>
              <a:t>A more aggressive VC allocation implementation for the router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Congestion identification for Network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Apply various traffic patterns 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More workload analysis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850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19" y="-438150"/>
            <a:ext cx="9692640" cy="1325562"/>
          </a:xfrm>
        </p:spPr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5" name="Trapezoid 4"/>
          <p:cNvSpPr/>
          <p:nvPr/>
        </p:nvSpPr>
        <p:spPr>
          <a:xfrm>
            <a:off x="876670" y="5105400"/>
            <a:ext cx="8791575" cy="125307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rial"/>
                <a:cs typeface="Arial"/>
              </a:rPr>
              <a:t>Issues with Multi Core Simulation 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Sequential – extremely slow 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Scale poorly or not accurate</a:t>
            </a:r>
          </a:p>
        </p:txBody>
      </p:sp>
      <p:sp>
        <p:nvSpPr>
          <p:cNvPr id="6" name="Trapezoid 5"/>
          <p:cNvSpPr/>
          <p:nvPr/>
        </p:nvSpPr>
        <p:spPr>
          <a:xfrm>
            <a:off x="1225730" y="3686175"/>
            <a:ext cx="8040258" cy="125253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rial"/>
                <a:cs typeface="Arial"/>
              </a:rPr>
              <a:t>ZSIM</a:t>
            </a:r>
          </a:p>
          <a:p>
            <a:pPr lvl="1" algn="ctr"/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1500 MIPS for Simple Cores, 300 for OOO cores </a:t>
            </a:r>
          </a:p>
          <a:p>
            <a:pPr lvl="1" algn="ctr"/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Within15% accurate of real systems </a:t>
            </a:r>
          </a:p>
        </p:txBody>
      </p:sp>
      <p:sp>
        <p:nvSpPr>
          <p:cNvPr id="7" name="Trapezoid 6"/>
          <p:cNvSpPr/>
          <p:nvPr/>
        </p:nvSpPr>
        <p:spPr>
          <a:xfrm>
            <a:off x="1590675" y="2257425"/>
            <a:ext cx="7299283" cy="125253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rial"/>
                <a:cs typeface="Arial"/>
              </a:rPr>
              <a:t>Awesome, What's the catch?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There are many, but we pick this one:</a:t>
            </a:r>
          </a:p>
          <a:p>
            <a:pPr algn="ctr"/>
            <a:r>
              <a:rPr lang="en-US" sz="2000">
                <a:latin typeface="Arial"/>
                <a:cs typeface="Arial"/>
              </a:rPr>
              <a:t>Does not support NOC – remains future work since 2013</a:t>
            </a:r>
          </a:p>
        </p:txBody>
      </p:sp>
      <p:sp>
        <p:nvSpPr>
          <p:cNvPr id="8" name="Trapezoid 7"/>
          <p:cNvSpPr/>
          <p:nvPr/>
        </p:nvSpPr>
        <p:spPr>
          <a:xfrm>
            <a:off x="1958975" y="819150"/>
            <a:ext cx="6548652" cy="125253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Arial"/>
                <a:cs typeface="Arial"/>
              </a:rPr>
              <a:t>Can We do something about it?</a:t>
            </a:r>
          </a:p>
          <a:p>
            <a:pPr algn="ctr"/>
            <a:r>
              <a:rPr lang="en-US" sz="2000">
                <a:latin typeface="Arial"/>
                <a:cs typeface="Arial"/>
              </a:rPr>
              <a:t>This is why 757 has project component</a:t>
            </a:r>
          </a:p>
        </p:txBody>
      </p:sp>
      <p:sp>
        <p:nvSpPr>
          <p:cNvPr id="9" name="Explosion: 8 Points 8"/>
          <p:cNvSpPr/>
          <p:nvPr/>
        </p:nvSpPr>
        <p:spPr>
          <a:xfrm>
            <a:off x="644525" y="136525"/>
            <a:ext cx="10273742" cy="67770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err="1"/>
              <a:t>PInterNet</a:t>
            </a:r>
          </a:p>
        </p:txBody>
      </p:sp>
    </p:spTree>
    <p:extLst>
      <p:ext uri="{BB962C8B-B14F-4D97-AF65-F5344CB8AC3E}">
        <p14:creationId xmlns:p14="http://schemas.microsoft.com/office/powerpoint/2010/main" val="16992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03" y="-161925"/>
            <a:ext cx="9692640" cy="1325562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54" y="1333500"/>
            <a:ext cx="859536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Contribution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 network congestion aware simulator for many core systems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 router design and implementation for multi core system</a:t>
            </a:r>
          </a:p>
          <a:p>
            <a:r>
              <a:rPr lang="en-US">
                <a:solidFill>
                  <a:srgbClr val="000000"/>
                </a:solidFill>
              </a:rPr>
              <a:t>Learnings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Understanding a many core design</a:t>
            </a:r>
          </a:p>
          <a:p>
            <a:pPr lvl="1"/>
            <a:r>
              <a:rPr lang="en-US" err="1">
                <a:solidFill>
                  <a:srgbClr val="000000"/>
                </a:solidFill>
              </a:rPr>
              <a:t>ZSim</a:t>
            </a:r>
            <a:r>
              <a:rPr lang="en-US">
                <a:solidFill>
                  <a:srgbClr val="000000"/>
                </a:solidFill>
              </a:rPr>
              <a:t> - implementation and principles of fast multi core simulators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Intricacies and tradeoffs of Network Router implementation</a:t>
            </a:r>
          </a:p>
          <a:p>
            <a:pPr lvl="1"/>
            <a:r>
              <a:rPr lang="en-US" err="1">
                <a:solidFill>
                  <a:srgbClr val="000000"/>
                </a:solidFill>
              </a:rPr>
              <a:t>BookSim</a:t>
            </a:r>
            <a:r>
              <a:rPr lang="en-US">
                <a:solidFill>
                  <a:srgbClr val="000000"/>
                </a:solidFill>
              </a:rPr>
              <a:t> simulator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Shared environment development for simulators integration</a:t>
            </a:r>
          </a:p>
          <a:p>
            <a:pPr marL="274320" lvl="1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61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48" y="-400050"/>
            <a:ext cx="9692640" cy="1325562"/>
          </a:xfrm>
        </p:spPr>
        <p:txBody>
          <a:bodyPr/>
          <a:lstStyle/>
          <a:p>
            <a:r>
              <a:rPr lang="en-US"/>
              <a:t>A note of thanks</a:t>
            </a:r>
            <a:endParaRPr lang="en-US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22" y="1285875"/>
            <a:ext cx="859536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Century Schoolbook"/>
              </a:rPr>
              <a:t>Prof. </a:t>
            </a:r>
            <a:r>
              <a:rPr lang="en-US" err="1">
                <a:solidFill>
                  <a:srgbClr val="000000"/>
                </a:solidFill>
                <a:latin typeface="Century Schoolbook"/>
              </a:rPr>
              <a:t>Mikko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 </a:t>
            </a:r>
            <a:r>
              <a:rPr lang="en-US" err="1">
                <a:solidFill>
                  <a:srgbClr val="000000"/>
                </a:solidFill>
                <a:latin typeface="Century Schoolbook"/>
              </a:rPr>
              <a:t>Lipasti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entury Schoolbook"/>
              </a:rPr>
              <a:t>For guidance of network and router design and simulators</a:t>
            </a:r>
          </a:p>
          <a:p>
            <a:r>
              <a:rPr lang="en-US">
                <a:solidFill>
                  <a:srgbClr val="000000"/>
                </a:solidFill>
                <a:latin typeface="Century Schoolbook"/>
              </a:rPr>
              <a:t>Members of Vertical Research Group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entury Schoolbook"/>
              </a:rPr>
              <a:t>William, Vijay and Vinay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entury Schoolbook"/>
              </a:rPr>
              <a:t>For making us understand design and help with infrastructure bring up</a:t>
            </a:r>
          </a:p>
        </p:txBody>
      </p:sp>
    </p:spTree>
    <p:extLst>
      <p:ext uri="{BB962C8B-B14F-4D97-AF65-F5344CB8AC3E}">
        <p14:creationId xmlns:p14="http://schemas.microsoft.com/office/powerpoint/2010/main" val="2704208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373" y="3248025"/>
            <a:ext cx="9692640" cy="1325562"/>
          </a:xfrm>
        </p:spPr>
        <p:txBody>
          <a:bodyPr/>
          <a:lstStyle/>
          <a:p>
            <a:r>
              <a:rPr lang="en-US"/>
              <a:t>Back Up Slides</a:t>
            </a:r>
            <a:endParaRPr lang="en-US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024336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Rank Traffic Pattern</a:t>
            </a:r>
          </a:p>
        </p:txBody>
      </p:sp>
      <p:sp>
        <p:nvSpPr>
          <p:cNvPr id="6" name="Oval 5"/>
          <p:cNvSpPr/>
          <p:nvPr/>
        </p:nvSpPr>
        <p:spPr>
          <a:xfrm>
            <a:off x="1690642" y="2057400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72621" y="2057400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54600" y="2057400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736579" y="2057400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690642" y="3236278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3372621" y="3236278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54600" y="3236278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8" name="Oval 17"/>
          <p:cNvSpPr/>
          <p:nvPr/>
        </p:nvSpPr>
        <p:spPr>
          <a:xfrm>
            <a:off x="6736579" y="3236278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19" name="Oval 18"/>
          <p:cNvSpPr/>
          <p:nvPr/>
        </p:nvSpPr>
        <p:spPr>
          <a:xfrm>
            <a:off x="1690642" y="4262756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3372621" y="4262756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1" name="Oval 20"/>
          <p:cNvSpPr/>
          <p:nvPr/>
        </p:nvSpPr>
        <p:spPr>
          <a:xfrm>
            <a:off x="5054600" y="4262756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22" name="Oval 21"/>
          <p:cNvSpPr/>
          <p:nvPr/>
        </p:nvSpPr>
        <p:spPr>
          <a:xfrm>
            <a:off x="6736578" y="4273234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23" name="Oval 22"/>
          <p:cNvSpPr/>
          <p:nvPr/>
        </p:nvSpPr>
        <p:spPr>
          <a:xfrm>
            <a:off x="1690642" y="5345273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24" name="Oval 23"/>
          <p:cNvSpPr/>
          <p:nvPr/>
        </p:nvSpPr>
        <p:spPr>
          <a:xfrm>
            <a:off x="3372621" y="5345273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5054600" y="5345273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14</a:t>
            </a:r>
          </a:p>
        </p:txBody>
      </p:sp>
      <p:sp>
        <p:nvSpPr>
          <p:cNvPr id="26" name="Oval 25"/>
          <p:cNvSpPr/>
          <p:nvPr/>
        </p:nvSpPr>
        <p:spPr>
          <a:xfrm>
            <a:off x="6736578" y="5346863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15</a:t>
            </a:r>
          </a:p>
        </p:txBody>
      </p:sp>
      <p:cxnSp>
        <p:nvCxnSpPr>
          <p:cNvPr id="28" name="Straight Connector 27"/>
          <p:cNvCxnSpPr>
            <a:stCxn id="6" idx="6"/>
            <a:endCxn id="8" idx="2"/>
          </p:cNvCxnSpPr>
          <p:nvPr/>
        </p:nvCxnSpPr>
        <p:spPr>
          <a:xfrm>
            <a:off x="2465342" y="2387600"/>
            <a:ext cx="9072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6"/>
            <a:endCxn id="9" idx="2"/>
          </p:cNvCxnSpPr>
          <p:nvPr/>
        </p:nvCxnSpPr>
        <p:spPr>
          <a:xfrm>
            <a:off x="4147321" y="2387600"/>
            <a:ext cx="907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6"/>
            <a:endCxn id="10" idx="2"/>
          </p:cNvCxnSpPr>
          <p:nvPr/>
        </p:nvCxnSpPr>
        <p:spPr>
          <a:xfrm>
            <a:off x="5829300" y="2387600"/>
            <a:ext cx="907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5" idx="4"/>
            <a:endCxn id="19" idx="0"/>
          </p:cNvCxnSpPr>
          <p:nvPr/>
        </p:nvCxnSpPr>
        <p:spPr>
          <a:xfrm>
            <a:off x="2077992" y="3896678"/>
            <a:ext cx="0" cy="366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4"/>
            <a:endCxn id="23" idx="0"/>
          </p:cNvCxnSpPr>
          <p:nvPr/>
        </p:nvCxnSpPr>
        <p:spPr>
          <a:xfrm>
            <a:off x="2077992" y="4923156"/>
            <a:ext cx="0" cy="42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3" idx="6"/>
            <a:endCxn id="24" idx="2"/>
          </p:cNvCxnSpPr>
          <p:nvPr/>
        </p:nvCxnSpPr>
        <p:spPr>
          <a:xfrm>
            <a:off x="2465342" y="5675473"/>
            <a:ext cx="907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4" idx="6"/>
            <a:endCxn id="25" idx="2"/>
          </p:cNvCxnSpPr>
          <p:nvPr/>
        </p:nvCxnSpPr>
        <p:spPr>
          <a:xfrm>
            <a:off x="4147321" y="5675473"/>
            <a:ext cx="907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5" idx="6"/>
            <a:endCxn id="26" idx="2"/>
          </p:cNvCxnSpPr>
          <p:nvPr/>
        </p:nvCxnSpPr>
        <p:spPr>
          <a:xfrm>
            <a:off x="5829300" y="5675473"/>
            <a:ext cx="907278" cy="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4"/>
            <a:endCxn id="15" idx="0"/>
          </p:cNvCxnSpPr>
          <p:nvPr/>
        </p:nvCxnSpPr>
        <p:spPr>
          <a:xfrm>
            <a:off x="2077992" y="2717800"/>
            <a:ext cx="0" cy="51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5" idx="6"/>
            <a:endCxn id="16" idx="2"/>
          </p:cNvCxnSpPr>
          <p:nvPr/>
        </p:nvCxnSpPr>
        <p:spPr>
          <a:xfrm>
            <a:off x="2465342" y="3566478"/>
            <a:ext cx="907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6" idx="6"/>
            <a:endCxn id="17" idx="2"/>
          </p:cNvCxnSpPr>
          <p:nvPr/>
        </p:nvCxnSpPr>
        <p:spPr>
          <a:xfrm>
            <a:off x="4147321" y="3566478"/>
            <a:ext cx="907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7" idx="6"/>
            <a:endCxn id="18" idx="2"/>
          </p:cNvCxnSpPr>
          <p:nvPr/>
        </p:nvCxnSpPr>
        <p:spPr>
          <a:xfrm>
            <a:off x="5829300" y="3566478"/>
            <a:ext cx="907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4"/>
            <a:endCxn id="16" idx="0"/>
          </p:cNvCxnSpPr>
          <p:nvPr/>
        </p:nvCxnSpPr>
        <p:spPr>
          <a:xfrm>
            <a:off x="3759971" y="2717800"/>
            <a:ext cx="0" cy="51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9" idx="4"/>
            <a:endCxn id="17" idx="0"/>
          </p:cNvCxnSpPr>
          <p:nvPr/>
        </p:nvCxnSpPr>
        <p:spPr>
          <a:xfrm>
            <a:off x="5441950" y="2717800"/>
            <a:ext cx="0" cy="51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0" idx="4"/>
            <a:endCxn id="18" idx="0"/>
          </p:cNvCxnSpPr>
          <p:nvPr/>
        </p:nvCxnSpPr>
        <p:spPr>
          <a:xfrm>
            <a:off x="7123929" y="2717800"/>
            <a:ext cx="0" cy="518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6" idx="4"/>
            <a:endCxn id="20" idx="0"/>
          </p:cNvCxnSpPr>
          <p:nvPr/>
        </p:nvCxnSpPr>
        <p:spPr>
          <a:xfrm>
            <a:off x="3759971" y="3896678"/>
            <a:ext cx="0" cy="366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7" idx="4"/>
            <a:endCxn id="21" idx="0"/>
          </p:cNvCxnSpPr>
          <p:nvPr/>
        </p:nvCxnSpPr>
        <p:spPr>
          <a:xfrm>
            <a:off x="5441950" y="3896678"/>
            <a:ext cx="0" cy="366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8" idx="4"/>
            <a:endCxn id="22" idx="0"/>
          </p:cNvCxnSpPr>
          <p:nvPr/>
        </p:nvCxnSpPr>
        <p:spPr>
          <a:xfrm flipH="1">
            <a:off x="7123928" y="3896678"/>
            <a:ext cx="1" cy="376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0" idx="4"/>
            <a:endCxn id="24" idx="0"/>
          </p:cNvCxnSpPr>
          <p:nvPr/>
        </p:nvCxnSpPr>
        <p:spPr>
          <a:xfrm>
            <a:off x="3759971" y="4923156"/>
            <a:ext cx="0" cy="42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1" idx="4"/>
            <a:endCxn id="25" idx="0"/>
          </p:cNvCxnSpPr>
          <p:nvPr/>
        </p:nvCxnSpPr>
        <p:spPr>
          <a:xfrm>
            <a:off x="5441950" y="4923156"/>
            <a:ext cx="0" cy="42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2" idx="4"/>
            <a:endCxn id="26" idx="0"/>
          </p:cNvCxnSpPr>
          <p:nvPr/>
        </p:nvCxnSpPr>
        <p:spPr>
          <a:xfrm>
            <a:off x="7123928" y="4933634"/>
            <a:ext cx="0" cy="413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690642" y="2044700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80" name="Oval 79"/>
          <p:cNvSpPr/>
          <p:nvPr/>
        </p:nvSpPr>
        <p:spPr>
          <a:xfrm>
            <a:off x="3372621" y="2072719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81" name="Oval 80"/>
          <p:cNvSpPr/>
          <p:nvPr/>
        </p:nvSpPr>
        <p:spPr>
          <a:xfrm>
            <a:off x="3372621" y="3236278"/>
            <a:ext cx="7747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cxnSp>
        <p:nvCxnSpPr>
          <p:cNvPr id="83" name="Straight Connector 82"/>
          <p:cNvCxnSpPr>
            <a:stCxn id="19" idx="6"/>
            <a:endCxn id="20" idx="2"/>
          </p:cNvCxnSpPr>
          <p:nvPr/>
        </p:nvCxnSpPr>
        <p:spPr>
          <a:xfrm>
            <a:off x="2465342" y="4592956"/>
            <a:ext cx="907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0" idx="6"/>
            <a:endCxn id="21" idx="2"/>
          </p:cNvCxnSpPr>
          <p:nvPr/>
        </p:nvCxnSpPr>
        <p:spPr>
          <a:xfrm>
            <a:off x="4147321" y="4592956"/>
            <a:ext cx="907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1" idx="6"/>
            <a:endCxn id="22" idx="2"/>
          </p:cNvCxnSpPr>
          <p:nvPr/>
        </p:nvCxnSpPr>
        <p:spPr>
          <a:xfrm>
            <a:off x="5829300" y="4592956"/>
            <a:ext cx="907278" cy="1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7626321" y="1721009"/>
            <a:ext cx="3219479" cy="4351337"/>
          </a:xfrm>
        </p:spPr>
        <p:txBody>
          <a:bodyPr>
            <a:normAutofit/>
          </a:bodyPr>
          <a:lstStyle/>
          <a:p>
            <a:r>
              <a:rPr lang="en-US"/>
              <a:t>Node Degree: 2,3,4</a:t>
            </a:r>
          </a:p>
          <a:p>
            <a:r>
              <a:rPr lang="en-US"/>
              <a:t>Plot the traffic pattern of partition 0,1 and 2</a:t>
            </a:r>
          </a:p>
        </p:txBody>
      </p:sp>
    </p:spTree>
    <p:extLst>
      <p:ext uri="{BB962C8B-B14F-4D97-AF65-F5344CB8AC3E}">
        <p14:creationId xmlns:p14="http://schemas.microsoft.com/office/powerpoint/2010/main" val="18063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Rank Traffic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5769273" cy="111388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Partition-0 make most of the store request to the furthest partition, partition-15</a:t>
            </a:r>
          </a:p>
          <a:p>
            <a:r>
              <a:rPr lang="en-US"/>
              <a:t>Partition-0 load pattern request is not similar to partition-0 store pattern request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038" y="2949919"/>
            <a:ext cx="3007755" cy="3757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874" y="2943427"/>
            <a:ext cx="5915267" cy="37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89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Rank Traffic Pattern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649" y="1903477"/>
            <a:ext cx="5246687" cy="3960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68" y="2153339"/>
            <a:ext cx="5256784" cy="34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Rank Traffic Pattern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1050"/>
            <a:ext cx="4724400" cy="36676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2051050"/>
            <a:ext cx="4762500" cy="37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49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83" y="-123825"/>
            <a:ext cx="9692640" cy="1325562"/>
          </a:xfrm>
        </p:spPr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45" y="1409700"/>
            <a:ext cx="8595360" cy="43513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RTL vs </a:t>
            </a:r>
            <a:r>
              <a:rPr lang="en-US" dirty="0" err="1"/>
              <a:t>PInterNet</a:t>
            </a:r>
            <a:r>
              <a:rPr lang="en-US" dirty="0"/>
              <a:t> Correlation for accuracy</a:t>
            </a:r>
          </a:p>
          <a:p>
            <a:r>
              <a:rPr lang="en-US" dirty="0"/>
              <a:t>Run Time improvements</a:t>
            </a:r>
          </a:p>
          <a:p>
            <a:pPr lvl="1"/>
            <a:r>
              <a:rPr lang="en-US" dirty="0"/>
              <a:t>Find correct region of interest and have cut off based system</a:t>
            </a:r>
          </a:p>
          <a:p>
            <a:pPr lvl="1"/>
            <a:r>
              <a:rPr lang="en-US" dirty="0"/>
              <a:t>Parallelize the execution of </a:t>
            </a:r>
            <a:r>
              <a:rPr lang="en-US" dirty="0" err="1"/>
              <a:t>Zsim+bookism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600" dirty="0"/>
              <a:t>A more aggressive VC allocation implementation for the router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/>
              <a:t>Identify the ideal </a:t>
            </a:r>
            <a:r>
              <a:rPr lang="en-US" dirty="0" err="1"/>
              <a:t>phaselength</a:t>
            </a:r>
            <a:r>
              <a:rPr lang="en-US" dirty="0"/>
              <a:t> to further improve on the simulation time without compromising on the accuracy.</a:t>
            </a:r>
          </a:p>
          <a:p>
            <a:r>
              <a:rPr lang="en-US" dirty="0"/>
              <a:t>Extract traffic pattern of to identify possible sources of congestion in network links</a:t>
            </a:r>
          </a:p>
          <a:p>
            <a:r>
              <a:rPr lang="en-US" dirty="0"/>
              <a:t>Implement </a:t>
            </a:r>
            <a:r>
              <a:rPr lang="en-US" dirty="0" err="1"/>
              <a:t>PInternet</a:t>
            </a:r>
            <a:r>
              <a:rPr lang="en-US" dirty="0"/>
              <a:t> for other networks like crossbar and butterfly</a:t>
            </a:r>
          </a:p>
          <a:p>
            <a:r>
              <a:rPr lang="en-US" dirty="0"/>
              <a:t>Using the </a:t>
            </a:r>
            <a:r>
              <a:rPr lang="en-US" dirty="0" err="1"/>
              <a:t>pagerank</a:t>
            </a:r>
            <a:r>
              <a:rPr lang="en-US" dirty="0"/>
              <a:t> traffic results and traffic pattern to understand the shortcoming of the current workload which will be used to identify better workloads for future work</a:t>
            </a:r>
          </a:p>
          <a:p>
            <a:pPr lvl="1"/>
            <a:r>
              <a:rPr lang="en-US" dirty="0"/>
              <a:t> run set of workloads with non-uniform access pattern and test network performance with different injection rate and traffic pattern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6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87" y="-209550"/>
            <a:ext cx="9692640" cy="1325562"/>
          </a:xfrm>
        </p:spPr>
        <p:txBody>
          <a:bodyPr/>
          <a:lstStyle/>
          <a:p>
            <a:r>
              <a:rPr lang="en-US"/>
              <a:t>Design Overview</a:t>
            </a:r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175" y="1276350"/>
            <a:ext cx="10312931" cy="26070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000" y="4058920"/>
            <a:ext cx="2743200" cy="2219864"/>
          </a:xfrm>
          <a:prstGeom prst="rect">
            <a:avLst/>
          </a:prstGeom>
        </p:spPr>
      </p:pic>
      <p:graphicFrame>
        <p:nvGraphicFramePr>
          <p:cNvPr id="9" name="Diagram 9"/>
          <p:cNvGraphicFramePr/>
          <p:nvPr>
            <p:extLst>
              <p:ext uri="{D42A27DB-BD31-4B8C-83A1-F6EECF244321}">
                <p14:modId xmlns:p14="http://schemas.microsoft.com/office/powerpoint/2010/main" val="860932492"/>
              </p:ext>
            </p:extLst>
          </p:nvPr>
        </p:nvGraphicFramePr>
        <p:xfrm>
          <a:off x="1934392" y="3609253"/>
          <a:ext cx="4303241" cy="312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629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87" y="133350"/>
            <a:ext cx="9692640" cy="1325562"/>
          </a:xfrm>
        </p:spPr>
        <p:txBody>
          <a:bodyPr/>
          <a:lstStyle/>
          <a:p>
            <a:r>
              <a:rPr lang="en-US" err="1"/>
              <a:t>ZSim</a:t>
            </a:r>
            <a:r>
              <a:rPr lang="en-US"/>
              <a:t> – why do we love it and hate it?</a:t>
            </a:r>
            <a:br>
              <a:rPr lang="en-US"/>
            </a:br>
            <a:endParaRPr lang="en-US">
              <a:latin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650"/>
            <a:ext cx="10115593" cy="54907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  <a:latin typeface="Century Schoolbook"/>
              </a:rPr>
              <a:t>What makes it faster?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Instruction Driven Timing Models – dynamic binary translation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Bound and Weave Phase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Virtualized system view</a:t>
            </a:r>
          </a:p>
          <a:p>
            <a:r>
              <a:rPr lang="en-US">
                <a:solidFill>
                  <a:srgbClr val="000000"/>
                </a:solidFill>
              </a:rPr>
              <a:t>Which kind of cores does it support</a:t>
            </a:r>
            <a:r>
              <a:rPr lang="en-US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Beefy Core – </a:t>
            </a:r>
            <a:r>
              <a:rPr lang="en-US" err="1">
                <a:solidFill>
                  <a:srgbClr val="000000"/>
                </a:solidFill>
              </a:rPr>
              <a:t>Westemere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microarch</a:t>
            </a:r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Wimpy Core – single IPC core model</a:t>
            </a:r>
          </a:p>
          <a:p>
            <a:r>
              <a:rPr lang="en-US">
                <a:solidFill>
                  <a:srgbClr val="262626"/>
                </a:solidFill>
              </a:rPr>
              <a:t>Bound Phase</a:t>
            </a:r>
          </a:p>
          <a:p>
            <a:pPr lvl="1"/>
            <a:r>
              <a:rPr lang="en-US">
                <a:solidFill>
                  <a:srgbClr val="262626"/>
                </a:solidFill>
              </a:rPr>
              <a:t>One host thread per simulated core - || execution</a:t>
            </a:r>
          </a:p>
          <a:p>
            <a:pPr lvl="1"/>
            <a:r>
              <a:rPr lang="en-US">
                <a:solidFill>
                  <a:srgbClr val="262626"/>
                </a:solidFill>
              </a:rPr>
              <a:t>Event Trace for misses beyond trace hierarchy</a:t>
            </a:r>
          </a:p>
          <a:p>
            <a:r>
              <a:rPr lang="en-US">
                <a:solidFill>
                  <a:srgbClr val="262626"/>
                </a:solidFill>
              </a:rPr>
              <a:t>Weave Phase</a:t>
            </a:r>
          </a:p>
          <a:p>
            <a:pPr lvl="1"/>
            <a:r>
              <a:rPr lang="en-US">
                <a:solidFill>
                  <a:srgbClr val="262626"/>
                </a:solidFill>
              </a:rPr>
              <a:t>Event queue simulation in-order</a:t>
            </a:r>
          </a:p>
          <a:p>
            <a:pPr lvl="1"/>
            <a:r>
              <a:rPr lang="en-US">
                <a:solidFill>
                  <a:srgbClr val="262626"/>
                </a:solidFill>
              </a:rPr>
              <a:t>Divide system into domains – each domain has own priority queue</a:t>
            </a:r>
          </a:p>
          <a:p>
            <a:pPr lvl="2"/>
            <a:r>
              <a:rPr lang="en-US">
                <a:solidFill>
                  <a:srgbClr val="262626"/>
                </a:solidFill>
              </a:rPr>
              <a:t>Faster </a:t>
            </a:r>
          </a:p>
          <a:p>
            <a:pPr lvl="2"/>
            <a:r>
              <a:rPr lang="en-US">
                <a:solidFill>
                  <a:srgbClr val="262626"/>
                </a:solidFill>
              </a:rPr>
              <a:t>Report domain crossings</a:t>
            </a:r>
          </a:p>
          <a:p>
            <a:r>
              <a:rPr lang="en-US">
                <a:solidFill>
                  <a:srgbClr val="262626"/>
                </a:solidFill>
              </a:rPr>
              <a:t>Limitation on fine-grained messaging</a:t>
            </a:r>
          </a:p>
          <a:p>
            <a:r>
              <a:rPr lang="en-US">
                <a:solidFill>
                  <a:srgbClr val="262626"/>
                </a:solidFill>
              </a:rPr>
              <a:t>Weave phase is network congestion oblivious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200151"/>
            <a:ext cx="904875" cy="904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199" y="2335212"/>
            <a:ext cx="904875" cy="904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115" y="4651945"/>
            <a:ext cx="963042" cy="963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115" y="3464495"/>
            <a:ext cx="963042" cy="96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19" y="-390525"/>
            <a:ext cx="9692640" cy="1325562"/>
          </a:xfrm>
        </p:spPr>
        <p:txBody>
          <a:bodyPr/>
          <a:lstStyle/>
          <a:p>
            <a:r>
              <a:rPr lang="en-US" err="1"/>
              <a:t>ZSim</a:t>
            </a:r>
            <a:r>
              <a:rPr lang="en-US"/>
              <a:t> – Bound and Weave Phase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0" y="1181100"/>
            <a:ext cx="7613224" cy="15452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6199" y="2729437"/>
            <a:ext cx="5873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Synchronize all the Threads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39266" y="1439056"/>
            <a:ext cx="2008682" cy="854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Bound Phase Execution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5180" y="2729437"/>
            <a:ext cx="3402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Update all Memory reference in a Queue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9" y="3748133"/>
            <a:ext cx="7613224" cy="15452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739265" y="4006089"/>
            <a:ext cx="2008682" cy="854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Weave Phase Execution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6199" y="5400766"/>
            <a:ext cx="5873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Synchronize all the Threads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5180" y="5400766"/>
            <a:ext cx="3402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Dequeue</a:t>
            </a:r>
            <a:r>
              <a:rPr lang="en-US"/>
              <a:t> all Memory references and apply latency </a:t>
            </a:r>
            <a:r>
              <a:rPr lang="en-US" err="1"/>
              <a:t>Panelties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10" y="-234315"/>
            <a:ext cx="9692640" cy="1325562"/>
          </a:xfrm>
        </p:spPr>
        <p:txBody>
          <a:bodyPr/>
          <a:lstStyle/>
          <a:p>
            <a:r>
              <a:rPr lang="en-US" err="1"/>
              <a:t>ZSim</a:t>
            </a:r>
            <a:r>
              <a:rPr lang="en-US"/>
              <a:t> Modeling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2549"/>
            <a:ext cx="10077493" cy="4619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375" y="6129338"/>
            <a:ext cx="378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Courtesy: </a:t>
            </a:r>
            <a:r>
              <a:rPr lang="en-US" err="1"/>
              <a:t>ZSim</a:t>
            </a:r>
            <a:r>
              <a:rPr lang="en-US"/>
              <a:t> Authors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9025" y="2114550"/>
            <a:ext cx="1957388" cy="3586163"/>
          </a:xfrm>
          <a:prstGeom prst="rect">
            <a:avLst/>
          </a:prstGeom>
          <a:solidFill>
            <a:srgbClr val="B3B4BD"/>
          </a:solidFill>
          <a:ln w="1397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 Using It</a:t>
            </a:r>
          </a:p>
        </p:txBody>
      </p:sp>
    </p:spTree>
    <p:extLst>
      <p:ext uri="{BB962C8B-B14F-4D97-AF65-F5344CB8AC3E}">
        <p14:creationId xmlns:p14="http://schemas.microsoft.com/office/powerpoint/2010/main" val="17231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35" y="-314336"/>
            <a:ext cx="9692640" cy="1325562"/>
          </a:xfrm>
        </p:spPr>
        <p:txBody>
          <a:bodyPr/>
          <a:lstStyle/>
          <a:p>
            <a:r>
              <a:rPr lang="en-US" err="1"/>
              <a:t>ZSim</a:t>
            </a:r>
            <a:r>
              <a:rPr lang="en-US"/>
              <a:t> – current configuration</a:t>
            </a:r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175" y="1276350"/>
            <a:ext cx="10606434" cy="2681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100" y="3171825"/>
            <a:ext cx="62865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Beefy OOO Core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1688" y="3343276"/>
            <a:ext cx="8815388" cy="342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Thread Scheduling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0274" y="2602706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57488" y="2602706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09943" y="2597938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67157" y="2597938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8652" y="2597938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95866" y="2597938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48321" y="2593170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5535" y="2593170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67505" y="2583650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24719" y="2583650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77174" y="2578882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34388" y="2578882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05883" y="2578882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463097" y="2578882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15552" y="2574114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44191" y="2559826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71714" y="1428750"/>
            <a:ext cx="8686802" cy="371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Partitioned Memory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5147" y="4411041"/>
            <a:ext cx="8372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/>
              <a:t>Issues with this modeling: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Oblivious of Bound and Weave Phase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Unaware of Network Congestion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No phase wise tracking of all Out Of Partition accesses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Constant penalty to all Out Of Partition accesses</a:t>
            </a:r>
          </a:p>
        </p:txBody>
      </p:sp>
    </p:spTree>
    <p:extLst>
      <p:ext uri="{BB962C8B-B14F-4D97-AF65-F5344CB8AC3E}">
        <p14:creationId xmlns:p14="http://schemas.microsoft.com/office/powerpoint/2010/main" val="39425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35" y="-314336"/>
            <a:ext cx="9692640" cy="1325562"/>
          </a:xfrm>
        </p:spPr>
        <p:txBody>
          <a:bodyPr/>
          <a:lstStyle/>
          <a:p>
            <a:r>
              <a:rPr lang="en-US" err="1"/>
              <a:t>ZSim</a:t>
            </a:r>
            <a:r>
              <a:rPr lang="en-US"/>
              <a:t> Modifications </a:t>
            </a:r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175" y="947730"/>
            <a:ext cx="10606434" cy="2681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100" y="2843205"/>
            <a:ext cx="62865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Beefy OOO Core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1688" y="3014656"/>
            <a:ext cx="8815388" cy="342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Thread Scheduling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0274" y="2274086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57488" y="2274086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09943" y="2269318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67157" y="2269318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8652" y="2269318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95866" y="2269318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48321" y="2264550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5535" y="2264550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67505" y="2255030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24719" y="2255030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77174" y="2250262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34388" y="2250262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05883" y="2250262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463097" y="2250262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15552" y="2245494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44191" y="2231206"/>
            <a:ext cx="528638" cy="554831"/>
          </a:xfrm>
          <a:prstGeom prst="rect">
            <a:avLst/>
          </a:prstGeom>
          <a:solidFill>
            <a:srgbClr val="8B8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8 Wimpy core + L1$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71714" y="1100130"/>
            <a:ext cx="8686802" cy="371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Partitioned Memory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35199"/>
              </p:ext>
            </p:extLst>
          </p:nvPr>
        </p:nvGraphicFramePr>
        <p:xfrm>
          <a:off x="589926" y="3857637"/>
          <a:ext cx="4277972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Issues: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Oblivious of Bound and Weave Phase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Unaware of Network Congestion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No phase wise tracking of all OOP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accesses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Constant penalty to all OOP accesses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56148"/>
              </p:ext>
            </p:extLst>
          </p:nvPr>
        </p:nvGraphicFramePr>
        <p:xfrm>
          <a:off x="5902506" y="3620284"/>
          <a:ext cx="4798831" cy="313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228">
                <a:tc>
                  <a:txBody>
                    <a:bodyPr/>
                    <a:lstStyle/>
                    <a:p>
                      <a:r>
                        <a:rPr lang="en-US" sz="2400" b="1"/>
                        <a:t>Modifications: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Keep</a:t>
                      </a:r>
                      <a:r>
                        <a:rPr lang="en-US" baseline="0"/>
                        <a:t> track of all OOPs in Bound Phase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Sync</a:t>
                      </a:r>
                      <a:r>
                        <a:rPr lang="en-US" baseline="0"/>
                        <a:t> </a:t>
                      </a:r>
                      <a:r>
                        <a:rPr lang="en-US" baseline="0" err="1"/>
                        <a:t>Barries</a:t>
                      </a:r>
                      <a:r>
                        <a:rPr lang="en-US" baseline="0"/>
                        <a:t> between Bound and Weave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/>
                        <a:t>BookSim</a:t>
                      </a:r>
                      <a:r>
                        <a:rPr lang="en-US"/>
                        <a:t> to calculate latency penalty based on</a:t>
                      </a:r>
                      <a:r>
                        <a:rPr lang="en-US" baseline="0"/>
                        <a:t> OOPs of last bound phase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Latency</a:t>
                      </a:r>
                      <a:r>
                        <a:rPr lang="en-US" baseline="0"/>
                        <a:t> penalization to Cores in Weave Phase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L2$</a:t>
                      </a:r>
                      <a:r>
                        <a:rPr lang="en-US" baseline="0"/>
                        <a:t> mimic in Weave Phase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V="1">
            <a:off x="4867898" y="4257675"/>
            <a:ext cx="1034608" cy="228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67898" y="4486275"/>
            <a:ext cx="1034608" cy="228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1"/>
          </p:cNvCxnSpPr>
          <p:nvPr/>
        </p:nvCxnSpPr>
        <p:spPr>
          <a:xfrm>
            <a:off x="4867898" y="4486275"/>
            <a:ext cx="1034608" cy="7010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67898" y="4486275"/>
            <a:ext cx="1034608" cy="14144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8" idx="1"/>
          </p:cNvCxnSpPr>
          <p:nvPr/>
        </p:nvCxnSpPr>
        <p:spPr>
          <a:xfrm>
            <a:off x="4867898" y="4843463"/>
            <a:ext cx="1034608" cy="3438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867898" y="4257675"/>
            <a:ext cx="1034608" cy="11287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867898" y="5386388"/>
            <a:ext cx="1034608" cy="5143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867898" y="5874556"/>
            <a:ext cx="1034608" cy="686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8" idx="1"/>
          </p:cNvCxnSpPr>
          <p:nvPr/>
        </p:nvCxnSpPr>
        <p:spPr>
          <a:xfrm flipV="1">
            <a:off x="4867898" y="5187286"/>
            <a:ext cx="1034608" cy="6872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8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1821</Words>
  <Application>Microsoft Office PowerPoint</Application>
  <PresentationFormat>Widescreen</PresentationFormat>
  <Paragraphs>404</Paragraphs>
  <Slides>37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Century Schoolbook</vt:lpstr>
      <vt:lpstr>Wingdings 2</vt:lpstr>
      <vt:lpstr>View</vt:lpstr>
      <vt:lpstr>PInterNet Where multi core simulation becomes network aware</vt:lpstr>
      <vt:lpstr>Outline</vt:lpstr>
      <vt:lpstr>Motivation</vt:lpstr>
      <vt:lpstr>Design Overview</vt:lpstr>
      <vt:lpstr>ZSim – why do we love it and hate it? </vt:lpstr>
      <vt:lpstr>ZSim – Bound and Weave Phase</vt:lpstr>
      <vt:lpstr>ZSim Modeling overview</vt:lpstr>
      <vt:lpstr>ZSim – current configuration</vt:lpstr>
      <vt:lpstr>ZSim Modifications </vt:lpstr>
      <vt:lpstr>PInterNet Router Overview</vt:lpstr>
      <vt:lpstr>PInterNet Router Specs</vt:lpstr>
      <vt:lpstr>PowerPoint Presentation</vt:lpstr>
      <vt:lpstr>PowerPoint Presentation</vt:lpstr>
      <vt:lpstr>Performance Evaluation</vt:lpstr>
      <vt:lpstr>One Step Further – A Single-Cycle Router</vt:lpstr>
      <vt:lpstr>Performance Evaluation (2)</vt:lpstr>
      <vt:lpstr>BookSim Overview</vt:lpstr>
      <vt:lpstr>Zsim &amp; BookSim Integration</vt:lpstr>
      <vt:lpstr>BookSim Router Implementation</vt:lpstr>
      <vt:lpstr>Results</vt:lpstr>
      <vt:lpstr>Workload</vt:lpstr>
      <vt:lpstr>Workload Characteristics</vt:lpstr>
      <vt:lpstr>Simulation time with/without booksim</vt:lpstr>
      <vt:lpstr>OOP per Cycle</vt:lpstr>
      <vt:lpstr>PageRank Characteristics</vt:lpstr>
      <vt:lpstr>PageRank Traffic Pattern</vt:lpstr>
      <vt:lpstr>Page Rank Traffic Pattern</vt:lpstr>
      <vt:lpstr>Traffic Pattern Case Study - PageRank</vt:lpstr>
      <vt:lpstr>Future Work</vt:lpstr>
      <vt:lpstr>Conclusion</vt:lpstr>
      <vt:lpstr>A note of thanks</vt:lpstr>
      <vt:lpstr>Back Up Slides</vt:lpstr>
      <vt:lpstr>Page Rank Traffic Pattern</vt:lpstr>
      <vt:lpstr>Page Rank Traffic Pattern</vt:lpstr>
      <vt:lpstr>Page Rank Traffic Pattern</vt:lpstr>
      <vt:lpstr>Page Rank Traffic Pattern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PInterNet Where multi core simulation becomes network aware</dc:title>
  <cp:lastModifiedBy>RADHAKRISHNAN RAHUL NAYAR</cp:lastModifiedBy>
  <cp:revision>1</cp:revision>
  <dcterms:modified xsi:type="dcterms:W3CDTF">2017-05-01T16:56:45Z</dcterms:modified>
</cp:coreProperties>
</file>