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60" r:id="rId4"/>
    <p:sldId id="280" r:id="rId5"/>
    <p:sldId id="281" r:id="rId6"/>
    <p:sldId id="259" r:id="rId7"/>
    <p:sldId id="262" r:id="rId8"/>
    <p:sldId id="264" r:id="rId9"/>
    <p:sldId id="265" r:id="rId10"/>
    <p:sldId id="282" r:id="rId11"/>
    <p:sldId id="266" r:id="rId12"/>
    <p:sldId id="267" r:id="rId13"/>
    <p:sldId id="268" r:id="rId14"/>
    <p:sldId id="263" r:id="rId15"/>
    <p:sldId id="269" r:id="rId16"/>
    <p:sldId id="270" r:id="rId17"/>
    <p:sldId id="310" r:id="rId18"/>
    <p:sldId id="273" r:id="rId19"/>
    <p:sldId id="283" r:id="rId20"/>
    <p:sldId id="276" r:id="rId21"/>
    <p:sldId id="277" r:id="rId22"/>
    <p:sldId id="284" r:id="rId23"/>
    <p:sldId id="325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8" r:id="rId32"/>
    <p:sldId id="292" r:id="rId33"/>
    <p:sldId id="294" r:id="rId34"/>
    <p:sldId id="293" r:id="rId35"/>
    <p:sldId id="295" r:id="rId36"/>
    <p:sldId id="296" r:id="rId37"/>
    <p:sldId id="297" r:id="rId38"/>
    <p:sldId id="300" r:id="rId39"/>
    <p:sldId id="299" r:id="rId40"/>
    <p:sldId id="309" r:id="rId41"/>
    <p:sldId id="315" r:id="rId42"/>
    <p:sldId id="301" r:id="rId43"/>
    <p:sldId id="302" r:id="rId44"/>
    <p:sldId id="303" r:id="rId45"/>
    <p:sldId id="304" r:id="rId46"/>
    <p:sldId id="308" r:id="rId47"/>
    <p:sldId id="305" r:id="rId48"/>
    <p:sldId id="306" r:id="rId49"/>
    <p:sldId id="307" r:id="rId50"/>
    <p:sldId id="326" r:id="rId51"/>
    <p:sldId id="316" r:id="rId52"/>
    <p:sldId id="317" r:id="rId53"/>
    <p:sldId id="318" r:id="rId54"/>
    <p:sldId id="322" r:id="rId55"/>
    <p:sldId id="321" r:id="rId56"/>
    <p:sldId id="319" r:id="rId57"/>
    <p:sldId id="320" r:id="rId58"/>
    <p:sldId id="323" r:id="rId59"/>
    <p:sldId id="324" r:id="rId60"/>
    <p:sldId id="258" r:id="rId61"/>
    <p:sldId id="327" r:id="rId62"/>
    <p:sldId id="311" r:id="rId63"/>
    <p:sldId id="312" r:id="rId64"/>
    <p:sldId id="313" r:id="rId65"/>
    <p:sldId id="314" r:id="rId66"/>
    <p:sldId id="279" r:id="rId67"/>
    <p:sldId id="278" r:id="rId68"/>
    <p:sldId id="261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D216"/>
    <a:srgbClr val="D24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2A426-0025-4043-BF19-C77CD1A4433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5EFB-DCEC-4306-B254-FD085092D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1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want to build debug if you have &lt; 8GB of memory.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EFB-DCEC-4306-B254-FD085092DE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3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5EFB-DCEC-4306-B254-FD085092DE1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0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9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8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6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64369"/>
            <a:ext cx="10515600" cy="254814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3950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8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3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72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5E91-C711-4121-AA02-9685B73286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gem5.org/wiki/images/gem5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862" y="185738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wepower.com/jason/learning_gem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.gem5.org/book/_downloads/simple.p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earning.gem5.org/book/part1/cache_config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m5.org/Coding_Styl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.gem5.org/book/_downloads/hello_object.hh" TargetMode="External"/><Relationship Id="rId2" Type="http://schemas.openxmlformats.org/officeDocument/2006/relationships/hyperlink" Target="http://learning.gem5.org/book/_downloads/HelloObject.p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ing.gem5.org/book/_downloads/run_hello.py" TargetMode="External"/><Relationship Id="rId5" Type="http://schemas.openxmlformats.org/officeDocument/2006/relationships/hyperlink" Target="http://learning.gem5.org/book/_downloads/SConscript" TargetMode="External"/><Relationship Id="rId4" Type="http://schemas.openxmlformats.org/officeDocument/2006/relationships/hyperlink" Target="http://learning.gem5.org/book/_downloads/hello_object.cc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.gem5.org/book/_downloads/hello_object2.cc" TargetMode="External"/><Relationship Id="rId2" Type="http://schemas.openxmlformats.org/officeDocument/2006/relationships/hyperlink" Target="http://learning.gem5.org/book/_downloads/hello_object1.hh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.gem5.org/book/part2/parameters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.gem5.org/book/part2/simplecache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.gem5.org/book/part3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i.org/10.1109/MM.2015.74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gem5.org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qa.gem5.org/" TargetMode="External"/><Relationship Id="rId5" Type="http://schemas.openxmlformats.org/officeDocument/2006/relationships/hyperlink" Target="http://gem5.org/Mailing_Lists" TargetMode="External"/><Relationship Id="rId4" Type="http://schemas.openxmlformats.org/officeDocument/2006/relationships/hyperlink" Target="https://github.com/powerjg/learning_gem5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.gem5.org/book/_downloads/two_level.py" TargetMode="External"/><Relationship Id="rId2" Type="http://schemas.openxmlformats.org/officeDocument/2006/relationships/hyperlink" Target="http://learning.gem5.org/book/_downloads/caches.py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mailto:powerjg@cs.wisc.edu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con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on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2291"/>
            <a:ext cx="9144000" cy="2387600"/>
          </a:xfrm>
        </p:spPr>
        <p:txBody>
          <a:bodyPr/>
          <a:lstStyle/>
          <a:p>
            <a:r>
              <a:rPr lang="en-US" dirty="0"/>
              <a:t>Learning gem5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1965"/>
            <a:ext cx="9144000" cy="211762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Jason Lowe-Power</a:t>
            </a:r>
          </a:p>
          <a:p>
            <a:r>
              <a:rPr lang="en-US" sz="2000" dirty="0">
                <a:hlinkClick r:id="rId2"/>
              </a:rPr>
              <a:t>http://www.lowepower.com/jason/learning_gem5/</a:t>
            </a:r>
            <a:r>
              <a:rPr lang="en-US" sz="28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7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gem5 configuration scripts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http://learning.gem5.org/book/part1/simple_config.html</a:t>
            </a:r>
          </a:p>
          <a:p>
            <a:r>
              <a:rPr lang="en-US" dirty="0"/>
              <a:t>http://learning.gem5.org/book/part1/cache_config.html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gem5 user interface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gem5 completely controlled by </a:t>
            </a:r>
            <a:r>
              <a:rPr lang="en-US" b="1" dirty="0"/>
              <a:t>Python scripts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Scripts define system to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(C++) </a:t>
            </a:r>
            <a:r>
              <a:rPr lang="en-US" dirty="0" err="1"/>
              <a:t>SimObjects</a:t>
            </a:r>
            <a:r>
              <a:rPr lang="en-US" dirty="0"/>
              <a:t> exposed to Python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So…  let’s make one!</a:t>
            </a:r>
          </a:p>
        </p:txBody>
      </p:sp>
      <p:pic>
        <p:nvPicPr>
          <p:cNvPr id="2050" name="Picture 2" descr="Image result for py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" y="2811405"/>
            <a:ext cx="5621867" cy="237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config</a:t>
            </a:r>
            <a:r>
              <a:rPr lang="en-US" dirty="0"/>
              <a:t> script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Single CPU connected to a memory bus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Visual representation of the simple system to simula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9822"/>
            <a:ext cx="4809392" cy="35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36762" y="3389135"/>
            <a:ext cx="3852475" cy="2038242"/>
            <a:chOff x="2810472" y="628350"/>
            <a:chExt cx="3852475" cy="2038242"/>
          </a:xfrm>
        </p:grpSpPr>
        <p:grpSp>
          <p:nvGrpSpPr>
            <p:cNvPr id="9" name="Group 8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11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oup 12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14" name="Arrow: Curved Up 13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Arrow: Curved Up 14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config</a:t>
            </a:r>
            <a:r>
              <a:rPr lang="en-US" dirty="0"/>
              <a:t> script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321356"/>
            <a:ext cx="7124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http://learning.gem5.org/book/_downloads/simple.py</a:t>
            </a:r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5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gem5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838200" y="1825625"/>
            <a:ext cx="10515600" cy="20166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onsolas" panose="020B0609020204030204" pitchFamily="49" charset="0"/>
              </a:rPr>
              <a:t>&gt; build/X86/gem5.opt</a:t>
            </a:r>
            <a:br>
              <a:rPr lang="en-US" sz="3600" dirty="0"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		configs/myscripts/simple.py</a:t>
            </a:r>
            <a:endParaRPr lang="en-US" sz="3600" b="1" dirty="0">
              <a:latin typeface="Consolas" panose="020B0609020204030204" pitchFamily="49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04284" y="2796575"/>
            <a:ext cx="459047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6046" y="4312404"/>
            <a:ext cx="3685309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build/X86/gem5.opt</a:t>
            </a:r>
            <a:r>
              <a:rPr lang="en-US" sz="2800" dirty="0"/>
              <a:t>: the gem5 binary to run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26060" y="3625982"/>
            <a:ext cx="68015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80465" y="4312404"/>
            <a:ext cx="3322960" cy="1391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configs</a:t>
            </a:r>
            <a:r>
              <a:rPr lang="en-US" sz="2800" b="1" dirty="0"/>
              <a:t>/…/simple.py</a:t>
            </a:r>
            <a:r>
              <a:rPr lang="en-US" sz="2800" dirty="0"/>
              <a:t>: the configuration script (</a:t>
            </a:r>
            <a:r>
              <a:rPr lang="en-US" sz="2800" dirty="0" err="1"/>
              <a:t>config</a:t>
            </a:r>
            <a:r>
              <a:rPr lang="en-US" sz="2800" dirty="0"/>
              <a:t> script)</a:t>
            </a:r>
            <a:endParaRPr lang="en-US" sz="28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interface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838200" y="1690689"/>
            <a:ext cx="10515600" cy="20372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latin typeface="Consolas" panose="020B0609020204030204" pitchFamily="49" charset="0"/>
              </a:rPr>
              <a:t>| </a:t>
            </a:r>
            <a:r>
              <a:rPr lang="en-US" sz="2800" dirty="0" err="1">
                <a:latin typeface="Consolas" panose="020B0609020204030204" pitchFamily="49" charset="0"/>
              </a:rPr>
              <a:t>system.cpu.icache_port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latin typeface="Consolas" panose="020B0609020204030204" pitchFamily="49" charset="0"/>
              </a:rPr>
              <a:t>system.membus.slave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| </a:t>
            </a:r>
            <a:r>
              <a:rPr lang="en-US" sz="2800" dirty="0" err="1">
                <a:latin typeface="Consolas" panose="020B0609020204030204" pitchFamily="49" charset="0"/>
              </a:rPr>
              <a:t>system.cpu.dcache_port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latin typeface="Consolas" panose="020B0609020204030204" pitchFamily="49" charset="0"/>
              </a:rPr>
              <a:t>system.membus.slave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| ...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| </a:t>
            </a:r>
            <a:r>
              <a:rPr lang="en-US" sz="2800" dirty="0" err="1">
                <a:latin typeface="Consolas" panose="020B0609020204030204" pitchFamily="49" charset="0"/>
              </a:rPr>
              <a:t>system.mem_ctrl.port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latin typeface="Consolas" panose="020B0609020204030204" pitchFamily="49" charset="0"/>
              </a:rPr>
              <a:t>system.membus.master</a:t>
            </a:r>
            <a:endParaRPr lang="en-US" sz="2800" dirty="0"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03" y="4123569"/>
            <a:ext cx="4186292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Ports connect </a:t>
            </a:r>
            <a:r>
              <a:rPr lang="en-US" sz="2800" b="1" dirty="0" err="1"/>
              <a:t>MemObjects</a:t>
            </a:r>
            <a:endParaRPr lang="en-US" sz="280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335904" y="5374437"/>
            <a:ext cx="1595534" cy="6997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Master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3679373" y="5374437"/>
            <a:ext cx="1595534" cy="6997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Slave</a:t>
            </a:r>
          </a:p>
        </p:txBody>
      </p:sp>
      <p:sp>
        <p:nvSpPr>
          <p:cNvPr id="12" name="Arc 11"/>
          <p:cNvSpPr/>
          <p:nvPr/>
        </p:nvSpPr>
        <p:spPr>
          <a:xfrm>
            <a:off x="1181610" y="4973217"/>
            <a:ext cx="3247591" cy="615820"/>
          </a:xfrm>
          <a:prstGeom prst="arc">
            <a:avLst>
              <a:gd name="adj1" fmla="val 11056521"/>
              <a:gd name="adj2" fmla="val 21310960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85320" y="4954473"/>
            <a:ext cx="1694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Requests</a:t>
            </a:r>
          </a:p>
        </p:txBody>
      </p:sp>
      <p:sp>
        <p:nvSpPr>
          <p:cNvPr id="14" name="Arc 13"/>
          <p:cNvSpPr/>
          <p:nvPr/>
        </p:nvSpPr>
        <p:spPr>
          <a:xfrm rot="10800000">
            <a:off x="1182762" y="5985377"/>
            <a:ext cx="3247591" cy="615820"/>
          </a:xfrm>
          <a:prstGeom prst="arc">
            <a:avLst>
              <a:gd name="adj1" fmla="val 11056521"/>
              <a:gd name="adj2" fmla="val 21310960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63588" y="6008493"/>
            <a:ext cx="1937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Responses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2245" y="4477419"/>
            <a:ext cx="5255665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To register a connection between master and slave, use ‘=’ in Python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34747" y="2295160"/>
            <a:ext cx="218491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42919" y="2279438"/>
            <a:ext cx="10061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Emulation (SE) mode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838200" y="1690688"/>
            <a:ext cx="10515600" cy="24768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latin typeface="Consolas" panose="020B0609020204030204" pitchFamily="49" charset="0"/>
              </a:rPr>
              <a:t>| process = </a:t>
            </a:r>
            <a:r>
              <a:rPr lang="en-US" sz="2800" dirty="0" err="1">
                <a:latin typeface="Consolas" panose="020B0609020204030204" pitchFamily="49" charset="0"/>
              </a:rPr>
              <a:t>LiveProcess</a:t>
            </a:r>
            <a:r>
              <a:rPr lang="en-US" sz="28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| process.cmd = [‘tests/.../hello’]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| </a:t>
            </a:r>
            <a:r>
              <a:rPr lang="en-US" sz="2800" dirty="0" err="1">
                <a:latin typeface="Consolas" panose="020B0609020204030204" pitchFamily="49" charset="0"/>
              </a:rPr>
              <a:t>system.cpu.workload</a:t>
            </a:r>
            <a:r>
              <a:rPr lang="en-US" sz="2800" dirty="0">
                <a:latin typeface="Consolas" panose="020B0609020204030204" pitchFamily="49" charset="0"/>
              </a:rPr>
              <a:t> = process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| ...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| root = Root(</a:t>
            </a:r>
            <a:r>
              <a:rPr lang="en-US" sz="2800" i="1" dirty="0" err="1">
                <a:latin typeface="Consolas" panose="020B0609020204030204" pitchFamily="49" charset="0"/>
              </a:rPr>
              <a:t>full_system</a:t>
            </a:r>
            <a:r>
              <a:rPr lang="en-US" sz="2800" i="1" dirty="0">
                <a:latin typeface="Consolas" panose="020B0609020204030204" pitchFamily="49" charset="0"/>
              </a:rPr>
              <a:t> = False</a:t>
            </a:r>
            <a:r>
              <a:rPr lang="en-US" sz="28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335" y="4332293"/>
            <a:ext cx="5255665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SE mode </a:t>
            </a:r>
            <a:r>
              <a:rPr lang="en-US" sz="2800" i="1" dirty="0"/>
              <a:t>emulates</a:t>
            </a:r>
            <a:r>
              <a:rPr lang="en-US" sz="2800" dirty="0"/>
              <a:t> the operating system (Linux) </a:t>
            </a:r>
            <a:r>
              <a:rPr lang="en-US" sz="2800" dirty="0" err="1"/>
              <a:t>syscalls</a:t>
            </a:r>
            <a:r>
              <a:rPr lang="en-US" sz="2800" dirty="0"/>
              <a:t>. No OS runs.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2432" y="4331238"/>
            <a:ext cx="4487446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process</a:t>
            </a:r>
            <a:r>
              <a:rPr lang="en-US" sz="2800" dirty="0"/>
              <a:t>: an </a:t>
            </a:r>
            <a:r>
              <a:rPr lang="en-US" sz="2800" i="1" dirty="0"/>
              <a:t>emulated</a:t>
            </a:r>
            <a:r>
              <a:rPr lang="en-US" sz="2800" dirty="0"/>
              <a:t> process with </a:t>
            </a:r>
            <a:r>
              <a:rPr lang="en-US" sz="2800" i="1" dirty="0"/>
              <a:t>emulated</a:t>
            </a:r>
            <a:r>
              <a:rPr lang="en-US" sz="2800" dirty="0"/>
              <a:t> page tables, file descriptors, etc.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26028" y="2332482"/>
            <a:ext cx="44895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0907" y="5446284"/>
            <a:ext cx="6728929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Full system mode</a:t>
            </a:r>
            <a:r>
              <a:rPr lang="en-US" sz="2800" dirty="0"/>
              <a:t> runs a full OS as if gem5 is a “bare metal” system. Like full virtualization.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>
          <a:xfrm>
            <a:off x="4856309" y="2016365"/>
            <a:ext cx="6251664" cy="4114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Extending </a:t>
            </a:r>
            <a:r>
              <a:rPr lang="en-US" dirty="0" err="1"/>
              <a:t>SimObjects</a:t>
            </a:r>
            <a:r>
              <a:rPr lang="en-US" dirty="0"/>
              <a:t> in Python config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Object-oriented config files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Adding command-line parameters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72662" cy="1325563"/>
          </a:xfrm>
        </p:spPr>
        <p:txBody>
          <a:bodyPr/>
          <a:lstStyle/>
          <a:p>
            <a:r>
              <a:rPr lang="en-US" dirty="0"/>
              <a:t>Going further: </a:t>
            </a:r>
            <a:r>
              <a:rPr lang="en-US" b="1" dirty="0"/>
              <a:t>Adding caches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9" y="1287743"/>
            <a:ext cx="9443677" cy="49495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http://learning.gem5.org/book/part1/cache_config.html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4098" name="Picture 2" descr="Visual representation of the simple system to simula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92" y="1942079"/>
            <a:ext cx="3127698" cy="42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17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505601" y="2814080"/>
            <a:ext cx="3852475" cy="2038242"/>
            <a:chOff x="2810472" y="628350"/>
            <a:chExt cx="3852475" cy="2038242"/>
          </a:xfrm>
        </p:grpSpPr>
        <p:grpSp>
          <p:nvGrpSpPr>
            <p:cNvPr id="9" name="Group 8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11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oup 12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14" name="Arrow: Curved Up 13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Arrow: Curved Up 14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818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just Python!</a:t>
            </a:r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838200" y="1825625"/>
            <a:ext cx="6440054" cy="23744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dirty="0">
                <a:latin typeface="Consolas" panose="020B0609020204030204" pitchFamily="49" charset="0"/>
              </a:rPr>
              <a:t>| class L1Cache(Cache):</a:t>
            </a:r>
          </a:p>
          <a:p>
            <a:r>
              <a:rPr lang="en-US" dirty="0">
                <a:latin typeface="Consolas" panose="020B0609020204030204" pitchFamily="49" charset="0"/>
              </a:rPr>
              <a:t>|     ...</a:t>
            </a:r>
          </a:p>
          <a:p>
            <a:r>
              <a:rPr lang="en-US" dirty="0">
                <a:latin typeface="Consolas" panose="020B0609020204030204" pitchFamily="49" charset="0"/>
              </a:rPr>
              <a:t>|</a:t>
            </a:r>
          </a:p>
          <a:p>
            <a:r>
              <a:rPr lang="en-US" dirty="0">
                <a:latin typeface="Consolas" panose="020B0609020204030204" pitchFamily="49" charset="0"/>
              </a:rPr>
              <a:t>| class L1ICache(L1Cache):</a:t>
            </a:r>
          </a:p>
          <a:p>
            <a:r>
              <a:rPr lang="en-US" dirty="0">
                <a:latin typeface="Consolas" panose="020B0609020204030204" pitchFamily="49" charset="0"/>
              </a:rPr>
              <a:t>|     </a:t>
            </a:r>
            <a:r>
              <a:rPr lang="en-US" dirty="0" err="1">
                <a:latin typeface="Consolas" panose="020B0609020204030204" pitchFamily="49" charset="0"/>
              </a:rPr>
              <a:t>def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connectCPU</a:t>
            </a:r>
            <a:r>
              <a:rPr lang="en-US" dirty="0">
                <a:latin typeface="Consolas" panose="020B0609020204030204" pitchFamily="49" charset="0"/>
              </a:rPr>
              <a:t>(self, </a:t>
            </a:r>
            <a:r>
              <a:rPr lang="en-US" dirty="0" err="1">
                <a:latin typeface="Consolas" panose="020B0609020204030204" pitchFamily="49" charset="0"/>
              </a:rPr>
              <a:t>cpu</a:t>
            </a:r>
            <a:r>
              <a:rPr lang="en-US" dirty="0">
                <a:latin typeface="Consolas" panose="020B0609020204030204" pitchFamily="49" charset="0"/>
              </a:rPr>
              <a:t>):</a:t>
            </a:r>
          </a:p>
          <a:p>
            <a:r>
              <a:rPr lang="en-US" dirty="0">
                <a:latin typeface="Consolas" panose="020B0609020204030204" pitchFamily="49" charset="0"/>
              </a:rPr>
              <a:t>|         </a:t>
            </a:r>
            <a:r>
              <a:rPr lang="en-US" dirty="0" err="1">
                <a:latin typeface="Consolas" panose="020B0609020204030204" pitchFamily="49" charset="0"/>
              </a:rPr>
              <a:t>self.cpu_side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cpu.icache_port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| ...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2156" y="2033513"/>
            <a:ext cx="4186292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Use good object-oriented design!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5081" y="4817146"/>
            <a:ext cx="3819899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Debugging </a:t>
            </a:r>
            <a:r>
              <a:rPr lang="en-US" sz="2800" dirty="0" err="1"/>
              <a:t>config</a:t>
            </a:r>
            <a:r>
              <a:rPr lang="en-US" sz="2800" dirty="0"/>
              <a:t> files is easy. Just add some print statements!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4957" y="4817146"/>
            <a:ext cx="4186292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Use Python </a:t>
            </a:r>
            <a:r>
              <a:rPr lang="en-US" sz="2800" dirty="0" err="1"/>
              <a:t>builtins</a:t>
            </a:r>
            <a:r>
              <a:rPr lang="en-US" sz="2800" dirty="0"/>
              <a:t> to provide support for command line parameters.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8315131" y="4387873"/>
            <a:ext cx="3618722" cy="42927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sz="2400" dirty="0">
                <a:latin typeface="Consolas" panose="020B0609020204030204" pitchFamily="49" charset="0"/>
              </a:rPr>
              <a:t>See text for details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gem5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http://learning.gem5.org/book/part1/gem5_stats.html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0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gem5?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Michigan m5 + Wisconsin GEMS = gem5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“The gem5 simulator is a modular platform for computer-system architecture research, encompassing system-level architecture as well as processor microarchitecture.”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Nathan </a:t>
            </a:r>
            <a:r>
              <a:rPr lang="en-US" sz="1800" dirty="0" err="1"/>
              <a:t>Binkert</a:t>
            </a:r>
            <a:r>
              <a:rPr lang="en-US" sz="1800" dirty="0"/>
              <a:t>, Bradford Beckmann, Gabriel Black, Steven K. Reinhardt, Ali </a:t>
            </a:r>
            <a:r>
              <a:rPr lang="en-US" sz="1800" dirty="0" err="1"/>
              <a:t>Saidi</a:t>
            </a:r>
            <a:r>
              <a:rPr lang="en-US" sz="1800" dirty="0"/>
              <a:t>, </a:t>
            </a:r>
            <a:r>
              <a:rPr lang="en-US" sz="1800" dirty="0" err="1"/>
              <a:t>Arkaprava</a:t>
            </a:r>
            <a:r>
              <a:rPr lang="en-US" sz="1800" dirty="0"/>
              <a:t> </a:t>
            </a:r>
            <a:r>
              <a:rPr lang="en-US" sz="1800" dirty="0" err="1"/>
              <a:t>Basu</a:t>
            </a:r>
            <a:r>
              <a:rPr lang="en-US" sz="1800" dirty="0"/>
              <a:t>, Joel </a:t>
            </a:r>
            <a:r>
              <a:rPr lang="en-US" sz="1800" dirty="0" err="1"/>
              <a:t>Hestness</a:t>
            </a:r>
            <a:r>
              <a:rPr lang="en-US" sz="1800" dirty="0"/>
              <a:t>, Derek R. </a:t>
            </a:r>
            <a:r>
              <a:rPr lang="en-US" sz="1800" dirty="0" err="1"/>
              <a:t>Hower</a:t>
            </a:r>
            <a:r>
              <a:rPr lang="en-US" sz="1800" dirty="0"/>
              <a:t>, </a:t>
            </a:r>
            <a:r>
              <a:rPr lang="en-US" sz="1800" dirty="0" err="1"/>
              <a:t>Tushar</a:t>
            </a:r>
            <a:r>
              <a:rPr lang="en-US" sz="1800" dirty="0"/>
              <a:t> Krishna, </a:t>
            </a:r>
            <a:r>
              <a:rPr lang="en-US" sz="1800" dirty="0" err="1"/>
              <a:t>Somayeh</a:t>
            </a:r>
            <a:r>
              <a:rPr lang="en-US" sz="1800" dirty="0"/>
              <a:t> </a:t>
            </a:r>
            <a:r>
              <a:rPr lang="en-US" sz="1800" dirty="0" err="1"/>
              <a:t>Sardashti</a:t>
            </a:r>
            <a:r>
              <a:rPr lang="en-US" sz="1800" dirty="0"/>
              <a:t>, </a:t>
            </a:r>
            <a:r>
              <a:rPr lang="en-US" sz="1800" dirty="0" err="1"/>
              <a:t>Rathijit</a:t>
            </a:r>
            <a:r>
              <a:rPr lang="en-US" sz="1800" dirty="0"/>
              <a:t> Sen, Korey Sewell, Muhammad </a:t>
            </a:r>
            <a:r>
              <a:rPr lang="en-US" sz="1800" dirty="0" err="1"/>
              <a:t>Shoaib</a:t>
            </a:r>
            <a:r>
              <a:rPr lang="en-US" sz="1800" dirty="0"/>
              <a:t>, </a:t>
            </a:r>
            <a:r>
              <a:rPr lang="en-US" sz="1800" dirty="0" err="1"/>
              <a:t>Nilay</a:t>
            </a:r>
            <a:r>
              <a:rPr lang="en-US" sz="1800" dirty="0"/>
              <a:t> </a:t>
            </a:r>
            <a:r>
              <a:rPr lang="en-US" sz="1800" dirty="0" err="1"/>
              <a:t>Vaish</a:t>
            </a:r>
            <a:r>
              <a:rPr lang="en-US" sz="1800" dirty="0"/>
              <a:t>, Mark D. Hill, and David A. Wood. 2011. </a:t>
            </a:r>
            <a:r>
              <a:rPr lang="en-US" sz="1800" b="1" dirty="0"/>
              <a:t>The gem5 simulator</a:t>
            </a:r>
            <a:r>
              <a:rPr lang="en-US" sz="1800" dirty="0"/>
              <a:t>. </a:t>
            </a:r>
            <a:r>
              <a:rPr lang="en-US" sz="1800" i="1" dirty="0"/>
              <a:t>SIGARCH </a:t>
            </a:r>
            <a:r>
              <a:rPr lang="en-US" sz="1800" i="1" dirty="0" err="1"/>
              <a:t>Comput</a:t>
            </a:r>
            <a:r>
              <a:rPr lang="en-US" sz="1800" i="1" dirty="0"/>
              <a:t>. Archit. News</a:t>
            </a:r>
            <a:r>
              <a:rPr lang="en-US" sz="1800" dirty="0"/>
              <a:t> 39, 2 (August 2011), 1-7. DOI=http://dx.doi.org/10.1145/2024716.2024718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0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gem5 output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662354" y="1831545"/>
            <a:ext cx="10515600" cy="19940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onsolas" panose="020B0609020204030204" pitchFamily="49" charset="0"/>
              </a:rPr>
              <a:t>&gt; ls m5out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onsolas" panose="020B0609020204030204" pitchFamily="49" charset="0"/>
              </a:rPr>
              <a:t>config.ini   </a:t>
            </a:r>
            <a:r>
              <a:rPr lang="en-US" sz="3600" b="1" dirty="0" err="1">
                <a:latin typeface="Consolas" panose="020B0609020204030204" pitchFamily="49" charset="0"/>
              </a:rPr>
              <a:t>config.json</a:t>
            </a:r>
            <a:r>
              <a:rPr lang="en-US" sz="3600" b="1" dirty="0">
                <a:latin typeface="Consolas" panose="020B0609020204030204" pitchFamily="49" charset="0"/>
              </a:rPr>
              <a:t>   stats.txt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329" y="3966408"/>
            <a:ext cx="4442927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config.ini</a:t>
            </a:r>
            <a:r>
              <a:rPr lang="en-US" sz="2800" dirty="0"/>
              <a:t>: Dumps all of the parameters of all </a:t>
            </a:r>
            <a:r>
              <a:rPr lang="en-US" sz="2800" dirty="0" err="1"/>
              <a:t>SimObjects</a:t>
            </a:r>
            <a:r>
              <a:rPr lang="en-US" sz="2800" dirty="0"/>
              <a:t>.</a:t>
            </a:r>
          </a:p>
          <a:p>
            <a:r>
              <a:rPr lang="en-US" sz="2800" dirty="0"/>
              <a:t>This shows exactly what you simulated.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5726" y="5331787"/>
            <a:ext cx="3226838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config.json</a:t>
            </a:r>
            <a:r>
              <a:rPr lang="en-US" sz="2800" dirty="0"/>
              <a:t>: Same as config.ini, but in </a:t>
            </a:r>
            <a:r>
              <a:rPr lang="en-US" sz="2800" dirty="0" err="1"/>
              <a:t>json</a:t>
            </a:r>
            <a:r>
              <a:rPr lang="en-US" sz="2800" dirty="0"/>
              <a:t> format.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8721" y="4100146"/>
            <a:ext cx="4663752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stats.txt</a:t>
            </a:r>
            <a:r>
              <a:rPr lang="en-US" sz="2800" dirty="0"/>
              <a:t>: Detailed statistic output. Each </a:t>
            </a:r>
            <a:r>
              <a:rPr lang="en-US" sz="2800" dirty="0" err="1"/>
              <a:t>SimObject</a:t>
            </a:r>
            <a:r>
              <a:rPr lang="en-US" sz="2800" dirty="0"/>
              <a:t> defines and updates statistics. They are printed here at the end of simulation.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3589677"/>
            <a:ext cx="256747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97693" y="3589677"/>
            <a:ext cx="2825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37105" y="3589677"/>
            <a:ext cx="228133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10472" y="1486773"/>
            <a:ext cx="3852475" cy="2038242"/>
            <a:chOff x="2810472" y="628350"/>
            <a:chExt cx="3852475" cy="2038242"/>
          </a:xfrm>
        </p:grpSpPr>
        <p:grpSp>
          <p:nvGrpSpPr>
            <p:cNvPr id="8" name="Group 7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10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oup 11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13" name="Arrow: Curved Up 12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Arrow: Curved Up 13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stats.txt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0959" y="2444449"/>
            <a:ext cx="139181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0959" y="4668243"/>
            <a:ext cx="195165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0958" y="5511109"/>
            <a:ext cx="1270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: Rounded Corners 2"/>
          <p:cNvSpPr/>
          <p:nvPr/>
        </p:nvSpPr>
        <p:spPr>
          <a:xfrm>
            <a:off x="213043" y="1639017"/>
            <a:ext cx="8996265" cy="44445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dirty="0">
                <a:latin typeface="Consolas" panose="020B0609020204030204" pitchFamily="49" charset="0"/>
              </a:rPr>
              <a:t>---------- Begin Simulation Statistics ----------</a:t>
            </a:r>
          </a:p>
          <a:p>
            <a:r>
              <a:rPr lang="en-US" dirty="0" err="1">
                <a:latin typeface="Consolas" panose="020B0609020204030204" pitchFamily="49" charset="0"/>
              </a:rPr>
              <a:t>sim_seconds</a:t>
            </a:r>
            <a:r>
              <a:rPr lang="en-US" dirty="0">
                <a:latin typeface="Consolas" panose="020B0609020204030204" pitchFamily="49" charset="0"/>
              </a:rPr>
              <a:t>     0.000346      # Number of seconds simulated</a:t>
            </a:r>
          </a:p>
          <a:p>
            <a:r>
              <a:rPr lang="en-US" dirty="0" err="1">
                <a:latin typeface="Consolas" panose="020B0609020204030204" pitchFamily="49" charset="0"/>
              </a:rPr>
              <a:t>sim_ticks</a:t>
            </a:r>
            <a:r>
              <a:rPr lang="en-US" dirty="0">
                <a:latin typeface="Consolas" panose="020B0609020204030204" pitchFamily="49" charset="0"/>
              </a:rPr>
              <a:t>       345518000     # Number of ticks simulated</a:t>
            </a:r>
          </a:p>
          <a:p>
            <a:r>
              <a:rPr lang="en-US" dirty="0" err="1">
                <a:latin typeface="Consolas" panose="020B0609020204030204" pitchFamily="49" charset="0"/>
              </a:rPr>
              <a:t>final_tick</a:t>
            </a:r>
            <a:r>
              <a:rPr lang="en-US" dirty="0">
                <a:latin typeface="Consolas" panose="020B0609020204030204" pitchFamily="49" charset="0"/>
              </a:rPr>
              <a:t>      345518000     # Number of ticks from beginning ...</a:t>
            </a:r>
          </a:p>
          <a:p>
            <a:r>
              <a:rPr lang="en-US" dirty="0" err="1">
                <a:latin typeface="Consolas" panose="020B0609020204030204" pitchFamily="49" charset="0"/>
              </a:rPr>
              <a:t>sim_freq</a:t>
            </a:r>
            <a:r>
              <a:rPr lang="en-US" dirty="0">
                <a:latin typeface="Consolas" panose="020B0609020204030204" pitchFamily="49" charset="0"/>
              </a:rPr>
              <a:t>        1000000000000 # Frequency of simulated ticks</a:t>
            </a:r>
          </a:p>
          <a:p>
            <a:r>
              <a:rPr lang="en-US" dirty="0">
                <a:latin typeface="Consolas" panose="020B0609020204030204" pitchFamily="49" charset="0"/>
              </a:rPr>
              <a:t>...</a:t>
            </a:r>
          </a:p>
          <a:p>
            <a:r>
              <a:rPr lang="en-US" dirty="0" err="1">
                <a:latin typeface="Consolas" panose="020B0609020204030204" pitchFamily="49" charset="0"/>
              </a:rPr>
              <a:t>sim_insts</a:t>
            </a:r>
            <a:r>
              <a:rPr lang="en-US" dirty="0">
                <a:latin typeface="Consolas" panose="020B0609020204030204" pitchFamily="49" charset="0"/>
              </a:rPr>
              <a:t>       5712          # Number of instructions simulated</a:t>
            </a:r>
          </a:p>
          <a:p>
            <a:r>
              <a:rPr lang="en-US" dirty="0" err="1">
                <a:latin typeface="Consolas" panose="020B0609020204030204" pitchFamily="49" charset="0"/>
              </a:rPr>
              <a:t>sim_ops</a:t>
            </a:r>
            <a:r>
              <a:rPr lang="en-US" dirty="0">
                <a:latin typeface="Consolas" panose="020B0609020204030204" pitchFamily="49" charset="0"/>
              </a:rPr>
              <a:t>         10314         # Number of ops (including micro ...</a:t>
            </a:r>
          </a:p>
          <a:p>
            <a:r>
              <a:rPr lang="en-US" dirty="0">
                <a:latin typeface="Consolas" panose="020B0609020204030204" pitchFamily="49" charset="0"/>
              </a:rPr>
              <a:t>...</a:t>
            </a:r>
          </a:p>
          <a:p>
            <a:r>
              <a:rPr lang="en-US" dirty="0" err="1">
                <a:latin typeface="Consolas" panose="020B0609020204030204" pitchFamily="49" charset="0"/>
              </a:rPr>
              <a:t>system.mem_ctrl.bytes_read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cpu.inst</a:t>
            </a:r>
            <a:r>
              <a:rPr lang="en-US" dirty="0">
                <a:latin typeface="Consolas" panose="020B0609020204030204" pitchFamily="49" charset="0"/>
              </a:rPr>
              <a:t>  58264  # Number of bytes ...</a:t>
            </a:r>
          </a:p>
          <a:p>
            <a:r>
              <a:rPr lang="en-US" dirty="0" err="1">
                <a:latin typeface="Consolas" panose="020B0609020204030204" pitchFamily="49" charset="0"/>
              </a:rPr>
              <a:t>system.mem_ctrl.bytes_read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cpu.data</a:t>
            </a:r>
            <a:r>
              <a:rPr lang="en-US" dirty="0">
                <a:latin typeface="Consolas" panose="020B0609020204030204" pitchFamily="49" charset="0"/>
              </a:rPr>
              <a:t>  7167   # Number of bytes ...</a:t>
            </a:r>
          </a:p>
          <a:p>
            <a:r>
              <a:rPr lang="en-US" dirty="0">
                <a:latin typeface="Consolas" panose="020B0609020204030204" pitchFamily="49" charset="0"/>
              </a:rPr>
              <a:t>...</a:t>
            </a:r>
          </a:p>
          <a:p>
            <a:r>
              <a:rPr lang="en-US" dirty="0" err="1">
                <a:latin typeface="Consolas" panose="020B0609020204030204" pitchFamily="49" charset="0"/>
              </a:rPr>
              <a:t>system.cpu.committedOps</a:t>
            </a:r>
            <a:r>
              <a:rPr lang="en-US" dirty="0">
                <a:latin typeface="Consolas" panose="020B0609020204030204" pitchFamily="49" charset="0"/>
              </a:rPr>
              <a:t>         10314  # Number of ops (...</a:t>
            </a:r>
          </a:p>
          <a:p>
            <a:r>
              <a:rPr lang="en-US" dirty="0" err="1">
                <a:latin typeface="Consolas" panose="020B0609020204030204" pitchFamily="49" charset="0"/>
              </a:rPr>
              <a:t>system.cpu.num_int_alu_accesses</a:t>
            </a:r>
            <a:r>
              <a:rPr lang="en-US" dirty="0">
                <a:latin typeface="Consolas" panose="020B0609020204030204" pitchFamily="49" charset="0"/>
              </a:rPr>
              <a:t> 10205  # Number of integer 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1736" y="2724389"/>
            <a:ext cx="4826830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sim_seconds</a:t>
            </a:r>
            <a:r>
              <a:rPr lang="en-US" sz="2800" dirty="0"/>
              <a:t>: name of stat. This shows </a:t>
            </a:r>
            <a:r>
              <a:rPr lang="en-US" sz="2800" i="1" dirty="0"/>
              <a:t>simulated</a:t>
            </a:r>
            <a:r>
              <a:rPr lang="en-US" sz="2800" dirty="0"/>
              <a:t> </a:t>
            </a:r>
            <a:r>
              <a:rPr lang="en-US" sz="2800" i="1" dirty="0"/>
              <a:t>guest</a:t>
            </a:r>
            <a:r>
              <a:rPr lang="en-US" sz="2800" dirty="0"/>
              <a:t>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72570" y="4035051"/>
            <a:ext cx="4826830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Every </a:t>
            </a:r>
            <a:r>
              <a:rPr lang="en-US" sz="2800" dirty="0" err="1"/>
              <a:t>SimObject</a:t>
            </a:r>
            <a:r>
              <a:rPr lang="en-US" sz="2800" dirty="0"/>
              <a:t> can have its own stats. Names are what you used in the Python </a:t>
            </a:r>
            <a:r>
              <a:rPr lang="en-US" sz="2800" dirty="0" err="1"/>
              <a:t>config</a:t>
            </a:r>
            <a:r>
              <a:rPr lang="en-US" sz="2800" dirty="0"/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263982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</a:t>
            </a:r>
            <a:r>
              <a:rPr lang="en-US" dirty="0" err="1"/>
              <a:t>SimObject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http://learning.gem5.org/book/part2/helloobject.html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9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gem5’s coding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Follow the style guide (</a:t>
            </a:r>
            <a:r>
              <a:rPr lang="en-US" dirty="0">
                <a:hlinkClick r:id="rId2"/>
              </a:rPr>
              <a:t>http://www.gem5.org/Coding_Style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Install the style guide when </a:t>
            </a:r>
            <a:r>
              <a:rPr lang="en-US" dirty="0" err="1"/>
              <a:t>scons</a:t>
            </a:r>
            <a:r>
              <a:rPr lang="en-US" dirty="0"/>
              <a:t> asks</a:t>
            </a:r>
          </a:p>
          <a:p>
            <a:pPr marL="0" indent="0">
              <a:buNone/>
            </a:pPr>
            <a:r>
              <a:rPr lang="en-US" dirty="0"/>
              <a:t>	Don’t ignore style errors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good development practices</a:t>
            </a:r>
          </a:p>
          <a:p>
            <a:pPr marL="0" indent="0">
              <a:buNone/>
            </a:pPr>
            <a:r>
              <a:rPr lang="en-US" dirty="0"/>
              <a:t>	&lt;Add something here about </a:t>
            </a:r>
            <a:r>
              <a:rPr lang="en-US" dirty="0" err="1"/>
              <a:t>git</a:t>
            </a:r>
            <a:r>
              <a:rPr lang="en-US" dirty="0"/>
              <a:t> branches?&gt;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new </a:t>
            </a:r>
            <a:r>
              <a:rPr lang="en-US" dirty="0" err="1"/>
              <a:t>SimObject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Step 1: Create a Python class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Step 2: Implement the C++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Step 3: Register the </a:t>
            </a:r>
            <a:r>
              <a:rPr lang="en-US" dirty="0" err="1"/>
              <a:t>SimObject</a:t>
            </a:r>
            <a:r>
              <a:rPr lang="en-US" dirty="0"/>
              <a:t> and C++ file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Step 4: (Re-)build gem5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Step 5: Create a </a:t>
            </a:r>
            <a:r>
              <a:rPr lang="en-US" dirty="0" err="1"/>
              <a:t>config</a:t>
            </a:r>
            <a:r>
              <a:rPr lang="en-US" dirty="0"/>
              <a:t> script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846039" y="1963052"/>
            <a:ext cx="3852475" cy="2038242"/>
            <a:chOff x="2810472" y="628350"/>
            <a:chExt cx="3852475" cy="2038242"/>
          </a:xfrm>
        </p:grpSpPr>
        <p:grpSp>
          <p:nvGrpSpPr>
            <p:cNvPr id="8" name="Group 7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10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oup 11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13" name="Arrow: Curved Up 12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Arrow: Curved Up 13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995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Create a Python class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25</a:t>
            </a:fld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838200" y="2494319"/>
            <a:ext cx="6635620" cy="21243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dirty="0">
                <a:latin typeface="Consolas" panose="020B0609020204030204" pitchFamily="49" charset="0"/>
              </a:rPr>
              <a:t>| from m5.params import *</a:t>
            </a:r>
          </a:p>
          <a:p>
            <a:r>
              <a:rPr lang="en-US" dirty="0">
                <a:latin typeface="Consolas" panose="020B0609020204030204" pitchFamily="49" charset="0"/>
              </a:rPr>
              <a:t>| from m5.SimObject import </a:t>
            </a:r>
            <a:r>
              <a:rPr lang="en-US" dirty="0" err="1">
                <a:latin typeface="Consolas" panose="020B0609020204030204" pitchFamily="49" charset="0"/>
              </a:rPr>
              <a:t>SimObject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|</a:t>
            </a:r>
          </a:p>
          <a:p>
            <a:r>
              <a:rPr lang="en-US" dirty="0">
                <a:latin typeface="Consolas" panose="020B0609020204030204" pitchFamily="49" charset="0"/>
              </a:rPr>
              <a:t>| class 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SimObject</a:t>
            </a:r>
            <a:r>
              <a:rPr lang="en-US" dirty="0">
                <a:latin typeface="Consolas" panose="020B0609020204030204" pitchFamily="49" charset="0"/>
              </a:rPr>
              <a:t>):</a:t>
            </a:r>
          </a:p>
          <a:p>
            <a:r>
              <a:rPr lang="en-US" dirty="0">
                <a:latin typeface="Consolas" panose="020B0609020204030204" pitchFamily="49" charset="0"/>
              </a:rPr>
              <a:t>|     type = ‘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’</a:t>
            </a:r>
          </a:p>
          <a:p>
            <a:r>
              <a:rPr lang="en-US" dirty="0">
                <a:latin typeface="Consolas" panose="020B0609020204030204" pitchFamily="49" charset="0"/>
              </a:rPr>
              <a:t>|     </a:t>
            </a:r>
            <a:r>
              <a:rPr lang="en-US" dirty="0" err="1">
                <a:latin typeface="Consolas" panose="020B0609020204030204" pitchFamily="49" charset="0"/>
              </a:rPr>
              <a:t>cxx_header</a:t>
            </a:r>
            <a:r>
              <a:rPr lang="en-US" dirty="0">
                <a:latin typeface="Consolas" panose="020B0609020204030204" pitchFamily="49" charset="0"/>
              </a:rPr>
              <a:t> = ‘learning_gem5/</a:t>
            </a:r>
            <a:r>
              <a:rPr lang="en-US" dirty="0" err="1">
                <a:latin typeface="Consolas" panose="020B0609020204030204" pitchFamily="49" charset="0"/>
              </a:rPr>
              <a:t>hello_object.hh</a:t>
            </a:r>
            <a:r>
              <a:rPr lang="en-US" dirty="0">
                <a:latin typeface="Consolas" panose="020B0609020204030204" pitchFamily="49" charset="0"/>
              </a:rPr>
              <a:t>’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02464" y="3636964"/>
            <a:ext cx="4186292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Import the objects we need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67408" y="3212149"/>
            <a:ext cx="433095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67408" y="2916679"/>
            <a:ext cx="298735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02464" y="1844576"/>
            <a:ext cx="4186292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m5.params</a:t>
            </a:r>
            <a:r>
              <a:rPr lang="en-US" sz="2800" dirty="0"/>
              <a:t>: Things like </a:t>
            </a:r>
            <a:r>
              <a:rPr lang="en-US" sz="2800" dirty="0" err="1">
                <a:latin typeface="Consolas" panose="020B0609020204030204" pitchFamily="49" charset="0"/>
              </a:rPr>
              <a:t>MemorySize</a:t>
            </a:r>
            <a:r>
              <a:rPr lang="en-US" sz="2800" dirty="0"/>
              <a:t>, </a:t>
            </a:r>
            <a:r>
              <a:rPr lang="en-US" sz="2800" dirty="0" err="1">
                <a:latin typeface="Consolas" panose="020B0609020204030204" pitchFamily="49" charset="0"/>
              </a:rPr>
              <a:t>Int</a:t>
            </a:r>
            <a:r>
              <a:rPr lang="en-US" sz="2800" dirty="0"/>
              <a:t>, etc.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765042" y="4021610"/>
            <a:ext cx="255503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67408" y="4951059"/>
            <a:ext cx="3920412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type</a:t>
            </a:r>
            <a:r>
              <a:rPr lang="en-US" sz="2800" dirty="0"/>
              <a:t>: The C++ class name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4951059"/>
            <a:ext cx="5091404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cxx_header</a:t>
            </a:r>
            <a:r>
              <a:rPr lang="en-US" sz="2800" dirty="0"/>
              <a:t>: The filename for the C++ header file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65042" y="4330656"/>
            <a:ext cx="553149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36652" y="1819585"/>
            <a:ext cx="3038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HelloObject.py</a:t>
            </a:r>
          </a:p>
        </p:txBody>
      </p:sp>
    </p:spTree>
    <p:extLst>
      <p:ext uri="{BB962C8B-B14F-4D97-AF65-F5344CB8AC3E}">
        <p14:creationId xmlns:p14="http://schemas.microsoft.com/office/powerpoint/2010/main" val="23281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4" grpId="0" animBg="1"/>
      <p:bldP spid="25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Implement the C++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26</a:t>
            </a:fld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838200" y="2466328"/>
            <a:ext cx="5478624" cy="251425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#include "</a:t>
            </a:r>
            <a:r>
              <a:rPr lang="en-US" dirty="0" err="1">
                <a:latin typeface="Consolas" panose="020B0609020204030204" pitchFamily="49" charset="0"/>
              </a:rPr>
              <a:t>params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HelloObject.hh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#include "sim/</a:t>
            </a:r>
            <a:r>
              <a:rPr lang="en-US" dirty="0" err="1">
                <a:latin typeface="Consolas" panose="020B0609020204030204" pitchFamily="49" charset="0"/>
              </a:rPr>
              <a:t>sim_object.hh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class 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 : public </a:t>
            </a:r>
            <a:r>
              <a:rPr lang="en-US" dirty="0" err="1">
                <a:latin typeface="Consolas" panose="020B0609020204030204" pitchFamily="49" charset="0"/>
              </a:rPr>
              <a:t>SimObject</a:t>
            </a:r>
            <a:endParaRPr lang="en-US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{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  public: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    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HelloObjectParams</a:t>
            </a:r>
            <a:r>
              <a:rPr lang="en-US" dirty="0">
                <a:latin typeface="Consolas" panose="020B0609020204030204" pitchFamily="49" charset="0"/>
              </a:rPr>
              <a:t> *p);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};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19232" y="1755342"/>
            <a:ext cx="319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hello_object.hh</a:t>
            </a:r>
            <a:endParaRPr lang="en-US" sz="36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61040" y="2960224"/>
            <a:ext cx="40200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35799" y="2011468"/>
            <a:ext cx="4418001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params</a:t>
            </a:r>
            <a:r>
              <a:rPr lang="en-US" sz="2800" dirty="0"/>
              <a:t>/*.</a:t>
            </a:r>
            <a:r>
              <a:rPr lang="en-US" sz="2800" dirty="0" err="1"/>
              <a:t>hh</a:t>
            </a:r>
            <a:r>
              <a:rPr lang="en-US" sz="2800" dirty="0"/>
              <a:t> generated automatically. Comes from Python </a:t>
            </a:r>
            <a:r>
              <a:rPr lang="en-US" sz="2800" dirty="0" err="1"/>
              <a:t>SimObject</a:t>
            </a:r>
            <a:r>
              <a:rPr lang="en-US" sz="2800" dirty="0"/>
              <a:t> definition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791185" y="4465563"/>
            <a:ext cx="40200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95377" y="3958077"/>
            <a:ext cx="4879856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Constructor has one parameter, the generated </a:t>
            </a:r>
            <a:r>
              <a:rPr lang="en-US" sz="2800" dirty="0" err="1"/>
              <a:t>params</a:t>
            </a:r>
            <a:r>
              <a:rPr lang="en-US" sz="2800" dirty="0"/>
              <a:t> object.</a:t>
            </a:r>
          </a:p>
        </p:txBody>
      </p:sp>
    </p:spTree>
    <p:extLst>
      <p:ext uri="{BB962C8B-B14F-4D97-AF65-F5344CB8AC3E}">
        <p14:creationId xmlns:p14="http://schemas.microsoft.com/office/powerpoint/2010/main" val="29156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Implement the C++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27</a:t>
            </a:fld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838199" y="2466328"/>
            <a:ext cx="8551689" cy="36825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pPr>
              <a:lnSpc>
                <a:spcPct val="110000"/>
              </a:lnSpc>
            </a:pP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HelloObjectParams</a:t>
            </a:r>
            <a:r>
              <a:rPr lang="en-US" dirty="0">
                <a:latin typeface="Consolas" panose="020B0609020204030204" pitchFamily="49" charset="0"/>
              </a:rPr>
              <a:t> *</a:t>
            </a:r>
            <a:r>
              <a:rPr lang="en-US" dirty="0" err="1">
                <a:latin typeface="Consolas" panose="020B0609020204030204" pitchFamily="49" charset="0"/>
              </a:rPr>
              <a:t>params</a:t>
            </a:r>
            <a:r>
              <a:rPr lang="en-US" dirty="0">
                <a:latin typeface="Consolas" panose="020B0609020204030204" pitchFamily="49" charset="0"/>
              </a:rPr>
              <a:t>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: </a:t>
            </a:r>
            <a:r>
              <a:rPr lang="en-US" dirty="0" err="1">
                <a:latin typeface="Consolas" panose="020B0609020204030204" pitchFamily="49" charset="0"/>
              </a:rPr>
              <a:t>SimObject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params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cout</a:t>
            </a:r>
            <a:r>
              <a:rPr lang="en-US" dirty="0">
                <a:latin typeface="Consolas" panose="020B0609020204030204" pitchFamily="49" charset="0"/>
              </a:rPr>
              <a:t> &lt;&lt; "Hello World! From a </a:t>
            </a:r>
            <a:r>
              <a:rPr lang="en-US" dirty="0" err="1">
                <a:latin typeface="Consolas" panose="020B0609020204030204" pitchFamily="49" charset="0"/>
              </a:rPr>
              <a:t>SimObject</a:t>
            </a:r>
            <a:r>
              <a:rPr lang="en-US" dirty="0">
                <a:latin typeface="Consolas" panose="020B0609020204030204" pitchFamily="49" charset="0"/>
              </a:rPr>
              <a:t>!" &lt;&lt;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endl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*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latin typeface="Consolas" panose="020B0609020204030204" pitchFamily="49" charset="0"/>
              </a:rPr>
              <a:t>HelloObjectParams</a:t>
            </a:r>
            <a:r>
              <a:rPr lang="en-US" dirty="0">
                <a:latin typeface="Consolas" panose="020B0609020204030204" pitchFamily="49" charset="0"/>
              </a:rPr>
              <a:t>::create()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    return new 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(this);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71794" y="1755342"/>
            <a:ext cx="3084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hello_object.cc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254759" y="3006877"/>
            <a:ext cx="210871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47414" y="1170567"/>
            <a:ext cx="4418001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HelloObjectParams</a:t>
            </a:r>
            <a:r>
              <a:rPr lang="en-US" sz="2800" dirty="0"/>
              <a:t>: when you specify a </a:t>
            </a:r>
            <a:r>
              <a:rPr lang="en-US" sz="2800" b="1" dirty="0" err="1"/>
              <a:t>Param</a:t>
            </a:r>
            <a:r>
              <a:rPr lang="en-US" sz="2800" dirty="0"/>
              <a:t> in the Hello.py file, it will be a member of this object.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099012" y="4811345"/>
            <a:ext cx="338571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67385" y="4377955"/>
            <a:ext cx="4879856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You must </a:t>
            </a:r>
            <a:r>
              <a:rPr lang="en-US" sz="2800" b="1" dirty="0"/>
              <a:t>define</a:t>
            </a:r>
            <a:r>
              <a:rPr lang="en-US" sz="2800" dirty="0"/>
              <a:t> this function (you’ll get a linker error </a:t>
            </a:r>
            <a:r>
              <a:rPr lang="en-US" sz="2800" dirty="0" err="1"/>
              <a:t>otherewise</a:t>
            </a:r>
            <a:r>
              <a:rPr lang="en-US" sz="2800" dirty="0"/>
              <a:t>). This is how Python </a:t>
            </a:r>
            <a:r>
              <a:rPr lang="en-US" sz="2800" dirty="0" err="1"/>
              <a:t>config</a:t>
            </a:r>
            <a:r>
              <a:rPr lang="en-US" sz="2800" dirty="0"/>
              <a:t> creates the C++ object.</a:t>
            </a:r>
          </a:p>
        </p:txBody>
      </p:sp>
    </p:spTree>
    <p:extLst>
      <p:ext uri="{BB962C8B-B14F-4D97-AF65-F5344CB8AC3E}">
        <p14:creationId xmlns:p14="http://schemas.microsoft.com/office/powerpoint/2010/main" val="11155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Register the </a:t>
            </a:r>
            <a:r>
              <a:rPr lang="en-US" dirty="0" err="1"/>
              <a:t>SimObject</a:t>
            </a:r>
            <a:r>
              <a:rPr lang="en-US" dirty="0"/>
              <a:t> and C++ file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28</a:t>
            </a:fld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838200" y="2466329"/>
            <a:ext cx="4956110" cy="11706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Import(*)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 err="1">
                <a:latin typeface="Consolas" panose="020B0609020204030204" pitchFamily="49" charset="0"/>
              </a:rPr>
              <a:t>SimObject</a:t>
            </a:r>
            <a:r>
              <a:rPr lang="en-US" dirty="0">
                <a:latin typeface="Consolas" panose="020B0609020204030204" pitchFamily="49" charset="0"/>
              </a:rPr>
              <a:t>(‘Hello.py’)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Source(‘hello_object.cc’)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40896" y="1745818"/>
            <a:ext cx="2205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SConscript</a:t>
            </a:r>
            <a:endParaRPr lang="en-US" sz="36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43928" y="2866918"/>
            <a:ext cx="117270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55881" y="1946026"/>
            <a:ext cx="4418001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Import</a:t>
            </a:r>
            <a:r>
              <a:rPr lang="en-US" sz="2800" dirty="0"/>
              <a:t>: </a:t>
            </a:r>
            <a:r>
              <a:rPr lang="en-US" sz="2800" dirty="0" err="1"/>
              <a:t>SConscript</a:t>
            </a:r>
            <a:r>
              <a:rPr lang="en-US" sz="2800" dirty="0"/>
              <a:t> is just Python… but weird.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43928" y="3205931"/>
            <a:ext cx="264693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55881" y="3357166"/>
            <a:ext cx="4970062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SimObject</a:t>
            </a:r>
            <a:r>
              <a:rPr lang="en-US" sz="2800" b="1" dirty="0"/>
              <a:t>()</a:t>
            </a:r>
            <a:r>
              <a:rPr lang="en-US" sz="2800" dirty="0"/>
              <a:t>: Says that this Python file contains a </a:t>
            </a:r>
            <a:r>
              <a:rPr lang="en-US" sz="2800" dirty="0" err="1"/>
              <a:t>SimObject</a:t>
            </a:r>
            <a:r>
              <a:rPr lang="en-US" sz="2800" dirty="0"/>
              <a:t>. Note: you can put pretty much any Python in here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243928" y="3509566"/>
            <a:ext cx="313212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05834" y="4082534"/>
            <a:ext cx="4970062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Source()</a:t>
            </a:r>
            <a:r>
              <a:rPr lang="en-US" sz="2800" dirty="0"/>
              <a:t>: Tell </a:t>
            </a:r>
            <a:r>
              <a:rPr lang="en-US" sz="2800" dirty="0" err="1"/>
              <a:t>scons</a:t>
            </a:r>
            <a:r>
              <a:rPr lang="en-US" sz="2800" dirty="0"/>
              <a:t> to compile this file (e.g., with g++).</a:t>
            </a:r>
          </a:p>
        </p:txBody>
      </p:sp>
    </p:spTree>
    <p:extLst>
      <p:ext uri="{BB962C8B-B14F-4D97-AF65-F5344CB8AC3E}">
        <p14:creationId xmlns:p14="http://schemas.microsoft.com/office/powerpoint/2010/main" val="4303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20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(Re-)build gem5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2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is going to interactive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 along with me for best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Ask questions!!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74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Create a </a:t>
            </a:r>
            <a:r>
              <a:rPr lang="en-US" dirty="0" err="1"/>
              <a:t>config</a:t>
            </a:r>
            <a:r>
              <a:rPr lang="en-US" dirty="0"/>
              <a:t> script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30</a:t>
            </a:fld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838200" y="2466329"/>
            <a:ext cx="4956110" cy="11706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...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 err="1">
                <a:latin typeface="Consolas" panose="020B0609020204030204" pitchFamily="49" charset="0"/>
              </a:rPr>
              <a:t>system.hello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...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43928" y="3185211"/>
            <a:ext cx="353334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83738" y="1777873"/>
            <a:ext cx="4970062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Instantiate the new object that you created in the </a:t>
            </a:r>
            <a:r>
              <a:rPr lang="en-US" sz="2800" dirty="0" err="1"/>
              <a:t>config</a:t>
            </a:r>
            <a:r>
              <a:rPr lang="en-US" sz="2800" dirty="0"/>
              <a:t> file (e.g., simple.py)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838200" y="4087659"/>
            <a:ext cx="7772400" cy="20798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</a:rPr>
              <a:t>&gt; build/X86/gem5.opt configs/learning_gem5/hello.py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nsolas" panose="020B06090202040302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</a:rPr>
              <a:t>Hello world! From a </a:t>
            </a:r>
            <a:r>
              <a:rPr lang="en-US" sz="2000" dirty="0" err="1">
                <a:latin typeface="Consolas" panose="020B0609020204030204" pitchFamily="49" charset="0"/>
              </a:rPr>
              <a:t>SimObject</a:t>
            </a:r>
            <a:r>
              <a:rPr lang="en-US" sz="2000" dirty="0">
                <a:latin typeface="Consolas" panose="020B0609020204030204" pitchFamily="49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8938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SimObject</a:t>
            </a:r>
            <a:r>
              <a:rPr lang="en-US" dirty="0"/>
              <a:t> code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http://learning.gem5.org/book/_downloads/HelloObject.py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http://learning.gem5.org/book/_downloads/hello_object.hh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http://learning.gem5.org/book/_downloads/hello_object.cc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http://learning.gem5.org/book/_downloads/SConscript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hlinkClick r:id="rId6"/>
              </a:rPr>
              <a:t>http://learning.gem5.org/book/_downloads/run_hello.py</a:t>
            </a:r>
            <a:r>
              <a:rPr lang="en-US" sz="2000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3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 support in gem5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http://learning.gem5.org/book/part2/debugging.html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11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debug flags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33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1690688"/>
            <a:ext cx="3852475" cy="2038242"/>
            <a:chOff x="2810472" y="628350"/>
            <a:chExt cx="3852475" cy="2038242"/>
          </a:xfrm>
        </p:grpSpPr>
        <p:grpSp>
          <p:nvGrpSpPr>
            <p:cNvPr id="9" name="Group 8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11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oup 12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14" name="Arrow: Curved Up 13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Arrow: Curved Up 14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  <p:sp>
        <p:nvSpPr>
          <p:cNvPr id="16" name="Rectangle: Rounded Corners 15"/>
          <p:cNvSpPr/>
          <p:nvPr/>
        </p:nvSpPr>
        <p:spPr>
          <a:xfrm>
            <a:off x="682233" y="2177410"/>
            <a:ext cx="4008442" cy="8724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Consolas" panose="020B0609020204030204" pitchFamily="49" charset="0"/>
              </a:rPr>
              <a:t>DebugFlag</a:t>
            </a:r>
            <a:r>
              <a:rPr lang="en-US" sz="2800" dirty="0">
                <a:latin typeface="Consolas" panose="020B0609020204030204" pitchFamily="49" charset="0"/>
              </a:rPr>
              <a:t>(‘Hello’)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682233" y="3835001"/>
            <a:ext cx="8938845" cy="8724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</a:rPr>
              <a:t>DPRINTF(Hello, “Created the hello object”);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36089" y="1916179"/>
            <a:ext cx="4365395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Declare the flag: </a:t>
            </a:r>
            <a:r>
              <a:rPr lang="en-US" sz="2800" dirty="0"/>
              <a:t>add the debug flag to the </a:t>
            </a:r>
            <a:r>
              <a:rPr lang="en-US" sz="2800" dirty="0" err="1"/>
              <a:t>SConscript</a:t>
            </a:r>
            <a:r>
              <a:rPr lang="en-US" sz="2800" dirty="0"/>
              <a:t> file in the current directory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2286" y="5253691"/>
            <a:ext cx="4083786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DPRINTF:</a:t>
            </a:r>
            <a:r>
              <a:rPr lang="en-US" sz="2800" dirty="0"/>
              <a:t> macro for debug statements in gem5</a:t>
            </a:r>
            <a:endParaRPr lang="en-US" sz="2800" b="1" dirty="0"/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838201" y="4570757"/>
            <a:ext cx="132721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85034" y="4978591"/>
            <a:ext cx="4083786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Hello: </a:t>
            </a:r>
            <a:r>
              <a:rPr lang="en-US" sz="2800" dirty="0"/>
              <a:t>the debug flag declared in the </a:t>
            </a:r>
            <a:r>
              <a:rPr lang="en-US" sz="2800" dirty="0" err="1"/>
              <a:t>SConscript</a:t>
            </a:r>
            <a:r>
              <a:rPr lang="en-US" sz="2800" dirty="0"/>
              <a:t>.</a:t>
            </a:r>
          </a:p>
          <a:p>
            <a:r>
              <a:rPr lang="en-US" sz="2800" dirty="0"/>
              <a:t>Found in “debug/</a:t>
            </a:r>
            <a:r>
              <a:rPr lang="en-US" sz="2800" dirty="0" err="1"/>
              <a:t>hello.hh</a:t>
            </a:r>
            <a:r>
              <a:rPr lang="en-US" sz="2800" dirty="0"/>
              <a:t>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45608" y="5027920"/>
            <a:ext cx="3195889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Debug string: </a:t>
            </a:r>
            <a:r>
              <a:rPr lang="en-US" sz="2800" dirty="0"/>
              <a:t>Any C format string</a:t>
            </a:r>
            <a:endParaRPr lang="en-US" sz="2800" b="1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47892" y="4570757"/>
            <a:ext cx="99828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3801230" y="4568821"/>
            <a:ext cx="53692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61508" y="1590344"/>
            <a:ext cx="2205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SConscript</a:t>
            </a:r>
            <a:endParaRPr lang="en-US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285064" y="3175350"/>
            <a:ext cx="3084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hello_object.cc</a:t>
            </a:r>
          </a:p>
        </p:txBody>
      </p:sp>
    </p:spTree>
    <p:extLst>
      <p:ext uri="{BB962C8B-B14F-4D97-AF65-F5344CB8AC3E}">
        <p14:creationId xmlns:p14="http://schemas.microsoft.com/office/powerpoint/2010/main" val="17983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gem5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34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8200" y="1690688"/>
            <a:ext cx="3852475" cy="2038242"/>
            <a:chOff x="2810472" y="628350"/>
            <a:chExt cx="3852475" cy="2038242"/>
          </a:xfrm>
        </p:grpSpPr>
        <p:grpSp>
          <p:nvGrpSpPr>
            <p:cNvPr id="8" name="Group 7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10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oup 11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13" name="Arrow: Curved Up 12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Arrow: Curved Up 13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  <p:sp>
        <p:nvSpPr>
          <p:cNvPr id="6" name="Rectangle: Rounded Corners 5"/>
          <p:cNvSpPr/>
          <p:nvPr/>
        </p:nvSpPr>
        <p:spPr>
          <a:xfrm>
            <a:off x="838200" y="1690689"/>
            <a:ext cx="10515600" cy="15930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</a:rPr>
              <a:t>&gt; build/X86/gem5.opt --debug-flags=Hello configs/learning_gem5/hello.py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nsolas" panose="020B06090202040302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</a:rPr>
              <a:t>          0: </a:t>
            </a:r>
            <a:r>
              <a:rPr lang="en-US" sz="2000" dirty="0" err="1">
                <a:latin typeface="Consolas" panose="020B0609020204030204" pitchFamily="49" charset="0"/>
              </a:rPr>
              <a:t>system.hello</a:t>
            </a:r>
            <a:r>
              <a:rPr lang="en-US" sz="2000" dirty="0">
                <a:latin typeface="Consolas" panose="020B0609020204030204" pitchFamily="49" charset="0"/>
              </a:rPr>
              <a:t>: Hello world! From a debug statement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89310" y="2216885"/>
            <a:ext cx="271676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33131" y="3809909"/>
            <a:ext cx="5810937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debug-flags</a:t>
            </a:r>
            <a:r>
              <a:rPr lang="en-US" sz="2800" dirty="0"/>
              <a:t>: Comma separated list of flags to enable. Other options include </a:t>
            </a:r>
            <a:br>
              <a:rPr lang="en-US" sz="2800" dirty="0"/>
            </a:br>
            <a:r>
              <a:rPr lang="en-US" sz="2800" dirty="0"/>
              <a:t>--debug-start=&lt;tick&gt;, </a:t>
            </a:r>
            <a:br>
              <a:rPr lang="en-US" sz="2800" dirty="0"/>
            </a:br>
            <a:r>
              <a:rPr lang="en-US" sz="2800" dirty="0"/>
              <a:t>--debug-ignore=&lt;</a:t>
            </a:r>
            <a:r>
              <a:rPr lang="en-US" sz="2800" dirty="0" err="1"/>
              <a:t>simobj</a:t>
            </a:r>
            <a:r>
              <a:rPr lang="en-US" sz="2800" dirty="0"/>
              <a:t> name&gt;,</a:t>
            </a:r>
          </a:p>
          <a:p>
            <a:r>
              <a:rPr lang="en-US" sz="2800" dirty="0"/>
              <a:t>etc. See gem5.opt --help</a:t>
            </a:r>
          </a:p>
        </p:txBody>
      </p:sp>
    </p:spTree>
    <p:extLst>
      <p:ext uri="{BB962C8B-B14F-4D97-AF65-F5344CB8AC3E}">
        <p14:creationId xmlns:p14="http://schemas.microsoft.com/office/powerpoint/2010/main" val="14521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programming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http://learning.gem5.org/book/part2/events.html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58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event callback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36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8200" y="1690688"/>
            <a:ext cx="3852475" cy="2038242"/>
            <a:chOff x="2810472" y="628350"/>
            <a:chExt cx="3852475" cy="2038242"/>
          </a:xfrm>
        </p:grpSpPr>
        <p:grpSp>
          <p:nvGrpSpPr>
            <p:cNvPr id="7" name="Group 6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9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12" name="Arrow: Curved Up 11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Arrow: Curved Up 12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  <p:sp>
        <p:nvSpPr>
          <p:cNvPr id="15" name="Rectangle: Rounded Corners 14"/>
          <p:cNvSpPr/>
          <p:nvPr/>
        </p:nvSpPr>
        <p:spPr>
          <a:xfrm>
            <a:off x="652669" y="1893361"/>
            <a:ext cx="7086601" cy="433516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class 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 : public </a:t>
            </a:r>
            <a:r>
              <a:rPr lang="en-US" dirty="0" err="1">
                <a:latin typeface="Consolas" panose="020B0609020204030204" pitchFamily="49" charset="0"/>
              </a:rPr>
              <a:t>SimObject</a:t>
            </a:r>
            <a:endParaRPr lang="en-US" dirty="0"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{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 private: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   ...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   void </a:t>
            </a:r>
            <a:r>
              <a:rPr lang="en-US" dirty="0" err="1">
                <a:latin typeface="Consolas" panose="020B0609020204030204" pitchFamily="49" charset="0"/>
              </a:rPr>
              <a:t>processEvent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EventWrapper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                &amp;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processEvent</a:t>
            </a:r>
            <a:r>
              <a:rPr lang="en-US" dirty="0">
                <a:latin typeface="Consolas" panose="020B0609020204030204" pitchFamily="49" charset="0"/>
              </a:rPr>
              <a:t>&gt; event;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 public: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HelloObjectParams</a:t>
            </a:r>
            <a:r>
              <a:rPr lang="en-US" dirty="0">
                <a:latin typeface="Consolas" panose="020B0609020204030204" pitchFamily="49" charset="0"/>
              </a:rPr>
              <a:t> *p);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   void startup();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};</a:t>
            </a:r>
            <a:endParaRPr lang="en-US" dirty="0"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531796" y="3981521"/>
            <a:ext cx="315887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228075" y="4273069"/>
            <a:ext cx="423952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64527" y="1625119"/>
            <a:ext cx="4365395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EventWrapper</a:t>
            </a:r>
            <a:r>
              <a:rPr lang="en-US" sz="2800" b="1" dirty="0"/>
              <a:t>: </a:t>
            </a:r>
            <a:r>
              <a:rPr lang="en-US" sz="2800" dirty="0"/>
              <a:t>Convenience class for simple events with no parameters.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1548649" y="3670094"/>
            <a:ext cx="24920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24512" y="3298236"/>
            <a:ext cx="3547680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processEvent</a:t>
            </a:r>
            <a:r>
              <a:rPr lang="en-US" sz="2800" b="1" dirty="0"/>
              <a:t>:</a:t>
            </a:r>
            <a:r>
              <a:rPr lang="en-US" sz="2800" dirty="0"/>
              <a:t> Callback function to run when event fires.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4304" y="4907441"/>
            <a:ext cx="4183783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startup:</a:t>
            </a:r>
            <a:r>
              <a:rPr lang="en-US" sz="2800" dirty="0"/>
              <a:t> Called after all </a:t>
            </a:r>
            <a:r>
              <a:rPr lang="en-US" sz="2800" dirty="0" err="1"/>
              <a:t>SimObjects</a:t>
            </a:r>
            <a:r>
              <a:rPr lang="en-US" sz="2800" dirty="0"/>
              <a:t> instantiated. Schedule local events here.</a:t>
            </a:r>
          </a:p>
        </p:txBody>
      </p: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1548649" y="5194094"/>
            <a:ext cx="187787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3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4" grpId="1" animBg="1"/>
      <p:bldP spid="28" grpId="0" animBg="1"/>
      <p:bldP spid="28" grpId="1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event callback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37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8200" y="1690688"/>
            <a:ext cx="3852475" cy="2038242"/>
            <a:chOff x="2810472" y="628350"/>
            <a:chExt cx="3852475" cy="2038242"/>
          </a:xfrm>
        </p:grpSpPr>
        <p:grpSp>
          <p:nvGrpSpPr>
            <p:cNvPr id="7" name="Group 6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9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12" name="Arrow: Curved Up 11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Arrow: Curved Up 12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  <p:sp>
        <p:nvSpPr>
          <p:cNvPr id="15" name="Rectangle: Rounded Corners 14"/>
          <p:cNvSpPr/>
          <p:nvPr/>
        </p:nvSpPr>
        <p:spPr>
          <a:xfrm>
            <a:off x="652669" y="1893361"/>
            <a:ext cx="9072356" cy="41305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void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processEvent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</a:t>
            </a: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</a:rPr>
              <a:t>timesLeft</a:t>
            </a:r>
            <a:r>
              <a:rPr lang="en-US" dirty="0">
                <a:latin typeface="Consolas" panose="020B0609020204030204" pitchFamily="49" charset="0"/>
              </a:rPr>
              <a:t>--;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</a:t>
            </a:r>
            <a:r>
              <a:rPr lang="en-US" dirty="0">
                <a:latin typeface="Consolas" panose="020B0609020204030204" pitchFamily="49" charset="0"/>
              </a:rPr>
              <a:t>     DPRINTF(Hello, "Hello world!"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</a:t>
            </a:r>
            <a:r>
              <a:rPr lang="en-US" dirty="0">
                <a:latin typeface="Consolas" panose="020B0609020204030204" pitchFamily="49" charset="0"/>
              </a:rPr>
              <a:t>                   " Processing the event! %d left\n", </a:t>
            </a:r>
            <a:r>
              <a:rPr lang="en-US" dirty="0" err="1">
                <a:latin typeface="Consolas" panose="020B0609020204030204" pitchFamily="49" charset="0"/>
              </a:rPr>
              <a:t>timesLeft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latin typeface="Consolas" panose="020B0609020204030204" pitchFamily="49" charset="0"/>
              </a:rPr>
              <a:t>    if (</a:t>
            </a:r>
            <a:r>
              <a:rPr lang="en-US" dirty="0" err="1">
                <a:latin typeface="Consolas" panose="020B0609020204030204" pitchFamily="49" charset="0"/>
              </a:rPr>
              <a:t>timesLeft</a:t>
            </a:r>
            <a:r>
              <a:rPr lang="en-US" dirty="0">
                <a:latin typeface="Consolas" panose="020B0609020204030204" pitchFamily="49" charset="0"/>
              </a:rPr>
              <a:t> &lt;= 0) {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</a:t>
            </a:r>
            <a:r>
              <a:rPr lang="en-US" dirty="0">
                <a:latin typeface="Consolas" panose="020B0609020204030204" pitchFamily="49" charset="0"/>
              </a:rPr>
              <a:t>        DPRINTF(Hello, "Done firing!\n");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latin typeface="Consolas" panose="020B0609020204030204" pitchFamily="49" charset="0"/>
              </a:rPr>
              <a:t>    } else {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</a:t>
            </a:r>
            <a:r>
              <a:rPr lang="en-US" dirty="0">
                <a:latin typeface="Consolas" panose="020B0609020204030204" pitchFamily="49" charset="0"/>
              </a:rPr>
              <a:t>        schedule(event, </a:t>
            </a:r>
            <a:r>
              <a:rPr lang="en-US" dirty="0" err="1">
                <a:latin typeface="Consolas" panose="020B0609020204030204" pitchFamily="49" charset="0"/>
              </a:rPr>
              <a:t>curTick</a:t>
            </a:r>
            <a:r>
              <a:rPr lang="en-US" dirty="0">
                <a:latin typeface="Consolas" panose="020B0609020204030204" pitchFamily="49" charset="0"/>
              </a:rPr>
              <a:t>() + latency);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6950" y="1580581"/>
            <a:ext cx="4631866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schedule: </a:t>
            </a:r>
            <a:r>
              <a:rPr lang="en-US" sz="2800" dirty="0"/>
              <a:t>Put an event instance on the event queue. An absolute tick used for when the event is processed.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007018" y="5149929"/>
            <a:ext cx="466420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3909948" y="5158014"/>
            <a:ext cx="116563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33761" y="4533972"/>
            <a:ext cx="4631866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curTick</a:t>
            </a:r>
            <a:r>
              <a:rPr lang="en-US" sz="2800" b="1" dirty="0"/>
              <a:t>: </a:t>
            </a:r>
            <a:r>
              <a:rPr lang="en-US" sz="2800" dirty="0"/>
              <a:t>Returns the current simulator time. Useful for relative time computations.</a:t>
            </a:r>
          </a:p>
        </p:txBody>
      </p:sp>
    </p:spTree>
    <p:extLst>
      <p:ext uri="{BB962C8B-B14F-4D97-AF65-F5344CB8AC3E}">
        <p14:creationId xmlns:p14="http://schemas.microsoft.com/office/powerpoint/2010/main" val="6844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4" grpId="1" animBg="1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</a:t>
            </a:r>
            <a:r>
              <a:rPr lang="en-US" dirty="0" err="1"/>
              <a:t>SimObject</a:t>
            </a:r>
            <a:r>
              <a:rPr lang="en-US" dirty="0"/>
              <a:t> code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http://learning.gem5.org/book/_downloads/hello_object1.hh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http://learning.gem5.org/book/_downloads/hello_object2.cc</a:t>
            </a:r>
            <a:r>
              <a:rPr lang="en-US" sz="2000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30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SimObject</a:t>
            </a:r>
            <a:r>
              <a:rPr lang="en-US" dirty="0"/>
              <a:t> parameters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http://learning.gem5.org/book/part2/parameters.html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Learning Part I</a:t>
            </a:r>
            <a:r>
              <a:rPr lang="en-US" dirty="0"/>
              <a:t>		8:30 – 10:00</a:t>
            </a:r>
          </a:p>
          <a:p>
            <a:pPr marL="0" indent="0">
              <a:buNone/>
            </a:pPr>
            <a:r>
              <a:rPr lang="en-US" dirty="0"/>
              <a:t>Break				10:00 – 10:30</a:t>
            </a:r>
          </a:p>
          <a:p>
            <a:pPr marL="0" indent="0">
              <a:buNone/>
            </a:pPr>
            <a:r>
              <a:rPr lang="en-US" b="1" dirty="0"/>
              <a:t>Learning Part II</a:t>
            </a:r>
            <a:r>
              <a:rPr lang="en-US" dirty="0"/>
              <a:t>		10:30 – 12:00</a:t>
            </a:r>
          </a:p>
          <a:p>
            <a:pPr marL="0" indent="0">
              <a:buNone/>
            </a:pPr>
            <a:r>
              <a:rPr lang="en-US" dirty="0"/>
              <a:t>Lunch				12:00 – 1:30</a:t>
            </a:r>
          </a:p>
          <a:p>
            <a:pPr marL="0" indent="0">
              <a:buNone/>
            </a:pPr>
            <a:r>
              <a:rPr lang="en-US" b="1" dirty="0"/>
              <a:t>Code Sprint I</a:t>
            </a:r>
            <a:r>
              <a:rPr lang="en-US" dirty="0"/>
              <a:t>		1:30 – 3:00</a:t>
            </a:r>
          </a:p>
          <a:p>
            <a:pPr marL="0" indent="0">
              <a:buNone/>
            </a:pPr>
            <a:r>
              <a:rPr lang="en-US" dirty="0"/>
              <a:t>Break				3:00 – 3:30</a:t>
            </a:r>
          </a:p>
          <a:p>
            <a:pPr marL="0" indent="0">
              <a:buNone/>
            </a:pPr>
            <a:r>
              <a:rPr lang="en-US" b="1" dirty="0"/>
              <a:t>Code Sprint II</a:t>
            </a:r>
            <a:r>
              <a:rPr lang="en-US" dirty="0"/>
              <a:t>		3:30 – 5:00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30375" y="5007412"/>
            <a:ext cx="4255984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Code Sprint II: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Continue sprints!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6837" y="2877909"/>
            <a:ext cx="4255984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Learning Part II: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Event-driven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SimObject</a:t>
            </a:r>
            <a:r>
              <a:rPr lang="en-US" sz="2800" dirty="0"/>
              <a:t> parameters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Memory system objects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Other gem5 features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2868" y="1825625"/>
            <a:ext cx="3685309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Learning Part I: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Building gem5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Config scripts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gem5 output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Simple </a:t>
            </a:r>
            <a:r>
              <a:rPr lang="en-US" sz="2800" dirty="0" err="1"/>
              <a:t>SimObject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744525" y="3930193"/>
            <a:ext cx="4255984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Code Sprint I: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New gem5 contributions</a:t>
            </a:r>
            <a:br>
              <a:rPr lang="en-US" sz="2800" dirty="0"/>
            </a:br>
            <a:r>
              <a:rPr lang="en-US" sz="2800" dirty="0"/>
              <a:t>[Andreas Sandberg]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Begin sprints!</a:t>
            </a:r>
          </a:p>
        </p:txBody>
      </p:sp>
    </p:spTree>
    <p:extLst>
      <p:ext uri="{BB962C8B-B14F-4D97-AF65-F5344CB8AC3E}">
        <p14:creationId xmlns:p14="http://schemas.microsoft.com/office/powerpoint/2010/main" val="40438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8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8200" y="1690688"/>
            <a:ext cx="3852475" cy="2038242"/>
            <a:chOff x="2810472" y="628350"/>
            <a:chExt cx="3852475" cy="2038242"/>
          </a:xfrm>
        </p:grpSpPr>
        <p:grpSp>
          <p:nvGrpSpPr>
            <p:cNvPr id="10" name="Group 9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12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" name="Group 13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15" name="Arrow: Curved Up 14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Arrow: Curved Up 15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1" name="TextBox 10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parameters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838199" y="1901825"/>
            <a:ext cx="10651436" cy="21467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dirty="0">
                <a:latin typeface="Consolas" panose="020B0609020204030204" pitchFamily="49" charset="0"/>
              </a:rPr>
              <a:t>| class 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SimObject</a:t>
            </a:r>
            <a:r>
              <a:rPr lang="en-US" dirty="0">
                <a:latin typeface="Consolas" panose="020B0609020204030204" pitchFamily="49" charset="0"/>
              </a:rPr>
              <a:t>):</a:t>
            </a:r>
          </a:p>
          <a:p>
            <a:r>
              <a:rPr lang="en-US" dirty="0">
                <a:latin typeface="Consolas" panose="020B0609020204030204" pitchFamily="49" charset="0"/>
              </a:rPr>
              <a:t>|    type = '</a:t>
            </a:r>
            <a:r>
              <a:rPr lang="en-US" dirty="0" err="1">
                <a:latin typeface="Consolas" panose="020B0609020204030204" pitchFamily="49" charset="0"/>
              </a:rPr>
              <a:t>HelloObject</a:t>
            </a:r>
            <a:r>
              <a:rPr lang="en-US" dirty="0">
                <a:latin typeface="Consolas" panose="020B0609020204030204" pitchFamily="49" charset="0"/>
              </a:rPr>
              <a:t>'</a:t>
            </a:r>
          </a:p>
          <a:p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cxx_header</a:t>
            </a:r>
            <a:r>
              <a:rPr lang="en-US" dirty="0">
                <a:latin typeface="Consolas" panose="020B0609020204030204" pitchFamily="49" charset="0"/>
              </a:rPr>
              <a:t> = "learning_gem5/</a:t>
            </a:r>
            <a:r>
              <a:rPr lang="en-US" dirty="0" err="1">
                <a:latin typeface="Consolas" panose="020B0609020204030204" pitchFamily="49" charset="0"/>
              </a:rPr>
              <a:t>hello_object.hh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  <a:p>
            <a:r>
              <a:rPr lang="en-US" dirty="0">
                <a:latin typeface="Consolas" panose="020B0609020204030204" pitchFamily="49" charset="0"/>
              </a:rPr>
              <a:t>|</a:t>
            </a:r>
          </a:p>
          <a:p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time_to_wait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Param.Latency</a:t>
            </a:r>
            <a:r>
              <a:rPr lang="en-US" dirty="0">
                <a:latin typeface="Consolas" panose="020B0609020204030204" pitchFamily="49" charset="0"/>
              </a:rPr>
              <a:t>("Time before firing the event")</a:t>
            </a:r>
          </a:p>
          <a:p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number_of_fires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Param.Int</a:t>
            </a:r>
            <a:r>
              <a:rPr lang="en-US" dirty="0">
                <a:latin typeface="Consolas" panose="020B0609020204030204" pitchFamily="49" charset="0"/>
              </a:rPr>
              <a:t>(1, "Number of times to fire the event before "</a:t>
            </a:r>
          </a:p>
          <a:p>
            <a:r>
              <a:rPr lang="en-US" dirty="0">
                <a:latin typeface="Consolas" panose="020B0609020204030204" pitchFamily="49" charset="0"/>
              </a:rPr>
              <a:t>|                                   "goodbye")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6793" y="4271242"/>
            <a:ext cx="4636077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Param</a:t>
            </a:r>
            <a:r>
              <a:rPr lang="en-US" sz="2800" b="1" dirty="0"/>
              <a:t>.&lt;TYPE&gt;</a:t>
            </a:r>
            <a:r>
              <a:rPr lang="en-US" sz="2800" dirty="0"/>
              <a:t>: Specifies a parameter of type &lt;TYPE&gt; for the </a:t>
            </a:r>
            <a:r>
              <a:rPr lang="en-US" sz="2800" dirty="0" err="1"/>
              <a:t>SimObject</a:t>
            </a:r>
            <a:endParaRPr lang="en-US" sz="2800" dirty="0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521707" y="3447025"/>
            <a:ext cx="165326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932525" y="3710512"/>
            <a:ext cx="114305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47141" y="4204981"/>
            <a:ext cx="4636077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Param</a:t>
            </a:r>
            <a:r>
              <a:rPr lang="en-US" sz="2800" b="1" dirty="0"/>
              <a:t>.&lt;TYPE&gt;()</a:t>
            </a:r>
            <a:r>
              <a:rPr lang="en-US" sz="2800" dirty="0"/>
              <a:t>: First parameter: default value.</a:t>
            </a:r>
            <a:br>
              <a:rPr lang="en-US" sz="2800" dirty="0"/>
            </a:br>
            <a:r>
              <a:rPr lang="en-US" sz="2800" dirty="0"/>
              <a:t>Second parameter:</a:t>
            </a:r>
          </a:p>
        </p:txBody>
      </p:sp>
    </p:spTree>
    <p:extLst>
      <p:ext uri="{BB962C8B-B14F-4D97-AF65-F5344CB8AC3E}">
        <p14:creationId xmlns:p14="http://schemas.microsoft.com/office/powerpoint/2010/main" val="30095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7" grpId="1" animBg="1"/>
      <p:bldP spid="22" grpId="0" animBg="1"/>
      <p:bldP spid="2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further: More parameters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174581"/>
            <a:ext cx="10515600" cy="40023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Included types (e.g., </a:t>
            </a:r>
            <a:r>
              <a:rPr lang="en-US" dirty="0" err="1"/>
              <a:t>MemorySize</a:t>
            </a:r>
            <a:r>
              <a:rPr lang="en-US" dirty="0"/>
              <a:t>, </a:t>
            </a:r>
            <a:r>
              <a:rPr lang="en-US" dirty="0" err="1"/>
              <a:t>MemoryBandwidth</a:t>
            </a:r>
            <a:r>
              <a:rPr lang="en-US" dirty="0"/>
              <a:t>, Latency)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a </a:t>
            </a:r>
            <a:r>
              <a:rPr lang="en-US" dirty="0" err="1"/>
              <a:t>SimObject</a:t>
            </a:r>
            <a:r>
              <a:rPr lang="en-US" dirty="0"/>
              <a:t> as a parameter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SimObject-SimObject</a:t>
            </a:r>
            <a:r>
              <a:rPr lang="en-US" dirty="0"/>
              <a:t> interaction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429078"/>
            <a:ext cx="829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http://learning.gem5.org/book/part2/parameters.html</a:t>
            </a:r>
            <a:r>
              <a:rPr lang="en-US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1989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MemObjects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http://learning.gem5.org/book/part2/memoryobject.html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99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Object that is part of gem5’s memory system</a:t>
            </a:r>
          </a:p>
          <a:p>
            <a:pPr marL="0" indent="0">
              <a:buNone/>
            </a:pPr>
            <a:r>
              <a:rPr lang="en-US" sz="3200" dirty="0"/>
              <a:t>	both classic caches and Ruby are </a:t>
            </a:r>
            <a:r>
              <a:rPr lang="en-US" sz="3200" dirty="0" err="1"/>
              <a:t>MemObjects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Allowed to have </a:t>
            </a:r>
            <a:r>
              <a:rPr lang="en-US" sz="3200" dirty="0" err="1"/>
              <a:t>MasterPorts</a:t>
            </a:r>
            <a:r>
              <a:rPr lang="en-US" sz="3200" dirty="0"/>
              <a:t> and </a:t>
            </a:r>
            <a:r>
              <a:rPr lang="en-US" sz="3200" dirty="0" err="1"/>
              <a:t>SlavePorts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Unit of transfer between </a:t>
            </a:r>
            <a:r>
              <a:rPr lang="en-US" sz="3200" dirty="0" err="1"/>
              <a:t>MemObjects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Packets pass between Master and Slave ports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Packets have</a:t>
            </a:r>
          </a:p>
          <a:p>
            <a:pPr marL="0" indent="0">
              <a:buNone/>
            </a:pPr>
            <a:r>
              <a:rPr lang="en-US" sz="3200" dirty="0"/>
              <a:t>	Request</a:t>
            </a:r>
          </a:p>
          <a:p>
            <a:pPr marL="0" indent="0">
              <a:buNone/>
            </a:pPr>
            <a:r>
              <a:rPr lang="en-US" sz="3200" dirty="0"/>
              <a:t>	Command</a:t>
            </a:r>
          </a:p>
          <a:p>
            <a:pPr marL="0" indent="0">
              <a:buNone/>
            </a:pPr>
            <a:r>
              <a:rPr lang="en-US" sz="3200" dirty="0"/>
              <a:t>	Data</a:t>
            </a:r>
          </a:p>
          <a:p>
            <a:pPr marL="0" indent="0">
              <a:buNone/>
            </a:pPr>
            <a:r>
              <a:rPr lang="en-US" sz="3200" dirty="0"/>
              <a:t>	Much more…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44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17" y="3479487"/>
            <a:ext cx="4527794" cy="27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72662" cy="1325563"/>
          </a:xfrm>
        </p:spPr>
        <p:txBody>
          <a:bodyPr/>
          <a:lstStyle/>
          <a:p>
            <a:r>
              <a:rPr lang="en-US" dirty="0"/>
              <a:t>Master and slave ports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45</a:t>
            </a:fld>
            <a:endParaRPr lang="en-US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250593" y="2179890"/>
            <a:ext cx="0" cy="3597023"/>
          </a:xfrm>
          <a:prstGeom prst="straightConnector1">
            <a:avLst/>
          </a:prstGeom>
          <a:ln w="127000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426" y="1656670"/>
            <a:ext cx="1220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Master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5934533" y="2179890"/>
            <a:ext cx="0" cy="3597023"/>
          </a:xfrm>
          <a:prstGeom prst="straightConnector1">
            <a:avLst/>
          </a:prstGeom>
          <a:ln w="127000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67835" y="1656670"/>
            <a:ext cx="933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Slave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350952" y="2969913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6697" y="2469862"/>
            <a:ext cx="210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sendTimingReq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80476" y="2469862"/>
            <a:ext cx="203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accent4"/>
                </a:solidFill>
              </a:rPr>
              <a:t>recvTimingReq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1070" y="3174551"/>
            <a:ext cx="177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returns: true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1350952" y="3193130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prstDash val="dash"/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051016" y="3091158"/>
            <a:ext cx="2289850" cy="1165253"/>
            <a:chOff x="6051016" y="3091158"/>
            <a:chExt cx="2289850" cy="1165253"/>
          </a:xfrm>
        </p:grpSpPr>
        <p:sp>
          <p:nvSpPr>
            <p:cNvPr id="24" name="TextBox 23"/>
            <p:cNvSpPr txBox="1"/>
            <p:nvPr/>
          </p:nvSpPr>
          <p:spPr>
            <a:xfrm>
              <a:off x="6200444" y="3258286"/>
              <a:ext cx="19909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Slave executes</a:t>
              </a:r>
              <a:br>
                <a:rPr lang="en-US" sz="2400" dirty="0"/>
              </a:br>
              <a:r>
                <a:rPr lang="en-US" sz="2400" dirty="0"/>
                <a:t>request</a:t>
              </a:r>
            </a:p>
          </p:txBody>
        </p:sp>
        <p:sp>
          <p:nvSpPr>
            <p:cNvPr id="25" name="Arc 24"/>
            <p:cNvSpPr/>
            <p:nvPr/>
          </p:nvSpPr>
          <p:spPr>
            <a:xfrm>
              <a:off x="6051016" y="3091158"/>
              <a:ext cx="2289850" cy="1165253"/>
            </a:xfrm>
            <a:prstGeom prst="arc">
              <a:avLst>
                <a:gd name="adj1" fmla="val 21489065"/>
                <a:gd name="adj2" fmla="val 20907911"/>
              </a:avLst>
            </a:prstGeom>
            <a:ln w="63500">
              <a:solidFill>
                <a:schemeClr val="accent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 rot="5400000">
            <a:off x="302870" y="3796895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25436" y="1457405"/>
            <a:ext cx="4636077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sendTimingReq</a:t>
            </a:r>
            <a:r>
              <a:rPr lang="en-US" sz="2800" dirty="0"/>
              <a:t>: send a Packet containing a request from a master to a slave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87500" y="4580676"/>
            <a:ext cx="4636077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recvTimingReq</a:t>
            </a:r>
            <a:r>
              <a:rPr lang="en-US" sz="2800" dirty="0"/>
              <a:t>: function that is called to handle the request in the slave port.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20627" y="3135175"/>
            <a:ext cx="3601684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return true</a:t>
            </a:r>
            <a:r>
              <a:rPr lang="en-US" sz="2800" dirty="0"/>
              <a:t>: The slave can handle the request.</a:t>
            </a:r>
          </a:p>
        </p:txBody>
      </p:sp>
    </p:spTree>
    <p:extLst>
      <p:ext uri="{BB962C8B-B14F-4D97-AF65-F5344CB8AC3E}">
        <p14:creationId xmlns:p14="http://schemas.microsoft.com/office/powerpoint/2010/main" val="24591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72662" cy="1325563"/>
          </a:xfrm>
        </p:spPr>
        <p:txBody>
          <a:bodyPr/>
          <a:lstStyle/>
          <a:p>
            <a:r>
              <a:rPr lang="en-US" dirty="0"/>
              <a:t>Master and slave ports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46</a:t>
            </a:fld>
            <a:endParaRPr lang="en-US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250593" y="2179890"/>
            <a:ext cx="0" cy="3597023"/>
          </a:xfrm>
          <a:prstGeom prst="straightConnector1">
            <a:avLst/>
          </a:prstGeom>
          <a:ln w="127000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426" y="1656670"/>
            <a:ext cx="1220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Master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5934533" y="2179890"/>
            <a:ext cx="0" cy="3597023"/>
          </a:xfrm>
          <a:prstGeom prst="straightConnector1">
            <a:avLst/>
          </a:prstGeom>
          <a:ln w="127000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67835" y="1656670"/>
            <a:ext cx="933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Slave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350952" y="2969913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6697" y="2469862"/>
            <a:ext cx="210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sendTimingReq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80476" y="2469862"/>
            <a:ext cx="203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/>
              <a:t>recvTimingReq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1350952" y="4522235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91070" y="3174551"/>
            <a:ext cx="177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returns: true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1350952" y="3193130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prstDash val="dash"/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1350952" y="4745452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prstDash val="dash"/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91070" y="4742973"/>
            <a:ext cx="177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returns: true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051016" y="3091158"/>
            <a:ext cx="2289850" cy="1165253"/>
            <a:chOff x="6051016" y="3091158"/>
            <a:chExt cx="2289850" cy="1165253"/>
          </a:xfrm>
        </p:grpSpPr>
        <p:sp>
          <p:nvSpPr>
            <p:cNvPr id="24" name="TextBox 23"/>
            <p:cNvSpPr txBox="1"/>
            <p:nvPr/>
          </p:nvSpPr>
          <p:spPr>
            <a:xfrm>
              <a:off x="6200444" y="3258286"/>
              <a:ext cx="19909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Slave executes</a:t>
              </a:r>
              <a:br>
                <a:rPr lang="en-US" sz="2400" dirty="0"/>
              </a:br>
              <a:r>
                <a:rPr lang="en-US" sz="2400" dirty="0"/>
                <a:t>request</a:t>
              </a:r>
            </a:p>
          </p:txBody>
        </p:sp>
        <p:sp>
          <p:nvSpPr>
            <p:cNvPr id="25" name="Arc 24"/>
            <p:cNvSpPr/>
            <p:nvPr/>
          </p:nvSpPr>
          <p:spPr>
            <a:xfrm>
              <a:off x="6051016" y="3091158"/>
              <a:ext cx="2289850" cy="1165253"/>
            </a:xfrm>
            <a:prstGeom prst="arc">
              <a:avLst>
                <a:gd name="adj1" fmla="val 21489065"/>
                <a:gd name="adj2" fmla="val 20907911"/>
              </a:avLst>
            </a:prstGeom>
            <a:ln w="63500">
              <a:solidFill>
                <a:schemeClr val="accent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96697" y="4009823"/>
            <a:ext cx="215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recvTimingResp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88885" y="4009823"/>
            <a:ext cx="222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/>
              <a:t>sendTimingResp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 rot="5400000">
            <a:off x="302870" y="3796895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90418" y="1567786"/>
            <a:ext cx="5339590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sendTimingResp</a:t>
            </a:r>
            <a:r>
              <a:rPr lang="en-US" sz="2800" dirty="0"/>
              <a:t>: The slave finishes processing the request, and now sends a response (same packet).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1560" y="4547899"/>
            <a:ext cx="5339590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recvTimingResp</a:t>
            </a:r>
            <a:r>
              <a:rPr lang="en-US" sz="2800" dirty="0"/>
              <a:t>: Handles the response from the slave. Returning true means the packet is handled.</a:t>
            </a:r>
          </a:p>
        </p:txBody>
      </p:sp>
    </p:spTree>
    <p:extLst>
      <p:ext uri="{BB962C8B-B14F-4D97-AF65-F5344CB8AC3E}">
        <p14:creationId xmlns:p14="http://schemas.microsoft.com/office/powerpoint/2010/main" val="1411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4" grpId="0" animBg="1"/>
      <p:bldP spid="34" grpId="1" animBg="1"/>
      <p:bldP spid="35" grpId="0" animBg="1"/>
      <p:bldP spid="3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and slave ports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47</a:t>
            </a:fld>
            <a:endParaRPr lang="en-US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250593" y="2179890"/>
            <a:ext cx="0" cy="3867444"/>
          </a:xfrm>
          <a:prstGeom prst="straightConnector1">
            <a:avLst/>
          </a:prstGeom>
          <a:ln w="127000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426" y="1656670"/>
            <a:ext cx="1220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Master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934533" y="2179890"/>
            <a:ext cx="0" cy="3890497"/>
          </a:xfrm>
          <a:prstGeom prst="straightConnector1">
            <a:avLst/>
          </a:prstGeom>
          <a:ln w="127000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67835" y="1656670"/>
            <a:ext cx="933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Slave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350952" y="2969913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6697" y="2469862"/>
            <a:ext cx="210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sendTimingReq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0476" y="2469862"/>
            <a:ext cx="203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/>
              <a:t>recvTimingReq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91070" y="3174551"/>
            <a:ext cx="184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returns: </a:t>
            </a:r>
            <a:r>
              <a:rPr lang="en-US" sz="2400" b="1" dirty="0"/>
              <a:t>false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1350952" y="3193130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prstDash val="dash"/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051016" y="3091158"/>
            <a:ext cx="2289850" cy="1165253"/>
            <a:chOff x="6051016" y="3091158"/>
            <a:chExt cx="2289850" cy="1165253"/>
          </a:xfrm>
        </p:grpSpPr>
        <p:sp>
          <p:nvSpPr>
            <p:cNvPr id="20" name="TextBox 19"/>
            <p:cNvSpPr txBox="1"/>
            <p:nvPr/>
          </p:nvSpPr>
          <p:spPr>
            <a:xfrm>
              <a:off x="6458046" y="3442952"/>
              <a:ext cx="1475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Slave busy</a:t>
              </a:r>
            </a:p>
          </p:txBody>
        </p:sp>
        <p:sp>
          <p:nvSpPr>
            <p:cNvPr id="21" name="Arc 20"/>
            <p:cNvSpPr/>
            <p:nvPr/>
          </p:nvSpPr>
          <p:spPr>
            <a:xfrm>
              <a:off x="6051016" y="3091158"/>
              <a:ext cx="2289850" cy="1165253"/>
            </a:xfrm>
            <a:prstGeom prst="arc">
              <a:avLst>
                <a:gd name="adj1" fmla="val 21489065"/>
                <a:gd name="adj2" fmla="val 20907911"/>
              </a:avLst>
            </a:prstGeom>
            <a:ln w="63500">
              <a:solidFill>
                <a:schemeClr val="accent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 rot="5400000">
            <a:off x="302870" y="3796895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1355911" y="4900023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01656" y="4399972"/>
            <a:ext cx="210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sendTimingReq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885435" y="4399972"/>
            <a:ext cx="203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/>
              <a:t>recvTimingReq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696029" y="5104661"/>
            <a:ext cx="177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returns: true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H="1" flipV="1">
            <a:off x="1355911" y="5123240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prstDash val="dash"/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H="1" flipV="1">
            <a:off x="1350952" y="4399291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96697" y="3886879"/>
            <a:ext cx="1852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recvReqRetry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87813" y="3886879"/>
            <a:ext cx="19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/>
              <a:t>sendReqRetry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825436" y="1457405"/>
            <a:ext cx="5366564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return false</a:t>
            </a:r>
            <a:r>
              <a:rPr lang="en-US" sz="2800" dirty="0"/>
              <a:t>: Slave cannot currently process the Packet. Resend the packet later. The </a:t>
            </a:r>
            <a:r>
              <a:rPr lang="en-US" sz="2800" b="1" dirty="0"/>
              <a:t>Master’s</a:t>
            </a:r>
            <a:r>
              <a:rPr lang="en-US" sz="2800" dirty="0"/>
              <a:t> responsibility to track Packet.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85277" y="5104661"/>
            <a:ext cx="5366564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sendReqRetry</a:t>
            </a:r>
            <a:r>
              <a:rPr lang="en-US" sz="2800" dirty="0"/>
              <a:t>: Tell the master it can retry the stalled Packet.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41988" y="3476642"/>
            <a:ext cx="3637653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recvReqRetry</a:t>
            </a:r>
            <a:r>
              <a:rPr lang="en-US" sz="2800" dirty="0"/>
              <a:t>: Can now retry the request by calling </a:t>
            </a:r>
            <a:r>
              <a:rPr lang="en-US" sz="2800" dirty="0" err="1"/>
              <a:t>sendTimingReq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79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6" grpId="0"/>
      <p:bldP spid="27" grpId="0"/>
      <p:bldP spid="28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and slave ports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48</a:t>
            </a:fld>
            <a:endParaRPr lang="en-US"/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1250593" y="2179890"/>
            <a:ext cx="0" cy="3867444"/>
          </a:xfrm>
          <a:prstGeom prst="straightConnector1">
            <a:avLst/>
          </a:prstGeom>
          <a:ln w="127000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426" y="1656670"/>
            <a:ext cx="1220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Master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5934533" y="2179890"/>
            <a:ext cx="0" cy="3890497"/>
          </a:xfrm>
          <a:prstGeom prst="straightConnector1">
            <a:avLst/>
          </a:prstGeom>
          <a:ln w="127000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67835" y="1656670"/>
            <a:ext cx="933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Slave</a:t>
            </a:r>
          </a:p>
        </p:txBody>
      </p:sp>
      <p:grpSp>
        <p:nvGrpSpPr>
          <p:cNvPr id="33" name="Group 32"/>
          <p:cNvGrpSpPr/>
          <p:nvPr/>
        </p:nvGrpSpPr>
        <p:grpSpPr>
          <a:xfrm rot="17575374">
            <a:off x="-732860" y="3564278"/>
            <a:ext cx="2289850" cy="1165253"/>
            <a:chOff x="6051016" y="3091158"/>
            <a:chExt cx="2289850" cy="1165253"/>
          </a:xfrm>
        </p:grpSpPr>
        <p:sp>
          <p:nvSpPr>
            <p:cNvPr id="34" name="TextBox 33"/>
            <p:cNvSpPr txBox="1"/>
            <p:nvPr/>
          </p:nvSpPr>
          <p:spPr>
            <a:xfrm>
              <a:off x="6336347" y="3442953"/>
              <a:ext cx="1719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Master busy</a:t>
              </a:r>
            </a:p>
          </p:txBody>
        </p:sp>
        <p:sp>
          <p:nvSpPr>
            <p:cNvPr id="35" name="Arc 34"/>
            <p:cNvSpPr/>
            <p:nvPr/>
          </p:nvSpPr>
          <p:spPr>
            <a:xfrm>
              <a:off x="6051016" y="3091158"/>
              <a:ext cx="2289850" cy="1165253"/>
            </a:xfrm>
            <a:prstGeom prst="arc">
              <a:avLst>
                <a:gd name="adj1" fmla="val 21489065"/>
                <a:gd name="adj2" fmla="val 20907911"/>
              </a:avLst>
            </a:prstGeom>
            <a:ln w="63500">
              <a:solidFill>
                <a:schemeClr val="accent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/>
          <p:cNvCxnSpPr>
            <a:cxnSpLocks/>
          </p:cNvCxnSpPr>
          <p:nvPr/>
        </p:nvCxnSpPr>
        <p:spPr>
          <a:xfrm flipH="1" flipV="1">
            <a:off x="1350952" y="2833801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 flipV="1">
            <a:off x="1350952" y="3057018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prstDash val="dash"/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91070" y="3054539"/>
            <a:ext cx="184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returns: </a:t>
            </a:r>
            <a:r>
              <a:rPr lang="en-US" sz="2400" b="1" dirty="0"/>
              <a:t>false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6697" y="2321389"/>
            <a:ext cx="215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recvTimingResp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3688885" y="2321389"/>
            <a:ext cx="222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/>
              <a:t>sendTimingResp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825436" y="1457405"/>
            <a:ext cx="5366564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return false</a:t>
            </a:r>
            <a:r>
              <a:rPr lang="en-US" sz="2800" dirty="0"/>
              <a:t>: Master cannot currently process the Packet. Resend the packet later. The </a:t>
            </a:r>
            <a:r>
              <a:rPr lang="en-US" sz="2800" b="1" dirty="0"/>
              <a:t>Slave’s</a:t>
            </a:r>
            <a:r>
              <a:rPr lang="en-US" sz="2800" dirty="0"/>
              <a:t> responsibility to track Packet.</a:t>
            </a: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H="1" flipV="1">
            <a:off x="1350952" y="5043246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 flipV="1">
            <a:off x="1350952" y="5266463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prstDash val="dash"/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691070" y="5263984"/>
            <a:ext cx="177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returns: true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96697" y="4530834"/>
            <a:ext cx="215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recvTimingResp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688885" y="4530834"/>
            <a:ext cx="222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/>
              <a:t>sendTimingResp</a:t>
            </a:r>
            <a:endParaRPr lang="en-US" sz="2400" dirty="0"/>
          </a:p>
        </p:txBody>
      </p:sp>
      <p:cxnSp>
        <p:nvCxnSpPr>
          <p:cNvPr id="56" name="Straight Arrow Connector 55"/>
          <p:cNvCxnSpPr>
            <a:cxnSpLocks/>
          </p:cNvCxnSpPr>
          <p:nvPr/>
        </p:nvCxnSpPr>
        <p:spPr>
          <a:xfrm flipV="1">
            <a:off x="1350952" y="4384000"/>
            <a:ext cx="4450976" cy="1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01656" y="3849454"/>
            <a:ext cx="204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sendRespRetry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3943912" y="3849454"/>
            <a:ext cx="1973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accent4"/>
                </a:solidFill>
              </a:rPr>
              <a:t>recvRespRetry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78692" y="3366612"/>
            <a:ext cx="5366564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sendRespRetry</a:t>
            </a:r>
            <a:r>
              <a:rPr lang="en-US" sz="2800" dirty="0"/>
              <a:t>: Slave can now retry the response.</a:t>
            </a:r>
          </a:p>
        </p:txBody>
      </p:sp>
    </p:spTree>
    <p:extLst>
      <p:ext uri="{BB962C8B-B14F-4D97-AF65-F5344CB8AC3E}">
        <p14:creationId xmlns:p14="http://schemas.microsoft.com/office/powerpoint/2010/main" val="28587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 animBg="1"/>
      <p:bldP spid="50" grpId="1" animBg="1"/>
      <p:bldP spid="53" grpId="0"/>
      <p:bldP spid="54" grpId="0"/>
      <p:bldP spid="55" grpId="0"/>
      <p:bldP spid="57" grpId="0"/>
      <p:bldP spid="58" grpId="0"/>
      <p:bldP spid="59" grpId="0" animBg="1"/>
      <p:bldP spid="59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and slave port interface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Master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recv</a:t>
            </a:r>
            <a:r>
              <a:rPr lang="en-US" dirty="0">
                <a:latin typeface="Consolas" panose="020B0609020204030204" pitchFamily="49" charset="0"/>
              </a:rPr>
              <a:t>​‌</a:t>
            </a:r>
            <a:r>
              <a:rPr lang="en-US" dirty="0"/>
              <a:t> </a:t>
            </a:r>
            <a:r>
              <a:rPr lang="en-US" dirty="0">
                <a:latin typeface="Consolas" panose="020B0609020204030204" pitchFamily="49" charset="0"/>
              </a:rPr>
              <a:t>Timing</a:t>
            </a:r>
            <a:r>
              <a:rPr lang="en-US" dirty="0"/>
              <a:t> </a:t>
            </a:r>
            <a:r>
              <a:rPr lang="en-US" dirty="0" err="1">
                <a:latin typeface="Consolas" panose="020B0609020204030204" pitchFamily="49" charset="0"/>
              </a:rPr>
              <a:t>Resp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recv</a:t>
            </a:r>
            <a:r>
              <a:rPr lang="en-US" dirty="0"/>
              <a:t> </a:t>
            </a:r>
            <a:r>
              <a:rPr lang="en-US" dirty="0" err="1">
                <a:latin typeface="Consolas" panose="020B0609020204030204" pitchFamily="49" charset="0"/>
              </a:rPr>
              <a:t>Req</a:t>
            </a:r>
            <a:r>
              <a:rPr lang="en-US" dirty="0"/>
              <a:t> </a:t>
            </a:r>
            <a:r>
              <a:rPr lang="en-US" dirty="0">
                <a:latin typeface="Consolas" panose="020B0609020204030204" pitchFamily="49" charset="0"/>
              </a:rPr>
              <a:t>Retry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recv</a:t>
            </a:r>
            <a:r>
              <a:rPr lang="en-US" dirty="0"/>
              <a:t> </a:t>
            </a:r>
            <a:r>
              <a:rPr lang="en-US" dirty="0">
                <a:latin typeface="Consolas" panose="020B0609020204030204" pitchFamily="49" charset="0"/>
              </a:rPr>
              <a:t>Range</a:t>
            </a:r>
            <a:r>
              <a:rPr lang="en-US" dirty="0"/>
              <a:t> </a:t>
            </a:r>
            <a:r>
              <a:rPr lang="en-US" dirty="0">
                <a:latin typeface="Consolas" panose="020B0609020204030204" pitchFamily="49" charset="0"/>
              </a:rPr>
              <a:t>Change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Slave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recv</a:t>
            </a:r>
            <a:r>
              <a:rPr lang="en-US" dirty="0"/>
              <a:t> </a:t>
            </a:r>
            <a:r>
              <a:rPr lang="en-US" dirty="0">
                <a:latin typeface="Consolas" panose="020B0609020204030204" pitchFamily="49" charset="0"/>
              </a:rPr>
              <a:t>Timing</a:t>
            </a:r>
            <a:r>
              <a:rPr lang="en-US" dirty="0"/>
              <a:t> </a:t>
            </a:r>
            <a:r>
              <a:rPr lang="en-US" dirty="0" err="1">
                <a:latin typeface="Consolas" panose="020B0609020204030204" pitchFamily="49" charset="0"/>
              </a:rPr>
              <a:t>Req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recv</a:t>
            </a:r>
            <a:r>
              <a:rPr lang="en-US" dirty="0"/>
              <a:t> </a:t>
            </a:r>
            <a:r>
              <a:rPr lang="en-US" dirty="0" err="1">
                <a:latin typeface="Consolas" panose="020B0609020204030204" pitchFamily="49" charset="0"/>
              </a:rPr>
              <a:t>Resp</a:t>
            </a:r>
            <a:r>
              <a:rPr lang="en-US" dirty="0"/>
              <a:t> </a:t>
            </a:r>
            <a:r>
              <a:rPr lang="en-US" dirty="0">
                <a:latin typeface="Consolas" panose="020B0609020204030204" pitchFamily="49" charset="0"/>
              </a:rPr>
              <a:t>Retry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recv</a:t>
            </a:r>
            <a:r>
              <a:rPr lang="en-US" dirty="0"/>
              <a:t> </a:t>
            </a:r>
            <a:r>
              <a:rPr lang="en-US" dirty="0">
                <a:latin typeface="Consolas" panose="020B0609020204030204" pitchFamily="49" charset="0"/>
              </a:rPr>
              <a:t>Functional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get</a:t>
            </a:r>
            <a:r>
              <a:rPr lang="en-US" dirty="0"/>
              <a:t> </a:t>
            </a:r>
            <a:r>
              <a:rPr lang="en-US" dirty="0" err="1">
                <a:latin typeface="Consolas" panose="020B0609020204030204" pitchFamily="49" charset="0"/>
              </a:rPr>
              <a:t>Addr</a:t>
            </a:r>
            <a:r>
              <a:rPr lang="en-US" dirty="0"/>
              <a:t> </a:t>
            </a:r>
            <a:r>
              <a:rPr lang="en-US" dirty="0">
                <a:latin typeface="Consolas" panose="020B0609020204030204" pitchFamily="49" charset="0"/>
              </a:rPr>
              <a:t>Ranges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  <p:bldP spid="8" grpId="0" build="p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gem5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http://learning.gem5.org/book/part1/building.html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75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MemObject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50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49548" y="2483558"/>
            <a:ext cx="3852475" cy="2038242"/>
            <a:chOff x="2810472" y="628350"/>
            <a:chExt cx="3852475" cy="2038242"/>
          </a:xfrm>
        </p:grpSpPr>
        <p:grpSp>
          <p:nvGrpSpPr>
            <p:cNvPr id="7" name="Group 6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9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12" name="Arrow: Curved Up 11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Arrow: Curved Up 12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  <p:pic>
        <p:nvPicPr>
          <p:cNvPr id="3074" name="Picture 2" descr="../_images/simple_memob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8" y="1585110"/>
            <a:ext cx="4110842" cy="438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further: </a:t>
            </a:r>
            <a:r>
              <a:rPr lang="en-US" b="1" dirty="0"/>
              <a:t>Implementing a cache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97633"/>
            <a:ext cx="10515600" cy="39793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Full implementation of a uniprocessor cache (no coherence support)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Emulation concepts (using STL for associative data)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Vector ports, clocked objects, upgrading and creating packets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429078"/>
            <a:ext cx="8422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http://learning.gem5.org/book/part2/simplecache.html</a:t>
            </a:r>
            <a:r>
              <a:rPr lang="en-US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8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gem5 concepts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random assortment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67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 support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gem5 supports many ISA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ARM</a:t>
            </a:r>
            <a:r>
              <a:rPr lang="en-US" dirty="0"/>
              <a:t>: ARM Research often contributes</a:t>
            </a:r>
          </a:p>
          <a:p>
            <a:pPr marL="0" indent="0">
              <a:buNone/>
            </a:pPr>
            <a:r>
              <a:rPr lang="en-US" b="1" dirty="0"/>
              <a:t>x86</a:t>
            </a:r>
            <a:r>
              <a:rPr lang="en-US" dirty="0"/>
              <a:t>: Very complicated, there are a few bugs</a:t>
            </a:r>
          </a:p>
          <a:p>
            <a:pPr marL="0" indent="0">
              <a:buNone/>
            </a:pPr>
            <a:r>
              <a:rPr lang="en-US" b="1" dirty="0"/>
              <a:t>RISC-V</a:t>
            </a:r>
            <a:r>
              <a:rPr lang="en-US" dirty="0"/>
              <a:t>: Recent contribution. SE mode working. Thanks Alec!</a:t>
            </a:r>
          </a:p>
          <a:p>
            <a:pPr marL="0" indent="0">
              <a:buNone/>
            </a:pPr>
            <a:r>
              <a:rPr lang="en-US" b="1" dirty="0"/>
              <a:t>Alpha, MIPS, SPARC, Power</a:t>
            </a:r>
            <a:r>
              <a:rPr lang="en-US" dirty="0"/>
              <a:t>: No maintainers. Not very supported.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gem5 exposes a flexible CPU interface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AtomicSimpleCPU</a:t>
            </a:r>
            <a:r>
              <a:rPr lang="en-US" dirty="0"/>
              <a:t>: No timing. Fast-forwarding &amp; cache warming.</a:t>
            </a:r>
          </a:p>
          <a:p>
            <a:pPr marL="0" indent="0">
              <a:buNone/>
            </a:pPr>
            <a:r>
              <a:rPr lang="en-US" b="1" dirty="0" err="1"/>
              <a:t>TimingSimpleCPU</a:t>
            </a:r>
            <a:r>
              <a:rPr lang="en-US" dirty="0"/>
              <a:t>: Single-cycle (IPC=1) except for memory ops.</a:t>
            </a:r>
          </a:p>
          <a:p>
            <a:pPr marL="0" indent="0">
              <a:buNone/>
            </a:pPr>
            <a:r>
              <a:rPr lang="en-US" b="1" dirty="0"/>
              <a:t>O3CPU</a:t>
            </a:r>
            <a:r>
              <a:rPr lang="en-US" dirty="0"/>
              <a:t>: Out-of-order model. Highly configurable.</a:t>
            </a:r>
          </a:p>
          <a:p>
            <a:pPr marL="0" indent="0">
              <a:buNone/>
            </a:pPr>
            <a:r>
              <a:rPr lang="en-US" b="1" dirty="0" err="1"/>
              <a:t>MinorCPU</a:t>
            </a:r>
            <a:r>
              <a:rPr lang="en-US" dirty="0"/>
              <a:t>: In-order model (not fully tested with x86)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system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Full system is like a virtual machine.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gem5 exposes a “bare metal” interface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Requires a kernel, disk image,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</a:t>
            </a:r>
            <a:r>
              <a:rPr lang="en-US" dirty="0">
                <a:hlinkClick r:id="rId2"/>
              </a:rPr>
              <a:t>http://learning.gem5.org/book/part3/</a:t>
            </a:r>
            <a:r>
              <a:rPr lang="en-US" dirty="0"/>
              <a:t> for simple x86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5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Coherence modeling (Ruby)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“Classic cache” vs. Ruby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Classic</a:t>
            </a:r>
            <a:r>
              <a:rPr lang="en-US" dirty="0"/>
              <a:t>: MOESI only, </a:t>
            </a:r>
            <a:r>
              <a:rPr lang="en-US" b="1" dirty="0"/>
              <a:t>Ruby</a:t>
            </a:r>
            <a:r>
              <a:rPr lang="en-US" dirty="0"/>
              <a:t>: any protocol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Classic</a:t>
            </a:r>
            <a:r>
              <a:rPr lang="en-US" dirty="0"/>
              <a:t>: Hierarchical-snooping, </a:t>
            </a:r>
            <a:r>
              <a:rPr lang="en-US" b="1" dirty="0"/>
              <a:t>Ruby</a:t>
            </a:r>
            <a:r>
              <a:rPr lang="en-US" dirty="0"/>
              <a:t>: Snooping or directory or…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Classic</a:t>
            </a:r>
            <a:r>
              <a:rPr lang="en-US" dirty="0"/>
              <a:t>: Flexible hierarchy, </a:t>
            </a:r>
            <a:r>
              <a:rPr lang="en-US" b="1" dirty="0"/>
              <a:t>Ruby</a:t>
            </a:r>
            <a:r>
              <a:rPr lang="en-US" dirty="0"/>
              <a:t>: Hierarchy baked into protocol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Classic</a:t>
            </a:r>
            <a:r>
              <a:rPr lang="en-US" dirty="0"/>
              <a:t>: Good baseline CMP, </a:t>
            </a:r>
            <a:r>
              <a:rPr lang="en-US" b="1" dirty="0"/>
              <a:t>Ruby</a:t>
            </a:r>
            <a:r>
              <a:rPr lang="en-US" dirty="0"/>
              <a:t>: Required for coherence study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Ruby protocols in </a:t>
            </a:r>
            <a:r>
              <a:rPr lang="en-US" dirty="0" err="1"/>
              <a:t>src</a:t>
            </a:r>
            <a:r>
              <a:rPr lang="en-US" dirty="0"/>
              <a:t>/mem/protocols</a:t>
            </a:r>
          </a:p>
          <a:p>
            <a:pPr marL="0" indent="0">
              <a:buNone/>
            </a:pPr>
            <a:r>
              <a:rPr lang="en-US" dirty="0"/>
              <a:t>	SLICC is a DSL for coherence</a:t>
            </a:r>
          </a:p>
          <a:p>
            <a:pPr marL="0" indent="0">
              <a:buNone/>
            </a:pPr>
            <a:r>
              <a:rPr lang="en-US" dirty="0"/>
              <a:t>	Not much documentation, but many examples!</a:t>
            </a:r>
          </a:p>
          <a:p>
            <a:pPr marL="0" indent="0">
              <a:buNone/>
            </a:pPr>
            <a:r>
              <a:rPr lang="en-US" dirty="0"/>
              <a:t>	Very flexible network simulation (Garnet)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and device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AMD recently released a HSAIL GPU model (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gpu</a:t>
            </a:r>
            <a:r>
              <a:rPr lang="en-US" dirty="0"/>
              <a:t>-compute)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devices supported for FS simulation</a:t>
            </a:r>
          </a:p>
          <a:p>
            <a:pPr marL="0" indent="0">
              <a:buNone/>
            </a:pPr>
            <a:r>
              <a:rPr lang="en-US" dirty="0"/>
              <a:t>	Ethernet (and multi-system simulation)</a:t>
            </a:r>
          </a:p>
          <a:p>
            <a:pPr marL="0" indent="0">
              <a:buNone/>
            </a:pPr>
            <a:r>
              <a:rPr lang="en-US" dirty="0"/>
              <a:t>	VNC for graphics</a:t>
            </a:r>
          </a:p>
          <a:p>
            <a:pPr marL="0" indent="0">
              <a:buNone/>
            </a:pPr>
            <a:r>
              <a:rPr lang="en-US" dirty="0"/>
              <a:t>	IDE controllers for disks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devices are functional-only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Probes and tracing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Remote GDB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Dynamically-linked binaries in SE mode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Power modeling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many, many, many others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gem5 is a tool, not a panacea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models are not validated against “real” hardware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“</a:t>
            </a:r>
            <a:r>
              <a:rPr lang="en-US" dirty="0"/>
              <a:t>Architectural Simulators Considered Harmful” </a:t>
            </a:r>
            <a:r>
              <a:rPr lang="en-US" sz="1400" dirty="0">
                <a:hlinkClick r:id="rId2"/>
              </a:rPr>
              <a:t>https://doi.org/10.1109/MM.2015.74</a:t>
            </a:r>
            <a:r>
              <a:rPr lang="en-US" sz="1400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bugs!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59</a:t>
            </a:fld>
            <a:endParaRPr lang="en-US"/>
          </a:p>
        </p:txBody>
      </p:sp>
      <p:pic>
        <p:nvPicPr>
          <p:cNvPr id="9" name="Picture 2" descr="3566253034_91cf9df1d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4802" r="5868" b="17145"/>
          <a:stretch/>
        </p:blipFill>
        <p:spPr bwMode="auto">
          <a:xfrm>
            <a:off x="5774531" y="1515945"/>
            <a:ext cx="6469548" cy="476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48293" y="1690688"/>
            <a:ext cx="3852475" cy="2038242"/>
            <a:chOff x="2810472" y="628350"/>
            <a:chExt cx="3852475" cy="2038242"/>
          </a:xfrm>
        </p:grpSpPr>
        <p:grpSp>
          <p:nvGrpSpPr>
            <p:cNvPr id="7" name="Group 6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9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12" name="Arrow: Curved Up 11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Arrow: Curved Up 12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  <p:sp>
        <p:nvSpPr>
          <p:cNvPr id="4" name="Rectangle: Rounded Corners 3"/>
          <p:cNvSpPr/>
          <p:nvPr/>
        </p:nvSpPr>
        <p:spPr>
          <a:xfrm>
            <a:off x="838199" y="1825624"/>
            <a:ext cx="11072751" cy="22297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</a:rPr>
              <a:t>&gt; </a:t>
            </a:r>
            <a:r>
              <a:rPr lang="en-US" sz="2800" dirty="0" err="1">
                <a:latin typeface="Consolas" panose="020B0609020204030204" pitchFamily="49" charset="0"/>
              </a:rPr>
              <a:t>git</a:t>
            </a:r>
            <a:r>
              <a:rPr lang="en-US" sz="2800" dirty="0">
                <a:latin typeface="Consolas" panose="020B0609020204030204" pitchFamily="49" charset="0"/>
              </a:rPr>
              <a:t> clone https://gem5.googlesource.com/public/gem5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</a:rPr>
              <a:t>&gt; cd gem5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</a:rPr>
              <a:t>&gt; </a:t>
            </a:r>
            <a:r>
              <a:rPr lang="en-US" sz="2800" dirty="0" err="1">
                <a:latin typeface="Consolas" panose="020B0609020204030204" pitchFamily="49" charset="0"/>
              </a:rPr>
              <a:t>scons</a:t>
            </a:r>
            <a:r>
              <a:rPr lang="en-US" sz="2800" dirty="0">
                <a:latin typeface="Consolas" panose="020B0609020204030204" pitchFamily="49" charset="0"/>
              </a:rPr>
              <a:t> build/X86/gem5.opt </a:t>
            </a:r>
            <a:r>
              <a:rPr lang="en-US" sz="2800" b="1" dirty="0">
                <a:latin typeface="Consolas" panose="020B0609020204030204" pitchFamily="49" charset="0"/>
              </a:rPr>
              <a:t>–j5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6148" y="5060582"/>
            <a:ext cx="905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and now we wait (about 8 minutes)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wixstatic.com/media/6b3f14_b154539755f17112635688dde92048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r="26444" b="-1"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Getting (more)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Main gem5 wiki: </a:t>
            </a:r>
            <a:r>
              <a:rPr lang="en-US" sz="2400" dirty="0">
                <a:hlinkClick r:id="rId3"/>
              </a:rPr>
              <a:t>http://gem5.org/</a:t>
            </a:r>
            <a:r>
              <a:rPr lang="en-US" sz="2400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My book: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/>
              <a:t>Learning.gem5.org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>
                <a:hlinkClick r:id="rId4"/>
              </a:rPr>
              <a:t>https://github.com/powerjg/learning_gem5</a:t>
            </a:r>
            <a:r>
              <a:rPr lang="en-US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Mailing lists: </a:t>
            </a:r>
            <a:r>
              <a:rPr lang="en-US" sz="2400" dirty="0">
                <a:hlinkClick r:id="rId5"/>
              </a:rPr>
              <a:t>http://gem5.org/Mailing_Lists</a:t>
            </a:r>
            <a:r>
              <a:rPr lang="en-US" sz="2400" dirty="0"/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b="1" dirty="0"/>
              <a:t>gem5-users</a:t>
            </a:r>
            <a:r>
              <a:rPr lang="en-US" dirty="0"/>
              <a:t>: General user questions </a:t>
            </a:r>
            <a:br>
              <a:rPr lang="en-US" dirty="0"/>
            </a:br>
            <a:r>
              <a:rPr lang="en-US" dirty="0"/>
              <a:t>	(you probably want this one)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b="1" dirty="0"/>
              <a:t>gem5-dev</a:t>
            </a:r>
            <a:r>
              <a:rPr lang="en-US" dirty="0"/>
              <a:t>: Mostly code reviews and high-level</a:t>
            </a:r>
            <a:br>
              <a:rPr lang="en-US" dirty="0"/>
            </a:br>
            <a:r>
              <a:rPr lang="en-US" dirty="0"/>
              <a:t>	dev talk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gem5 QA (like </a:t>
            </a:r>
            <a:r>
              <a:rPr lang="en-US" sz="2400" dirty="0" err="1"/>
              <a:t>StackOverflow</a:t>
            </a:r>
            <a:r>
              <a:rPr lang="en-US" sz="2400" dirty="0"/>
              <a:t>): </a:t>
            </a:r>
            <a:r>
              <a:rPr lang="en-US" sz="2400" dirty="0">
                <a:hlinkClick r:id="rId6"/>
              </a:rPr>
              <a:t>http://qa.gem5.org/</a:t>
            </a:r>
            <a:r>
              <a:rPr lang="en-US" sz="2400" dirty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>
            <a:normAutofit/>
          </a:bodyPr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6285" y="6356350"/>
            <a:ext cx="4139134" cy="365125"/>
          </a:xfrm>
        </p:spPr>
        <p:txBody>
          <a:bodyPr>
            <a:normAutofit/>
          </a:bodyPr>
          <a:lstStyle/>
          <a:p>
            <a:pPr algn="r"/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DD361EA7-582A-4750-BF83-D166F30B5FFD}" type="slidenum">
              <a:rPr lang="en-US" smtClean="0">
                <a:solidFill>
                  <a:srgbClr val="FFFFFF"/>
                </a:solidFill>
              </a:rPr>
              <a:t>60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005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from other versions of this tutorial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22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72662" cy="1325563"/>
          </a:xfrm>
        </p:spPr>
        <p:txBody>
          <a:bodyPr/>
          <a:lstStyle/>
          <a:p>
            <a:r>
              <a:rPr lang="en-US" dirty="0"/>
              <a:t>Adding caches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previous example was boring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add some caches!</a:t>
            </a:r>
          </a:p>
        </p:txBody>
      </p:sp>
      <p:pic>
        <p:nvPicPr>
          <p:cNvPr id="4098" name="Picture 2" descr="Visual representation of the simple system to simula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21" y="1709810"/>
            <a:ext cx="3368864" cy="458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836762" y="3661696"/>
            <a:ext cx="3852475" cy="2038242"/>
            <a:chOff x="2810472" y="628350"/>
            <a:chExt cx="3852475" cy="2038242"/>
          </a:xfrm>
        </p:grpSpPr>
        <p:grpSp>
          <p:nvGrpSpPr>
            <p:cNvPr id="13" name="Group 12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15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Group 16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18" name="Arrow: Curved Up 17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Arrow: Curved Up 18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99291" y="228818"/>
            <a:ext cx="6440054" cy="6032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dirty="0">
                <a:latin typeface="Consolas" panose="020B0609020204030204" pitchFamily="49" charset="0"/>
              </a:rPr>
              <a:t>| from m5.params import *</a:t>
            </a:r>
          </a:p>
          <a:p>
            <a:r>
              <a:rPr lang="en-US" dirty="0">
                <a:latin typeface="Consolas" panose="020B0609020204030204" pitchFamily="49" charset="0"/>
              </a:rPr>
              <a:t>|...</a:t>
            </a:r>
          </a:p>
          <a:p>
            <a:r>
              <a:rPr lang="en-US" dirty="0">
                <a:latin typeface="Consolas" panose="020B0609020204030204" pitchFamily="49" charset="0"/>
              </a:rPr>
              <a:t>|</a:t>
            </a:r>
          </a:p>
          <a:p>
            <a:r>
              <a:rPr lang="en-US" dirty="0">
                <a:latin typeface="Consolas" panose="020B0609020204030204" pitchFamily="49" charset="0"/>
              </a:rPr>
              <a:t>| class </a:t>
            </a:r>
            <a:r>
              <a:rPr lang="en-US" dirty="0" err="1">
                <a:latin typeface="Consolas" panose="020B0609020204030204" pitchFamily="49" charset="0"/>
              </a:rPr>
              <a:t>BaseCache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MemObject</a:t>
            </a:r>
            <a:r>
              <a:rPr lang="en-US" dirty="0">
                <a:latin typeface="Consolas" panose="020B0609020204030204" pitchFamily="49" charset="0"/>
              </a:rPr>
              <a:t>):</a:t>
            </a:r>
          </a:p>
          <a:p>
            <a:r>
              <a:rPr lang="en-US" dirty="0">
                <a:latin typeface="Consolas" panose="020B0609020204030204" pitchFamily="49" charset="0"/>
              </a:rPr>
              <a:t>|    type = ‘</a:t>
            </a:r>
            <a:r>
              <a:rPr lang="en-US" dirty="0" err="1">
                <a:latin typeface="Consolas" panose="020B0609020204030204" pitchFamily="49" charset="0"/>
              </a:rPr>
              <a:t>BaseCache</a:t>
            </a:r>
            <a:r>
              <a:rPr lang="en-US" dirty="0">
                <a:latin typeface="Consolas" panose="020B0609020204030204" pitchFamily="49" charset="0"/>
              </a:rPr>
              <a:t>’</a:t>
            </a:r>
          </a:p>
          <a:p>
            <a:r>
              <a:rPr lang="en-US" dirty="0">
                <a:latin typeface="Consolas" panose="020B0609020204030204" pitchFamily="49" charset="0"/>
              </a:rPr>
              <a:t>|    abstract = True</a:t>
            </a:r>
          </a:p>
          <a:p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cxx_header</a:t>
            </a:r>
            <a:r>
              <a:rPr lang="en-US" dirty="0">
                <a:latin typeface="Consolas" panose="020B0609020204030204" pitchFamily="49" charset="0"/>
              </a:rPr>
              <a:t> = ‘mem/cache/</a:t>
            </a:r>
            <a:r>
              <a:rPr lang="en-US" dirty="0" err="1">
                <a:latin typeface="Consolas" panose="020B0609020204030204" pitchFamily="49" charset="0"/>
              </a:rPr>
              <a:t>base.hh</a:t>
            </a:r>
            <a:r>
              <a:rPr lang="en-US" dirty="0">
                <a:latin typeface="Consolas" panose="020B0609020204030204" pitchFamily="49" charset="0"/>
              </a:rPr>
              <a:t>’</a:t>
            </a:r>
          </a:p>
          <a:p>
            <a:r>
              <a:rPr lang="en-US" dirty="0">
                <a:latin typeface="Consolas" panose="020B0609020204030204" pitchFamily="49" charset="0"/>
              </a:rPr>
              <a:t>|</a:t>
            </a:r>
          </a:p>
          <a:p>
            <a:r>
              <a:rPr lang="en-US" dirty="0">
                <a:latin typeface="Consolas" panose="020B0609020204030204" pitchFamily="49" charset="0"/>
              </a:rPr>
              <a:t>|    size = </a:t>
            </a:r>
            <a:r>
              <a:rPr lang="en-US" dirty="0" err="1">
                <a:latin typeface="Consolas" panose="020B0609020204030204" pitchFamily="49" charset="0"/>
              </a:rPr>
              <a:t>Param.MemorySize</a:t>
            </a:r>
            <a:r>
              <a:rPr lang="en-US" dirty="0">
                <a:latin typeface="Consolas" panose="020B0609020204030204" pitchFamily="49" charset="0"/>
              </a:rPr>
              <a:t>(“Capacity”)</a:t>
            </a:r>
          </a:p>
          <a:p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assoc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Param.Unsigned</a:t>
            </a:r>
            <a:r>
              <a:rPr lang="en-US" dirty="0">
                <a:latin typeface="Consolas" panose="020B0609020204030204" pitchFamily="49" charset="0"/>
              </a:rPr>
              <a:t>(“Associativity”)</a:t>
            </a:r>
          </a:p>
          <a:p>
            <a:r>
              <a:rPr lang="en-US" dirty="0">
                <a:latin typeface="Consolas" panose="020B0609020204030204" pitchFamily="49" charset="0"/>
              </a:rPr>
              <a:t>|    ...</a:t>
            </a:r>
          </a:p>
          <a:p>
            <a:r>
              <a:rPr lang="en-US" dirty="0">
                <a:latin typeface="Consolas" panose="020B0609020204030204" pitchFamily="49" charset="0"/>
              </a:rPr>
              <a:t>|    tags = </a:t>
            </a:r>
            <a:r>
              <a:rPr lang="en-US" dirty="0" err="1">
                <a:latin typeface="Consolas" panose="020B0609020204030204" pitchFamily="49" charset="0"/>
              </a:rPr>
              <a:t>Param.BaseTags</a:t>
            </a:r>
            <a:r>
              <a:rPr lang="en-US" dirty="0">
                <a:latin typeface="Consolas" panose="020B0609020204030204" pitchFamily="49" charset="0"/>
              </a:rPr>
              <a:t>(LRU(), “Tag ...”)</a:t>
            </a:r>
          </a:p>
          <a:p>
            <a:r>
              <a:rPr lang="en-US" dirty="0">
                <a:latin typeface="Consolas" panose="020B0609020204030204" pitchFamily="49" charset="0"/>
              </a:rPr>
              <a:t>|    ...</a:t>
            </a:r>
          </a:p>
          <a:p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cpu_side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SlavePort</a:t>
            </a:r>
            <a:r>
              <a:rPr lang="en-US" dirty="0">
                <a:latin typeface="Consolas" panose="020B0609020204030204" pitchFamily="49" charset="0"/>
              </a:rPr>
              <a:t>(“Upstream port...”)</a:t>
            </a:r>
          </a:p>
          <a:p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mem_side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MasterPort</a:t>
            </a:r>
            <a:r>
              <a:rPr lang="en-US" dirty="0">
                <a:latin typeface="Consolas" panose="020B0609020204030204" pitchFamily="49" charset="0"/>
              </a:rPr>
              <a:t>(“Downstream...”)</a:t>
            </a:r>
          </a:p>
          <a:p>
            <a:r>
              <a:rPr lang="en-US" dirty="0">
                <a:latin typeface="Consolas" panose="020B0609020204030204" pitchFamily="49" charset="0"/>
              </a:rPr>
              <a:t>| ...</a:t>
            </a:r>
          </a:p>
          <a:p>
            <a:r>
              <a:rPr lang="en-US" dirty="0">
                <a:latin typeface="Consolas" panose="020B0609020204030204" pitchFamily="49" charset="0"/>
              </a:rPr>
              <a:t>| class Cache(</a:t>
            </a:r>
            <a:r>
              <a:rPr lang="en-US" dirty="0" err="1">
                <a:latin typeface="Consolas" panose="020B0609020204030204" pitchFamily="49" charset="0"/>
              </a:rPr>
              <a:t>BaseCache</a:t>
            </a:r>
            <a:r>
              <a:rPr lang="en-US" dirty="0">
                <a:latin typeface="Consolas" panose="020B0609020204030204" pitchFamily="49" charset="0"/>
              </a:rPr>
              <a:t>):</a:t>
            </a:r>
          </a:p>
          <a:p>
            <a:r>
              <a:rPr lang="en-US" dirty="0">
                <a:latin typeface="Consolas" panose="020B0609020204030204" pitchFamily="49" charset="0"/>
              </a:rPr>
              <a:t>|    type = ‘Cache’</a:t>
            </a:r>
          </a:p>
          <a:p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cxx_header</a:t>
            </a:r>
            <a:r>
              <a:rPr lang="en-US" dirty="0">
                <a:latin typeface="Consolas" panose="020B0609020204030204" pitchFamily="49" charset="0"/>
              </a:rPr>
              <a:t> = ‘mem/cache/</a:t>
            </a:r>
            <a:r>
              <a:rPr lang="en-US" dirty="0" err="1">
                <a:latin typeface="Consolas" panose="020B0609020204030204" pitchFamily="49" charset="0"/>
              </a:rPr>
              <a:t>cache.hh</a:t>
            </a:r>
            <a:r>
              <a:rPr lang="en-US" dirty="0">
                <a:latin typeface="Consolas" panose="020B0609020204030204" pitchFamily="49" charset="0"/>
              </a:rPr>
              <a:t>’</a:t>
            </a:r>
          </a:p>
          <a:p>
            <a:r>
              <a:rPr lang="en-US" dirty="0">
                <a:latin typeface="Consolas" panose="020B0609020204030204" pitchFamily="49" charset="0"/>
              </a:rPr>
              <a:t>| ...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42545" y="823941"/>
            <a:ext cx="3894903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Definition of a </a:t>
            </a:r>
            <a:r>
              <a:rPr lang="en-US" sz="2800" dirty="0" err="1"/>
              <a:t>SimObject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48146" y="1706329"/>
            <a:ext cx="334906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8146" y="5278937"/>
            <a:ext cx="290945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12531" y="1616229"/>
            <a:ext cx="4877954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The C++ class for the </a:t>
            </a:r>
            <a:r>
              <a:rPr lang="en-US" sz="2800" dirty="0" err="1"/>
              <a:t>SimObject</a:t>
            </a:r>
            <a:r>
              <a:rPr lang="en-US" sz="2800" dirty="0"/>
              <a:t>. And it’s header file.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137938" y="1973029"/>
            <a:ext cx="21813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12183" y="2565044"/>
            <a:ext cx="39346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42545" y="2839404"/>
            <a:ext cx="5118278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size</a:t>
            </a:r>
            <a:r>
              <a:rPr lang="en-US" sz="2800" dirty="0"/>
              <a:t>: A parameter to the </a:t>
            </a:r>
            <a:r>
              <a:rPr lang="en-US" sz="2800" dirty="0" err="1"/>
              <a:t>SimObject</a:t>
            </a:r>
            <a:r>
              <a:rPr lang="en-US" sz="2800" dirty="0"/>
              <a:t>, of type </a:t>
            </a:r>
            <a:r>
              <a:rPr lang="en-US" sz="2800" dirty="0" err="1"/>
              <a:t>MemorySize</a:t>
            </a:r>
            <a:r>
              <a:rPr lang="en-US" sz="2800" dirty="0"/>
              <a:t>.</a:t>
            </a:r>
          </a:p>
          <a:p>
            <a:r>
              <a:rPr lang="en-US" sz="2800" dirty="0"/>
              <a:t>No default, so it is required in Python </a:t>
            </a:r>
            <a:r>
              <a:rPr lang="en-US" sz="2800" dirty="0" err="1"/>
              <a:t>config</a:t>
            </a:r>
            <a:r>
              <a:rPr lang="en-US" sz="2800" dirty="0"/>
              <a:t> file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137938" y="3060344"/>
            <a:ext cx="439242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12183" y="3968882"/>
            <a:ext cx="492813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12531" y="4924353"/>
            <a:ext cx="5118278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tags</a:t>
            </a:r>
            <a:r>
              <a:rPr lang="en-US" sz="2800" dirty="0"/>
              <a:t>: A parameter of type </a:t>
            </a:r>
            <a:r>
              <a:rPr lang="en-US" sz="2800" dirty="0" err="1"/>
              <a:t>BaseTags</a:t>
            </a:r>
            <a:r>
              <a:rPr lang="en-US" sz="2800" dirty="0"/>
              <a:t> (another </a:t>
            </a:r>
            <a:r>
              <a:rPr lang="en-US" sz="2800" dirty="0" err="1"/>
              <a:t>SimObject</a:t>
            </a:r>
            <a:r>
              <a:rPr lang="en-US" sz="2800" dirty="0"/>
              <a:t>).</a:t>
            </a:r>
          </a:p>
          <a:p>
            <a:r>
              <a:rPr lang="en-US" sz="2800" dirty="0"/>
              <a:t>There is a default, so it is </a:t>
            </a:r>
            <a:r>
              <a:rPr lang="en-US" sz="2800" i="1" dirty="0"/>
              <a:t>not required</a:t>
            </a:r>
            <a:r>
              <a:rPr lang="en-US" sz="2800" dirty="0"/>
              <a:t> in Python </a:t>
            </a:r>
            <a:r>
              <a:rPr lang="en-US" sz="2800" dirty="0" err="1"/>
              <a:t>config</a:t>
            </a:r>
            <a:r>
              <a:rPr lang="en-US" sz="2800" dirty="0"/>
              <a:t> file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4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2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99291" y="228817"/>
            <a:ext cx="6440054" cy="60101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dirty="0">
                <a:latin typeface="Consolas" panose="020B0609020204030204" pitchFamily="49" charset="0"/>
              </a:rPr>
              <a:t>| from m5.params import *</a:t>
            </a:r>
          </a:p>
          <a:p>
            <a:r>
              <a:rPr lang="en-US" dirty="0">
                <a:latin typeface="Consolas" panose="020B0609020204030204" pitchFamily="49" charset="0"/>
              </a:rPr>
              <a:t>|...</a:t>
            </a:r>
          </a:p>
          <a:p>
            <a:r>
              <a:rPr lang="en-US" dirty="0">
                <a:latin typeface="Consolas" panose="020B0609020204030204" pitchFamily="49" charset="0"/>
              </a:rPr>
              <a:t>|</a:t>
            </a:r>
          </a:p>
          <a:p>
            <a:r>
              <a:rPr lang="en-US" dirty="0">
                <a:latin typeface="Consolas" panose="020B0609020204030204" pitchFamily="49" charset="0"/>
              </a:rPr>
              <a:t>| class </a:t>
            </a:r>
            <a:r>
              <a:rPr lang="en-US" dirty="0" err="1">
                <a:latin typeface="Consolas" panose="020B0609020204030204" pitchFamily="49" charset="0"/>
              </a:rPr>
              <a:t>BaseCache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MemObject</a:t>
            </a:r>
            <a:r>
              <a:rPr lang="en-US" dirty="0">
                <a:latin typeface="Consolas" panose="020B0609020204030204" pitchFamily="49" charset="0"/>
              </a:rPr>
              <a:t>):</a:t>
            </a:r>
          </a:p>
          <a:p>
            <a:r>
              <a:rPr lang="en-US" dirty="0">
                <a:latin typeface="Consolas" panose="020B0609020204030204" pitchFamily="49" charset="0"/>
              </a:rPr>
              <a:t>|    type = ‘</a:t>
            </a:r>
            <a:r>
              <a:rPr lang="en-US" dirty="0" err="1">
                <a:latin typeface="Consolas" panose="020B0609020204030204" pitchFamily="49" charset="0"/>
              </a:rPr>
              <a:t>BaseCache</a:t>
            </a:r>
            <a:r>
              <a:rPr lang="en-US" dirty="0">
                <a:latin typeface="Consolas" panose="020B0609020204030204" pitchFamily="49" charset="0"/>
              </a:rPr>
              <a:t>’</a:t>
            </a:r>
          </a:p>
          <a:p>
            <a:r>
              <a:rPr lang="en-US" dirty="0">
                <a:latin typeface="Consolas" panose="020B0609020204030204" pitchFamily="49" charset="0"/>
              </a:rPr>
              <a:t>|    abstract = True</a:t>
            </a:r>
          </a:p>
          <a:p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cxx_header</a:t>
            </a:r>
            <a:r>
              <a:rPr lang="en-US" dirty="0">
                <a:latin typeface="Consolas" panose="020B0609020204030204" pitchFamily="49" charset="0"/>
              </a:rPr>
              <a:t> = ‘mem/cache/</a:t>
            </a:r>
            <a:r>
              <a:rPr lang="en-US" dirty="0" err="1">
                <a:latin typeface="Consolas" panose="020B0609020204030204" pitchFamily="49" charset="0"/>
              </a:rPr>
              <a:t>base.hh</a:t>
            </a:r>
            <a:r>
              <a:rPr lang="en-US" dirty="0">
                <a:latin typeface="Consolas" panose="020B0609020204030204" pitchFamily="49" charset="0"/>
              </a:rPr>
              <a:t>’</a:t>
            </a:r>
          </a:p>
          <a:p>
            <a:r>
              <a:rPr lang="en-US" dirty="0">
                <a:latin typeface="Consolas" panose="020B0609020204030204" pitchFamily="49" charset="0"/>
              </a:rPr>
              <a:t>|</a:t>
            </a:r>
          </a:p>
          <a:p>
            <a:r>
              <a:rPr lang="en-US" dirty="0">
                <a:latin typeface="Consolas" panose="020B0609020204030204" pitchFamily="49" charset="0"/>
              </a:rPr>
              <a:t>|    size = </a:t>
            </a:r>
            <a:r>
              <a:rPr lang="en-US" dirty="0" err="1">
                <a:latin typeface="Consolas" panose="020B0609020204030204" pitchFamily="49" charset="0"/>
              </a:rPr>
              <a:t>Param.MemorySize</a:t>
            </a:r>
            <a:r>
              <a:rPr lang="en-US" dirty="0">
                <a:latin typeface="Consolas" panose="020B0609020204030204" pitchFamily="49" charset="0"/>
              </a:rPr>
              <a:t>(“Capacity”)</a:t>
            </a:r>
          </a:p>
          <a:p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assoc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Param.Unsigned</a:t>
            </a:r>
            <a:r>
              <a:rPr lang="en-US" dirty="0">
                <a:latin typeface="Consolas" panose="020B0609020204030204" pitchFamily="49" charset="0"/>
              </a:rPr>
              <a:t>(“Associativity”)</a:t>
            </a:r>
          </a:p>
          <a:p>
            <a:r>
              <a:rPr lang="en-US" dirty="0">
                <a:latin typeface="Consolas" panose="020B0609020204030204" pitchFamily="49" charset="0"/>
              </a:rPr>
              <a:t>|    ...</a:t>
            </a:r>
          </a:p>
          <a:p>
            <a:r>
              <a:rPr lang="en-US" dirty="0">
                <a:latin typeface="Consolas" panose="020B0609020204030204" pitchFamily="49" charset="0"/>
              </a:rPr>
              <a:t>|    tags = </a:t>
            </a:r>
            <a:r>
              <a:rPr lang="en-US" dirty="0" err="1">
                <a:latin typeface="Consolas" panose="020B0609020204030204" pitchFamily="49" charset="0"/>
              </a:rPr>
              <a:t>Param.BaseTags</a:t>
            </a:r>
            <a:r>
              <a:rPr lang="en-US" dirty="0">
                <a:latin typeface="Consolas" panose="020B0609020204030204" pitchFamily="49" charset="0"/>
              </a:rPr>
              <a:t>(LRU(), “Tag ...”)</a:t>
            </a:r>
          </a:p>
          <a:p>
            <a:r>
              <a:rPr lang="en-US" dirty="0">
                <a:latin typeface="Consolas" panose="020B0609020204030204" pitchFamily="49" charset="0"/>
              </a:rPr>
              <a:t>|    ...</a:t>
            </a:r>
          </a:p>
          <a:p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cpu_side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SlavePort</a:t>
            </a:r>
            <a:r>
              <a:rPr lang="en-US" dirty="0">
                <a:latin typeface="Consolas" panose="020B0609020204030204" pitchFamily="49" charset="0"/>
              </a:rPr>
              <a:t>(“Upstream port...”)</a:t>
            </a:r>
          </a:p>
          <a:p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mem_side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MasterPort</a:t>
            </a:r>
            <a:r>
              <a:rPr lang="en-US" dirty="0">
                <a:latin typeface="Consolas" panose="020B0609020204030204" pitchFamily="49" charset="0"/>
              </a:rPr>
              <a:t>(“Downstream...”)</a:t>
            </a:r>
          </a:p>
          <a:p>
            <a:r>
              <a:rPr lang="en-US" dirty="0">
                <a:latin typeface="Consolas" panose="020B0609020204030204" pitchFamily="49" charset="0"/>
              </a:rPr>
              <a:t>| ...</a:t>
            </a:r>
          </a:p>
          <a:p>
            <a:r>
              <a:rPr lang="en-US" dirty="0">
                <a:latin typeface="Consolas" panose="020B0609020204030204" pitchFamily="49" charset="0"/>
              </a:rPr>
              <a:t>| class Cache(</a:t>
            </a:r>
            <a:r>
              <a:rPr lang="en-US" dirty="0" err="1">
                <a:latin typeface="Consolas" panose="020B0609020204030204" pitchFamily="49" charset="0"/>
              </a:rPr>
              <a:t>BaseCache</a:t>
            </a:r>
            <a:r>
              <a:rPr lang="en-US" dirty="0">
                <a:latin typeface="Consolas" panose="020B0609020204030204" pitchFamily="49" charset="0"/>
              </a:rPr>
              <a:t>):</a:t>
            </a:r>
          </a:p>
          <a:p>
            <a:r>
              <a:rPr lang="en-US" dirty="0">
                <a:latin typeface="Consolas" panose="020B0609020204030204" pitchFamily="49" charset="0"/>
              </a:rPr>
              <a:t>|    type = ‘Cache’</a:t>
            </a:r>
          </a:p>
          <a:p>
            <a:r>
              <a:rPr lang="en-US" dirty="0">
                <a:latin typeface="Consolas" panose="020B0609020204030204" pitchFamily="49" charset="0"/>
              </a:rPr>
              <a:t>|    </a:t>
            </a:r>
            <a:r>
              <a:rPr lang="en-US" dirty="0" err="1">
                <a:latin typeface="Consolas" panose="020B0609020204030204" pitchFamily="49" charset="0"/>
              </a:rPr>
              <a:t>cxx_header</a:t>
            </a:r>
            <a:r>
              <a:rPr lang="en-US" dirty="0">
                <a:latin typeface="Consolas" panose="020B0609020204030204" pitchFamily="49" charset="0"/>
              </a:rPr>
              <a:t> = ‘mem/cache/</a:t>
            </a:r>
            <a:r>
              <a:rPr lang="en-US" dirty="0" err="1">
                <a:latin typeface="Consolas" panose="020B0609020204030204" pitchFamily="49" charset="0"/>
              </a:rPr>
              <a:t>cache.hh</a:t>
            </a:r>
            <a:r>
              <a:rPr lang="en-US" dirty="0">
                <a:latin typeface="Consolas" panose="020B0609020204030204" pitchFamily="49" charset="0"/>
              </a:rPr>
              <a:t>’</a:t>
            </a:r>
          </a:p>
          <a:p>
            <a:r>
              <a:rPr lang="en-US" dirty="0">
                <a:latin typeface="Consolas" panose="020B0609020204030204" pitchFamily="49" charset="0"/>
              </a:rPr>
              <a:t>| ...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24959" y="1452997"/>
            <a:ext cx="5143579" cy="3539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Ports that connect the cache to the memory system. </a:t>
            </a:r>
            <a:br>
              <a:rPr lang="en-US" sz="2800" dirty="0"/>
            </a:br>
            <a:r>
              <a:rPr lang="en-US" sz="2800" dirty="0"/>
              <a:t>Again, </a:t>
            </a:r>
            <a:r>
              <a:rPr lang="en-US" sz="2800" i="1" dirty="0"/>
              <a:t>masters send </a:t>
            </a:r>
            <a:r>
              <a:rPr lang="en-US" sz="2800" dirty="0"/>
              <a:t>requests, </a:t>
            </a:r>
            <a:r>
              <a:rPr lang="en-US" sz="2800" i="1" dirty="0"/>
              <a:t>slaves receive </a:t>
            </a:r>
            <a:r>
              <a:rPr lang="en-US" sz="2800" dirty="0"/>
              <a:t>requests,.</a:t>
            </a:r>
          </a:p>
          <a:p>
            <a:endParaRPr lang="en-US" sz="2800" dirty="0"/>
          </a:p>
          <a:p>
            <a:r>
              <a:rPr lang="en-US" sz="2800" dirty="0"/>
              <a:t>These cannot have defaults. Must specify the sender/receiver in Python </a:t>
            </a:r>
            <a:r>
              <a:rPr lang="en-US" sz="2800" dirty="0" err="1"/>
              <a:t>config</a:t>
            </a:r>
            <a:r>
              <a:rPr lang="en-US" sz="2800" dirty="0"/>
              <a:t> files.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129768" y="4414596"/>
            <a:ext cx="492813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29768" y="4721173"/>
            <a:ext cx="492813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246639" y="4834981"/>
            <a:ext cx="3852475" cy="2038242"/>
            <a:chOff x="2810472" y="628350"/>
            <a:chExt cx="3852475" cy="2038242"/>
          </a:xfrm>
        </p:grpSpPr>
        <p:grpSp>
          <p:nvGrpSpPr>
            <p:cNvPr id="28" name="Group 27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30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Group 31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33" name="Arrow: Curved Up 32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Arrow: Curved Up 33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scripts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http://learning.gem5.org/book/_downloads/caches.py</a:t>
            </a: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http://learning.gem5.org/book/_downloads/two_level.py</a:t>
            </a:r>
            <a:r>
              <a:rPr lang="en-US" sz="20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311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838199" y="4305887"/>
            <a:ext cx="7988560" cy="10610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dirty="0">
                <a:latin typeface="Consolas" panose="020B0609020204030204" pitchFamily="49" charset="0"/>
              </a:rPr>
              <a:t>&gt; build/X86/gem5.opt configs/learning_gem5/part1/two_level.py</a:t>
            </a:r>
          </a:p>
          <a:p>
            <a:r>
              <a:rPr lang="en-US" dirty="0">
                <a:latin typeface="Consolas" panose="020B0609020204030204" pitchFamily="49" charset="0"/>
              </a:rPr>
              <a:t>...</a:t>
            </a:r>
          </a:p>
          <a:p>
            <a:r>
              <a:rPr lang="en-US" dirty="0">
                <a:latin typeface="Consolas" panose="020B0609020204030204" pitchFamily="49" charset="0"/>
              </a:rPr>
              <a:t>Exiting @ tick </a:t>
            </a:r>
            <a:r>
              <a:rPr lang="en-US" b="1" dirty="0">
                <a:latin typeface="Consolas" panose="020B0609020204030204" pitchFamily="49" charset="0"/>
              </a:rPr>
              <a:t>56435000</a:t>
            </a:r>
            <a:r>
              <a:rPr lang="en-US" dirty="0">
                <a:latin typeface="Consolas" panose="020B0609020204030204" pitchFamily="49" charset="0"/>
              </a:rPr>
              <a:t> because target called exit()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838199" y="4305887"/>
            <a:ext cx="7988560" cy="10610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dirty="0">
                <a:latin typeface="Consolas" panose="020B0609020204030204" pitchFamily="49" charset="0"/>
              </a:rPr>
              <a:t>&gt; build/X86/gem5.opt configs/learning_gem5/part1/two_level.py</a:t>
            </a:r>
          </a:p>
          <a:p>
            <a:r>
              <a:rPr lang="en-US" dirty="0">
                <a:latin typeface="Consolas" panose="020B0609020204030204" pitchFamily="49" charset="0"/>
              </a:rPr>
              <a:t>...</a:t>
            </a:r>
          </a:p>
          <a:p>
            <a:r>
              <a:rPr lang="en-US" dirty="0">
                <a:latin typeface="Consolas" panose="020B0609020204030204" pitchFamily="49" charset="0"/>
              </a:rPr>
              <a:t>Exiting @ tick </a:t>
            </a:r>
            <a:r>
              <a:rPr lang="en-US" b="1" dirty="0">
                <a:latin typeface="Consolas" panose="020B0609020204030204" pitchFamily="49" charset="0"/>
              </a:rPr>
              <a:t>30896000</a:t>
            </a:r>
            <a:r>
              <a:rPr lang="en-US" dirty="0">
                <a:latin typeface="Consolas" panose="020B0609020204030204" pitchFamily="49" charset="0"/>
              </a:rPr>
              <a:t> because target called exit()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838199" y="4305887"/>
            <a:ext cx="7988560" cy="10610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dirty="0">
                <a:latin typeface="Consolas" panose="020B0609020204030204" pitchFamily="49" charset="0"/>
              </a:rPr>
              <a:t>&gt; build/X86/gem5.opt configs/learning_gem5/part1/two_level.py</a:t>
            </a:r>
          </a:p>
          <a:p>
            <a:r>
              <a:rPr lang="en-US" dirty="0">
                <a:latin typeface="Consolas" panose="020B0609020204030204" pitchFamily="49" charset="0"/>
              </a:rPr>
              <a:t>  --l1d_size=4kB</a:t>
            </a:r>
          </a:p>
          <a:p>
            <a:r>
              <a:rPr lang="en-US" dirty="0">
                <a:latin typeface="Consolas" panose="020B0609020204030204" pitchFamily="49" charset="0"/>
              </a:rPr>
              <a:t>Exiting @ tick </a:t>
            </a:r>
            <a:r>
              <a:rPr lang="en-US" b="1" dirty="0">
                <a:latin typeface="Consolas" panose="020B0609020204030204" pitchFamily="49" charset="0"/>
              </a:rPr>
              <a:t>30943000</a:t>
            </a:r>
            <a:r>
              <a:rPr lang="en-US" dirty="0">
                <a:latin typeface="Consolas" panose="020B0609020204030204" pitchFamily="49" charset="0"/>
              </a:rPr>
              <a:t> because target called exit()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838199" y="1901825"/>
            <a:ext cx="4816151" cy="12907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dirty="0">
                <a:latin typeface="Consolas" panose="020B0609020204030204" pitchFamily="49" charset="0"/>
              </a:rPr>
              <a:t>| ...</a:t>
            </a:r>
          </a:p>
          <a:p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 err="1">
                <a:latin typeface="Consolas" panose="020B0609020204030204" pitchFamily="49" charset="0"/>
              </a:rPr>
              <a:t>system.cpu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TimingSimpleCPU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latin typeface="Consolas" panose="020B0609020204030204" pitchFamily="49" charset="0"/>
              </a:rPr>
              <a:t>| ...</a:t>
            </a:r>
          </a:p>
          <a:p>
            <a:r>
              <a:rPr lang="en-US" dirty="0">
                <a:latin typeface="Consolas" panose="020B0609020204030204" pitchFamily="49" charset="0"/>
              </a:rPr>
              <a:t>|</a:t>
            </a:r>
            <a:endParaRPr lang="en-US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838199" y="1901825"/>
            <a:ext cx="4816151" cy="12907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dirty="0">
                <a:latin typeface="Consolas" panose="020B0609020204030204" pitchFamily="49" charset="0"/>
              </a:rPr>
              <a:t>| ...</a:t>
            </a:r>
          </a:p>
          <a:p>
            <a:r>
              <a:rPr lang="en-US" dirty="0">
                <a:latin typeface="Consolas" panose="020B0609020204030204" pitchFamily="49" charset="0"/>
              </a:rPr>
              <a:t>| # </a:t>
            </a:r>
            <a:r>
              <a:rPr lang="en-US" dirty="0" err="1">
                <a:latin typeface="Consolas" panose="020B0609020204030204" pitchFamily="49" charset="0"/>
              </a:rPr>
              <a:t>system.cpu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TimingSimpleCPU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 err="1">
                <a:latin typeface="Consolas" panose="020B0609020204030204" pitchFamily="49" charset="0"/>
              </a:rPr>
              <a:t>system.cpu</a:t>
            </a:r>
            <a:r>
              <a:rPr lang="en-US" dirty="0">
                <a:latin typeface="Consolas" panose="020B0609020204030204" pitchFamily="49" charset="0"/>
              </a:rPr>
              <a:t> = DerivO3CPU()</a:t>
            </a:r>
          </a:p>
          <a:p>
            <a:r>
              <a:rPr lang="en-US" dirty="0">
                <a:latin typeface="Consolas" panose="020B0609020204030204" pitchFamily="49" charset="0"/>
              </a:rPr>
              <a:t>|</a:t>
            </a:r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838199" y="1901825"/>
            <a:ext cx="4816151" cy="12907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dirty="0">
                <a:latin typeface="Consolas" panose="020B0609020204030204" pitchFamily="49" charset="0"/>
              </a:rPr>
              <a:t>| ...</a:t>
            </a:r>
          </a:p>
          <a:p>
            <a:r>
              <a:rPr lang="en-US" dirty="0">
                <a:latin typeface="Consolas" panose="020B0609020204030204" pitchFamily="49" charset="0"/>
              </a:rPr>
              <a:t>| # </a:t>
            </a:r>
            <a:r>
              <a:rPr lang="en-US" i="1" dirty="0" err="1">
                <a:latin typeface="Consolas" panose="020B0609020204030204" pitchFamily="49" charset="0"/>
              </a:rPr>
              <a:t>system.cpu</a:t>
            </a:r>
            <a:r>
              <a:rPr lang="en-US" i="1" dirty="0">
                <a:latin typeface="Consolas" panose="020B0609020204030204" pitchFamily="49" charset="0"/>
              </a:rPr>
              <a:t> = </a:t>
            </a:r>
            <a:r>
              <a:rPr lang="en-US" i="1" dirty="0" err="1">
                <a:latin typeface="Consolas" panose="020B0609020204030204" pitchFamily="49" charset="0"/>
              </a:rPr>
              <a:t>TimingSimpleCPU</a:t>
            </a:r>
            <a:r>
              <a:rPr lang="en-US" i="1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latin typeface="Consolas" panose="020B0609020204030204" pitchFamily="49" charset="0"/>
              </a:rPr>
              <a:t>| # </a:t>
            </a:r>
            <a:r>
              <a:rPr lang="en-US" i="1" dirty="0" err="1">
                <a:latin typeface="Consolas" panose="020B0609020204030204" pitchFamily="49" charset="0"/>
              </a:rPr>
              <a:t>system.cpu</a:t>
            </a:r>
            <a:r>
              <a:rPr lang="en-US" i="1" dirty="0">
                <a:latin typeface="Consolas" panose="020B0609020204030204" pitchFamily="49" charset="0"/>
              </a:rPr>
              <a:t> = DerivO3CPU()</a:t>
            </a:r>
          </a:p>
          <a:p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 err="1">
                <a:latin typeface="Consolas" panose="020B0609020204030204" pitchFamily="49" charset="0"/>
              </a:rPr>
              <a:t>system.cpu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MinorCPU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exploration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66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44815" y="1825624"/>
            <a:ext cx="4068685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DerivO3CPU</a:t>
            </a:r>
            <a:r>
              <a:rPr lang="en-US" sz="2800" dirty="0"/>
              <a:t>: gem5’s out-of-order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4815" y="3001944"/>
            <a:ext cx="5290458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MinorCPU</a:t>
            </a:r>
            <a:r>
              <a:rPr lang="en-US" sz="2800" dirty="0"/>
              <a:t>: gem5’s in-order model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520471"/>
              </p:ext>
            </p:extLst>
          </p:nvPr>
        </p:nvGraphicFramePr>
        <p:xfrm>
          <a:off x="8990044" y="4280159"/>
          <a:ext cx="2935256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69572">
                  <a:extLst>
                    <a:ext uri="{9D8B030D-6E8A-4147-A177-3AD203B41FA5}">
                      <a16:colId xmlns:a16="http://schemas.microsoft.com/office/drawing/2014/main" val="2747730047"/>
                    </a:ext>
                  </a:extLst>
                </a:gridCol>
                <a:gridCol w="1465684">
                  <a:extLst>
                    <a:ext uri="{9D8B030D-6E8A-4147-A177-3AD203B41FA5}">
                      <a16:colId xmlns:a16="http://schemas.microsoft.com/office/drawing/2014/main" val="4125464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SimpleTiming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56435000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54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DerivO3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30896000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8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baseline="0" dirty="0"/>
                        <a:t> kB 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30943000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185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6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  <p:bldP spid="6" grpId="0" animBg="1"/>
      <p:bldP spid="9" grpId="0" animBg="1"/>
      <p:bldP spid="15" grpId="0" animBg="1"/>
      <p:bldP spid="11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How to make changes to gem5</a:t>
            </a:r>
          </a:p>
          <a:p>
            <a:pPr marL="0" indent="0">
              <a:buNone/>
            </a:pPr>
            <a:r>
              <a:rPr lang="en-US" dirty="0"/>
              <a:t>	Adding new </a:t>
            </a:r>
            <a:r>
              <a:rPr lang="en-US" dirty="0" err="1"/>
              <a:t>SimObjects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What’s in gem5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 me know (</a:t>
            </a:r>
            <a:r>
              <a:rPr lang="en-US" dirty="0">
                <a:hlinkClick r:id="rId2"/>
              </a:rPr>
              <a:t>powerjg@cs.wisc.edu</a:t>
            </a:r>
            <a:r>
              <a:rPr lang="en-US" dirty="0"/>
              <a:t>) anything specific to cover!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37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10472" y="628350"/>
            <a:ext cx="3852475" cy="2038242"/>
            <a:chOff x="2810472" y="628350"/>
            <a:chExt cx="3852475" cy="2038242"/>
          </a:xfrm>
        </p:grpSpPr>
        <p:grpSp>
          <p:nvGrpSpPr>
            <p:cNvPr id="8" name="Group 7"/>
            <p:cNvGrpSpPr/>
            <p:nvPr/>
          </p:nvGrpSpPr>
          <p:grpSpPr>
            <a:xfrm>
              <a:off x="2810472" y="1459347"/>
              <a:ext cx="3852475" cy="1207245"/>
              <a:chOff x="396252" y="2691630"/>
              <a:chExt cx="8753907" cy="2743200"/>
            </a:xfrm>
          </p:grpSpPr>
          <p:pic>
            <p:nvPicPr>
              <p:cNvPr id="2050" name="Picture 2" descr="Image result for termin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6959" y="26916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Image result for powerpoi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52" y="2691630"/>
                <a:ext cx="279336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Group 4"/>
              <p:cNvGrpSpPr/>
              <p:nvPr/>
            </p:nvGrpSpPr>
            <p:grpSpPr>
              <a:xfrm flipH="1">
                <a:off x="3195778" y="2900603"/>
                <a:ext cx="3298158" cy="2325255"/>
                <a:chOff x="3195778" y="2830945"/>
                <a:chExt cx="3298158" cy="2325255"/>
              </a:xfrm>
            </p:grpSpPr>
            <p:sp>
              <p:nvSpPr>
                <p:cNvPr id="4" name="Arrow: Curved Up 3"/>
                <p:cNvSpPr/>
                <p:nvPr/>
              </p:nvSpPr>
              <p:spPr>
                <a:xfrm>
                  <a:off x="3412070" y="4063230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D24625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Arrow: Curved Up 6"/>
                <p:cNvSpPr/>
                <p:nvPr/>
              </p:nvSpPr>
              <p:spPr>
                <a:xfrm rot="10800000">
                  <a:off x="3195778" y="2830945"/>
                  <a:ext cx="3081866" cy="1092970"/>
                </a:xfrm>
                <a:prstGeom prst="curvedUpArrow">
                  <a:avLst>
                    <a:gd name="adj1" fmla="val 29575"/>
                    <a:gd name="adj2" fmla="val 98413"/>
                    <a:gd name="adj3" fmla="val 25000"/>
                  </a:avLst>
                </a:prstGeom>
                <a:solidFill>
                  <a:srgbClr val="73D21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3699920" y="628350"/>
              <a:ext cx="2073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Switch!</a:t>
              </a:r>
              <a:endParaRPr lang="en-US" b="1" dirty="0"/>
            </a:p>
          </p:txBody>
        </p:sp>
      </p:grpSp>
      <p:sp>
        <p:nvSpPr>
          <p:cNvPr id="10" name="Rectangle: Rounded Corners 9"/>
          <p:cNvSpPr/>
          <p:nvPr/>
        </p:nvSpPr>
        <p:spPr>
          <a:xfrm>
            <a:off x="662354" y="3409067"/>
            <a:ext cx="6572561" cy="23130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</a:rPr>
              <a:t>&gt; hg clone http://repo.gem5.org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</a:rPr>
              <a:t>&gt; cd gem5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</a:rPr>
              <a:t>&gt; </a:t>
            </a:r>
            <a:r>
              <a:rPr lang="en-US" sz="2800" dirty="0" err="1">
                <a:latin typeface="Consolas" panose="020B0609020204030204" pitchFamily="49" charset="0"/>
              </a:rPr>
              <a:t>scons</a:t>
            </a:r>
            <a:r>
              <a:rPr lang="en-US" sz="2800" dirty="0">
                <a:latin typeface="Consolas" panose="020B0609020204030204" pitchFamily="49" charset="0"/>
              </a:rPr>
              <a:t> build/X86/gem5.opt </a:t>
            </a:r>
            <a:r>
              <a:rPr lang="en-US" sz="2800" b="1" dirty="0">
                <a:latin typeface="Consolas" panose="020B0609020204030204" pitchFamily="49" charset="0"/>
              </a:rPr>
              <a:t>–j5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4915" y="1641627"/>
            <a:ext cx="4186292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scons</a:t>
            </a:r>
            <a:r>
              <a:rPr lang="en-US" sz="2800" dirty="0"/>
              <a:t>: the build system that gem5 uses (like make). See </a:t>
            </a:r>
            <a:r>
              <a:rPr lang="en-US" sz="2800" dirty="0">
                <a:hlinkClick r:id="rId4"/>
              </a:rPr>
              <a:t>http://scons.org/</a:t>
            </a:r>
            <a:r>
              <a:rPr lang="en-US" sz="28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383145" y="412461"/>
            <a:ext cx="8278091" cy="11669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onsolas" panose="020B0609020204030204" pitchFamily="49" charset="0"/>
              </a:rPr>
              <a:t>&gt; </a:t>
            </a:r>
            <a:r>
              <a:rPr lang="en-US" sz="3600" dirty="0" err="1">
                <a:latin typeface="Consolas" panose="020B0609020204030204" pitchFamily="49" charset="0"/>
              </a:rPr>
              <a:t>scons</a:t>
            </a:r>
            <a:r>
              <a:rPr lang="en-US" sz="3600" dirty="0">
                <a:latin typeface="Consolas" panose="020B0609020204030204" pitchFamily="49" charset="0"/>
              </a:rPr>
              <a:t> build/X86/gem5.opt </a:t>
            </a:r>
            <a:r>
              <a:rPr lang="en-US" sz="3600" b="1" dirty="0">
                <a:latin typeface="Consolas" panose="020B0609020204030204" pitchFamily="49" charset="0"/>
              </a:rPr>
              <a:t>–j5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746" y="2281381"/>
            <a:ext cx="3685309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scons</a:t>
            </a:r>
            <a:r>
              <a:rPr lang="en-US" sz="2800" dirty="0"/>
              <a:t>: the build system that gem5 uses (like make). See </a:t>
            </a:r>
            <a:r>
              <a:rPr lang="en-US" sz="2800" dirty="0">
                <a:hlinkClick r:id="rId3"/>
              </a:rPr>
              <a:t>http://scons.org/</a:t>
            </a:r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4563" y="2281381"/>
            <a:ext cx="5405583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build/X86/gem5.opt:</a:t>
            </a:r>
            <a:r>
              <a:rPr lang="en-US" sz="2800" dirty="0"/>
              <a:t> “parameter” passed to </a:t>
            </a:r>
            <a:r>
              <a:rPr lang="en-US" sz="2800" dirty="0" err="1"/>
              <a:t>scons</a:t>
            </a:r>
            <a:r>
              <a:rPr lang="en-US" sz="2800" dirty="0"/>
              <a:t>. gem5’s </a:t>
            </a:r>
            <a:r>
              <a:rPr lang="en-US" sz="2800" i="1" dirty="0" err="1"/>
              <a:t>Sconscript</a:t>
            </a:r>
            <a:r>
              <a:rPr lang="en-US" sz="2800" i="1" dirty="0"/>
              <a:t> </a:t>
            </a:r>
            <a:r>
              <a:rPr lang="en-US" sz="2800" dirty="0"/>
              <a:t>interprets this. Also, the patch to the gem5 executable.</a:t>
            </a:r>
            <a:endParaRPr lang="en-US" sz="28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491345" y="1293091"/>
            <a:ext cx="459047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72" y="4622799"/>
            <a:ext cx="3378201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X86</a:t>
            </a:r>
            <a:r>
              <a:rPr lang="en-US" sz="2800" dirty="0"/>
              <a:t>: Specifies the default build options. See </a:t>
            </a:r>
            <a:r>
              <a:rPr lang="en-US" sz="2800" dirty="0" err="1">
                <a:solidFill>
                  <a:schemeClr val="accent5"/>
                </a:solidFill>
                <a:latin typeface="Consolas" panose="020B0609020204030204" pitchFamily="49" charset="0"/>
              </a:rPr>
              <a:t>build_opts</a:t>
            </a:r>
            <a:r>
              <a:rPr lang="en-US" sz="2800" dirty="0">
                <a:solidFill>
                  <a:schemeClr val="accent5"/>
                </a:solidFill>
                <a:latin typeface="Consolas" panose="020B0609020204030204" pitchFamily="49" charset="0"/>
              </a:rPr>
              <a:t>/*</a:t>
            </a:r>
            <a:endParaRPr lang="en-US" sz="2800" b="1" dirty="0">
              <a:solidFill>
                <a:schemeClr val="accent5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8163" y="4622798"/>
            <a:ext cx="4057073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opt</a:t>
            </a:r>
            <a:r>
              <a:rPr lang="en-US" sz="2800" dirty="0"/>
              <a:t>: version of executable to compile (one of debug, opt, perf, fast)</a:t>
            </a:r>
            <a:endParaRPr lang="en-US" sz="2800" b="1" dirty="0">
              <a:solidFill>
                <a:schemeClr val="accent5"/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18145" y="1293091"/>
            <a:ext cx="127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20675" y="1293091"/>
            <a:ext cx="9167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4436" y="1293091"/>
            <a:ext cx="75738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gem5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gem5 consists of “</a:t>
            </a:r>
            <a:r>
              <a:rPr lang="en-US" b="1" dirty="0" err="1"/>
              <a:t>SimObjects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C++ objects in gem5 inherit from </a:t>
            </a:r>
            <a:r>
              <a:rPr lang="en-US" b="1" dirty="0">
                <a:latin typeface="Consolas" panose="020B0609020204030204" pitchFamily="49" charset="0"/>
              </a:rPr>
              <a:t>class </a:t>
            </a:r>
            <a:r>
              <a:rPr lang="en-US" b="1" dirty="0" err="1">
                <a:latin typeface="Consolas" panose="020B0609020204030204" pitchFamily="49" charset="0"/>
              </a:rPr>
              <a:t>SimObject</a:t>
            </a: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Represent physical system components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91" t="8646" r="27715" b="5761"/>
          <a:stretch/>
        </p:blipFill>
        <p:spPr>
          <a:xfrm>
            <a:off x="5774531" y="365125"/>
            <a:ext cx="5238504" cy="61675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gem5 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0211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gem5 is a </a:t>
            </a:r>
            <a:r>
              <a:rPr lang="en-US" b="1" dirty="0"/>
              <a:t>discrete event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Event at head </a:t>
            </a:r>
            <a:r>
              <a:rPr lang="en-US" dirty="0" err="1"/>
              <a:t>dequeued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Event executed</a:t>
            </a:r>
          </a:p>
          <a:p>
            <a:pPr marL="514350" indent="-514350">
              <a:buAutoNum type="arabicParenR"/>
            </a:pPr>
            <a:r>
              <a:rPr lang="en-US" dirty="0"/>
              <a:t>More events queued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8565" y="3217984"/>
            <a:ext cx="1520966" cy="286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7415" y="5697415"/>
            <a:ext cx="1263266" cy="3077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 - 10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381" y="2694764"/>
            <a:ext cx="205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Event Queue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97415" y="3783257"/>
            <a:ext cx="1263267" cy="1835027"/>
            <a:chOff x="1470307" y="3783257"/>
            <a:chExt cx="800101" cy="1835027"/>
          </a:xfrm>
        </p:grpSpPr>
        <p:sp>
          <p:nvSpPr>
            <p:cNvPr id="10" name="Rectangle 9"/>
            <p:cNvSpPr/>
            <p:nvPr/>
          </p:nvSpPr>
          <p:spPr>
            <a:xfrm>
              <a:off x="1470308" y="5310553"/>
              <a:ext cx="800100" cy="3077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Event - 11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70308" y="4928729"/>
              <a:ext cx="800100" cy="3077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Event - 20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0307" y="4546905"/>
              <a:ext cx="800100" cy="3077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Event - 50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70307" y="4165081"/>
              <a:ext cx="800100" cy="3077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Event - 50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0307" y="3783257"/>
              <a:ext cx="800100" cy="3077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Event - 52</a:t>
              </a:r>
            </a:p>
          </p:txBody>
        </p:sp>
      </p:grpSp>
      <p:pic>
        <p:nvPicPr>
          <p:cNvPr id="1026" name="Picture 2" descr="Image result for g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36" y="3334068"/>
            <a:ext cx="1072296" cy="114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223134" y="4556980"/>
            <a:ext cx="1263266" cy="3077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 - 55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38234" y="4874150"/>
            <a:ext cx="4275143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All </a:t>
            </a:r>
            <a:r>
              <a:rPr lang="en-US" sz="2800" dirty="0" err="1"/>
              <a:t>SimObjects</a:t>
            </a:r>
            <a:r>
              <a:rPr lang="en-US" sz="2800" dirty="0"/>
              <a:t> can </a:t>
            </a:r>
            <a:r>
              <a:rPr lang="en-US" sz="2800" dirty="0" err="1"/>
              <a:t>enqueue</a:t>
            </a:r>
            <a:r>
              <a:rPr lang="en-US" sz="2800" dirty="0"/>
              <a:t> events to the event queue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2/5/2017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Jason Lowe-Power &lt;jason@lowepower.com&gt;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E91-C711-4121-AA02-9685B73286BC}" type="slidenum">
              <a:rPr lang="en-US" smtClean="0"/>
              <a:t>9</a:t>
            </a:fld>
            <a:endParaRPr lang="en-US"/>
          </a:p>
        </p:txBody>
      </p:sp>
      <p:sp>
        <p:nvSpPr>
          <p:cNvPr id="21" name="Rectangle: Rounded Corners 20"/>
          <p:cNvSpPr/>
          <p:nvPr/>
        </p:nvSpPr>
        <p:spPr>
          <a:xfrm>
            <a:off x="8985800" y="4197404"/>
            <a:ext cx="2368000" cy="88519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Ins="45720" rtlCol="0" anchor="t"/>
          <a:lstStyle/>
          <a:p>
            <a:r>
              <a:rPr lang="en-US" sz="2400" dirty="0"/>
              <a:t>We’ll cover more after the break</a:t>
            </a:r>
          </a:p>
        </p:txBody>
      </p:sp>
    </p:spTree>
    <p:extLst>
      <p:ext uri="{BB962C8B-B14F-4D97-AF65-F5344CB8AC3E}">
        <p14:creationId xmlns:p14="http://schemas.microsoft.com/office/powerpoint/2010/main" val="42407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20352 -0.2807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140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117 0.058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22422 -0.113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-56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16" grpId="0" animBg="1"/>
      <p:bldP spid="16" grpId="1" animBg="1"/>
      <p:bldP spid="17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5733</TotalTime>
  <Words>4236</Words>
  <Application>Microsoft Office PowerPoint</Application>
  <PresentationFormat>Widescreen</PresentationFormat>
  <Paragraphs>784</Paragraphs>
  <Slides>68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Consolas</vt:lpstr>
      <vt:lpstr>Office Theme</vt:lpstr>
      <vt:lpstr>Learning gem5</vt:lpstr>
      <vt:lpstr>What is gem5?</vt:lpstr>
      <vt:lpstr>This tutorial</vt:lpstr>
      <vt:lpstr>Schedule</vt:lpstr>
      <vt:lpstr>Building gem5</vt:lpstr>
      <vt:lpstr>Let’s get started!</vt:lpstr>
      <vt:lpstr>PowerPoint Presentation</vt:lpstr>
      <vt:lpstr>gem5 architecture</vt:lpstr>
      <vt:lpstr>gem5 architecture</vt:lpstr>
      <vt:lpstr>gem5 configuration scripts</vt:lpstr>
      <vt:lpstr>gem5 user interface</vt:lpstr>
      <vt:lpstr>Simple config script</vt:lpstr>
      <vt:lpstr>Simple config script</vt:lpstr>
      <vt:lpstr>Running gem5</vt:lpstr>
      <vt:lpstr>Port interface</vt:lpstr>
      <vt:lpstr>Syscall Emulation (SE) mode</vt:lpstr>
      <vt:lpstr>Going further: Adding caches</vt:lpstr>
      <vt:lpstr>It’s just Python!</vt:lpstr>
      <vt:lpstr>Understanding gem5 output</vt:lpstr>
      <vt:lpstr>Understanding gem5 output</vt:lpstr>
      <vt:lpstr>stats.txt</vt:lpstr>
      <vt:lpstr>A simple SimObject</vt:lpstr>
      <vt:lpstr>gem5’s coding guidelines</vt:lpstr>
      <vt:lpstr>Adding a new SimObject</vt:lpstr>
      <vt:lpstr>Step 1: Create a Python class</vt:lpstr>
      <vt:lpstr>Step 2: Implement the C++ </vt:lpstr>
      <vt:lpstr>Step 2: Implement the C++ </vt:lpstr>
      <vt:lpstr>Step 3: Register the SimObject and C++ file</vt:lpstr>
      <vt:lpstr>Step 4: (Re-)build gem5</vt:lpstr>
      <vt:lpstr>Step 5: Create a config script</vt:lpstr>
      <vt:lpstr>Simple SimObject code</vt:lpstr>
      <vt:lpstr>Debug support in gem5</vt:lpstr>
      <vt:lpstr>Adding debug flags</vt:lpstr>
      <vt:lpstr>Debugging gem5</vt:lpstr>
      <vt:lpstr>Event-driven programming</vt:lpstr>
      <vt:lpstr>Simple event callback</vt:lpstr>
      <vt:lpstr>Simple event callback</vt:lpstr>
      <vt:lpstr>Event SimObject code</vt:lpstr>
      <vt:lpstr>SimObject parameters</vt:lpstr>
      <vt:lpstr>Adding parameters</vt:lpstr>
      <vt:lpstr>Going further: More parameters</vt:lpstr>
      <vt:lpstr>MemObjects</vt:lpstr>
      <vt:lpstr>MemObject</vt:lpstr>
      <vt:lpstr>Packets</vt:lpstr>
      <vt:lpstr>Master and slave ports</vt:lpstr>
      <vt:lpstr>Master and slave ports</vt:lpstr>
      <vt:lpstr>Master and slave ports</vt:lpstr>
      <vt:lpstr>Master and slave ports</vt:lpstr>
      <vt:lpstr>Master and slave port interface</vt:lpstr>
      <vt:lpstr>Simple MemObject</vt:lpstr>
      <vt:lpstr>Going further: Implementing a cache</vt:lpstr>
      <vt:lpstr>Other gem5 concepts</vt:lpstr>
      <vt:lpstr>ISA support</vt:lpstr>
      <vt:lpstr>CPU Models</vt:lpstr>
      <vt:lpstr>Full system support</vt:lpstr>
      <vt:lpstr>Coherence modeling (Ruby)</vt:lpstr>
      <vt:lpstr>GPU and device models</vt:lpstr>
      <vt:lpstr>Other features</vt:lpstr>
      <vt:lpstr>Caveats</vt:lpstr>
      <vt:lpstr>Getting (more) help</vt:lpstr>
      <vt:lpstr>Backup slides</vt:lpstr>
      <vt:lpstr>Adding caches</vt:lpstr>
      <vt:lpstr>PowerPoint Presentation</vt:lpstr>
      <vt:lpstr>PowerPoint Presentation</vt:lpstr>
      <vt:lpstr>Cache scripts</vt:lpstr>
      <vt:lpstr>Architectural exploration</vt:lpstr>
      <vt:lpstr>Next time…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gem5</dc:title>
  <dc:creator>Jason Lowe-Power</dc:creator>
  <cp:lastModifiedBy>Jason Lowe-Power</cp:lastModifiedBy>
  <cp:revision>62</cp:revision>
  <dcterms:created xsi:type="dcterms:W3CDTF">2016-09-19T21:43:02Z</dcterms:created>
  <dcterms:modified xsi:type="dcterms:W3CDTF">2017-01-30T21:40:48Z</dcterms:modified>
</cp:coreProperties>
</file>